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Inter"/>
      <p:italic r:id="rId14"/>
    </p:embeddedFont>
    <p:embeddedFont>
      <p:font typeface="Outfit"/>
      <p:bold r:id="rId15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4723358"/>
            <a:ext cx="8572500" cy="71437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723358"/>
            <a:ext cx="85725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420266"/>
            <a:ext cx="10715625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38BDF8"/>
                </a:solidFill>
                <a:latin typeface="Inter"/>
              </a:rPr>
              <a:t>STRATEGIC PROPOSAL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848891"/>
            <a:ext cx="9101137" cy="176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sz="4200" b="1" i="0" u="none">
                <a:solidFill>
                  <a:srgbClr val="FFFFFF"/>
                </a:solidFill>
                <a:latin typeface="Outfit"/>
              </a:rPr>
              <a:t>Strategic HRM: Navigating Workforce Challenges in Digital Healthcare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837533"/>
            <a:ext cx="10715625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0" i="0" u="none">
                <a:solidFill>
                  <a:srgbClr val="CBD5E1"/>
                </a:solidFill>
                <a:latin typeface="Inter"/>
              </a:rPr>
              <a:t>HealthConnect UK Executive Board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5037683"/>
            <a:ext cx="3333750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94A3B8"/>
                </a:solidFill>
                <a:latin typeface="Inter"/>
              </a:rPr>
              <a:t>STUDENT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5237708"/>
            <a:ext cx="3333750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Inter"/>
              </a:rPr>
              <a:t>Mykhailo Kolesnik | ID: 2440077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33800" y="5037683"/>
            <a:ext cx="4643437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94A3B8"/>
                </a:solidFill>
                <a:latin typeface="Inter"/>
              </a:rPr>
              <a:t>MODULE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33800" y="5237708"/>
            <a:ext cx="464343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F8FAFC"/>
                </a:solidFill>
                <a:latin typeface="Inter"/>
              </a:rPr>
              <a:t>LCLM5002 - Developing Individuals &amp; Teams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248400" y="852487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86400" cy="6858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6858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347912"/>
            <a:ext cx="209550" cy="20955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0" y="3395662"/>
            <a:ext cx="209550" cy="20955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8400" y="4443412"/>
            <a:ext cx="266700" cy="20955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8400" y="5291137"/>
            <a:ext cx="266700" cy="2095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248400" y="1119187"/>
            <a:ext cx="59436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Current Landscape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48400" y="1709737"/>
            <a:ext cx="5943600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64748B"/>
                </a:solidFill>
                <a:latin typeface="Inter"/>
              </a:rPr>
              <a:t>Analysis of HealthConnect UK's operational environment.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48400" y="2319337"/>
            <a:ext cx="5943600" cy="266700"/>
          </a:xfrm>
          <a:prstGeom prst="rect">
            <a:avLst/>
          </a:prstGeom>
          <a:noFill/>
        </p:spPr>
        <p:txBody>
          <a:bodyPr wrap="none" lIns="32385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Outfit"/>
              </a:rPr>
              <a:t>Core Mission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91300" y="2662237"/>
            <a:ext cx="508635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475569"/>
                </a:solidFill>
                <a:latin typeface="Inter"/>
              </a:rPr>
              <a:t>Delivering virtual consultations and remote patient monitoring nationwide.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248400" y="3367087"/>
            <a:ext cx="5943600" cy="266700"/>
          </a:xfrm>
          <a:prstGeom prst="rect">
            <a:avLst/>
          </a:prstGeom>
          <a:noFill/>
        </p:spPr>
        <p:txBody>
          <a:bodyPr wrap="none" lIns="32385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Outfit"/>
              </a:rPr>
              <a:t>Critical Challenge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91300" y="3709987"/>
            <a:ext cx="508635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475569"/>
                </a:solidFill>
                <a:latin typeface="Inter"/>
              </a:rPr>
              <a:t>Increased employee turnover and prevalent burnout concerns.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248400" y="4414837"/>
            <a:ext cx="5943600" cy="266700"/>
          </a:xfrm>
          <a:prstGeom prst="rect">
            <a:avLst/>
          </a:prstGeom>
          <a:noFill/>
        </p:spPr>
        <p:txBody>
          <a:bodyPr wrap="none" lIns="38100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Outfit"/>
              </a:rPr>
              <a:t>Capability Gap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591300" y="4757737"/>
            <a:ext cx="5600700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475569"/>
                </a:solidFill>
                <a:latin typeface="Inter"/>
              </a:rPr>
              <a:t>Acute skills shortages in digital healthcare technologies.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248400" y="5262562"/>
            <a:ext cx="5943600" cy="266700"/>
          </a:xfrm>
          <a:prstGeom prst="rect">
            <a:avLst/>
          </a:prstGeom>
          <a:noFill/>
        </p:spPr>
        <p:txBody>
          <a:bodyPr wrap="none" lIns="38100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Outfit"/>
              </a:rPr>
              <a:t>Team Dynamics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91300" y="5605462"/>
            <a:ext cx="508635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475569"/>
                </a:solidFill>
                <a:latin typeface="Inter"/>
              </a:rPr>
              <a:t>Friction in managing diverse, multidisciplinary health/tech teams (Armstrong &amp; Taylor, 2023).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95550"/>
            <a:ext cx="3454449" cy="3600450"/>
          </a:xfrm>
          <a:prstGeom prst="roundRect">
            <a:avLst>
              <a:gd name="adj" fmla="val 330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68849" y="2495550"/>
            <a:ext cx="3454449" cy="3600450"/>
          </a:xfrm>
          <a:prstGeom prst="roundRect">
            <a:avLst>
              <a:gd name="adj" fmla="val 330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128099" y="2495550"/>
            <a:ext cx="3454449" cy="3600450"/>
          </a:xfrm>
          <a:prstGeom prst="roundRect">
            <a:avLst>
              <a:gd name="adj" fmla="val 330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2495550"/>
            <a:ext cx="3454449" cy="3810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4368849" y="2495550"/>
            <a:ext cx="3454449" cy="3810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8128099" y="2495550"/>
            <a:ext cx="3454449" cy="3810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8150" y="3531989"/>
            <a:ext cx="457200" cy="4572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5975" y="3531989"/>
            <a:ext cx="400050" cy="45720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8074" y="3531989"/>
            <a:ext cx="514350" cy="4572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-381000" y="762000"/>
            <a:ext cx="12954000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200" b="1" i="0" u="none">
                <a:solidFill>
                  <a:srgbClr val="0F172A"/>
                </a:solidFill>
                <a:latin typeface="Inter"/>
              </a:rPr>
              <a:t>THEORETICAL FOUNDATION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-381000" y="1066800"/>
            <a:ext cx="129540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Driving Performance via the AMO Framework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-381000" y="1657350"/>
            <a:ext cx="12954000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500" b="0" i="0" u="none">
                <a:solidFill>
                  <a:srgbClr val="64748B"/>
                </a:solidFill>
                <a:latin typeface="Inter"/>
              </a:rPr>
              <a:t>(Appelbaum et al., 2000)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831687" y="4217789"/>
            <a:ext cx="1010126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Ability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8793" y="461783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Targeted recruitment and rigorous digital upskilling.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55907" y="4217789"/>
            <a:ext cx="1480185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Motivation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18043" y="461783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Performance management aligned with clinical wellbeing.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017644" y="4217789"/>
            <a:ext cx="1675209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Opportunity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077293" y="461783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Empowered multidisciplinary teamwork and autonomy.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1706909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209800" y="4246215"/>
            <a:ext cx="1371600" cy="3810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410200" y="4246215"/>
            <a:ext cx="1371600" cy="3810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8610600" y="4246215"/>
            <a:ext cx="1371600" cy="3810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914400" y="3760440"/>
            <a:ext cx="762000" cy="762000"/>
          </a:xfrm>
          <a:prstGeom prst="roundRect">
            <a:avLst>
              <a:gd name="adj" fmla="val 50000"/>
            </a:avLst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4114800" y="3760440"/>
            <a:ext cx="762000" cy="762000"/>
          </a:xfrm>
          <a:prstGeom prst="roundRect">
            <a:avLst>
              <a:gd name="adj" fmla="val 50000"/>
            </a:avLst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0" y="3879502"/>
            <a:ext cx="762000" cy="762000"/>
          </a:xfrm>
          <a:prstGeom prst="roundRect">
            <a:avLst>
              <a:gd name="adj" fmla="val 50000"/>
            </a:avLst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0515600" y="3760440"/>
            <a:ext cx="762000" cy="762000"/>
          </a:xfrm>
          <a:prstGeom prst="roundRect">
            <a:avLst>
              <a:gd name="adj" fmla="val 50000"/>
            </a:avLst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09600" y="1973609"/>
            <a:ext cx="115824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Proactive Workforce Planning Cycle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2564159"/>
            <a:ext cx="8667750" cy="5866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2310"/>
              </a:lnSpc>
            </a:pPr>
            <a:r>
              <a:rPr sz="1650" b="1" i="0" u="none">
                <a:solidFill>
                  <a:srgbClr val="334155"/>
                </a:solidFill>
                <a:latin typeface="Inter"/>
              </a:rPr>
              <a:t>Strategic Imperative:</a:t>
            </a:r>
            <a:r>
              <a:rPr sz="1650" b="0" i="0" u="none">
                <a:solidFill>
                  <a:srgbClr val="334155"/>
                </a:solidFill>
                <a:latin typeface="Inter"/>
              </a:rPr>
              <a:t> Anticipating the convergence of clinical expertise and technological proficiency before critical shortages occur (Taylor, 2024).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1525" y="3760440"/>
            <a:ext cx="1047750" cy="762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100" b="1" i="0" u="none">
                <a:solidFill>
                  <a:srgbClr val="FFFFFF"/>
                </a:solidFill>
                <a:latin typeface="Inter"/>
              </a:rP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95287" y="4674840"/>
            <a:ext cx="180022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0F172A"/>
                </a:solidFill>
                <a:latin typeface="Outfit"/>
              </a:rPr>
              <a:t>Audit Current Skills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71925" y="3760440"/>
            <a:ext cx="1047750" cy="762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100" b="1" i="0" u="none">
                <a:solidFill>
                  <a:srgbClr val="F8FAFC"/>
                </a:solidFill>
                <a:latin typeface="Inter"/>
              </a:rPr>
              <a:t>02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95687" y="4674840"/>
            <a:ext cx="180022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0F172A"/>
                </a:solidFill>
                <a:latin typeface="Outfit"/>
              </a:rPr>
              <a:t>Forecast Demand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172325" y="3879502"/>
            <a:ext cx="1047750" cy="762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100" b="1" i="0" u="none">
                <a:solidFill>
                  <a:srgbClr val="FFFFFF"/>
                </a:solidFill>
                <a:latin typeface="Inter"/>
              </a:rPr>
              <a:t>03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908601" y="4793902"/>
            <a:ext cx="1575196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0F172A"/>
                </a:solidFill>
                <a:latin typeface="Outfit"/>
              </a:rPr>
              <a:t>Identify Gaps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372725" y="3760440"/>
            <a:ext cx="1047750" cy="76200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2100" b="1" i="0" u="none">
                <a:solidFill>
                  <a:srgbClr val="F8FAFC"/>
                </a:solidFill>
                <a:latin typeface="Inter"/>
              </a:rPr>
              <a:t>04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996487" y="4674840"/>
            <a:ext cx="1800225" cy="476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0F172A"/>
                </a:solidFill>
                <a:latin typeface="Outfit"/>
              </a:rPr>
              <a:t>Execute Strategy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762000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2395537"/>
            <a:ext cx="5715000" cy="3228975"/>
          </a:xfrm>
          <a:prstGeom prst="roundRect">
            <a:avLst>
              <a:gd name="adj" fmla="val 4719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781800" y="2349103"/>
            <a:ext cx="4800600" cy="1508521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781800" y="4162425"/>
            <a:ext cx="4800600" cy="1508521"/>
          </a:xfrm>
          <a:prstGeom prst="roundRect">
            <a:avLst>
              <a:gd name="adj" fmla="val 7576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125" y="2692003"/>
            <a:ext cx="257175" cy="2286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6125" y="4505325"/>
            <a:ext cx="228600" cy="2286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9600" y="1028700"/>
            <a:ext cx="115824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Navigating Recruitment Barriers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6725" y="2852737"/>
            <a:ext cx="6000750" cy="1333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>
              <a:lnSpc>
                <a:spcPts val="10500"/>
              </a:lnSpc>
            </a:pPr>
            <a:r>
              <a:rPr sz="10500" b="1" i="0" u="none">
                <a:solidFill>
                  <a:srgbClr val="0F172A"/>
                </a:solidFill>
                <a:latin typeface="Outfit"/>
              </a:rPr>
              <a:t>84%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81162" y="4338637"/>
            <a:ext cx="3571875" cy="8286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800" b="0" i="0" u="none">
                <a:solidFill>
                  <a:srgbClr val="0F172A"/>
                </a:solidFill>
                <a:latin typeface="Inter"/>
              </a:rPr>
              <a:t>of UK employers struggle with hard-to-fill vacancies (CIPD, 2024).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96125" y="2663428"/>
            <a:ext cx="5095875" cy="285750"/>
          </a:xfrm>
          <a:prstGeom prst="rect">
            <a:avLst/>
          </a:prstGeom>
          <a:noFill/>
        </p:spPr>
        <p:txBody>
          <a:bodyPr wrap="none" lIns="371475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0F172A"/>
                </a:solidFill>
                <a:latin typeface="Outfit"/>
              </a:rPr>
              <a:t>Fierce Competition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96125" y="3063478"/>
            <a:ext cx="4267200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Tech sectors heavily outbid healthcare for essential digital talent (Torrington et al., 2020).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96125" y="4476750"/>
            <a:ext cx="5095875" cy="285750"/>
          </a:xfrm>
          <a:prstGeom prst="rect">
            <a:avLst/>
          </a:prstGeom>
          <a:noFill/>
        </p:spPr>
        <p:txBody>
          <a:bodyPr wrap="none" lIns="34290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0F172A"/>
                </a:solidFill>
                <a:latin typeface="Outfit"/>
              </a:rPr>
              <a:t>Hybrid Competency Scarcity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96125" y="4876800"/>
            <a:ext cx="4267200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Few candidates possess both the required clinical and technical acumen (Taylor, 2024).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3093839"/>
            <a:ext cx="3454449" cy="2403871"/>
          </a:xfrm>
          <a:prstGeom prst="roundRect">
            <a:avLst>
              <a:gd name="adj" fmla="val 4754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68849" y="3093839"/>
            <a:ext cx="3454449" cy="2403871"/>
          </a:xfrm>
          <a:prstGeom prst="roundRect">
            <a:avLst>
              <a:gd name="adj" fmla="val 4754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128099" y="3093839"/>
            <a:ext cx="3454449" cy="2403871"/>
          </a:xfrm>
          <a:prstGeom prst="roundRect">
            <a:avLst>
              <a:gd name="adj" fmla="val 4754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850" y="3398639"/>
            <a:ext cx="685800" cy="6858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3100" y="3398639"/>
            <a:ext cx="685800" cy="6858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2349" y="3398639"/>
            <a:ext cx="685800" cy="6858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46250" y="3589139"/>
            <a:ext cx="381000" cy="3048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1700" y="3589139"/>
            <a:ext cx="228600" cy="30480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21899" y="3589139"/>
            <a:ext cx="266700" cy="3048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-381000" y="762000"/>
            <a:ext cx="12954000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200" b="1" i="0" u="none">
                <a:solidFill>
                  <a:srgbClr val="0F172A"/>
                </a:solidFill>
                <a:latin typeface="Inter"/>
              </a:rPr>
              <a:t>INTERVENTIONS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-381000" y="1066800"/>
            <a:ext cx="129540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Recommended Recruitment Methods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-381000" y="1657350"/>
            <a:ext cx="12954000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500" b="0" i="0" u="none">
                <a:solidFill>
                  <a:srgbClr val="64748B"/>
                </a:solidFill>
                <a:latin typeface="Inter"/>
              </a:rPr>
              <a:t>(Torrington et al., 2020)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224111" y="4313039"/>
            <a:ext cx="2225278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Internal Mobility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8793" y="471308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Upskill existing clinical staff in digital tools.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95812" y="4313039"/>
            <a:ext cx="3000375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External Niche Boards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18043" y="471308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Targeted advertising directly on HealthTech platforms.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192541" y="4313039"/>
            <a:ext cx="3325415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800" b="1" i="0" u="none">
                <a:solidFill>
                  <a:srgbClr val="0F172A"/>
                </a:solidFill>
                <a:latin typeface="Outfit"/>
              </a:rPr>
              <a:t>Social Media Campaigns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077293" y="4713089"/>
            <a:ext cx="3556062" cy="479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Highlight remote flexibility to attract passive talent.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762000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2076450"/>
            <a:ext cx="5257800" cy="4019550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324600" y="2076450"/>
            <a:ext cx="5257800" cy="4019550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2076450"/>
            <a:ext cx="57150" cy="401955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324600" y="2076450"/>
            <a:ext cx="57150" cy="401955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3371850"/>
            <a:ext cx="95250" cy="20002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3752850"/>
            <a:ext cx="95250" cy="20002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4133850"/>
            <a:ext cx="95250" cy="20002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0" y="3371850"/>
            <a:ext cx="95250" cy="200025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0" y="3981450"/>
            <a:ext cx="95250" cy="20002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0" y="4591050"/>
            <a:ext cx="95250" cy="2000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9600" y="1028700"/>
            <a:ext cx="115824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Selection Criteria &amp; Integration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750" y="2457450"/>
            <a:ext cx="5825728" cy="3333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100" b="1" i="0" u="none">
                <a:solidFill>
                  <a:srgbClr val="0F172A"/>
                </a:solidFill>
                <a:latin typeface="Outfit"/>
              </a:rPr>
              <a:t>Robust Selection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7750" y="2943225"/>
            <a:ext cx="5548312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64748B"/>
                </a:solidFill>
                <a:latin typeface="Inter"/>
              </a:rPr>
              <a:t>(Armstrong &amp; Taylor, 2023)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762750" y="2457450"/>
            <a:ext cx="5429250" cy="3333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100" b="1" i="0" u="none">
                <a:solidFill>
                  <a:srgbClr val="0F172A"/>
                </a:solidFill>
                <a:latin typeface="Outfit"/>
              </a:rPr>
              <a:t>Structured Onboarding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762750" y="2943225"/>
            <a:ext cx="5429250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0" i="0" u="none">
                <a:solidFill>
                  <a:srgbClr val="64748B"/>
                </a:solidFill>
                <a:latin typeface="Inter"/>
              </a:rPr>
              <a:t>(Taylor, 2024)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314450" y="3371850"/>
            <a:ext cx="5281612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Competency-based structured interviews.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314450" y="3752850"/>
            <a:ext cx="5281612" cy="2286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Scenario testing for remote diagnostics.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314450" y="4133850"/>
            <a:ext cx="42672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Cultural fit assessment for multidisciplinary alignment.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029450" y="3371850"/>
            <a:ext cx="42672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90-day integration plans to reduce early turnover.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029450" y="3981450"/>
            <a:ext cx="42672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Cross-functional shadowing (tech and clinical).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029450" y="4591050"/>
            <a:ext cx="42672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334155"/>
                </a:solidFill>
                <a:latin typeface="Inter"/>
              </a:rPr>
              <a:t>Immediate introduction to wellbeing resources.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1790700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5600" y="0"/>
            <a:ext cx="5486400" cy="6858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3409950"/>
            <a:ext cx="238125" cy="1905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200" y="3409950"/>
            <a:ext cx="190500" cy="1905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" y="4400550"/>
            <a:ext cx="190500" cy="1905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5200" y="4400550"/>
            <a:ext cx="238125" cy="1905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09600" y="2057400"/>
            <a:ext cx="5860732" cy="8763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Addressing Leadership &amp; Skill Gaps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3390900"/>
            <a:ext cx="3400425" cy="228600"/>
          </a:xfrm>
          <a:prstGeom prst="rect">
            <a:avLst/>
          </a:prstGeom>
          <a:noFill/>
        </p:spPr>
        <p:txBody>
          <a:bodyPr wrap="none" lIns="333375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Leadership Academies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695700"/>
            <a:ext cx="268605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Equipping clinicians with vital management skills.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505200" y="3390900"/>
            <a:ext cx="3400425" cy="228600"/>
          </a:xfrm>
          <a:prstGeom prst="rect">
            <a:avLst/>
          </a:prstGeom>
          <a:noFill/>
        </p:spPr>
        <p:txBody>
          <a:bodyPr wrap="none" lIns="28575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Digital Literacy CPD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05200" y="3695700"/>
            <a:ext cx="268605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Continuous training on emerging healthcare AI.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4381500"/>
            <a:ext cx="3400425" cy="228600"/>
          </a:xfrm>
          <a:prstGeom prst="rect">
            <a:avLst/>
          </a:prstGeom>
          <a:noFill/>
        </p:spPr>
        <p:txBody>
          <a:bodyPr wrap="none" lIns="28575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Transparent Pathways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4686300"/>
            <a:ext cx="268605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Clear career progression to boost retention (Taylor, 2024).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505200" y="4381500"/>
            <a:ext cx="3400425" cy="228600"/>
          </a:xfrm>
          <a:prstGeom prst="rect">
            <a:avLst/>
          </a:prstGeom>
          <a:noFill/>
        </p:spPr>
        <p:txBody>
          <a:bodyPr wrap="none" lIns="333375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Inter"/>
              </a:rPr>
              <a:t>Mentoring Networks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505200" y="4686300"/>
            <a:ext cx="2686050" cy="381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475569"/>
                </a:solidFill>
                <a:latin typeface="Inter"/>
              </a:rPr>
              <a:t>Peer-to-peer support across disciplines (Guest, 2017).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762000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1924050"/>
            <a:ext cx="7010400" cy="1238250"/>
          </a:xfrm>
          <a:prstGeom prst="roundRect">
            <a:avLst>
              <a:gd name="adj" fmla="val 9230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390900"/>
            <a:ext cx="7010400" cy="1238250"/>
          </a:xfrm>
          <a:prstGeom prst="roundRect">
            <a:avLst>
              <a:gd name="adj" fmla="val 9230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09600" y="4857750"/>
            <a:ext cx="7010400" cy="1238250"/>
          </a:xfrm>
          <a:prstGeom prst="roundRect">
            <a:avLst>
              <a:gd name="adj" fmla="val 9230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1924050"/>
            <a:ext cx="38100" cy="123825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09600" y="3390900"/>
            <a:ext cx="38100" cy="123825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09600" y="4857750"/>
            <a:ext cx="38100" cy="123825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200" y="1924050"/>
            <a:ext cx="3505200" cy="41719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2519" y="2432744"/>
            <a:ext cx="3154560" cy="31545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09600" y="1028700"/>
            <a:ext cx="115824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Mitigating Burnout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52500" y="2152650"/>
            <a:ext cx="835104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Outfit"/>
              </a:rPr>
              <a:t>Herzberg’s Two-Factor Application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52500" y="2505075"/>
            <a:ext cx="7953375" cy="23991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Fix hygiene factors before pushing motivators (Herzberg, 2003).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52500" y="3619500"/>
            <a:ext cx="835104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Outfit"/>
              </a:rPr>
              <a:t>Continuous Dialogue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52500" y="3971925"/>
            <a:ext cx="7953375" cy="23991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Replace annual appraisals with monthly check-ins (MacLeod &amp; Clarke, 2009).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52500" y="5086350"/>
            <a:ext cx="8351043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Outfit"/>
              </a:rPr>
              <a:t>Wellbeing Integration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52500" y="5438775"/>
            <a:ext cx="7953375" cy="23991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475569"/>
                </a:solidFill>
                <a:latin typeface="Inter"/>
              </a:rPr>
              <a:t>Embed mental health metrics into performance reviews (Guest, 2017).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114550"/>
            <a:ext cx="3454449" cy="3981450"/>
          </a:xfrm>
          <a:prstGeom prst="roundRect">
            <a:avLst>
              <a:gd name="adj" fmla="val 3308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68849" y="2114550"/>
            <a:ext cx="3454449" cy="3981450"/>
          </a:xfrm>
          <a:prstGeom prst="roundRect">
            <a:avLst>
              <a:gd name="adj" fmla="val 3308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128099" y="2114550"/>
            <a:ext cx="3454449" cy="3981450"/>
          </a:xfrm>
          <a:prstGeom prst="roundRect">
            <a:avLst>
              <a:gd name="adj" fmla="val 3308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" y="2457450"/>
            <a:ext cx="381000" cy="3048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174" y="2457450"/>
            <a:ext cx="342900" cy="3048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2424" y="2457450"/>
            <a:ext cx="304800" cy="3048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81000" y="762000"/>
            <a:ext cx="12954000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200" b="1" i="0" u="none">
                <a:solidFill>
                  <a:srgbClr val="38BDF8"/>
                </a:solidFill>
                <a:latin typeface="Inter"/>
              </a:rPr>
              <a:t>SYNTHESIS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-381000" y="1066800"/>
            <a:ext cx="129540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>
              <a:lnSpc>
                <a:spcPts val="3450"/>
              </a:lnSpc>
            </a:pPr>
            <a:r>
              <a:rPr sz="3000" b="1" i="0" u="none">
                <a:solidFill>
                  <a:srgbClr val="FFFFFF"/>
                </a:solidFill>
                <a:latin typeface="Outfit"/>
              </a:rPr>
              <a:t>Projected Outcomes for HealthConnect UK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3925" y="2952750"/>
            <a:ext cx="3708861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FFFFFF"/>
                </a:solidFill>
                <a:latin typeface="Outfit"/>
              </a:rPr>
              <a:t>Turnover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3925" y="3352800"/>
            <a:ext cx="2921049" cy="7197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CBD5E1"/>
                </a:solidFill>
                <a:latin typeface="Inter"/>
              </a:rPr>
              <a:t>Reduced through clear development and onboarding (Taylor, 2024).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83174" y="2952750"/>
            <a:ext cx="3708861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FFFFFF"/>
                </a:solidFill>
                <a:latin typeface="Outfit"/>
              </a:rPr>
              <a:t>Capability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83174" y="3352800"/>
            <a:ext cx="2921049" cy="7197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CBD5E1"/>
                </a:solidFill>
                <a:latin typeface="Inter"/>
              </a:rPr>
              <a:t>Enhanced via targeted tech recruitment and CPD (Torrington et al., 2020).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42424" y="2952750"/>
            <a:ext cx="3708861" cy="2857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FFFFFF"/>
                </a:solidFill>
                <a:latin typeface="Outfit"/>
              </a:rPr>
              <a:t>Resilience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42424" y="3352800"/>
            <a:ext cx="2921049" cy="7197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89"/>
              </a:lnSpc>
            </a:pPr>
            <a:r>
              <a:rPr sz="1350" b="0" i="0" u="none">
                <a:solidFill>
                  <a:srgbClr val="CBD5E1"/>
                </a:solidFill>
                <a:latin typeface="Inter"/>
              </a:rPr>
              <a:t>Built through continuous feedback and wellbeing focus (Guest, 2017; MacLeod &amp; Clarke, 2009).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609600"/>
            <a:ext cx="609600" cy="38100"/>
          </a:xfrm>
          <a:prstGeom prst="rect">
            <a:avLst/>
          </a:prstGeom>
          <a:solidFill>
            <a:srgbClr val="0EA5E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09600" y="876300"/>
            <a:ext cx="1158240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1619250"/>
            <a:ext cx="10839450" cy="4265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Appelbaum, E., Bailey, T., Berg, P. and Kalleberg, A. (2000)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Manufacturing Advantage: Why High-Performance Work Systems Pay Off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Ithaca, NY: ILR Press.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2198191"/>
            <a:ext cx="11353800" cy="21327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Armstrong, M. and Taylor, S. (2023)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Armstrong's Handbook of Human Resource Management Practice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16th ed. London: Kogan Page.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38200" y="2563862"/>
            <a:ext cx="11353800" cy="21327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CIPD (2024)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Resourcing and talent planning report 2024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London: Chartered Institute of Personnel and Development.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8200" y="2929532"/>
            <a:ext cx="10839450" cy="4265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Guest, D. E. (2017) 'Human resource management and employee well-being: towards a new analytic framework',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Human Resource Management Journal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, 27(1), pp. 22-38.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8200" y="3508474"/>
            <a:ext cx="11353800" cy="21327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Herzberg, F. (2003) 'One more time: How do you motivate employees?',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Harvard Business Review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, 81(1), pp. 87-96.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8200" y="3874144"/>
            <a:ext cx="10839450" cy="4265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MacLeod, D. and Clarke, N. (2009)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Engaging for Success: enhancing performance through employee engagement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London: Department for Business, Innovation and Skills.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8200" y="4453086"/>
            <a:ext cx="10839450" cy="4265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Taylor, S. (2024)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Resourcing and Talent Management: The theory and practice of recruiting and developing a workforce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9th ed. London: CIPD Kogan Page.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200" y="5032027"/>
            <a:ext cx="11353800" cy="21327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Torrington, D., Hall, L., Taylor, S. and Atkinson, C. (2020) </a:t>
            </a:r>
            <a:r>
              <a:rPr sz="1200" b="0" i="1" u="none">
                <a:solidFill>
                  <a:srgbClr val="475569"/>
                </a:solidFill>
                <a:latin typeface="Inter"/>
              </a:rPr>
              <a:t>Human Resource Management</a:t>
            </a:r>
            <a:r>
              <a:rPr sz="1200" b="0" i="0" u="none">
                <a:solidFill>
                  <a:srgbClr val="475569"/>
                </a:solidFill>
                <a:latin typeface="Inter"/>
              </a:rPr>
              <a:t>. 11th ed. Harlow: Pearson.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116205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933575"/>
            <a:ext cx="11049000" cy="8382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19240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19240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27622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276225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304925"/>
            <a:ext cx="857250" cy="4762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109787"/>
            <a:ext cx="857250" cy="4762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947987"/>
            <a:ext cx="857250" cy="4762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571500"/>
            <a:ext cx="3362920" cy="4381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3450"/>
              </a:lnSpc>
            </a:pPr>
            <a:r>
              <a:rPr sz="3000" b="1" i="0" u="none">
                <a:solidFill>
                  <a:srgbClr val="0F172A"/>
                </a:solidFill>
                <a:latin typeface="Outfit"/>
              </a:rPr>
              <a:t>Image Sources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66875" y="1347787"/>
            <a:ext cx="7739062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334155"/>
                </a:solidFill>
                <a:latin typeface="Inter"/>
              </a:rPr>
              <a:t>https://as2.ftcdn.net/v2/jpg/19/98/79/17/1000_F_1998791740_XP46kv8INZ2NzlGcxw5Ekdh54mcpfBGF.jpg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666875" y="1547812"/>
            <a:ext cx="2619375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Inter"/>
              </a:rPr>
              <a:t>www.europosters.de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66875" y="2076450"/>
            <a:ext cx="10048875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334155"/>
                </a:solidFill>
                <a:latin typeface="Inter"/>
              </a:rPr>
              <a:t>https://img.magnific.com/premium-photo/excited-team-collaboration-digital-tablet-with-business-partner-corporate-office-planning-sharing-goal-diverse-colleagues-happy-with-online-project-development-working-idea_590464-83077.jpg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66875" y="2428875"/>
            <a:ext cx="2488406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Inter"/>
              </a:rPr>
              <a:t>www.magnific.com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6875" y="2914650"/>
            <a:ext cx="10048875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334155"/>
                </a:solidFill>
                <a:latin typeface="Inter"/>
              </a:rPr>
              <a:t>https://media.istockphoto.com/id/1309912216/vector/workplace-wellness-abstract-color-concept.jpg?s=612x612&amp;w=0&amp;k=20&amp;c=kjGs16N9GYQ_JJYfzr-oiDpHqrgJkjq6VFleQTI9lVc=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666875" y="3267075"/>
            <a:ext cx="2774156" cy="1905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Inter"/>
              </a:rPr>
              <a:t>www.istockphoto.com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799</Words>
  <Application>Microsoft Office PowerPoint</Application>
  <PresentationFormat>Widescreen</PresentationFormat>
  <Paragraphs>103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Inter</vt:lpstr>
      <vt:lpstr>Calibri</vt:lpstr>
      <vt:lpstr>Outfit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Mykhailo Kolesnik (2440077)</cp:lastModifiedBy>
  <cp:revision>1</cp:revision>
  <dcterms:created xsi:type="dcterms:W3CDTF">2013-01-27T09:14:16Z</dcterms:created>
  <dcterms:modified xsi:type="dcterms:W3CDTF">2026-10-10T10:09:38Z</dcterms:modified>
  <cp:category/>
</cp:coreProperties>
</file>