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5" r:id="rId1"/>
  </p:sldMasterIdLst>
  <p:notesMasterIdLst>
    <p:notesMasterId r:id="rId12"/>
  </p:notesMasterIdLst>
  <p:handoutMasterIdLst>
    <p:handoutMasterId r:id="rId13"/>
  </p:handoutMasterIdLst>
  <p:sldIdLst>
    <p:sldId id="283" r:id="rId2"/>
    <p:sldId id="272" r:id="rId3"/>
    <p:sldId id="285" r:id="rId4"/>
    <p:sldId id="261" r:id="rId5"/>
    <p:sldId id="273" r:id="rId6"/>
    <p:sldId id="274" r:id="rId7"/>
    <p:sldId id="270" r:id="rId8"/>
    <p:sldId id="277" r:id="rId9"/>
    <p:sldId id="278" r:id="rId10"/>
    <p:sldId id="279" r:id="rId11"/>
  </p:sldIdLst>
  <p:sldSz cx="9144000" cy="6858000" type="screen4x3"/>
  <p:notesSz cx="6746875" cy="99139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57" autoAdjust="0"/>
    <p:restoredTop sz="82526" autoAdjust="0"/>
  </p:normalViewPr>
  <p:slideViewPr>
    <p:cSldViewPr>
      <p:cViewPr varScale="1">
        <p:scale>
          <a:sx n="95" d="100"/>
          <a:sy n="95" d="100"/>
        </p:scale>
        <p:origin x="2358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11571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E94AE436-FCF0-45B2-8453-7B380394CE3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27712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870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870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870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25053A54-2722-433C-80A0-0CF463D89E9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732427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altLang="en-US"/>
              <a:t>Lecture 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D1B2-AFE9-4DF1-8FD9-DC743F0B3EF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8928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altLang="en-US"/>
              <a:t>Lecture 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542B-80D6-4A66-B14C-8037E0DC5BA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4394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1A2F4-C5A6-4E09-ABAF-788849D423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906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884BB-D0EA-4746-B3BE-F76FAA509B3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2215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BF12B-5C9A-4770-AA48-ED7C00A2F30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3303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2F41D-8DC4-4626-9F48-95DEC72FA39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5023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8E3A-ECE5-4BCB-A3BD-E3EBD804BBC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9136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1D374-95B6-4D40-9859-03DA6C0EA3D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8264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5763-C842-48B8-820A-61424DFD95C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5896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951B3-EC9C-4363-B2C7-4F36D042DA3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1957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47E1-9F8B-4D23-818B-1A6C069DFEF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4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252EE6-3AB4-48E9-9A79-E00B9E1A70C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6732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2FF1D-5ED6-3E4B-8EA6-54CB782D5A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3608" y="2567546"/>
            <a:ext cx="7772400" cy="1470025"/>
          </a:xfrm>
        </p:spPr>
        <p:txBody>
          <a:bodyPr/>
          <a:lstStyle/>
          <a:p>
            <a:r>
              <a:rPr lang="en-GB" b="1" dirty="0"/>
              <a:t>Personal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F16FB5-A491-C547-95FE-AFA808E6A25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F6CF8A-2AFC-AF4E-A98F-762DB5C70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Lecture 2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B79B3B1-CC42-2D42-BF69-09485962F141}"/>
              </a:ext>
            </a:extLst>
          </p:cNvPr>
          <p:cNvSpPr txBox="1">
            <a:spLocks/>
          </p:cNvSpPr>
          <p:nvPr/>
        </p:nvSpPr>
        <p:spPr>
          <a:xfrm>
            <a:off x="698870" y="140650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dirty="0"/>
              <a:t>BMSK5002 </a:t>
            </a:r>
            <a:br>
              <a:rPr lang="en-GB" dirty="0"/>
            </a:br>
            <a:r>
              <a:rPr lang="en-GB" dirty="0"/>
              <a:t>Developing relationships and workplace achievement</a:t>
            </a:r>
          </a:p>
        </p:txBody>
      </p:sp>
    </p:spTree>
    <p:extLst>
      <p:ext uri="{BB962C8B-B14F-4D97-AF65-F5344CB8AC3E}">
        <p14:creationId xmlns:p14="http://schemas.microsoft.com/office/powerpoint/2010/main" val="2023609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>
          <a:xfrm>
            <a:off x="35496" y="0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</a:t>
            </a:r>
          </a:p>
        </p:txBody>
      </p:sp>
      <p:sp>
        <p:nvSpPr>
          <p:cNvPr id="104451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908720"/>
            <a:ext cx="8229600" cy="3917032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/>
              <a:t>A Business approach to Career Planning</a:t>
            </a:r>
          </a:p>
          <a:p>
            <a:pPr>
              <a:buFontTx/>
              <a:buNone/>
            </a:pPr>
            <a:endParaRPr lang="en-GB" altLang="en-US" sz="1000" dirty="0"/>
          </a:p>
          <a:p>
            <a:pPr>
              <a:buFont typeface="Wingdings" pitchFamily="2" charset="2"/>
              <a:buChar char="§"/>
            </a:pPr>
            <a:r>
              <a:rPr lang="en-GB" altLang="en-US" dirty="0"/>
              <a:t>Using a personal profit &amp; loss account</a:t>
            </a:r>
          </a:p>
          <a:p>
            <a:pPr>
              <a:buFont typeface="Wingdings" pitchFamily="2" charset="2"/>
              <a:buChar char="§"/>
            </a:pPr>
            <a:endParaRPr lang="en-GB" altLang="en-US" sz="1000" dirty="0"/>
          </a:p>
          <a:p>
            <a:pPr>
              <a:buFont typeface="Wingdings" pitchFamily="2" charset="2"/>
              <a:buChar char="§"/>
            </a:pPr>
            <a:r>
              <a:rPr lang="en-GB" altLang="en-US" dirty="0"/>
              <a:t>Self-perception summary</a:t>
            </a:r>
          </a:p>
          <a:p>
            <a:pPr>
              <a:buFont typeface="Wingdings" pitchFamily="2" charset="2"/>
              <a:buChar char="§"/>
            </a:pPr>
            <a:endParaRPr lang="en-GB" altLang="en-US" dirty="0"/>
          </a:p>
          <a:p>
            <a:pPr algn="r">
              <a:buFont typeface="Wingdings" pitchFamily="2" charset="2"/>
              <a:buNone/>
            </a:pPr>
            <a:endParaRPr lang="en-GB" altLang="en-US" sz="24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4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4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94352-B10F-E24E-8919-BF0E9A642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Develop your People?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44C123-D5BD-B747-B9DE-4BB0DEF6E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Lecture 2</a:t>
            </a: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7D2AEA40-8E08-BB42-B83E-2F4491884B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969" y="1600200"/>
            <a:ext cx="7102061" cy="3916363"/>
          </a:xfrm>
        </p:spPr>
      </p:pic>
    </p:spTree>
    <p:extLst>
      <p:ext uri="{BB962C8B-B14F-4D97-AF65-F5344CB8AC3E}">
        <p14:creationId xmlns:p14="http://schemas.microsoft.com/office/powerpoint/2010/main" val="3953223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 - Drivers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908720"/>
            <a:ext cx="8229600" cy="3917032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en-GB" altLang="en-US" b="1" dirty="0"/>
              <a:t>What matters most to you?</a:t>
            </a:r>
          </a:p>
          <a:p>
            <a:pPr marL="609600" indent="-609600">
              <a:buFontTx/>
              <a:buNone/>
            </a:pPr>
            <a:endParaRPr lang="en-GB" altLang="en-US" sz="1000" b="1" dirty="0"/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altLang="en-US" dirty="0"/>
              <a:t>Status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altLang="en-US" dirty="0"/>
              <a:t>Security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altLang="en-US" dirty="0"/>
              <a:t>Relationships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altLang="en-US" dirty="0"/>
              <a:t>Achievement </a:t>
            </a:r>
          </a:p>
          <a:p>
            <a:pPr marL="609600" indent="-609600">
              <a:buFont typeface="Wingdings" pitchFamily="2" charset="2"/>
              <a:buAutoNum type="arabicPeriod"/>
            </a:pPr>
            <a:endParaRPr lang="en-GB" altLang="en-US" sz="24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Eleven Qualities of a successful manager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908720"/>
            <a:ext cx="8110537" cy="4419600"/>
          </a:xfrm>
        </p:spPr>
        <p:txBody>
          <a:bodyPr>
            <a:normAutofit fontScale="92500" lnSpcReduction="20000"/>
          </a:bodyPr>
          <a:lstStyle/>
          <a:p>
            <a:pPr marL="533400" indent="-533400">
              <a:lnSpc>
                <a:spcPct val="90000"/>
              </a:lnSpc>
              <a:buFontTx/>
              <a:buNone/>
            </a:pPr>
            <a:r>
              <a:rPr lang="en-GB" altLang="en-US" sz="2400" b="1" dirty="0"/>
              <a:t>Basic Knowledge and information</a:t>
            </a:r>
          </a:p>
          <a:p>
            <a:pPr marL="533400" indent="-533400">
              <a:lnSpc>
                <a:spcPct val="150000"/>
              </a:lnSpc>
              <a:buFont typeface="Wingdings" pitchFamily="2" charset="2"/>
              <a:buAutoNum type="arabicPeriod"/>
            </a:pPr>
            <a:r>
              <a:rPr lang="en-GB" altLang="en-US" sz="2400" dirty="0"/>
              <a:t>Command of basic facts</a:t>
            </a:r>
          </a:p>
          <a:p>
            <a:pPr marL="533400" indent="-533400">
              <a:lnSpc>
                <a:spcPct val="150000"/>
              </a:lnSpc>
              <a:buFont typeface="Wingdings" pitchFamily="2" charset="2"/>
              <a:buAutoNum type="arabicPeriod"/>
            </a:pPr>
            <a:r>
              <a:rPr lang="en-GB" altLang="en-US" sz="2400" dirty="0"/>
              <a:t>Relevant professional understanding</a:t>
            </a:r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endParaRPr lang="en-GB" altLang="en-US" sz="1000" dirty="0"/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endParaRPr lang="en-GB" altLang="en-US" sz="1000" dirty="0"/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endParaRPr lang="en-GB" altLang="en-US" sz="1000" dirty="0"/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b="1" dirty="0"/>
              <a:t>Skills</a:t>
            </a:r>
          </a:p>
          <a:p>
            <a:pPr marL="533400" indent="-533400">
              <a:lnSpc>
                <a:spcPct val="160000"/>
              </a:lnSpc>
              <a:buFont typeface="Wingdings" pitchFamily="2" charset="2"/>
              <a:buAutoNum type="arabicPeriod" startAt="3"/>
            </a:pPr>
            <a:r>
              <a:rPr lang="en-GB" altLang="en-US" sz="2400" dirty="0"/>
              <a:t>Continuing sensitivity to events</a:t>
            </a:r>
          </a:p>
          <a:p>
            <a:pPr marL="533400" indent="-533400">
              <a:lnSpc>
                <a:spcPct val="160000"/>
              </a:lnSpc>
              <a:buFont typeface="Wingdings" pitchFamily="2" charset="2"/>
              <a:buAutoNum type="arabicPeriod" startAt="3"/>
            </a:pPr>
            <a:r>
              <a:rPr lang="en-GB" altLang="en-US" sz="2400" dirty="0"/>
              <a:t>Analytical, problem-solving, decision-making skills</a:t>
            </a:r>
          </a:p>
          <a:p>
            <a:pPr marL="533400" indent="-533400">
              <a:lnSpc>
                <a:spcPct val="160000"/>
              </a:lnSpc>
              <a:buFont typeface="Wingdings" pitchFamily="2" charset="2"/>
              <a:buAutoNum type="arabicPeriod" startAt="3"/>
            </a:pPr>
            <a:r>
              <a:rPr lang="en-GB" altLang="en-US" sz="2400" dirty="0"/>
              <a:t>Social skills &amp; abilities</a:t>
            </a:r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  <a:p>
            <a:pPr marL="533400" indent="-533400" algn="r">
              <a:lnSpc>
                <a:spcPct val="90000"/>
              </a:lnSpc>
              <a:buFontTx/>
              <a:buNone/>
            </a:pPr>
            <a:r>
              <a:rPr lang="en-GB" altLang="en-US" sz="2000" dirty="0"/>
              <a:t>(</a:t>
            </a:r>
            <a:r>
              <a:rPr lang="en-GB" altLang="en-US" sz="2000" dirty="0" err="1"/>
              <a:t>Pedler</a:t>
            </a:r>
            <a:r>
              <a:rPr lang="en-GB" altLang="en-US" sz="2000" dirty="0"/>
              <a:t>, Burgoyne &amp; Boydell, 1994)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455D35-05BA-2741-AA24-A7A996E71B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54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54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54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54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54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54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54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54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33288" y="11253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Eleven Qualities of a successful manager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08720"/>
            <a:ext cx="8229600" cy="4752528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Tx/>
              <a:buNone/>
            </a:pPr>
            <a:r>
              <a:rPr lang="en-GB" altLang="en-US" sz="2400" b="1" dirty="0"/>
              <a:t>Personal Qualities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Emotional resilience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Proactivity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Creativity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Mental agility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Balanced learning habits &amp; skills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Self-knowledge</a:t>
            </a:r>
          </a:p>
          <a:p>
            <a:pPr marL="609600" indent="-609600" algn="r">
              <a:lnSpc>
                <a:spcPct val="90000"/>
              </a:lnSpc>
              <a:buFontTx/>
              <a:buNone/>
            </a:pPr>
            <a:endParaRPr lang="en-GB" altLang="en-US" sz="1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6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6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64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64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8187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 - Skills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idx="1"/>
          </p:nvPr>
        </p:nvSpPr>
        <p:spPr>
          <a:xfrm>
            <a:off x="169862" y="836712"/>
            <a:ext cx="8229600" cy="4824536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altLang="en-US" b="1" dirty="0"/>
              <a:t>Skill:  </a:t>
            </a:r>
            <a:r>
              <a:rPr lang="en-GB" altLang="en-US" dirty="0"/>
              <a:t>The ability to do something well</a:t>
            </a:r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r>
              <a:rPr lang="en-GB" altLang="en-US" sz="2800" dirty="0"/>
              <a:t>These can be categorised:</a:t>
            </a:r>
          </a:p>
          <a:p>
            <a:pPr>
              <a:buFontTx/>
              <a:buNone/>
            </a:pPr>
            <a:endParaRPr lang="en-GB" altLang="en-US" sz="500" dirty="0"/>
          </a:p>
          <a:p>
            <a:pPr>
              <a:lnSpc>
                <a:spcPct val="90000"/>
              </a:lnSpc>
            </a:pPr>
            <a:r>
              <a:rPr lang="en-GB" altLang="en-US" sz="2600" b="1" dirty="0"/>
              <a:t>Adaptive skills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600" dirty="0"/>
              <a:t>	</a:t>
            </a:r>
            <a:r>
              <a:rPr lang="en-GB" altLang="en-US" sz="2200" dirty="0"/>
              <a:t>Help us to cope, shape attitudes, govern our interpersonal interactions and determine how we manage ourselves.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600" dirty="0"/>
          </a:p>
          <a:p>
            <a:pPr>
              <a:lnSpc>
                <a:spcPct val="90000"/>
              </a:lnSpc>
            </a:pPr>
            <a:r>
              <a:rPr lang="en-GB" altLang="en-US" sz="2600" b="1" dirty="0"/>
              <a:t>Transferable skills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600" dirty="0"/>
              <a:t>	</a:t>
            </a:r>
            <a:r>
              <a:rPr lang="en-GB" altLang="en-US" sz="2200" dirty="0"/>
              <a:t>Skills that can be moved between different situations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600" dirty="0"/>
          </a:p>
          <a:p>
            <a:pPr>
              <a:lnSpc>
                <a:spcPct val="90000"/>
              </a:lnSpc>
            </a:pPr>
            <a:r>
              <a:rPr lang="en-GB" altLang="en-US" sz="2600" b="1" dirty="0"/>
              <a:t>Job-related skills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600" dirty="0"/>
              <a:t>	</a:t>
            </a:r>
            <a:r>
              <a:rPr lang="en-GB" altLang="en-US" sz="2200" dirty="0"/>
              <a:t>Situation specific, acquired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endParaRPr lang="en-GB" altLang="en-US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1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1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13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13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13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13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13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13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13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13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137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137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4624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836712"/>
            <a:ext cx="8229600" cy="4824536"/>
          </a:xfrm>
        </p:spPr>
        <p:txBody>
          <a:bodyPr>
            <a:normAutofit fontScale="62500" lnSpcReduction="20000"/>
          </a:bodyPr>
          <a:lstStyle/>
          <a:p>
            <a:pPr>
              <a:buFontTx/>
              <a:buNone/>
            </a:pPr>
            <a:r>
              <a:rPr lang="en-GB" altLang="en-US" sz="4500" b="1" dirty="0"/>
              <a:t>Adaptive Skills</a:t>
            </a:r>
          </a:p>
          <a:p>
            <a:r>
              <a:rPr lang="en-GB" sz="4500" dirty="0"/>
              <a:t>Ambition </a:t>
            </a:r>
          </a:p>
          <a:p>
            <a:r>
              <a:rPr lang="en-GB" sz="4500" dirty="0"/>
              <a:t>Patience </a:t>
            </a:r>
          </a:p>
          <a:p>
            <a:r>
              <a:rPr lang="en-GB" sz="4500" dirty="0"/>
              <a:t>Creativity </a:t>
            </a:r>
          </a:p>
          <a:p>
            <a:r>
              <a:rPr lang="en-GB" sz="4500" dirty="0"/>
              <a:t>Assertiveness </a:t>
            </a:r>
          </a:p>
          <a:p>
            <a:r>
              <a:rPr lang="en-GB" sz="4500" dirty="0"/>
              <a:t>Enthusiasm </a:t>
            </a:r>
          </a:p>
          <a:p>
            <a:r>
              <a:rPr lang="en-GB" sz="4500" dirty="0"/>
              <a:t>Flexibility </a:t>
            </a:r>
          </a:p>
          <a:p>
            <a:r>
              <a:rPr lang="en-GB" sz="4500" dirty="0"/>
              <a:t>Persistence </a:t>
            </a:r>
          </a:p>
          <a:p>
            <a:r>
              <a:rPr lang="en-GB" sz="4500" dirty="0"/>
              <a:t>Dependability </a:t>
            </a:r>
          </a:p>
          <a:p>
            <a:r>
              <a:rPr lang="en-GB" sz="4500" dirty="0"/>
              <a:t>Pride in doing a good job </a:t>
            </a:r>
          </a:p>
          <a:p>
            <a:r>
              <a:rPr lang="en-GB" sz="4500" dirty="0"/>
              <a:t>Sincerity 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endParaRPr lang="en-GB" altLang="en-US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9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9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4624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>
          <a:xfrm>
            <a:off x="197801" y="764704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 sz="2800" b="1" dirty="0"/>
              <a:t>Transferable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Leadership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Communication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People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Data/Information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Creative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Manual &amp; Mechanical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Intellectual Skills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0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0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0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0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05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05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05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05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05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05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032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908720"/>
            <a:ext cx="8229600" cy="3917032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800" b="1" dirty="0"/>
              <a:t>Job specific skills</a:t>
            </a:r>
          </a:p>
          <a:p>
            <a:r>
              <a:rPr lang="en-GB" altLang="en-US" sz="2800" dirty="0"/>
              <a:t>Operate specific equipment</a:t>
            </a:r>
          </a:p>
          <a:p>
            <a:r>
              <a:rPr lang="en-GB" altLang="en-US" sz="2800" dirty="0"/>
              <a:t>Use certain software packages</a:t>
            </a:r>
          </a:p>
          <a:p>
            <a:r>
              <a:rPr lang="en-GB" altLang="en-US" sz="2800" dirty="0"/>
              <a:t>Trade skills </a:t>
            </a:r>
            <a:r>
              <a:rPr lang="en-GB" altLang="en-US" sz="2800" dirty="0" err="1"/>
              <a:t>eg</a:t>
            </a:r>
            <a:r>
              <a:rPr lang="en-GB" altLang="en-US" sz="2800" dirty="0"/>
              <a:t> Electrical, Plasterer</a:t>
            </a:r>
          </a:p>
          <a:p>
            <a:r>
              <a:rPr lang="en-GB" altLang="en-US" sz="2800" dirty="0"/>
              <a:t>Manufacturing skills  </a:t>
            </a:r>
            <a:r>
              <a:rPr lang="en-GB" altLang="en-US" sz="2800" dirty="0" err="1"/>
              <a:t>eg</a:t>
            </a:r>
            <a:r>
              <a:rPr lang="en-GB" altLang="en-US" sz="2800" dirty="0"/>
              <a:t> Assembly, soldering</a:t>
            </a:r>
          </a:p>
          <a:p>
            <a:r>
              <a:rPr lang="en-GB" altLang="en-US" sz="2800" dirty="0"/>
              <a:t>Warehouse skills </a:t>
            </a:r>
            <a:r>
              <a:rPr lang="en-GB" altLang="en-US" sz="2800" dirty="0" err="1"/>
              <a:t>eg</a:t>
            </a:r>
            <a:r>
              <a:rPr lang="en-GB" altLang="en-US" sz="2800" dirty="0"/>
              <a:t> Stock storage, despatch</a:t>
            </a:r>
          </a:p>
          <a:p>
            <a:endParaRPr lang="en-GB" altLang="en-US" sz="2800" b="1" dirty="0"/>
          </a:p>
          <a:p>
            <a:pPr>
              <a:buFontTx/>
              <a:buNone/>
            </a:pPr>
            <a:endParaRPr lang="en-GB" altLang="en-US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16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16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-BMSK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-BMSK" id="{5C7BD73E-DAFE-554F-9B95-B1FD26588988}" vid="{82514594-B763-F644-8A89-65B77391B5C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UWTSD-BMSK</Template>
  <TotalTime>1438</TotalTime>
  <Words>193</Words>
  <Application>Microsoft Office PowerPoint</Application>
  <PresentationFormat>On-screen Show (4:3)</PresentationFormat>
  <Paragraphs>80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Myriad Pro</vt:lpstr>
      <vt:lpstr>Verdana</vt:lpstr>
      <vt:lpstr>Wingdings</vt:lpstr>
      <vt:lpstr>UWTSD-BMSK</vt:lpstr>
      <vt:lpstr>Personal Development</vt:lpstr>
      <vt:lpstr>Personal Planning</vt:lpstr>
      <vt:lpstr>Why Develop your People?</vt:lpstr>
      <vt:lpstr>Personal Planning - Drivers</vt:lpstr>
      <vt:lpstr>Eleven Qualities of a successful manager</vt:lpstr>
      <vt:lpstr>Eleven Qualities of a successful manager</vt:lpstr>
      <vt:lpstr>Personal Planning - Skills</vt:lpstr>
      <vt:lpstr>Personal Planning</vt:lpstr>
      <vt:lpstr>Personal Planning</vt:lpstr>
      <vt:lpstr>Personal Planning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Brynach Heffernan</cp:lastModifiedBy>
  <cp:revision>34</cp:revision>
  <cp:lastPrinted>2018-06-16T13:31:02Z</cp:lastPrinted>
  <dcterms:created xsi:type="dcterms:W3CDTF">2002-10-07T19:43:58Z</dcterms:created>
  <dcterms:modified xsi:type="dcterms:W3CDTF">2018-11-01T09:37:03Z</dcterms:modified>
</cp:coreProperties>
</file>