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BCD56E-647A-10F8-B1E8-5CB4E2D0FEE0}" v="298" dt="2025-10-19T20:46:24.863"/>
    <p1510:client id="{683E1B0D-13C1-D7DD-247A-AC0B8E5CD8E6}" v="184" dt="2025-10-18T13:28:44.423"/>
    <p1510:client id="{7407A937-1B83-3AC2-4E31-5C974B09615A}" v="20" dt="2025-10-19T10:00:05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ient Mohammed Mohamed (2332011)" userId="S::2332011@student.uwtsd.ac.uk::327464c9-1267-4643-97bc-f36bec86fa17" providerId="AD" clId="Web-{7407A937-1B83-3AC2-4E31-5C974B09615A}"/>
    <pc:docChg chg="modSld">
      <pc:chgData name="Patient Mohammed Mohamed (2332011)" userId="S::2332011@student.uwtsd.ac.uk::327464c9-1267-4643-97bc-f36bec86fa17" providerId="AD" clId="Web-{7407A937-1B83-3AC2-4E31-5C974B09615A}" dt="2025-10-19T10:00:05.911" v="19" actId="20577"/>
      <pc:docMkLst>
        <pc:docMk/>
      </pc:docMkLst>
      <pc:sldChg chg="modSp">
        <pc:chgData name="Patient Mohammed Mohamed (2332011)" userId="S::2332011@student.uwtsd.ac.uk::327464c9-1267-4643-97bc-f36bec86fa17" providerId="AD" clId="Web-{7407A937-1B83-3AC2-4E31-5C974B09615A}" dt="2025-10-19T10:00:05.911" v="19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7407A937-1B83-3AC2-4E31-5C974B09615A}" dt="2025-10-19T10:00:05.911" v="1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58BCD56E-647A-10F8-B1E8-5CB4E2D0FEE0}"/>
    <pc:docChg chg="addSld modSld">
      <pc:chgData name="Patient Mohammed Mohamed (2332011)" userId="S::2332011@student.uwtsd.ac.uk::327464c9-1267-4643-97bc-f36bec86fa17" providerId="AD" clId="Web-{58BCD56E-647A-10F8-B1E8-5CB4E2D0FEE0}" dt="2025-10-19T20:46:23.145" v="303" actId="20577"/>
      <pc:docMkLst>
        <pc:docMk/>
      </pc:docMkLst>
      <pc:sldChg chg="modSp">
        <pc:chgData name="Patient Mohammed Mohamed (2332011)" userId="S::2332011@student.uwtsd.ac.uk::327464c9-1267-4643-97bc-f36bec86fa17" providerId="AD" clId="Web-{58BCD56E-647A-10F8-B1E8-5CB4E2D0FEE0}" dt="2025-10-19T20:46:23.145" v="303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6:23.145" v="303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19:38:57.905" v="10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modSp">
        <pc:chgData name="Patient Mohammed Mohamed (2332011)" userId="S::2332011@student.uwtsd.ac.uk::327464c9-1267-4643-97bc-f36bec86fa17" providerId="AD" clId="Web-{58BCD56E-647A-10F8-B1E8-5CB4E2D0FEE0}" dt="2025-10-19T20:44:16.747" v="301" actId="20577"/>
        <pc:sldMkLst>
          <pc:docMk/>
          <pc:sldMk cId="1793764944" sldId="258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4:16.747" v="301" actId="20577"/>
          <ac:spMkLst>
            <pc:docMk/>
            <pc:sldMk cId="1793764944" sldId="258"/>
            <ac:spMk id="3" creationId="{67EE296B-D16A-49EF-EE24-A66D8513C3E5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58BCD56E-647A-10F8-B1E8-5CB4E2D0FEE0}" dt="2025-10-19T20:44:52.404" v="302" actId="20577"/>
        <pc:sldMkLst>
          <pc:docMk/>
          <pc:sldMk cId="2464571615" sldId="259"/>
        </pc:sldMkLst>
        <pc:spChg chg="del">
          <ac:chgData name="Patient Mohammed Mohamed (2332011)" userId="S::2332011@student.uwtsd.ac.uk::327464c9-1267-4643-97bc-f36bec86fa17" providerId="AD" clId="Web-{58BCD56E-647A-10F8-B1E8-5CB4E2D0FEE0}" dt="2025-10-19T19:43:21.719" v="103"/>
          <ac:spMkLst>
            <pc:docMk/>
            <pc:sldMk cId="2464571615" sldId="259"/>
            <ac:spMk id="2" creationId="{3631C2E3-AF1E-838E-CCE7-79533D5165F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20:44:52.404" v="302" actId="20577"/>
          <ac:spMkLst>
            <pc:docMk/>
            <pc:sldMk cId="2464571615" sldId="259"/>
            <ac:spMk id="3" creationId="{1BE850AC-072F-C1EF-504D-B354C1AB8382}"/>
          </ac:spMkLst>
        </pc:spChg>
        <pc:spChg chg="add del mod">
          <ac:chgData name="Patient Mohammed Mohamed (2332011)" userId="S::2332011@student.uwtsd.ac.uk::327464c9-1267-4643-97bc-f36bec86fa17" providerId="AD" clId="Web-{58BCD56E-647A-10F8-B1E8-5CB4E2D0FEE0}" dt="2025-10-19T19:43:57.019" v="109"/>
          <ac:spMkLst>
            <pc:docMk/>
            <pc:sldMk cId="2464571615" sldId="259"/>
            <ac:spMk id="4" creationId="{8638272C-7B10-2FC6-023E-3358C1B6E3DE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683E1B0D-13C1-D7DD-247A-AC0B8E5CD8E6}"/>
    <pc:docChg chg="addSld modSld">
      <pc:chgData name="Patient Mohammed Mohamed (2332011)" userId="S::2332011@student.uwtsd.ac.uk::327464c9-1267-4643-97bc-f36bec86fa17" providerId="AD" clId="Web-{683E1B0D-13C1-D7DD-247A-AC0B8E5CD8E6}" dt="2025-10-18T13:28:44.423" v="191" actId="20577"/>
      <pc:docMkLst>
        <pc:docMk/>
      </pc:docMkLst>
      <pc:sldChg chg="addSp delSp modSp mod setBg">
        <pc:chgData name="Patient Mohammed Mohamed (2332011)" userId="S::2332011@student.uwtsd.ac.uk::327464c9-1267-4643-97bc-f36bec86fa17" providerId="AD" clId="Web-{683E1B0D-13C1-D7DD-247A-AC0B8E5CD8E6}" dt="2025-10-18T13:13:48.450" v="108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13:48.450" v="10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8" creationId="{907E470A-25F4-47D0-8FEC-EE9FD606BB34}"/>
          </ac:spMkLst>
        </pc:spChg>
        <pc:spChg chg="ad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30" creationId="{C7D023E4-8DE1-436E-9847-ED6A4B4B04FD}"/>
          </ac:spMkLst>
        </pc:s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0" creationId="{66220E63-99E1-482A-A0A6-B47EB4BF8797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4" creationId="{8618EE54-271A-4FE8-B6B3-D0FCF55A7A01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8" creationId="{43F5E015-E085-4624-B431-B4241444868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2" creationId="{1FEC590B-3306-47E9-BD67-97F3F76169A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6" creationId="{A47AAF5E-1692-48C9-98FB-6432BF0BC4F7}"/>
          </ac:grpSpMkLst>
        </pc:grpChg>
      </pc:sldChg>
      <pc:sldChg chg="modSp new">
        <pc:chgData name="Patient Mohammed Mohamed (2332011)" userId="S::2332011@student.uwtsd.ac.uk::327464c9-1267-4643-97bc-f36bec86fa17" providerId="AD" clId="Web-{683E1B0D-13C1-D7DD-247A-AC0B8E5CD8E6}" dt="2025-10-18T13:28:44.423" v="191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1:11.727" v="71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28:44.423" v="19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683E1B0D-13C1-D7DD-247A-AC0B8E5CD8E6}" dt="2025-10-18T13:17:34.297" v="133" actId="20577"/>
        <pc:sldMkLst>
          <pc:docMk/>
          <pc:sldMk cId="1793764944" sldId="258"/>
        </pc:sldMkLst>
        <pc:spChg chg="del">
          <ac:chgData name="Patient Mohammed Mohamed (2332011)" userId="S::2332011@student.uwtsd.ac.uk::327464c9-1267-4643-97bc-f36bec86fa17" providerId="AD" clId="Web-{683E1B0D-13C1-D7DD-247A-AC0B8E5CD8E6}" dt="2025-10-18T13:16:48.687" v="127"/>
          <ac:spMkLst>
            <pc:docMk/>
            <pc:sldMk cId="1793764944" sldId="258"/>
            <ac:spMk id="2" creationId="{E501D7FA-0B2E-DEB4-B373-8583A8B7073F}"/>
          </ac:spMkLst>
        </pc:spChg>
        <pc:spChg chg="add del mod">
          <ac:chgData name="Patient Mohammed Mohamed (2332011)" userId="S::2332011@student.uwtsd.ac.uk::327464c9-1267-4643-97bc-f36bec86fa17" providerId="AD" clId="Web-{683E1B0D-13C1-D7DD-247A-AC0B8E5CD8E6}" dt="2025-10-18T13:17:34.297" v="133" actId="20577"/>
          <ac:spMkLst>
            <pc:docMk/>
            <pc:sldMk cId="1793764944" sldId="258"/>
            <ac:spMk id="3" creationId="{67EE296B-D16A-49EF-EE24-A66D8513C3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6849a7b67cba25f610c7db3f/Working_together_to_safeguard_children_2023_-_statutory_guidance.pdf" TargetMode="External"/><Relationship Id="rId2" Type="http://schemas.openxmlformats.org/officeDocument/2006/relationships/hyperlink" Target="https://assets.publishing.service.gov.uk/media/628de13be90e071f5f7e1bd2/Early_Help_System_Guid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17/16/part/1/chapter/1/enacted" TargetMode="External"/><Relationship Id="rId4" Type="http://schemas.openxmlformats.org/officeDocument/2006/relationships/hyperlink" Target="https://www.nspcc.org.uk/keeping-children-safe/types-of-abuse/gangs-criminal-exploitation/?utm_old=cc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182548/DFE%E2%80%91RR111.pdf" TargetMode="External"/><Relationship Id="rId2" Type="http://schemas.openxmlformats.org/officeDocument/2006/relationships/hyperlink" Target="https://knowsleychildcare.trixonline.co.uk/chapter/child-and-family-assessment-framework#the-purpose-of-social-work-assessm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10.1002/car.2614" TargetMode="External"/><Relationship Id="rId5" Type="http://schemas.openxmlformats.org/officeDocument/2006/relationships/hyperlink" Target="https://www.gov.uk/guidance/appropriate-adults-guide-for-youth-justice-professionals" TargetMode="External"/><Relationship Id="rId4" Type="http://schemas.openxmlformats.org/officeDocument/2006/relationships/hyperlink" Target="https://www.legislation.gov.uk/ukpga/2008/23/content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" TargetMode="External"/><Relationship Id="rId2" Type="http://schemas.openxmlformats.org/officeDocument/2006/relationships/hyperlink" Target="https://westlothianhscp.org.uk/article/37653/Children-and-Families-Social-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BMHP5021_BIRM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Lecturer name: Robert Nartowski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Student's names / Students' number 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 Patient Mohamed – 2332011 (Social worker)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Gabby -   (Police)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Mercy Nyarkoa Quist Anane – 2323101 (GP)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</a:rPr>
              <a:t>Protecting and supporting families in Health and care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7652B-B66E-7868-2785-9D72A29D7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1ACEF-8BD5-8F51-007D-F3DA6A964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>
                <a:ea typeface="+mn-lt"/>
                <a:cs typeface="+mn-lt"/>
              </a:rPr>
              <a:t>DfE) (2022) </a:t>
            </a:r>
            <a:r>
              <a:rPr lang="en-GB" sz="1800" i="1">
                <a:ea typeface="+mn-lt"/>
                <a:cs typeface="+mn-lt"/>
              </a:rPr>
              <a:t>Supporting Families: Early Help System guide</a:t>
            </a:r>
            <a:r>
              <a:rPr lang="en-GB" sz="1800">
                <a:ea typeface="+mn-lt"/>
                <a:cs typeface="+mn-lt"/>
              </a:rPr>
              <a:t>. GOV.UK. Available at: </a:t>
            </a:r>
            <a:r>
              <a:rPr lang="en-GB" sz="1800">
                <a:ea typeface="+mn-lt"/>
                <a:cs typeface="+mn-lt"/>
                <a:hlinkClick r:id="rId2"/>
              </a:rPr>
              <a:t>https://assets.publishing.service.gov.uk/media/628de13be90e071f5f7e1bd2/Early_Help_System_Guide.pdf</a:t>
            </a:r>
            <a:r>
              <a:rPr lang="en-GB" sz="1800">
                <a:ea typeface="+mn-lt"/>
                <a:cs typeface="+mn-lt"/>
              </a:rPr>
              <a:t>. GOV.UK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Department for Education (DfE) (2023) </a:t>
            </a:r>
            <a:r>
              <a:rPr lang="en-GB" sz="1800" i="1">
                <a:ea typeface="+mn-lt"/>
                <a:cs typeface="+mn-lt"/>
              </a:rPr>
              <a:t>Working together to safeguard children 2023: statutory guidance.</a:t>
            </a:r>
            <a:r>
              <a:rPr lang="en-GB" sz="1800">
                <a:ea typeface="+mn-lt"/>
                <a:cs typeface="+mn-lt"/>
              </a:rPr>
              <a:t> GOV.UK. Available at: </a:t>
            </a:r>
            <a:r>
              <a:rPr lang="en-GB" sz="1800">
                <a:ea typeface="+mn-lt"/>
                <a:cs typeface="+mn-lt"/>
                <a:hlinkClick r:id="rId3"/>
              </a:rPr>
              <a:t>https://assets.publishing.service.gov.uk/media/6849a7b67cba25f610c7db3f/Working_together_to_safeguard_children_2023_-_statutory_guidance.pdf</a:t>
            </a:r>
            <a:r>
              <a:rPr lang="en-GB" sz="1800">
                <a:ea typeface="+mn-lt"/>
                <a:cs typeface="+mn-lt"/>
              </a:rPr>
              <a:t>. GOV.UK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National Children’s Bureau (NCB) (n.d.) </a:t>
            </a:r>
            <a:r>
              <a:rPr lang="en-GB" sz="1800" i="1">
                <a:ea typeface="+mn-lt"/>
                <a:cs typeface="+mn-lt"/>
              </a:rPr>
              <a:t>Supporting and strengthening families through early help.</a:t>
            </a:r>
            <a:r>
              <a:rPr lang="en-GB" sz="1800">
                <a:ea typeface="+mn-lt"/>
                <a:cs typeface="+mn-lt"/>
              </a:rPr>
              <a:t> ncb.org.uk. Ncb.org.uk</a:t>
            </a:r>
          </a:p>
          <a:p>
            <a:r>
              <a:rPr lang="en-GB" sz="1800">
                <a:ea typeface="+mn-lt"/>
                <a:cs typeface="+mn-lt"/>
              </a:rPr>
              <a:t>Department for Education (2019) </a:t>
            </a:r>
            <a:r>
              <a:rPr lang="en-GB" sz="1800" i="1">
                <a:ea typeface="+mn-lt"/>
                <a:cs typeface="+mn-lt"/>
              </a:rPr>
              <a:t>National evaluation of the Troubled Families Programme 2015 to 2020: findings.</a:t>
            </a:r>
            <a:r>
              <a:rPr lang="en-GB" sz="1800">
                <a:ea typeface="+mn-lt"/>
                <a:cs typeface="+mn-lt"/>
              </a:rPr>
              <a:t> GOV.UK. GOV.UK </a:t>
            </a:r>
          </a:p>
          <a:p>
            <a:r>
              <a:rPr lang="en-GB" sz="1800">
                <a:ea typeface="+mn-lt"/>
                <a:cs typeface="+mn-lt"/>
              </a:rPr>
              <a:t>NSPCC (2025) </a:t>
            </a:r>
            <a:r>
              <a:rPr lang="en-GB" sz="1800" i="1">
                <a:ea typeface="+mn-lt"/>
                <a:cs typeface="+mn-lt"/>
              </a:rPr>
              <a:t>Criminal exploitation and gangs.</a:t>
            </a:r>
            <a:r>
              <a:rPr lang="en-GB" sz="1800">
                <a:ea typeface="+mn-lt"/>
                <a:cs typeface="+mn-lt"/>
              </a:rPr>
              <a:t> Available at: </a:t>
            </a:r>
            <a:r>
              <a:rPr lang="en-GB" sz="1800">
                <a:ea typeface="+mn-lt"/>
                <a:cs typeface="+mn-lt"/>
                <a:hlinkClick r:id="rId4"/>
              </a:rPr>
              <a:t>https://www.nspcc.org.uk/keeping-children-safe/types-of-abuse/gangs-criminal-exploitation/?utm_old=cce</a:t>
            </a:r>
            <a:r>
              <a:rPr lang="en-GB" sz="1800">
                <a:ea typeface="+mn-lt"/>
                <a:cs typeface="+mn-lt"/>
              </a:rPr>
              <a:t> </a:t>
            </a:r>
          </a:p>
          <a:p>
            <a:r>
              <a:rPr lang="en-GB" sz="1800">
                <a:ea typeface="+mn-lt"/>
                <a:cs typeface="+mn-lt"/>
              </a:rPr>
              <a:t>Legislation .gov.uk (2017) </a:t>
            </a:r>
            <a:r>
              <a:rPr lang="en-GB" sz="1800" i="1">
                <a:ea typeface="+mn-lt"/>
                <a:cs typeface="+mn-lt"/>
              </a:rPr>
              <a:t>Children and social work act 2017</a:t>
            </a:r>
            <a:r>
              <a:rPr lang="en-GB" sz="1800">
                <a:ea typeface="+mn-lt"/>
                <a:cs typeface="+mn-lt"/>
              </a:rPr>
              <a:t>. Available at: </a:t>
            </a:r>
            <a:r>
              <a:rPr lang="en-GB" sz="1800">
                <a:ea typeface="+mn-lt"/>
                <a:cs typeface="+mn-lt"/>
                <a:hlinkClick r:id="rId5"/>
              </a:rPr>
              <a:t>https://www.legislation.gov.uk/ukpga/2017/16/part/1/chapter/1/enacted</a:t>
            </a:r>
            <a:r>
              <a:rPr lang="en-GB" sz="1800">
                <a:ea typeface="+mn-lt"/>
                <a:cs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9176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296B-D16A-49EF-EE24-A66D8513C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0464"/>
            <a:ext cx="10515600" cy="54164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err="1">
                <a:latin typeface="Arial"/>
                <a:cs typeface="Arial"/>
              </a:rPr>
              <a:t>Knowsley</a:t>
            </a:r>
            <a:r>
              <a:rPr lang="en-US" sz="1800" dirty="0">
                <a:latin typeface="Arial"/>
                <a:cs typeface="Arial"/>
              </a:rPr>
              <a:t> Council (2025) </a:t>
            </a:r>
            <a:r>
              <a:rPr lang="en-US" sz="1800" i="1" dirty="0">
                <a:latin typeface="Arial"/>
                <a:cs typeface="Arial"/>
              </a:rPr>
              <a:t>Child &amp; Family Assessments framework.</a:t>
            </a:r>
            <a:r>
              <a:rPr lang="en-US" sz="1800" dirty="0">
                <a:latin typeface="Arial"/>
                <a:cs typeface="Arial"/>
              </a:rPr>
              <a:t> Available at: </a:t>
            </a:r>
            <a:r>
              <a:rPr lang="en-US" sz="1800" dirty="0">
                <a:ea typeface="+mn-lt"/>
                <a:cs typeface="+mn-lt"/>
                <a:hlinkClick r:id="rId2"/>
              </a:rPr>
              <a:t>https://knowsleychildcare.trixonline.co.uk/chapter/child-and-family-assessment-framework#the-purpose-of-social-work-assessments</a:t>
            </a:r>
            <a:r>
              <a:rPr lang="en-US" sz="1800" dirty="0">
                <a:ea typeface="+mn-lt"/>
                <a:cs typeface="+mn-lt"/>
              </a:rPr>
              <a:t> </a:t>
            </a:r>
            <a:endParaRPr lang="en-US" dirty="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Ross, A., Duckworth, K., Smith, D. J., Wyness, G. (2010) </a:t>
            </a:r>
            <a:r>
              <a:rPr lang="en-US" sz="1800" i="1" dirty="0">
                <a:ea typeface="+mn-lt"/>
                <a:cs typeface="+mn-lt"/>
              </a:rPr>
              <a:t>Prevention and Reduction: A Review of Strategies for Intervening Early to Prevent or Reduce Youth Crime and Anti‑social </a:t>
            </a:r>
            <a:r>
              <a:rPr lang="en-US" sz="1800" i="1" dirty="0" err="1">
                <a:ea typeface="+mn-lt"/>
                <a:cs typeface="+mn-lt"/>
              </a:rPr>
              <a:t>Behaviour</a:t>
            </a:r>
            <a:r>
              <a:rPr lang="en-US" sz="1800" dirty="0">
                <a:ea typeface="+mn-lt"/>
                <a:cs typeface="+mn-lt"/>
              </a:rPr>
              <a:t>. Research Report RR111. London: Department for Education. Available at: </a:t>
            </a:r>
            <a:r>
              <a:rPr lang="en-US" sz="1800" dirty="0">
                <a:ea typeface="+mn-lt"/>
                <a:cs typeface="+mn-lt"/>
                <a:hlinkClick r:id="rId3"/>
              </a:rPr>
              <a:t>https://assets.publishing.service.gov.uk/government/uploads/system/uploads/attachment_data/file/182548/DFE‑RR111.pdf</a:t>
            </a:r>
            <a:r>
              <a:rPr lang="en-US" sz="1800" dirty="0">
                <a:ea typeface="+mn-lt"/>
                <a:cs typeface="+mn-lt"/>
              </a:rPr>
              <a:t> </a:t>
            </a:r>
            <a:endParaRPr lang="en-US" sz="1800" dirty="0">
              <a:latin typeface="Aptos"/>
              <a:cs typeface="Arial"/>
            </a:endParaRPr>
          </a:p>
          <a:p>
            <a:r>
              <a:rPr lang="en-US" sz="1800" dirty="0">
                <a:latin typeface="Aptos"/>
                <a:cs typeface="Arial"/>
              </a:rPr>
              <a:t>Legislation. Gov (2008) </a:t>
            </a:r>
            <a:r>
              <a:rPr lang="en-US" sz="1800" i="1" dirty="0">
                <a:latin typeface="Aptos"/>
                <a:cs typeface="Arial"/>
              </a:rPr>
              <a:t>Children and young persons act 2008.</a:t>
            </a:r>
            <a:r>
              <a:rPr lang="en-US" sz="1800" dirty="0">
                <a:latin typeface="Aptos"/>
                <a:cs typeface="Arial"/>
              </a:rPr>
              <a:t> Available at: </a:t>
            </a:r>
            <a:r>
              <a:rPr lang="en-US" sz="1800" dirty="0">
                <a:ea typeface="+mn-lt"/>
                <a:cs typeface="+mn-lt"/>
                <a:hlinkClick r:id="rId4"/>
              </a:rPr>
              <a:t>https://www.legislation.gov.uk/ukpga/2008/23/contents</a:t>
            </a:r>
            <a:r>
              <a:rPr lang="en-US" sz="1800" dirty="0">
                <a:ea typeface="+mn-lt"/>
                <a:cs typeface="+mn-lt"/>
              </a:rPr>
              <a:t> </a:t>
            </a:r>
          </a:p>
          <a:p>
            <a:r>
              <a:rPr lang="en-US" sz="1800" dirty="0">
                <a:latin typeface="Aptos"/>
                <a:cs typeface="Arial"/>
              </a:rPr>
              <a:t>Gov.uk (2014) </a:t>
            </a:r>
            <a:r>
              <a:rPr lang="en-US" sz="1800" i="1" dirty="0">
                <a:latin typeface="Aptos"/>
                <a:cs typeface="Arial"/>
              </a:rPr>
              <a:t>Appropriate adults: guidance for youth justice professionals</a:t>
            </a:r>
            <a:r>
              <a:rPr lang="en-US" sz="1800" dirty="0">
                <a:latin typeface="Aptos"/>
                <a:cs typeface="Arial"/>
              </a:rPr>
              <a:t>. Available at:</a:t>
            </a:r>
            <a:r>
              <a:rPr lang="en-US" sz="1800" dirty="0">
                <a:ea typeface="+mn-lt"/>
                <a:cs typeface="Arial"/>
              </a:rPr>
              <a:t> </a:t>
            </a:r>
            <a:r>
              <a:rPr lang="en-US" sz="1800" dirty="0">
                <a:ea typeface="+mn-lt"/>
                <a:cs typeface="+mn-lt"/>
                <a:hlinkClick r:id="rId5"/>
              </a:rPr>
              <a:t>https://www.gov.uk/guidance/appropriate-adults-guide-for-youth-justice-professionals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>
                <a:ea typeface="+mn-lt"/>
                <a:cs typeface="Arial"/>
              </a:rPr>
              <a:t> </a:t>
            </a:r>
            <a:endParaRPr lang="en-US" sz="1800" dirty="0">
              <a:latin typeface="Aptos"/>
              <a:cs typeface="Arial"/>
            </a:endParaRPr>
          </a:p>
          <a:p>
            <a:r>
              <a:rPr lang="en-US" sz="1800" i="1" dirty="0">
                <a:latin typeface="Arial"/>
                <a:cs typeface="Arial"/>
              </a:rPr>
              <a:t>Children Act 2004</a:t>
            </a:r>
            <a:r>
              <a:rPr lang="en-US" sz="1800" dirty="0">
                <a:latin typeface="Arial"/>
                <a:cs typeface="Arial"/>
              </a:rPr>
              <a:t> and </a:t>
            </a:r>
            <a:r>
              <a:rPr lang="en-US" sz="1800" i="1" dirty="0">
                <a:latin typeface="Arial"/>
                <a:cs typeface="Arial"/>
              </a:rPr>
              <a:t>Children Act 1989</a:t>
            </a:r>
            <a:r>
              <a:rPr lang="en-US" sz="1800" dirty="0">
                <a:latin typeface="Arial"/>
                <a:cs typeface="Arial"/>
              </a:rPr>
              <a:t>, UK Legislation.</a:t>
            </a:r>
            <a:endParaRPr lang="en-GB" sz="1800" dirty="0"/>
          </a:p>
          <a:p>
            <a:r>
              <a:rPr lang="en-US" sz="1800" dirty="0">
                <a:latin typeface="Arial"/>
                <a:cs typeface="Arial"/>
              </a:rPr>
              <a:t>College of Policing. (2022) </a:t>
            </a:r>
            <a:r>
              <a:rPr lang="en-US" sz="1800" i="1" dirty="0">
                <a:latin typeface="Arial"/>
                <a:cs typeface="Arial"/>
              </a:rPr>
              <a:t>Code of Ethics: A Code of Practice for the Policing Profession of England and Wales.</a:t>
            </a:r>
            <a:r>
              <a:rPr lang="en-US" sz="1800" dirty="0">
                <a:latin typeface="Arial"/>
                <a:cs typeface="Arial"/>
              </a:rPr>
              <a:t> London: College of Policing.</a:t>
            </a:r>
            <a:endParaRPr lang="en-GB" sz="1800" dirty="0"/>
          </a:p>
          <a:p>
            <a:r>
              <a:rPr lang="en-US" sz="1800" dirty="0">
                <a:latin typeface="Arial"/>
                <a:cs typeface="Arial"/>
              </a:rPr>
              <a:t>Firmin, C. (2020) </a:t>
            </a:r>
            <a:r>
              <a:rPr lang="en-US" sz="1800" i="1" dirty="0">
                <a:latin typeface="Arial"/>
                <a:cs typeface="Arial"/>
              </a:rPr>
              <a:t>Contextual Safeguarding and Child Protection.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800" i="1" dirty="0">
                <a:latin typeface="Arial"/>
                <a:cs typeface="Arial"/>
              </a:rPr>
              <a:t>Child Abuse Review</a:t>
            </a:r>
            <a:r>
              <a:rPr lang="en-US" sz="1800" dirty="0">
                <a:latin typeface="Arial"/>
                <a:cs typeface="Arial"/>
              </a:rPr>
              <a:t>, 29(3), pp. 365–374. </a:t>
            </a:r>
            <a:r>
              <a:rPr lang="en-US" sz="1800" dirty="0">
                <a:latin typeface="Arial"/>
                <a:cs typeface="Arial"/>
                <a:hlinkClick r:id="rId6"/>
              </a:rPr>
              <a:t>https://onlinelibrary.wiley.com/doi/10.1002/car.2614</a:t>
            </a:r>
            <a:r>
              <a:rPr lang="en-US" sz="1800" dirty="0">
                <a:latin typeface="Arial"/>
                <a:cs typeface="Arial"/>
              </a:rPr>
              <a:t> (Accessed: 16 October 2025)</a:t>
            </a:r>
            <a:endParaRPr lang="en-GB" sz="1800" dirty="0"/>
          </a:p>
          <a:p>
            <a:r>
              <a:rPr lang="en-US" sz="1800" dirty="0">
                <a:latin typeface="Arial"/>
                <a:cs typeface="Arial"/>
              </a:rPr>
              <a:t>HM Government. (2023) </a:t>
            </a:r>
            <a:r>
              <a:rPr lang="en-US" sz="1800" i="1" dirty="0">
                <a:latin typeface="Arial"/>
                <a:cs typeface="Arial"/>
              </a:rPr>
              <a:t>Working Together to Safeguard Children 2023: Statutory Guidance.</a:t>
            </a:r>
            <a:r>
              <a:rPr lang="en-US" sz="1800" dirty="0">
                <a:latin typeface="Arial"/>
                <a:cs typeface="Arial"/>
              </a:rPr>
              <a:t> London: Department for Education.</a:t>
            </a:r>
            <a:endParaRPr lang="en-GB" sz="1800" dirty="0"/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764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850AC-072F-C1EF-504D-B354C1AB8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20" y="394552"/>
            <a:ext cx="10794380" cy="57824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Arial"/>
                <a:cs typeface="Arial"/>
              </a:rPr>
              <a:t>Health &amp; social care partnership (2025)</a:t>
            </a:r>
            <a:r>
              <a:rPr lang="en-US" sz="1800" i="1" dirty="0">
                <a:latin typeface="Arial"/>
                <a:cs typeface="Arial"/>
              </a:rPr>
              <a:t> Children and families social work</a:t>
            </a:r>
            <a:r>
              <a:rPr lang="en-US" sz="1800" dirty="0">
                <a:latin typeface="Arial"/>
                <a:cs typeface="Arial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2"/>
              </a:rPr>
              <a:t>https://westlothianhscp.org.uk/article/37653/Children-and-Families-Social-Work</a:t>
            </a:r>
            <a:r>
              <a:rPr lang="en-US" sz="1800" dirty="0">
                <a:ea typeface="+mn-lt"/>
                <a:cs typeface="+mn-lt"/>
              </a:rPr>
              <a:t> </a:t>
            </a:r>
          </a:p>
          <a:p>
            <a:r>
              <a:rPr lang="en-US" sz="1800" dirty="0">
                <a:latin typeface="Arial"/>
                <a:cs typeface="Arial"/>
              </a:rPr>
              <a:t>Joseph Rowntree Foundation (JRF). (2023) </a:t>
            </a:r>
            <a:r>
              <a:rPr lang="en-US" sz="1800" i="1" dirty="0">
                <a:latin typeface="Arial"/>
                <a:cs typeface="Arial"/>
              </a:rPr>
              <a:t>UK Poverty 2023.</a:t>
            </a:r>
            <a:r>
              <a:rPr lang="en-US" sz="1800" dirty="0">
                <a:latin typeface="Arial"/>
                <a:cs typeface="Arial"/>
              </a:rPr>
              <a:t> Available at: </a:t>
            </a:r>
            <a:r>
              <a:rPr lang="en-US" sz="1800" dirty="0">
                <a:latin typeface="Arial"/>
                <a:cs typeface="Arial"/>
                <a:hlinkClick r:id="rId3"/>
              </a:rPr>
              <a:t>https://www.jrf.org.uk</a:t>
            </a:r>
            <a:r>
              <a:rPr lang="en-US" sz="1800" dirty="0">
                <a:latin typeface="Arial"/>
                <a:cs typeface="Arial"/>
              </a:rPr>
              <a:t> (Accessed: 16 October 2025).</a:t>
            </a:r>
            <a:endParaRPr lang="en-GB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National Police Chiefs’ Council (NPCC). (2022) </a:t>
            </a:r>
            <a:r>
              <a:rPr lang="en-US" sz="1800" i="1" dirty="0">
                <a:latin typeface="Arial"/>
                <a:cs typeface="Arial"/>
              </a:rPr>
              <a:t>Child-</a:t>
            </a:r>
            <a:r>
              <a:rPr lang="en-US" sz="1800" i="1" dirty="0" err="1">
                <a:latin typeface="Arial"/>
                <a:cs typeface="Arial"/>
              </a:rPr>
              <a:t>Centred</a:t>
            </a:r>
            <a:r>
              <a:rPr lang="en-US" sz="1800" i="1" dirty="0">
                <a:latin typeface="Arial"/>
                <a:cs typeface="Arial"/>
              </a:rPr>
              <a:t> Policing Strategy.</a:t>
            </a:r>
            <a:r>
              <a:rPr lang="en-US" sz="1800" dirty="0">
                <a:latin typeface="Arial"/>
                <a:cs typeface="Arial"/>
              </a:rPr>
              <a:t> London: NPCC.</a:t>
            </a:r>
            <a:endParaRPr lang="en-GB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NSPCC. (2023) </a:t>
            </a:r>
            <a:r>
              <a:rPr lang="en-US" sz="1800" i="1" dirty="0">
                <a:latin typeface="Arial"/>
                <a:cs typeface="Arial"/>
              </a:rPr>
              <a:t>Learning from Serious Case Reviews: Child Exploitation.</a:t>
            </a:r>
            <a:r>
              <a:rPr lang="en-US" sz="1800" dirty="0">
                <a:latin typeface="Arial"/>
                <a:cs typeface="Arial"/>
              </a:rPr>
              <a:t> London: NSPCC.</a:t>
            </a:r>
            <a:endParaRPr lang="en-GB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Working Together to Safeguard Children (2023) – Statutory Guidance, Department for Education.</a:t>
            </a:r>
            <a:endParaRPr lang="en-GB" sz="1800" dirty="0">
              <a:latin typeface="Arial"/>
              <a:cs typeface="Arial"/>
            </a:endParaRPr>
          </a:p>
          <a:p>
            <a:r>
              <a:rPr lang="en-US" sz="1700" dirty="0">
                <a:latin typeface="Arial"/>
                <a:cs typeface="Arial"/>
              </a:rPr>
              <a:t>Home Office. (2021) </a:t>
            </a:r>
            <a:r>
              <a:rPr lang="en-US" sz="1700" i="1" dirty="0">
                <a:latin typeface="Arial"/>
                <a:cs typeface="Arial"/>
              </a:rPr>
              <a:t>Domestic Abuse Act 2021.</a:t>
            </a:r>
            <a:r>
              <a:rPr lang="en-US" sz="1700" dirty="0">
                <a:latin typeface="Arial"/>
                <a:cs typeface="Arial"/>
              </a:rPr>
              <a:t> London: The Stationery Office. </a:t>
            </a:r>
            <a:endParaRPr lang="en-GB" sz="1700" dirty="0">
              <a:latin typeface="Arial"/>
              <a:cs typeface="Arial"/>
            </a:endParaRPr>
          </a:p>
          <a:p>
            <a:r>
              <a:rPr lang="en-US" sz="1700" dirty="0">
                <a:latin typeface="Arial"/>
                <a:cs typeface="Arial"/>
              </a:rPr>
              <a:t>Hughes, K. et al. (2017) </a:t>
            </a:r>
            <a:r>
              <a:rPr lang="en-US" sz="1700" i="1" dirty="0">
                <a:latin typeface="Arial"/>
                <a:cs typeface="Arial"/>
              </a:rPr>
              <a:t>The Effect of Multiple Adverse Childhood Experiences on Health: A Systematic Review and Meta-Analysis.</a:t>
            </a:r>
            <a:r>
              <a:rPr lang="en-US" sz="1700" dirty="0">
                <a:latin typeface="Arial"/>
                <a:cs typeface="Arial"/>
              </a:rPr>
              <a:t> </a:t>
            </a:r>
            <a:r>
              <a:rPr lang="en-US" sz="1700" i="1" dirty="0">
                <a:latin typeface="Arial"/>
                <a:cs typeface="Arial"/>
              </a:rPr>
              <a:t>The Lancet Public Health</a:t>
            </a:r>
            <a:r>
              <a:rPr lang="en-US" sz="1700" dirty="0">
                <a:latin typeface="Arial"/>
                <a:cs typeface="Arial"/>
              </a:rPr>
              <a:t>, 2(8), pp. 356–366.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5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BMHP5021_BIRM</vt:lpstr>
      <vt:lpstr>Reference list: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39</cp:revision>
  <dcterms:created xsi:type="dcterms:W3CDTF">2025-10-18T12:40:37Z</dcterms:created>
  <dcterms:modified xsi:type="dcterms:W3CDTF">2025-10-19T20:46:33Z</dcterms:modified>
</cp:coreProperties>
</file>