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8"/>
  </p:notesMasterIdLst>
  <p:handoutMasterIdLst>
    <p:handoutMasterId r:id="rId29"/>
  </p:handoutMasterIdLst>
  <p:sldIdLst>
    <p:sldId id="432" r:id="rId2"/>
    <p:sldId id="433" r:id="rId3"/>
    <p:sldId id="434" r:id="rId4"/>
    <p:sldId id="497" r:id="rId5"/>
    <p:sldId id="486" r:id="rId6"/>
    <p:sldId id="485" r:id="rId7"/>
    <p:sldId id="487" r:id="rId8"/>
    <p:sldId id="488" r:id="rId9"/>
    <p:sldId id="448" r:id="rId10"/>
    <p:sldId id="450" r:id="rId11"/>
    <p:sldId id="530" r:id="rId12"/>
    <p:sldId id="489" r:id="rId13"/>
    <p:sldId id="498" r:id="rId14"/>
    <p:sldId id="516" r:id="rId15"/>
    <p:sldId id="517" r:id="rId16"/>
    <p:sldId id="496" r:id="rId17"/>
    <p:sldId id="513" r:id="rId18"/>
    <p:sldId id="514" r:id="rId19"/>
    <p:sldId id="500" r:id="rId20"/>
    <p:sldId id="503" r:id="rId21"/>
    <p:sldId id="506" r:id="rId22"/>
    <p:sldId id="507" r:id="rId23"/>
    <p:sldId id="508" r:id="rId24"/>
    <p:sldId id="509" r:id="rId25"/>
    <p:sldId id="518" r:id="rId26"/>
    <p:sldId id="529" r:id="rId27"/>
  </p:sldIdLst>
  <p:sldSz cx="9144000" cy="6858000" type="screen4x3"/>
  <p:notesSz cx="6746875" cy="9913938"/>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3">
          <p15:clr>
            <a:srgbClr val="A4A3A4"/>
          </p15:clr>
        </p15:guide>
        <p15:guide id="2" pos="2125">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C985B7-0376-4469-B111-8252FB7BC4C3}" v="17" dt="2026-03-08T10:35:07.09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4843" autoAdjust="0"/>
    <p:restoredTop sz="96357" autoAdjust="0"/>
  </p:normalViewPr>
  <p:slideViewPr>
    <p:cSldViewPr>
      <p:cViewPr varScale="1">
        <p:scale>
          <a:sx n="112" d="100"/>
          <a:sy n="112" d="100"/>
        </p:scale>
        <p:origin x="1182"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5544"/>
    </p:cViewPr>
  </p:sorterViewPr>
  <p:notesViewPr>
    <p:cSldViewPr>
      <p:cViewPr varScale="1">
        <p:scale>
          <a:sx n="61" d="100"/>
          <a:sy n="61" d="100"/>
        </p:scale>
        <p:origin x="-1698" y="-54"/>
      </p:cViewPr>
      <p:guideLst>
        <p:guide orient="horz" pos="3123"/>
        <p:guide pos="2125"/>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iyumika Kithulgoda Gamage" userId="8130ac14-9727-4963-a006-512f362f8357" providerId="ADAL" clId="{A7F91B56-0C15-41B2-A719-333A82A2B483}"/>
    <pc:docChg chg="addSld modSld">
      <pc:chgData name="Piyumika Kithulgoda Gamage" userId="8130ac14-9727-4963-a006-512f362f8357" providerId="ADAL" clId="{A7F91B56-0C15-41B2-A719-333A82A2B483}" dt="2026-03-08T10:35:07.096" v="26" actId="20577"/>
      <pc:docMkLst>
        <pc:docMk/>
      </pc:docMkLst>
      <pc:sldChg chg="addSp modSp mod">
        <pc:chgData name="Piyumika Kithulgoda Gamage" userId="8130ac14-9727-4963-a006-512f362f8357" providerId="ADAL" clId="{A7F91B56-0C15-41B2-A719-333A82A2B483}" dt="2026-03-08T09:00:12.648" v="2" actId="14100"/>
        <pc:sldMkLst>
          <pc:docMk/>
          <pc:sldMk cId="181526289" sldId="497"/>
        </pc:sldMkLst>
        <pc:spChg chg="add mod">
          <ac:chgData name="Piyumika Kithulgoda Gamage" userId="8130ac14-9727-4963-a006-512f362f8357" providerId="ADAL" clId="{A7F91B56-0C15-41B2-A719-333A82A2B483}" dt="2026-03-08T09:00:12.648" v="2" actId="14100"/>
          <ac:spMkLst>
            <pc:docMk/>
            <pc:sldMk cId="181526289" sldId="497"/>
            <ac:spMk id="7" creationId="{03E6B739-35F1-8F79-5827-3FF439297A6D}"/>
          </ac:spMkLst>
        </pc:spChg>
      </pc:sldChg>
      <pc:sldChg chg="modSp new mod">
        <pc:chgData name="Piyumika Kithulgoda Gamage" userId="8130ac14-9727-4963-a006-512f362f8357" providerId="ADAL" clId="{A7F91B56-0C15-41B2-A719-333A82A2B483}" dt="2026-03-08T10:35:07.096" v="26" actId="20577"/>
        <pc:sldMkLst>
          <pc:docMk/>
          <pc:sldMk cId="287561339" sldId="530"/>
        </pc:sldMkLst>
        <pc:spChg chg="mod">
          <ac:chgData name="Piyumika Kithulgoda Gamage" userId="8130ac14-9727-4963-a006-512f362f8357" providerId="ADAL" clId="{A7F91B56-0C15-41B2-A719-333A82A2B483}" dt="2026-03-08T09:08:31.840" v="8" actId="20577"/>
          <ac:spMkLst>
            <pc:docMk/>
            <pc:sldMk cId="287561339" sldId="530"/>
            <ac:spMk id="2" creationId="{57310606-6A0E-FB1F-BB4C-BD847D26384A}"/>
          </ac:spMkLst>
        </pc:spChg>
        <pc:spChg chg="mod">
          <ac:chgData name="Piyumika Kithulgoda Gamage" userId="8130ac14-9727-4963-a006-512f362f8357" providerId="ADAL" clId="{A7F91B56-0C15-41B2-A719-333A82A2B483}" dt="2026-03-08T10:35:07.096" v="26" actId="20577"/>
          <ac:spMkLst>
            <pc:docMk/>
            <pc:sldMk cId="287561339" sldId="530"/>
            <ac:spMk id="3" creationId="{7B7833D0-EBA5-9430-AFA8-2A121D4CFBCB}"/>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A9FA8D21-1AB0-7D45-B88F-C9DC3C022BDE}"/>
              </a:ext>
            </a:extLst>
          </p:cNvPr>
          <p:cNvSpPr>
            <a:spLocks noGrp="1" noChangeArrowheads="1"/>
          </p:cNvSpPr>
          <p:nvPr>
            <p:ph type="hdr" sz="quarter"/>
          </p:nvPr>
        </p:nvSpPr>
        <p:spPr bwMode="auto">
          <a:xfrm>
            <a:off x="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9A922C0F-9AB8-8441-B4B5-98372030E2D7}"/>
              </a:ext>
            </a:extLst>
          </p:cNvPr>
          <p:cNvSpPr>
            <a:spLocks noGrp="1" noChangeArrowheads="1"/>
          </p:cNvSpPr>
          <p:nvPr>
            <p:ph type="dt" sz="quarter" idx="1"/>
          </p:nvPr>
        </p:nvSpPr>
        <p:spPr bwMode="auto">
          <a:xfrm>
            <a:off x="3821113"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3E0A8C05-C599-5A40-B16D-6760CE91C799}"/>
              </a:ext>
            </a:extLst>
          </p:cNvPr>
          <p:cNvSpPr>
            <a:spLocks noGrp="1" noChangeArrowheads="1"/>
          </p:cNvSpPr>
          <p:nvPr>
            <p:ph type="ftr" sz="quarter" idx="2"/>
          </p:nvPr>
        </p:nvSpPr>
        <p:spPr bwMode="auto">
          <a:xfrm>
            <a:off x="0" y="9417050"/>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E0E75DC1-C240-FB45-8ACD-762A705AB583}"/>
              </a:ext>
            </a:extLst>
          </p:cNvPr>
          <p:cNvSpPr>
            <a:spLocks noGrp="1" noChangeArrowheads="1"/>
          </p:cNvSpPr>
          <p:nvPr>
            <p:ph type="sldNum" sz="quarter" idx="3"/>
          </p:nvPr>
        </p:nvSpPr>
        <p:spPr bwMode="auto">
          <a:xfrm>
            <a:off x="3821113" y="9417050"/>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vl1pPr>
          </a:lstStyle>
          <a:p>
            <a:fld id="{565806DB-7F48-0648-B60A-D787122213FC}"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C85F4DAA-3148-9746-979B-8A6B369E093F}"/>
              </a:ext>
            </a:extLst>
          </p:cNvPr>
          <p:cNvSpPr>
            <a:spLocks noGrp="1" noChangeArrowheads="1"/>
          </p:cNvSpPr>
          <p:nvPr>
            <p:ph type="hdr" sz="quarter"/>
          </p:nvPr>
        </p:nvSpPr>
        <p:spPr bwMode="auto">
          <a:xfrm>
            <a:off x="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CF7D9B2-B703-CD41-AA78-CB34B4AFA84A}"/>
              </a:ext>
            </a:extLst>
          </p:cNvPr>
          <p:cNvSpPr>
            <a:spLocks noGrp="1" noChangeArrowheads="1"/>
          </p:cNvSpPr>
          <p:nvPr>
            <p:ph type="dt" idx="1"/>
          </p:nvPr>
        </p:nvSpPr>
        <p:spPr bwMode="auto">
          <a:xfrm>
            <a:off x="382270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15364" name="Rectangle 4">
            <a:extLst>
              <a:ext uri="{FF2B5EF4-FFF2-40B4-BE49-F238E27FC236}">
                <a16:creationId xmlns:a16="http://schemas.microsoft.com/office/drawing/2014/main" id="{B5B4ACCD-82E7-C653-B994-16790B483832}"/>
              </a:ext>
            </a:extLst>
          </p:cNvPr>
          <p:cNvSpPr>
            <a:spLocks noGrp="1" noRot="1" noChangeAspect="1" noChangeArrowheads="1" noTextEdit="1"/>
          </p:cNvSpPr>
          <p:nvPr>
            <p:ph type="sldImg" idx="2"/>
          </p:nvPr>
        </p:nvSpPr>
        <p:spPr bwMode="auto">
          <a:xfrm>
            <a:off x="895350" y="742950"/>
            <a:ext cx="4957763" cy="3717925"/>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3CA88B4B-5670-FF4B-BADA-BAB07534F230}"/>
              </a:ext>
            </a:extLst>
          </p:cNvPr>
          <p:cNvSpPr>
            <a:spLocks noGrp="1" noChangeArrowheads="1"/>
          </p:cNvSpPr>
          <p:nvPr>
            <p:ph type="body" sz="quarter" idx="3"/>
          </p:nvPr>
        </p:nvSpPr>
        <p:spPr bwMode="auto">
          <a:xfrm>
            <a:off x="900113" y="4708525"/>
            <a:ext cx="4946650" cy="4462463"/>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E6A646B4-6C0C-2942-951D-D1B77C7A8A9C}"/>
              </a:ext>
            </a:extLst>
          </p:cNvPr>
          <p:cNvSpPr>
            <a:spLocks noGrp="1" noChangeArrowheads="1"/>
          </p:cNvSpPr>
          <p:nvPr>
            <p:ph type="ftr" sz="quarter" idx="4"/>
          </p:nvPr>
        </p:nvSpPr>
        <p:spPr bwMode="auto">
          <a:xfrm>
            <a:off x="0" y="9418638"/>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921DBE63-3C87-9248-8BD7-EA44B3293B1D}"/>
              </a:ext>
            </a:extLst>
          </p:cNvPr>
          <p:cNvSpPr>
            <a:spLocks noGrp="1" noChangeArrowheads="1"/>
          </p:cNvSpPr>
          <p:nvPr>
            <p:ph type="sldNum" sz="quarter" idx="5"/>
          </p:nvPr>
        </p:nvSpPr>
        <p:spPr bwMode="auto">
          <a:xfrm>
            <a:off x="3822700" y="9418638"/>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atin typeface="Verdana" panose="020B0604030504040204" pitchFamily="34" charset="0"/>
              </a:defRPr>
            </a:lvl1pPr>
          </a:lstStyle>
          <a:p>
            <a:fld id="{ACDAC2A0-820D-3B4F-8C3C-F85226FE8C5A}"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Slide Image Placeholder 1">
            <a:extLst>
              <a:ext uri="{FF2B5EF4-FFF2-40B4-BE49-F238E27FC236}">
                <a16:creationId xmlns:a16="http://schemas.microsoft.com/office/drawing/2014/main" id="{9C75415C-A109-3A6B-AE69-A542E5AEC475}"/>
              </a:ext>
            </a:extLst>
          </p:cNvPr>
          <p:cNvSpPr>
            <a:spLocks noGrp="1" noRot="1" noChangeAspect="1" noChangeArrowheads="1" noTextEdit="1"/>
          </p:cNvSpPr>
          <p:nvPr>
            <p:ph type="sldImg"/>
          </p:nvPr>
        </p:nvSpPr>
        <p:spPr>
          <a:ln/>
        </p:spPr>
      </p:sp>
      <p:sp>
        <p:nvSpPr>
          <p:cNvPr id="47106" name="Notes Placeholder 2">
            <a:extLst>
              <a:ext uri="{FF2B5EF4-FFF2-40B4-BE49-F238E27FC236}">
                <a16:creationId xmlns:a16="http://schemas.microsoft.com/office/drawing/2014/main" id="{11CF6618-DD7D-1CC4-76E9-1652C7B07275}"/>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47107" name="Slide Number Placeholder 3">
            <a:extLst>
              <a:ext uri="{FF2B5EF4-FFF2-40B4-BE49-F238E27FC236}">
                <a16:creationId xmlns:a16="http://schemas.microsoft.com/office/drawing/2014/main" id="{FDEE4AC3-655E-EBB1-9B43-0D7328695682}"/>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0F853F1-A42C-494E-83A8-3EBF0CD691EB}" type="slidenum">
              <a:rPr lang="en-US" altLang="en-US">
                <a:latin typeface="Verdana" panose="020B0604030504040204" pitchFamily="34" charset="0"/>
              </a:rPr>
              <a:pPr/>
              <a:t>2</a:t>
            </a:fld>
            <a:endParaRPr lang="en-US" altLang="en-US">
              <a:latin typeface="Verdana" panose="020B060403050404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Slide Image Placeholder 1">
            <a:extLst>
              <a:ext uri="{FF2B5EF4-FFF2-40B4-BE49-F238E27FC236}">
                <a16:creationId xmlns:a16="http://schemas.microsoft.com/office/drawing/2014/main" id="{B455CB80-2A41-3FE5-2821-EA9FAA15F9B6}"/>
              </a:ext>
            </a:extLst>
          </p:cNvPr>
          <p:cNvSpPr>
            <a:spLocks noGrp="1" noRot="1" noChangeAspect="1" noChangeArrowheads="1" noTextEdit="1"/>
          </p:cNvSpPr>
          <p:nvPr>
            <p:ph type="sldImg"/>
          </p:nvPr>
        </p:nvSpPr>
        <p:spPr>
          <a:ln/>
        </p:spPr>
      </p:sp>
      <p:sp>
        <p:nvSpPr>
          <p:cNvPr id="49154" name="Notes Placeholder 2">
            <a:extLst>
              <a:ext uri="{FF2B5EF4-FFF2-40B4-BE49-F238E27FC236}">
                <a16:creationId xmlns:a16="http://schemas.microsoft.com/office/drawing/2014/main" id="{A46E6DD8-3615-C6BD-C700-2C27131F82B2}"/>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49155" name="Slide Number Placeholder 3">
            <a:extLst>
              <a:ext uri="{FF2B5EF4-FFF2-40B4-BE49-F238E27FC236}">
                <a16:creationId xmlns:a16="http://schemas.microsoft.com/office/drawing/2014/main" id="{CDCCF92B-8929-1E30-767E-DD0C145E4812}"/>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F268BF6-C6FA-634E-8A52-792FCF2758C4}" type="slidenum">
              <a:rPr lang="en-US" altLang="en-US">
                <a:latin typeface="Verdana" panose="020B0604030504040204" pitchFamily="34" charset="0"/>
              </a:rPr>
              <a:pPr/>
              <a:t>3</a:t>
            </a:fld>
            <a:endParaRPr lang="en-US" altLang="en-US">
              <a:latin typeface="Verdana" panose="020B060403050404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Slide Image Placeholder 1">
            <a:extLst>
              <a:ext uri="{FF2B5EF4-FFF2-40B4-BE49-F238E27FC236}">
                <a16:creationId xmlns:a16="http://schemas.microsoft.com/office/drawing/2014/main" id="{BDF793C0-1E3E-4FEB-654A-868326649AFD}"/>
              </a:ext>
            </a:extLst>
          </p:cNvPr>
          <p:cNvSpPr>
            <a:spLocks noGrp="1" noRot="1" noChangeAspect="1" noChangeArrowheads="1" noTextEdit="1"/>
          </p:cNvSpPr>
          <p:nvPr>
            <p:ph type="sldImg"/>
          </p:nvPr>
        </p:nvSpPr>
        <p:spPr>
          <a:ln/>
        </p:spPr>
      </p:sp>
      <p:sp>
        <p:nvSpPr>
          <p:cNvPr id="41986" name="Notes Placeholder 2">
            <a:extLst>
              <a:ext uri="{FF2B5EF4-FFF2-40B4-BE49-F238E27FC236}">
                <a16:creationId xmlns:a16="http://schemas.microsoft.com/office/drawing/2014/main" id="{C2B7D404-532D-9FA9-DF2A-F4D488A51139}"/>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n-US"/>
              <a:t>Are charismatic leaders born or made? Some individuals are born with traits that make them charismatic. Most experts believe individuals can also be trained to exhibit charismatic behavior.</a:t>
            </a:r>
          </a:p>
          <a:p>
            <a:pPr eaLnBrk="1" hangingPunct="1">
              <a:spcBef>
                <a:spcPct val="0"/>
              </a:spcBef>
            </a:pPr>
            <a:endParaRPr lang="en-US" altLang="en-US"/>
          </a:p>
          <a:p>
            <a:pPr>
              <a:spcBef>
                <a:spcPct val="0"/>
              </a:spcBef>
            </a:pPr>
            <a:r>
              <a:rPr lang="en-US" altLang="en-US"/>
              <a:t>To further develop an aura of charisma, use your passion as a catalyst for generating enthusiasm. Speak in an animated voice, reinforce your message with eye contact and facial expressions, and gesture for emphasis. Bring out the potential in followers by tapping into their emotions, and create a bond that inspires them. Remember, enthusiasm is contagious!</a:t>
            </a:r>
          </a:p>
        </p:txBody>
      </p:sp>
      <p:sp>
        <p:nvSpPr>
          <p:cNvPr id="41987" name="Slide Number Placeholder 3">
            <a:extLst>
              <a:ext uri="{FF2B5EF4-FFF2-40B4-BE49-F238E27FC236}">
                <a16:creationId xmlns:a16="http://schemas.microsoft.com/office/drawing/2014/main" id="{F2D8EB27-D0E8-C515-62EC-6AD867B079DE}"/>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4B3A971-B2E2-A942-B11F-773F0F58F8DA}" type="slidenum">
              <a:rPr lang="en-US" altLang="en-US">
                <a:latin typeface="Verdana" panose="020B0604030504040204" pitchFamily="34" charset="0"/>
              </a:rPr>
              <a:pPr/>
              <a:t>5</a:t>
            </a:fld>
            <a:endParaRPr lang="en-US" altLang="en-US">
              <a:latin typeface="Verdana" panose="020B060403050404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Image Placeholder 1">
            <a:extLst>
              <a:ext uri="{FF2B5EF4-FFF2-40B4-BE49-F238E27FC236}">
                <a16:creationId xmlns:a16="http://schemas.microsoft.com/office/drawing/2014/main" id="{E505F450-060D-7D29-3A2B-A15E38738A90}"/>
              </a:ext>
            </a:extLst>
          </p:cNvPr>
          <p:cNvSpPr>
            <a:spLocks noGrp="1" noRot="1" noChangeAspect="1" noChangeArrowheads="1" noTextEdit="1"/>
          </p:cNvSpPr>
          <p:nvPr>
            <p:ph type="sldImg"/>
          </p:nvPr>
        </p:nvSpPr>
        <p:spPr>
          <a:ln/>
        </p:spPr>
      </p:sp>
      <p:sp>
        <p:nvSpPr>
          <p:cNvPr id="39938" name="Notes Placeholder 2">
            <a:extLst>
              <a:ext uri="{FF2B5EF4-FFF2-40B4-BE49-F238E27FC236}">
                <a16:creationId xmlns:a16="http://schemas.microsoft.com/office/drawing/2014/main" id="{0D4B4AFB-87B5-0768-E4F6-A25D87B8C59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n-US"/>
              <a:t>Charismatic leadership theory was proposed by Robert House, stating that followers make attributes of heroic or extraordinary leadership abilities when they observe certain behaviors, as seen in Exhibit 12-3. General characteristics are: they have vision; they are willing to take personal risk; they are sensitive to followers’ needs; and they exhibit extraordinary behaviors.</a:t>
            </a:r>
          </a:p>
        </p:txBody>
      </p:sp>
      <p:sp>
        <p:nvSpPr>
          <p:cNvPr id="39939" name="Slide Number Placeholder 3">
            <a:extLst>
              <a:ext uri="{FF2B5EF4-FFF2-40B4-BE49-F238E27FC236}">
                <a16:creationId xmlns:a16="http://schemas.microsoft.com/office/drawing/2014/main" id="{62B1E53E-D327-8BD1-44D0-444970CD7136}"/>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1420E10-23E8-2A45-90FF-31691E511964}" type="slidenum">
              <a:rPr lang="en-US" altLang="en-US">
                <a:latin typeface="Verdana" panose="020B0604030504040204" pitchFamily="34" charset="0"/>
              </a:rPr>
              <a:pPr/>
              <a:t>6</a:t>
            </a:fld>
            <a:endParaRPr lang="en-US" altLang="en-US">
              <a:latin typeface="Verdana" panose="020B060403050404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Slide Image Placeholder 1">
            <a:extLst>
              <a:ext uri="{FF2B5EF4-FFF2-40B4-BE49-F238E27FC236}">
                <a16:creationId xmlns:a16="http://schemas.microsoft.com/office/drawing/2014/main" id="{E359964D-7672-092F-EA49-A8146F071846}"/>
              </a:ext>
            </a:extLst>
          </p:cNvPr>
          <p:cNvSpPr>
            <a:spLocks noGrp="1" noRot="1" noChangeAspect="1" noChangeArrowheads="1" noTextEdit="1"/>
          </p:cNvSpPr>
          <p:nvPr>
            <p:ph type="sldImg"/>
          </p:nvPr>
        </p:nvSpPr>
        <p:spPr>
          <a:ln/>
        </p:spPr>
      </p:sp>
      <p:sp>
        <p:nvSpPr>
          <p:cNvPr id="44034" name="Notes Placeholder 2">
            <a:extLst>
              <a:ext uri="{FF2B5EF4-FFF2-40B4-BE49-F238E27FC236}">
                <a16:creationId xmlns:a16="http://schemas.microsoft.com/office/drawing/2014/main" id="{5C5035AE-AFF7-5135-C7C5-F644BE915909}"/>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n-US"/>
              <a:t>How does a charismatic leader influence followers? By articulating an appealing vision, developing an accompanying vision statement, conveying a new set of values, and demonstrating courage and conviction about the vision. Followers “catch” the emotions their leader is conveying.</a:t>
            </a:r>
          </a:p>
        </p:txBody>
      </p:sp>
      <p:sp>
        <p:nvSpPr>
          <p:cNvPr id="44035" name="Slide Number Placeholder 3">
            <a:extLst>
              <a:ext uri="{FF2B5EF4-FFF2-40B4-BE49-F238E27FC236}">
                <a16:creationId xmlns:a16="http://schemas.microsoft.com/office/drawing/2014/main" id="{4A8D74B2-49B5-FC2B-C495-FCE7892A7166}"/>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6D5235A-2AD2-5749-81D3-D7ADADA42A53}" type="slidenum">
              <a:rPr lang="en-US" altLang="en-US">
                <a:latin typeface="Verdana" panose="020B0604030504040204" pitchFamily="34" charset="0"/>
              </a:rPr>
              <a:pPr/>
              <a:t>7</a:t>
            </a:fld>
            <a:endParaRPr lang="en-US" altLang="en-US">
              <a:latin typeface="Verdana" panose="020B060403050404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Slide Image Placeholder 1">
            <a:extLst>
              <a:ext uri="{FF2B5EF4-FFF2-40B4-BE49-F238E27FC236}">
                <a16:creationId xmlns:a16="http://schemas.microsoft.com/office/drawing/2014/main" id="{1E6D5159-E2D6-7933-69B0-E6949665EA1F}"/>
              </a:ext>
            </a:extLst>
          </p:cNvPr>
          <p:cNvSpPr>
            <a:spLocks noGrp="1" noRot="1" noChangeAspect="1" noChangeArrowheads="1" noTextEdit="1"/>
          </p:cNvSpPr>
          <p:nvPr>
            <p:ph type="sldImg"/>
          </p:nvPr>
        </p:nvSpPr>
        <p:spPr>
          <a:ln/>
        </p:spPr>
      </p:sp>
      <p:sp>
        <p:nvSpPr>
          <p:cNvPr id="46082" name="Notes Placeholder 2">
            <a:extLst>
              <a:ext uri="{FF2B5EF4-FFF2-40B4-BE49-F238E27FC236}">
                <a16:creationId xmlns:a16="http://schemas.microsoft.com/office/drawing/2014/main" id="{DAE92BFD-BD46-6D3F-945D-1573D5C90C6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Does effective charismatic leadership depend on the situation? Charisma appears to be most appropriate when the follower’s task has an ideological component or when the environment involves a high degree of stress and uncertainty. People are especially receptive when they sense a crisis or when they are under stress.</a:t>
            </a:r>
          </a:p>
          <a:p>
            <a:r>
              <a:rPr lang="en-US" altLang="en-US"/>
              <a:t>This may explain why, when charismatic leaders surface, it’s more likely to be in politics, religion, wartime; or when a business firm is in its infancy or facing a life-threatening crisis. </a:t>
            </a:r>
          </a:p>
        </p:txBody>
      </p:sp>
      <p:sp>
        <p:nvSpPr>
          <p:cNvPr id="46083" name="Slide Number Placeholder 3">
            <a:extLst>
              <a:ext uri="{FF2B5EF4-FFF2-40B4-BE49-F238E27FC236}">
                <a16:creationId xmlns:a16="http://schemas.microsoft.com/office/drawing/2014/main" id="{E1B935F7-5C37-6898-8107-21ED92AEC370}"/>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4CF2920-6155-114D-A22B-4F27FECF4C4D}" type="slidenum">
              <a:rPr lang="en-US" altLang="en-US">
                <a:latin typeface="Verdana" panose="020B0604030504040204" pitchFamily="34" charset="0"/>
              </a:rPr>
              <a:pPr/>
              <a:t>8</a:t>
            </a:fld>
            <a:endParaRPr lang="en-US" altLang="en-US">
              <a:latin typeface="Verdana" panose="020B060403050404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Slide Image Placeholder 1">
            <a:extLst>
              <a:ext uri="{FF2B5EF4-FFF2-40B4-BE49-F238E27FC236}">
                <a16:creationId xmlns:a16="http://schemas.microsoft.com/office/drawing/2014/main" id="{2C5189FD-716F-BB76-5EB4-C9EC6E208C20}"/>
              </a:ext>
            </a:extLst>
          </p:cNvPr>
          <p:cNvSpPr>
            <a:spLocks noGrp="1" noRot="1" noChangeAspect="1" noChangeArrowheads="1" noTextEdit="1"/>
          </p:cNvSpPr>
          <p:nvPr>
            <p:ph type="sldImg"/>
          </p:nvPr>
        </p:nvSpPr>
        <p:spPr>
          <a:ln/>
        </p:spPr>
      </p:sp>
      <p:sp>
        <p:nvSpPr>
          <p:cNvPr id="55298" name="Notes Placeholder 2">
            <a:extLst>
              <a:ext uri="{FF2B5EF4-FFF2-40B4-BE49-F238E27FC236}">
                <a16:creationId xmlns:a16="http://schemas.microsoft.com/office/drawing/2014/main" id="{F7D063DD-B1F0-76F8-D784-98C579D3D905}"/>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55299" name="Slide Number Placeholder 3">
            <a:extLst>
              <a:ext uri="{FF2B5EF4-FFF2-40B4-BE49-F238E27FC236}">
                <a16:creationId xmlns:a16="http://schemas.microsoft.com/office/drawing/2014/main" id="{68634726-A88E-765F-A099-6B6299C78582}"/>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7463F31-3DF9-F341-83B1-26B1125D3916}" type="slidenum">
              <a:rPr lang="en-US" altLang="en-US">
                <a:latin typeface="Verdana" panose="020B0604030504040204" pitchFamily="34" charset="0"/>
              </a:rPr>
              <a:pPr/>
              <a:t>9</a:t>
            </a:fld>
            <a:endParaRPr lang="en-US" altLang="en-US">
              <a:latin typeface="Verdana" panose="020B060403050404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a:extLst>
              <a:ext uri="{FF2B5EF4-FFF2-40B4-BE49-F238E27FC236}">
                <a16:creationId xmlns:a16="http://schemas.microsoft.com/office/drawing/2014/main" id="{BB679DF4-FBCD-CDB8-CD76-FA2DBBB32ADA}"/>
              </a:ext>
            </a:extLst>
          </p:cNvPr>
          <p:cNvSpPr>
            <a:spLocks noGrp="1" noRot="1" noChangeAspect="1" noChangeArrowheads="1" noTextEdit="1"/>
          </p:cNvSpPr>
          <p:nvPr>
            <p:ph type="sldImg"/>
          </p:nvPr>
        </p:nvSpPr>
        <p:spPr>
          <a:ln/>
        </p:spPr>
      </p:sp>
      <p:sp>
        <p:nvSpPr>
          <p:cNvPr id="57346" name="Notes Placeholder 2">
            <a:extLst>
              <a:ext uri="{FF2B5EF4-FFF2-40B4-BE49-F238E27FC236}">
                <a16:creationId xmlns:a16="http://schemas.microsoft.com/office/drawing/2014/main" id="{54D946C0-48C8-2917-2B43-2014B2123CD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57347" name="Slide Number Placeholder 3">
            <a:extLst>
              <a:ext uri="{FF2B5EF4-FFF2-40B4-BE49-F238E27FC236}">
                <a16:creationId xmlns:a16="http://schemas.microsoft.com/office/drawing/2014/main" id="{FDD56BD0-ABBE-E707-4A6C-110ED2520E7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D87CFFF-348A-F342-B218-6A2DF0B0CDC3}" type="slidenum">
              <a:rPr lang="en-US" altLang="en-US">
                <a:latin typeface="Verdana" panose="020B0604030504040204" pitchFamily="34" charset="0"/>
              </a:rPr>
              <a:pPr/>
              <a:t>10</a:t>
            </a:fld>
            <a:endParaRPr lang="en-US" altLang="en-US">
              <a:latin typeface="Verdana" panose="020B060403050404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Slide Image Placeholder 1">
            <a:extLst>
              <a:ext uri="{FF2B5EF4-FFF2-40B4-BE49-F238E27FC236}">
                <a16:creationId xmlns:a16="http://schemas.microsoft.com/office/drawing/2014/main" id="{B81343DA-E30B-9959-F7C0-07EADB07695D}"/>
              </a:ext>
            </a:extLst>
          </p:cNvPr>
          <p:cNvSpPr>
            <a:spLocks noGrp="1" noRot="1" noChangeAspect="1" noChangeArrowheads="1" noTextEdit="1"/>
          </p:cNvSpPr>
          <p:nvPr>
            <p:ph type="sldImg"/>
          </p:nvPr>
        </p:nvSpPr>
        <p:spPr>
          <a:ln/>
        </p:spPr>
      </p:sp>
      <p:sp>
        <p:nvSpPr>
          <p:cNvPr id="48130" name="Notes Placeholder 2">
            <a:extLst>
              <a:ext uri="{FF2B5EF4-FFF2-40B4-BE49-F238E27FC236}">
                <a16:creationId xmlns:a16="http://schemas.microsoft.com/office/drawing/2014/main" id="{0AAD87B2-E34F-66EC-D155-F5DC86879545}"/>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n-US"/>
              <a:t>Some charismatic leaders don’t necessarily act in the best interest of their companies, allowing their personal goals to override the goals of the organization. The results at companies such as Enron, Tyco, WorldCom, and HealthSouth are examples of leaders who recklessly used organizational resources for their personal benefit and executives who violated laws and ethical boundaries to inflate stock prices, allowing leaders to cash in millions of dollars in stock options. </a:t>
            </a:r>
          </a:p>
          <a:p>
            <a:pPr eaLnBrk="1" hangingPunct="1">
              <a:spcBef>
                <a:spcPct val="0"/>
              </a:spcBef>
            </a:pPr>
            <a:endParaRPr lang="en-US" altLang="en-US"/>
          </a:p>
          <a:p>
            <a:pPr eaLnBrk="1" hangingPunct="1">
              <a:spcBef>
                <a:spcPct val="0"/>
              </a:spcBef>
            </a:pPr>
            <a:r>
              <a:rPr lang="en-US" altLang="en-US"/>
              <a:t>It’s little wonder research has shown that individuals who are narcissistic are also higher in some behaviors associated with charismatic leadership. It’s not that charismatic leadership isn’t effective; overall, it is. But a charismatic leader isn’t always the answer. Success depends, to some extent, on the situation and on the leader’s vision. </a:t>
            </a:r>
          </a:p>
        </p:txBody>
      </p:sp>
      <p:sp>
        <p:nvSpPr>
          <p:cNvPr id="48131" name="Slide Number Placeholder 3">
            <a:extLst>
              <a:ext uri="{FF2B5EF4-FFF2-40B4-BE49-F238E27FC236}">
                <a16:creationId xmlns:a16="http://schemas.microsoft.com/office/drawing/2014/main" id="{F556B0D5-F45D-4A25-F38F-ABAEAB923734}"/>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B6DA04-2F3B-0C4C-BF8C-675FEDD0C571}" type="slidenum">
              <a:rPr lang="en-US" altLang="en-US">
                <a:latin typeface="Verdana" panose="020B0604030504040204" pitchFamily="34" charset="0"/>
              </a:rPr>
              <a:pPr/>
              <a:t>12</a:t>
            </a:fld>
            <a:endParaRPr lang="en-US" altLang="en-US">
              <a:latin typeface="Verdana" panose="020B060403050404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Slide Image Placeholder 1">
            <a:extLst>
              <a:ext uri="{FF2B5EF4-FFF2-40B4-BE49-F238E27FC236}">
                <a16:creationId xmlns:a16="http://schemas.microsoft.com/office/drawing/2014/main" id="{FDADF859-F771-C803-02EA-9D8BE8B1440F}"/>
              </a:ext>
            </a:extLst>
          </p:cNvPr>
          <p:cNvSpPr>
            <a:spLocks noGrp="1" noRot="1" noChangeAspect="1" noChangeArrowheads="1" noTextEdit="1"/>
          </p:cNvSpPr>
          <p:nvPr>
            <p:ph type="sldImg"/>
          </p:nvPr>
        </p:nvSpPr>
        <p:spPr>
          <a:ln/>
        </p:spPr>
      </p:sp>
      <p:sp>
        <p:nvSpPr>
          <p:cNvPr id="26626" name="Notes Placeholder 2">
            <a:extLst>
              <a:ext uri="{FF2B5EF4-FFF2-40B4-BE49-F238E27FC236}">
                <a16:creationId xmlns:a16="http://schemas.microsoft.com/office/drawing/2014/main" id="{27970A00-F570-BD3C-9E86-7F8DFCF3093B}"/>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Ethics touches on leadership at a number of junctures. </a:t>
            </a:r>
            <a:r>
              <a:rPr lang="en-US" altLang="en-US">
                <a:latin typeface="Calibri" panose="020F0502020204030204" pitchFamily="34" charset="0"/>
              </a:rPr>
              <a:t>Leaders who treat their followers with fairness, especially by providing honest, frequent, and accurate information, are seen as more effective. </a:t>
            </a:r>
          </a:p>
          <a:p>
            <a:endParaRPr lang="en-US" altLang="en-US">
              <a:latin typeface="Calibri" panose="020F0502020204030204" pitchFamily="34" charset="0"/>
            </a:endParaRPr>
          </a:p>
          <a:p>
            <a:r>
              <a:rPr lang="en-US" altLang="en-US">
                <a:latin typeface="Calibri" panose="020F0502020204030204" pitchFamily="34" charset="0"/>
              </a:rPr>
              <a:t>Leaders must be willing to express their ethical beliefs and persuade others to follow their standards. To convey their beliefs, leaders should learn to express their moral convictions in statements that reflect values shared with their organization’s members. Leaders need to set high ethical standards, demonstrate them through their own behavior, and encourage and reward integrity in others while avoiding abuses of power. </a:t>
            </a:r>
          </a:p>
          <a:p>
            <a:r>
              <a:rPr lang="en-US" altLang="en-US"/>
              <a:t>Leaders rated as highly ethical tend to be very positively evaluated by their subordinates, who are also more satisfied and committed to their jobs as well as experience less strain and turnover intentions.</a:t>
            </a:r>
          </a:p>
          <a:p>
            <a:r>
              <a:rPr lang="en-US" altLang="en-US">
                <a:latin typeface="Calibri" panose="020F0502020204030204" pitchFamily="34" charset="0"/>
              </a:rPr>
              <a:t>Efforts have been made by scholars to combine ethical and charismatic leadership into an idea of </a:t>
            </a:r>
            <a:r>
              <a:rPr lang="en-US" altLang="en-US" i="1">
                <a:latin typeface="Calibri" panose="020F0502020204030204" pitchFamily="34" charset="0"/>
              </a:rPr>
              <a:t>socialized charismatic leadership</a:t>
            </a:r>
            <a:r>
              <a:rPr lang="en-US" altLang="en-US">
                <a:latin typeface="Calibri" panose="020F0502020204030204" pitchFamily="34" charset="0"/>
              </a:rPr>
              <a:t> – leadership that conveys other-centered (not self-centered) </a:t>
            </a:r>
            <a:r>
              <a:rPr lang="en-US" altLang="en-US"/>
              <a:t>values by leaders who model ethical conduct.</a:t>
            </a:r>
          </a:p>
        </p:txBody>
      </p:sp>
      <p:sp>
        <p:nvSpPr>
          <p:cNvPr id="26627" name="Slide Number Placeholder 3">
            <a:extLst>
              <a:ext uri="{FF2B5EF4-FFF2-40B4-BE49-F238E27FC236}">
                <a16:creationId xmlns:a16="http://schemas.microsoft.com/office/drawing/2014/main" id="{4BDA2EAA-7C8C-46D0-A8A3-99D091E2563A}"/>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7711528-026A-4C4B-88DF-3D6052771096}" type="slidenum">
              <a:rPr lang="en-US" altLang="en-US">
                <a:latin typeface="Verdana" panose="020B0604030504040204" pitchFamily="34" charset="0"/>
              </a:rPr>
              <a:pPr/>
              <a:t>13</a:t>
            </a:fld>
            <a:endParaRPr lang="en-US" altLang="en-US">
              <a:latin typeface="Verdana" panose="020B060403050404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Slide Image Placeholder 1">
            <a:extLst>
              <a:ext uri="{FF2B5EF4-FFF2-40B4-BE49-F238E27FC236}">
                <a16:creationId xmlns:a16="http://schemas.microsoft.com/office/drawing/2014/main" id="{21021F7A-F91C-52A6-7B79-832D284D85C7}"/>
              </a:ext>
            </a:extLst>
          </p:cNvPr>
          <p:cNvSpPr>
            <a:spLocks noGrp="1" noRot="1" noChangeAspect="1" noChangeArrowheads="1" noTextEdit="1"/>
          </p:cNvSpPr>
          <p:nvPr>
            <p:ph type="sldImg"/>
          </p:nvPr>
        </p:nvSpPr>
        <p:spPr>
          <a:ln/>
        </p:spPr>
      </p:sp>
      <p:sp>
        <p:nvSpPr>
          <p:cNvPr id="24578" name="Notes Placeholder 2">
            <a:extLst>
              <a:ext uri="{FF2B5EF4-FFF2-40B4-BE49-F238E27FC236}">
                <a16:creationId xmlns:a16="http://schemas.microsoft.com/office/drawing/2014/main" id="{75744403-805E-865A-E991-E94C3608EA1D}"/>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n-US"/>
              <a:t>What is authentic leadership? Authentic leaders know who they are. They know what they believe in and value. And they act on those values and beliefs openly and candidly. </a:t>
            </a:r>
            <a:r>
              <a:rPr lang="en-US" altLang="en-US">
                <a:cs typeface="Arial" panose="020B0604020202020204" pitchFamily="34" charset="0"/>
              </a:rPr>
              <a:t>The result: people come to have faith in them.</a:t>
            </a:r>
          </a:p>
          <a:p>
            <a:pPr marL="0" lvl="2" eaLnBrk="1" hangingPunct="1">
              <a:spcBef>
                <a:spcPct val="0"/>
              </a:spcBef>
            </a:pPr>
            <a:endParaRPr lang="en-US" altLang="en-US">
              <a:latin typeface="Calibri" panose="020F0502020204030204" pitchFamily="34" charset="0"/>
            </a:endParaRPr>
          </a:p>
          <a:p>
            <a:pPr marL="0" lvl="2" eaLnBrk="1" hangingPunct="1">
              <a:spcBef>
                <a:spcPct val="0"/>
              </a:spcBef>
            </a:pPr>
            <a:r>
              <a:rPr lang="en-US" altLang="en-US">
                <a:latin typeface="Calibri" panose="020F0502020204030204" pitchFamily="34" charset="0"/>
              </a:rPr>
              <a:t>Recent research indicates that authentic leadership, especially when shared among top management team members, created a positive energizing effect that heightened firm performance. </a:t>
            </a:r>
          </a:p>
          <a:p>
            <a:pPr marL="0" lvl="2" eaLnBrk="1" hangingPunct="1">
              <a:spcBef>
                <a:spcPct val="0"/>
              </a:spcBef>
            </a:pPr>
            <a:endParaRPr lang="en-US" altLang="en-US">
              <a:latin typeface="Calibri" panose="020F0502020204030204" pitchFamily="34" charset="0"/>
            </a:endParaRPr>
          </a:p>
          <a:p>
            <a:pPr marL="0" lvl="2">
              <a:spcBef>
                <a:spcPct val="0"/>
              </a:spcBef>
            </a:pPr>
            <a:r>
              <a:rPr lang="en-US" altLang="en-US"/>
              <a:t>Not only is authenticity important for leaders, it is important for followers, too. In a study of Belgian service companies, the joint authenticity of both leaders and followers led to the satisfaction of basic needs (see self-determination theory, Chapter 7), which in turn led to improvements in performance.</a:t>
            </a:r>
            <a:r>
              <a:rPr lang="en-US" altLang="en-US" baseline="30000"/>
              <a:t>86</a:t>
            </a:r>
            <a:r>
              <a:rPr lang="en-US" altLang="en-US"/>
              <a:t> Much like the group- and individual-focused transformational leadership findings from the previous section, both group- and individual perceptions of authenticity on follower outcomes.</a:t>
            </a:r>
          </a:p>
        </p:txBody>
      </p:sp>
      <p:sp>
        <p:nvSpPr>
          <p:cNvPr id="24579" name="Slide Number Placeholder 3">
            <a:extLst>
              <a:ext uri="{FF2B5EF4-FFF2-40B4-BE49-F238E27FC236}">
                <a16:creationId xmlns:a16="http://schemas.microsoft.com/office/drawing/2014/main" id="{3DDB6118-3403-16FE-7D3E-712BC7BDC42E}"/>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F662CFC-E9F8-3643-B903-145D299869AA}" type="slidenum">
              <a:rPr lang="en-US" altLang="en-US">
                <a:latin typeface="Verdana" panose="020B0604030504040204" pitchFamily="34" charset="0"/>
              </a:rPr>
              <a:pPr/>
              <a:t>16</a:t>
            </a:fld>
            <a:endParaRPr lang="en-US" altLang="en-US">
              <a:latin typeface="Verdana" panose="020B060403050404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Slide Image Placeholder 1">
            <a:extLst>
              <a:ext uri="{FF2B5EF4-FFF2-40B4-BE49-F238E27FC236}">
                <a16:creationId xmlns:a16="http://schemas.microsoft.com/office/drawing/2014/main" id="{42777976-63C5-56EA-60CE-D029A94DEF88}"/>
              </a:ext>
            </a:extLst>
          </p:cNvPr>
          <p:cNvSpPr>
            <a:spLocks noGrp="1" noRot="1" noChangeAspect="1" noChangeArrowheads="1" noTextEdit="1"/>
          </p:cNvSpPr>
          <p:nvPr>
            <p:ph type="sldImg"/>
          </p:nvPr>
        </p:nvSpPr>
        <p:spPr>
          <a:ln/>
        </p:spPr>
      </p:sp>
      <p:sp>
        <p:nvSpPr>
          <p:cNvPr id="3" name="Notes Placeholder 2">
            <a:extLst>
              <a:ext uri="{FF2B5EF4-FFF2-40B4-BE49-F238E27FC236}">
                <a16:creationId xmlns:a16="http://schemas.microsoft.com/office/drawing/2014/main" id="{C65CAF4A-6E10-FD44-956B-6AF56A7B7441}"/>
              </a:ext>
            </a:extLst>
          </p:cNvPr>
          <p:cNvSpPr>
            <a:spLocks noGrp="1"/>
          </p:cNvSpPr>
          <p:nvPr>
            <p:ph type="body" idx="1"/>
          </p:nvPr>
        </p:nvSpPr>
        <p:spPr/>
        <p:txBody>
          <a:bodyPr/>
          <a:lstStyle/>
          <a:p>
            <a:pPr>
              <a:defRPr/>
            </a:pPr>
            <a:r>
              <a:rPr lang="en-US" dirty="0">
                <a:latin typeface="+mn-lt"/>
              </a:rPr>
              <a:t>Scholars have recently considered ethical leadership from a new angle by examining </a:t>
            </a:r>
            <a:r>
              <a:rPr lang="en-US" i="1" dirty="0">
                <a:latin typeface="+mn-lt"/>
              </a:rPr>
              <a:t>servant leadership</a:t>
            </a:r>
            <a:r>
              <a:rPr lang="en-US" dirty="0">
                <a:latin typeface="+mn-lt"/>
              </a:rPr>
              <a:t>. Because servant leadership focuses on serving the needs of others, research has focused on its outcomes for the well-being of followers. </a:t>
            </a:r>
          </a:p>
          <a:p>
            <a:pPr>
              <a:defRPr/>
            </a:pPr>
            <a:endParaRPr lang="en-US" dirty="0">
              <a:latin typeface="+mn-lt"/>
            </a:endParaRPr>
          </a:p>
          <a:p>
            <a:pPr>
              <a:defRPr/>
            </a:pPr>
            <a:r>
              <a:rPr lang="en-US" dirty="0">
                <a:latin typeface="+mn-lt"/>
              </a:rPr>
              <a:t>Characteristic behaviors include listening, empathizing, persuading, accepting stewardship, and actively developing followers’ potential. </a:t>
            </a:r>
          </a:p>
          <a:p>
            <a:pPr>
              <a:defRPr/>
            </a:pPr>
            <a:endParaRPr lang="en-US" dirty="0">
              <a:latin typeface="+mn-lt"/>
            </a:endParaRPr>
          </a:p>
          <a:p>
            <a:pPr>
              <a:defRPr/>
            </a:pPr>
            <a:r>
              <a:rPr lang="en-US" dirty="0"/>
              <a:t>What are the effects of servant leadership? One study of 71 general managers of restaurants in the United States and over 1,000 of their employees found that servant leaders tend to create a culture of service (see Chapter 16), which in turn, improves the restaurant performance and enhances employee attitudes and performance by increasing their identification with the restaurant.</a:t>
            </a:r>
            <a:r>
              <a:rPr lang="en-US" baseline="30000" dirty="0"/>
              <a:t> </a:t>
            </a:r>
            <a:r>
              <a:rPr lang="en-US" dirty="0"/>
              <a:t>Second, there is a relationship between servant leadership and follower OCB that appears to be stronger when followers are encouraged to focus on being dutiful and responsible. Third, </a:t>
            </a:r>
            <a:r>
              <a:rPr lang="en-US" dirty="0">
                <a:latin typeface="+mn-lt"/>
              </a:rPr>
              <a:t>servant leadership increases team potency (a belief that one’s team has above-average skills and abilities), which in turn leads to higher levels of group performance. Finally, a study with a nationally representative sample found higher levels of citizenship associated with a focus on growth and advancement, which in turn was associated with higher levels of creative performance. </a:t>
            </a:r>
          </a:p>
          <a:p>
            <a:pPr>
              <a:defRPr/>
            </a:pPr>
            <a:endParaRPr lang="en-US" dirty="0">
              <a:latin typeface="+mn-lt"/>
            </a:endParaRPr>
          </a:p>
          <a:p>
            <a:pPr>
              <a:defRPr/>
            </a:pPr>
            <a:r>
              <a:rPr lang="en-US" dirty="0">
                <a:latin typeface="+mn-lt"/>
              </a:rPr>
              <a:t>Servant leadership may be more prevalent and more effective in certain cultures. When asked to draw images of leaders, U.S. subjects tend to draw them in front of the group, giving orders to followers. Singaporeans tend to draw leaders at the back of the group, acting more to gather a group’s opinions together and then unify them from the rear. This suggests the East Asian prototype is more like a servant leader, which might mean servant leadership is more effective in these cultures.</a:t>
            </a:r>
            <a:endParaRPr lang="en-US" dirty="0"/>
          </a:p>
        </p:txBody>
      </p:sp>
      <p:sp>
        <p:nvSpPr>
          <p:cNvPr id="30723" name="Slide Number Placeholder 3">
            <a:extLst>
              <a:ext uri="{FF2B5EF4-FFF2-40B4-BE49-F238E27FC236}">
                <a16:creationId xmlns:a16="http://schemas.microsoft.com/office/drawing/2014/main" id="{3E43211A-F421-60C8-E1CD-601CD327C224}"/>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994C9D8-C27C-E840-AFBA-84ECD383AD0A}" type="slidenum">
              <a:rPr lang="en-US" altLang="en-US">
                <a:latin typeface="Verdana" panose="020B0604030504040204" pitchFamily="34" charset="0"/>
              </a:rPr>
              <a:pPr/>
              <a:t>17</a:t>
            </a:fld>
            <a:endParaRPr lang="en-US" altLang="en-US">
              <a:latin typeface="Verdana" panose="020B060403050404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Slide Image Placeholder 1">
            <a:extLst>
              <a:ext uri="{FF2B5EF4-FFF2-40B4-BE49-F238E27FC236}">
                <a16:creationId xmlns:a16="http://schemas.microsoft.com/office/drawing/2014/main" id="{955DB831-35AC-12A7-2458-A061E3B1DDD8}"/>
              </a:ext>
            </a:extLst>
          </p:cNvPr>
          <p:cNvSpPr>
            <a:spLocks noGrp="1" noRot="1" noChangeAspect="1" noChangeArrowheads="1" noTextEdit="1"/>
          </p:cNvSpPr>
          <p:nvPr>
            <p:ph type="sldImg"/>
          </p:nvPr>
        </p:nvSpPr>
        <p:spPr>
          <a:ln/>
        </p:spPr>
      </p:sp>
      <p:sp>
        <p:nvSpPr>
          <p:cNvPr id="32770" name="Notes Placeholder 2">
            <a:extLst>
              <a:ext uri="{FF2B5EF4-FFF2-40B4-BE49-F238E27FC236}">
                <a16:creationId xmlns:a16="http://schemas.microsoft.com/office/drawing/2014/main" id="{F10F70DA-F8B3-A0A0-9739-069D03CCC56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457200" eaLnBrk="1" hangingPunct="1">
              <a:spcBef>
                <a:spcPct val="0"/>
              </a:spcBef>
            </a:pPr>
            <a:r>
              <a:rPr lang="en-US" altLang="en-US" i="1"/>
              <a:t>Trust</a:t>
            </a:r>
            <a:r>
              <a:rPr lang="en-US" altLang="en-US"/>
              <a:t> is a psychological state that exists when you agree to make yourself vulnerable to another because you have positive expectations about how things are going to turn out. Trust is a primary attribute associated with leadership. When trust is broken, it can have serious adverse effects on a group’s performance. People are unlikely to look up to or follow someone they perceive as dishonest or likely to take advantage of them. Thus, as you might expect, transformational leaders do generate higher levels of trust from their followers, which in turn is related to higher levels of team confidence and, ultimately, higher levels of team performance. </a:t>
            </a:r>
          </a:p>
        </p:txBody>
      </p:sp>
      <p:sp>
        <p:nvSpPr>
          <p:cNvPr id="32771" name="Slide Number Placeholder 3">
            <a:extLst>
              <a:ext uri="{FF2B5EF4-FFF2-40B4-BE49-F238E27FC236}">
                <a16:creationId xmlns:a16="http://schemas.microsoft.com/office/drawing/2014/main" id="{6F8EC07F-42D7-BAEE-1C33-0FB98795B32A}"/>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790A2E0-5695-EC46-A9BB-317702E10A61}" type="slidenum">
              <a:rPr lang="en-US" altLang="en-US">
                <a:latin typeface="Verdana" panose="020B0604030504040204" pitchFamily="34" charset="0"/>
              </a:rPr>
              <a:pPr/>
              <a:t>18</a:t>
            </a:fld>
            <a:endParaRPr lang="en-US" altLang="en-US">
              <a:latin typeface="Verdana" panose="020B060403050404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Slide Image Placeholder 1">
            <a:extLst>
              <a:ext uri="{FF2B5EF4-FFF2-40B4-BE49-F238E27FC236}">
                <a16:creationId xmlns:a16="http://schemas.microsoft.com/office/drawing/2014/main" id="{34E03A6E-9137-3733-908D-00BC00ED9351}"/>
              </a:ext>
            </a:extLst>
          </p:cNvPr>
          <p:cNvSpPr>
            <a:spLocks noGrp="1" noRot="1" noChangeAspect="1" noChangeArrowheads="1" noTextEdit="1"/>
          </p:cNvSpPr>
          <p:nvPr>
            <p:ph type="sldImg"/>
          </p:nvPr>
        </p:nvSpPr>
        <p:spPr>
          <a:ln/>
        </p:spPr>
      </p:sp>
      <p:sp>
        <p:nvSpPr>
          <p:cNvPr id="3" name="Notes Placeholder 2">
            <a:extLst>
              <a:ext uri="{FF2B5EF4-FFF2-40B4-BE49-F238E27FC236}">
                <a16:creationId xmlns:a16="http://schemas.microsoft.com/office/drawing/2014/main" id="{F6FC899A-B16C-EF47-A996-564EFF985755}"/>
              </a:ext>
            </a:extLst>
          </p:cNvPr>
          <p:cNvSpPr>
            <a:spLocks noGrp="1"/>
          </p:cNvSpPr>
          <p:nvPr>
            <p:ph type="body" idx="1"/>
          </p:nvPr>
        </p:nvSpPr>
        <p:spPr/>
        <p:txBody>
          <a:bodyPr/>
          <a:lstStyle/>
          <a:p>
            <a:pPr eaLnBrk="1" hangingPunct="1">
              <a:spcBef>
                <a:spcPct val="0"/>
              </a:spcBef>
              <a:defRPr/>
            </a:pPr>
            <a:r>
              <a:rPr lang="en-US" dirty="0"/>
              <a:t>Trust isn’t just about the leader; the characteristics of the followers will also influence the development of trust. What key characteristics lead us to believe a leader is trustworthy? Exhibit 12-6 shows three characteristics: integrity, benevolence, and ability.</a:t>
            </a:r>
          </a:p>
          <a:p>
            <a:pPr eaLnBrk="1" hangingPunct="1">
              <a:spcBef>
                <a:spcPct val="0"/>
              </a:spcBef>
              <a:defRPr/>
            </a:pPr>
            <a:endParaRPr lang="en-US" dirty="0"/>
          </a:p>
          <a:p>
            <a:pPr eaLnBrk="1" hangingPunct="1">
              <a:spcBef>
                <a:spcPct val="0"/>
              </a:spcBef>
              <a:defRPr/>
            </a:pPr>
            <a:r>
              <a:rPr lang="en-US" dirty="0"/>
              <a:t>Integrity refers to honesty and truthfulness. It seems the most critical of the three in assessing another’s trustworthiness. Benevolence means the trusted person has your interests at heart, even if yours aren’t necessarily in line with theirs. Ability encompasses an individual’s technical and interpersonal knowledge and skills.</a:t>
            </a:r>
          </a:p>
          <a:p>
            <a:pPr>
              <a:defRPr/>
            </a:pPr>
            <a:r>
              <a:rPr lang="en-US" dirty="0"/>
              <a:t>The Outcomes of Trust:</a:t>
            </a:r>
          </a:p>
          <a:p>
            <a:pPr marL="171450" indent="-171450">
              <a:buFont typeface="Arial" panose="020B0604020202020204" pitchFamily="34" charset="0"/>
              <a:buChar char="•"/>
              <a:defRPr/>
            </a:pPr>
            <a:r>
              <a:rPr lang="en-US" dirty="0"/>
              <a:t>Trust encourages taking risks.</a:t>
            </a:r>
          </a:p>
          <a:p>
            <a:pPr marL="628650" lvl="1" indent="-171450">
              <a:buFont typeface="Arial" panose="020B0604020202020204" pitchFamily="34" charset="0"/>
              <a:buChar char="•"/>
              <a:defRPr/>
            </a:pPr>
            <a:r>
              <a:rPr lang="en-US" dirty="0"/>
              <a:t>Whenever employees decide to deviate from the usual way of doing things, or to take their supervisors’ word on a new direction, they are taking a risk.</a:t>
            </a:r>
          </a:p>
          <a:p>
            <a:pPr marL="171450" indent="-171450">
              <a:buFont typeface="Arial" panose="020B0604020202020204" pitchFamily="34" charset="0"/>
              <a:buChar char="•"/>
              <a:defRPr/>
            </a:pPr>
            <a:r>
              <a:rPr lang="en-US" dirty="0"/>
              <a:t>Trust facilitates information sharing. </a:t>
            </a:r>
          </a:p>
          <a:p>
            <a:pPr marL="628650" lvl="1" indent="-171450">
              <a:buFont typeface="Arial" panose="020B0604020202020204" pitchFamily="34" charset="0"/>
              <a:buChar char="•"/>
              <a:defRPr/>
            </a:pPr>
            <a:r>
              <a:rPr lang="en-US" dirty="0"/>
              <a:t>One big reason employees fail to express concerns at work is that they don’t feel psychologically safe revealing their views.</a:t>
            </a:r>
          </a:p>
          <a:p>
            <a:pPr marL="171450" indent="-171450">
              <a:buFont typeface="Arial" panose="020B0604020202020204" pitchFamily="34" charset="0"/>
              <a:buChar char="•"/>
              <a:defRPr/>
            </a:pPr>
            <a:r>
              <a:rPr lang="en-US" dirty="0"/>
              <a:t>Trusting groups are more effective.</a:t>
            </a:r>
          </a:p>
          <a:p>
            <a:pPr marL="628650" lvl="1" indent="-171450">
              <a:buFont typeface="Arial" panose="020B0604020202020204" pitchFamily="34" charset="0"/>
              <a:buChar char="•"/>
              <a:defRPr/>
            </a:pPr>
            <a:r>
              <a:rPr lang="en-US" dirty="0"/>
              <a:t>When a leader sets a trusting tone in a group, members are more willing to help each other and exert extra effort, which further increases trust.</a:t>
            </a:r>
          </a:p>
          <a:p>
            <a:pPr marL="171450" indent="-171450">
              <a:buFont typeface="Arial" panose="020B0604020202020204" pitchFamily="34" charset="0"/>
              <a:buChar char="•"/>
              <a:defRPr/>
            </a:pPr>
            <a:r>
              <a:rPr lang="en-US" dirty="0"/>
              <a:t>Trust enhances productivity.</a:t>
            </a:r>
          </a:p>
          <a:p>
            <a:pPr marL="628650" lvl="1" indent="-171450">
              <a:buFont typeface="Arial" panose="020B0604020202020204" pitchFamily="34" charset="0"/>
              <a:buChar char="•"/>
              <a:defRPr/>
            </a:pPr>
            <a:r>
              <a:rPr lang="en-US" dirty="0"/>
              <a:t>The bottom-line interest of companies also appears positively influenced by trust. Employees who trust their supervisors tend to receive higher performance ratings.</a:t>
            </a:r>
          </a:p>
        </p:txBody>
      </p:sp>
      <p:sp>
        <p:nvSpPr>
          <p:cNvPr id="34819" name="Slide Number Placeholder 3">
            <a:extLst>
              <a:ext uri="{FF2B5EF4-FFF2-40B4-BE49-F238E27FC236}">
                <a16:creationId xmlns:a16="http://schemas.microsoft.com/office/drawing/2014/main" id="{EA0EC951-7472-B4FB-2C8B-441BDA73652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2CF6AEF-7F8F-1A44-88AE-5535C7EEFB03}" type="slidenum">
              <a:rPr lang="en-US" altLang="en-US">
                <a:latin typeface="Verdana" panose="020B0604030504040204" pitchFamily="34" charset="0"/>
              </a:rPr>
              <a:pPr/>
              <a:t>19</a:t>
            </a:fld>
            <a:endParaRPr lang="en-US" altLang="en-US">
              <a:latin typeface="Verdana" panose="020B060403050404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Slide Image Placeholder 1">
            <a:extLst>
              <a:ext uri="{FF2B5EF4-FFF2-40B4-BE49-F238E27FC236}">
                <a16:creationId xmlns:a16="http://schemas.microsoft.com/office/drawing/2014/main" id="{F98E9C52-EFF5-11A3-A983-5C69B278319A}"/>
              </a:ext>
            </a:extLst>
          </p:cNvPr>
          <p:cNvSpPr>
            <a:spLocks noGrp="1" noRot="1" noChangeAspect="1" noChangeArrowheads="1" noTextEdit="1"/>
          </p:cNvSpPr>
          <p:nvPr>
            <p:ph type="sldImg"/>
          </p:nvPr>
        </p:nvSpPr>
        <p:spPr>
          <a:ln/>
        </p:spPr>
      </p:sp>
      <p:sp>
        <p:nvSpPr>
          <p:cNvPr id="40962" name="Notes Placeholder 2">
            <a:extLst>
              <a:ext uri="{FF2B5EF4-FFF2-40B4-BE49-F238E27FC236}">
                <a16:creationId xmlns:a16="http://schemas.microsoft.com/office/drawing/2014/main" id="{637C133E-4948-E01E-69DB-CE47309CDC27}"/>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n-US"/>
              <a:t>Much of an organization’s success or failure is due to factors outside the influence of leadership. In many cases, success or failure is just a matter of being in the right or wrong place at a given time. </a:t>
            </a:r>
          </a:p>
          <a:p>
            <a:pPr eaLnBrk="1" hangingPunct="1">
              <a:spcBef>
                <a:spcPct val="0"/>
              </a:spcBef>
            </a:pPr>
            <a:endParaRPr lang="en-US" altLang="en-US"/>
          </a:p>
          <a:p>
            <a:pPr eaLnBrk="1" hangingPunct="1">
              <a:spcBef>
                <a:spcPct val="0"/>
              </a:spcBef>
            </a:pPr>
            <a:r>
              <a:rPr lang="en-US" altLang="en-US"/>
              <a:t>The </a:t>
            </a:r>
            <a:r>
              <a:rPr lang="en-US" altLang="en-US" i="1"/>
              <a:t>attribution theory of leadership </a:t>
            </a:r>
            <a:r>
              <a:rPr lang="en-US" altLang="en-US"/>
              <a:t>says leadership is merely an attribution people make about other individuals. Thus, we attribute to leaders intelligence, outgoing personality, strong verbal skills, aggressiveness, understanding, and industriousness. At the organizational level, we tend to see leaders, rightly or wrongly, as responsible for extremely negative or extremely positive performance. </a:t>
            </a:r>
          </a:p>
        </p:txBody>
      </p:sp>
      <p:sp>
        <p:nvSpPr>
          <p:cNvPr id="40963" name="Slide Number Placeholder 3">
            <a:extLst>
              <a:ext uri="{FF2B5EF4-FFF2-40B4-BE49-F238E27FC236}">
                <a16:creationId xmlns:a16="http://schemas.microsoft.com/office/drawing/2014/main" id="{721EC3DF-AFC3-5FAA-EE4C-BE020B4081CD}"/>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1E44BF9-EB84-D84A-8D0D-7647DC3C4E7E}" type="slidenum">
              <a:rPr lang="en-US" altLang="en-US">
                <a:latin typeface="Verdana" panose="020B0604030504040204" pitchFamily="34" charset="0"/>
              </a:rPr>
              <a:pPr/>
              <a:t>20</a:t>
            </a:fld>
            <a:endParaRPr lang="en-US" altLang="en-US">
              <a:latin typeface="Verdana" panose="020B060403050404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Slide Image Placeholder 1">
            <a:extLst>
              <a:ext uri="{FF2B5EF4-FFF2-40B4-BE49-F238E27FC236}">
                <a16:creationId xmlns:a16="http://schemas.microsoft.com/office/drawing/2014/main" id="{01D1B424-7750-3020-E58E-0085DC78B341}"/>
              </a:ext>
            </a:extLst>
          </p:cNvPr>
          <p:cNvSpPr>
            <a:spLocks noGrp="1" noRot="1" noChangeAspect="1" noChangeArrowheads="1" noTextEdit="1"/>
          </p:cNvSpPr>
          <p:nvPr>
            <p:ph type="sldImg"/>
          </p:nvPr>
        </p:nvSpPr>
        <p:spPr>
          <a:ln/>
        </p:spPr>
      </p:sp>
      <p:sp>
        <p:nvSpPr>
          <p:cNvPr id="45058" name="Notes Placeholder 2">
            <a:extLst>
              <a:ext uri="{FF2B5EF4-FFF2-40B4-BE49-F238E27FC236}">
                <a16:creationId xmlns:a16="http://schemas.microsoft.com/office/drawing/2014/main" id="{898DC11F-CF0E-BBA4-7D3D-93964C145AA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n-US"/>
              <a:t>The process that organizations go through to fill management positions is essentially an exercise in trying to identify individuals who will be effective leaders. You might begin by reviewing the specific requirements for the position such as knowledge, skills, and abilities that are needed to do the job effectively. Personality tests can identify traits associated with leadership—extraversion, conscientiousness, and openness to experience. Also, candidates with high emotional intelligence should have an advantage, especially in situations requiring transformational leadership. Experience is a poor predictor of leader effectiveness, but situation-specific experience is relevant. </a:t>
            </a:r>
          </a:p>
          <a:p>
            <a:pPr eaLnBrk="1" hangingPunct="1">
              <a:spcBef>
                <a:spcPct val="0"/>
              </a:spcBef>
            </a:pPr>
            <a:endParaRPr lang="en-US" altLang="en-US"/>
          </a:p>
          <a:p>
            <a:pPr eaLnBrk="1" hangingPunct="1">
              <a:spcBef>
                <a:spcPct val="0"/>
              </a:spcBef>
            </a:pPr>
            <a:r>
              <a:rPr lang="en-US" altLang="en-US"/>
              <a:t>In addition, it’s important to plan for a change in leadership.</a:t>
            </a:r>
          </a:p>
        </p:txBody>
      </p:sp>
      <p:sp>
        <p:nvSpPr>
          <p:cNvPr id="45059" name="Slide Number Placeholder 3">
            <a:extLst>
              <a:ext uri="{FF2B5EF4-FFF2-40B4-BE49-F238E27FC236}">
                <a16:creationId xmlns:a16="http://schemas.microsoft.com/office/drawing/2014/main" id="{50ABEB59-CEE4-8319-3C99-3646F64F67DD}"/>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1CFC7A2-E0C3-354A-AEE7-395608CB1732}" type="slidenum">
              <a:rPr lang="en-US" altLang="en-US">
                <a:latin typeface="Verdana" panose="020B0604030504040204" pitchFamily="34" charset="0"/>
              </a:rPr>
              <a:pPr/>
              <a:t>21</a:t>
            </a:fld>
            <a:endParaRPr lang="en-US" altLang="en-US">
              <a:latin typeface="Verdana" panose="020B060403050404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Slide Image Placeholder 1">
            <a:extLst>
              <a:ext uri="{FF2B5EF4-FFF2-40B4-BE49-F238E27FC236}">
                <a16:creationId xmlns:a16="http://schemas.microsoft.com/office/drawing/2014/main" id="{EAC481A6-A219-D2E8-5F21-C745DE4B313A}"/>
              </a:ext>
            </a:extLst>
          </p:cNvPr>
          <p:cNvSpPr>
            <a:spLocks noGrp="1" noRot="1" noChangeAspect="1" noChangeArrowheads="1" noTextEdit="1"/>
          </p:cNvSpPr>
          <p:nvPr>
            <p:ph type="sldImg"/>
          </p:nvPr>
        </p:nvSpPr>
        <p:spPr>
          <a:ln/>
        </p:spPr>
      </p:sp>
      <p:sp>
        <p:nvSpPr>
          <p:cNvPr id="3" name="Notes Placeholder 2">
            <a:extLst>
              <a:ext uri="{FF2B5EF4-FFF2-40B4-BE49-F238E27FC236}">
                <a16:creationId xmlns:a16="http://schemas.microsoft.com/office/drawing/2014/main" id="{AC574C44-7368-E948-BD5B-CA5A6301864A}"/>
              </a:ext>
            </a:extLst>
          </p:cNvPr>
          <p:cNvSpPr>
            <a:spLocks noGrp="1"/>
          </p:cNvSpPr>
          <p:nvPr>
            <p:ph type="body" idx="1"/>
          </p:nvPr>
        </p:nvSpPr>
        <p:spPr/>
        <p:txBody>
          <a:bodyPr/>
          <a:lstStyle/>
          <a:p>
            <a:pPr>
              <a:defRPr/>
            </a:pPr>
            <a:r>
              <a:rPr lang="en-US" dirty="0">
                <a:latin typeface="+mn-lt"/>
              </a:rPr>
              <a:t>Billions are spent on leadership training and development every year. Here are some things management can do to get the maximum effect from their leadership-training budgets: </a:t>
            </a:r>
          </a:p>
          <a:p>
            <a:pPr>
              <a:defRPr/>
            </a:pPr>
            <a:endParaRPr lang="en-US" dirty="0">
              <a:latin typeface="+mn-lt"/>
            </a:endParaRPr>
          </a:p>
          <a:p>
            <a:pPr>
              <a:defRPr/>
            </a:pPr>
            <a:r>
              <a:rPr lang="en-US" dirty="0">
                <a:latin typeface="+mn-lt"/>
              </a:rPr>
              <a:t>Leadership training is likely to be more successful with individuals who are high self-monitors than with low self-monitors. Second, organizations can teach implementation skills. We also can teach skills such as trust building, mentoring, and situational-analysis skills. There is evidence suggesting that behavioral training through modeling exercises can increase an individual’s ability to exhibit charismatic leadership qualities. Recent research also indicates that leaders should engage in regularly reviewing their leadership after key organizational events as part of their development. Finally, leaders can be trained in transformational leadership skills that have bottom-line results.</a:t>
            </a:r>
            <a:endParaRPr lang="en-US" dirty="0"/>
          </a:p>
        </p:txBody>
      </p:sp>
      <p:sp>
        <p:nvSpPr>
          <p:cNvPr id="47107" name="Slide Number Placeholder 3">
            <a:extLst>
              <a:ext uri="{FF2B5EF4-FFF2-40B4-BE49-F238E27FC236}">
                <a16:creationId xmlns:a16="http://schemas.microsoft.com/office/drawing/2014/main" id="{8A3C3BF7-FD52-AC87-7951-ABEFBA0869D7}"/>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A918970-1D02-D340-B683-E5ED7E7A3946}" type="slidenum">
              <a:rPr lang="en-US" altLang="en-US">
                <a:latin typeface="Verdana" panose="020B0604030504040204" pitchFamily="34" charset="0"/>
              </a:rPr>
              <a:pPr/>
              <a:t>22</a:t>
            </a:fld>
            <a:endParaRPr lang="en-US" altLang="en-US">
              <a:latin typeface="Verdana" panose="020B060403050404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Slide Image Placeholder 1">
            <a:extLst>
              <a:ext uri="{FF2B5EF4-FFF2-40B4-BE49-F238E27FC236}">
                <a16:creationId xmlns:a16="http://schemas.microsoft.com/office/drawing/2014/main" id="{55872B88-D557-3FFA-D0F4-302ADE27C09C}"/>
              </a:ext>
            </a:extLst>
          </p:cNvPr>
          <p:cNvSpPr>
            <a:spLocks noGrp="1" noRot="1" noChangeAspect="1" noChangeArrowheads="1" noTextEdit="1"/>
          </p:cNvSpPr>
          <p:nvPr>
            <p:ph type="sldImg"/>
          </p:nvPr>
        </p:nvSpPr>
        <p:spPr>
          <a:ln/>
        </p:spPr>
      </p:sp>
      <p:sp>
        <p:nvSpPr>
          <p:cNvPr id="3" name="Notes Placeholder 2">
            <a:extLst>
              <a:ext uri="{FF2B5EF4-FFF2-40B4-BE49-F238E27FC236}">
                <a16:creationId xmlns:a16="http://schemas.microsoft.com/office/drawing/2014/main" id="{826F6D69-BF92-574F-B996-08F4BB68AE5B}"/>
              </a:ext>
            </a:extLst>
          </p:cNvPr>
          <p:cNvSpPr>
            <a:spLocks noGrp="1"/>
          </p:cNvSpPr>
          <p:nvPr>
            <p:ph type="body" idx="1"/>
          </p:nvPr>
        </p:nvSpPr>
        <p:spPr/>
        <p:txBody>
          <a:bodyPr/>
          <a:lstStyle/>
          <a:p>
            <a:pPr>
              <a:defRPr/>
            </a:pPr>
            <a:r>
              <a:rPr lang="en-US" dirty="0">
                <a:latin typeface="+mn-lt"/>
              </a:rPr>
              <a:t>In summary, leadership plays a central part in understanding group behavior, because it’s the leader who usually directs us toward our goals. Knowing what makes a good leader should thus be valuable in improving group performance. The early search for a set of universal leadership traits failed. However, recent efforts using the Big Five personality framework show strong and consistent relationships between leadership and extraversion, conscientiousness, and openness to experience. The behavioral approach’s major contribution was narrowing leadership into task-oriented (initiating structure) and people-oriented (consideration) styles. By considering the situation in which the leader operates, contingency theories promised to improve on the behavioral approach, but only LPC theory has fared well in leadership research. Research on charismatic and transformational leadership has made major contributions to our understanding of leadership effectiveness. </a:t>
            </a:r>
          </a:p>
          <a:p>
            <a:pPr>
              <a:defRPr/>
            </a:pPr>
            <a:endParaRPr lang="en-US" dirty="0">
              <a:latin typeface="+mn-lt"/>
            </a:endParaRPr>
          </a:p>
          <a:p>
            <a:pPr>
              <a:defRPr/>
            </a:pPr>
            <a:r>
              <a:rPr lang="en-US" dirty="0">
                <a:latin typeface="+mn-lt"/>
              </a:rPr>
              <a:t>Specific implications for managers are below:</a:t>
            </a:r>
          </a:p>
          <a:p>
            <a:pPr marL="171450" indent="-171450">
              <a:buFont typeface="Arial" panose="020B0604020202020204" pitchFamily="34" charset="0"/>
              <a:buChar char="•"/>
              <a:defRPr/>
            </a:pPr>
            <a:r>
              <a:rPr lang="en-US" dirty="0"/>
              <a:t>For maximum leadership effectiveness, ensure that your preferences on the initiating structure and consideration dimensions are a match for your work dynamics and culture.</a:t>
            </a:r>
          </a:p>
          <a:p>
            <a:pPr marL="171450" indent="-171450">
              <a:buFont typeface="Arial" panose="020B0604020202020204" pitchFamily="34" charset="0"/>
              <a:buChar char="•"/>
              <a:defRPr/>
            </a:pPr>
            <a:r>
              <a:rPr lang="en-US" dirty="0"/>
              <a:t>Hire candidates who exhibit transformational leadership qualities and who have demonstrated success in working through others to meet a long-term vision. Personality tests can reveal candidates higher in extraversion, conscientiousness, and openness, which may indicate leadership readiness.</a:t>
            </a:r>
          </a:p>
        </p:txBody>
      </p:sp>
      <p:sp>
        <p:nvSpPr>
          <p:cNvPr id="49155" name="Slide Number Placeholder 3">
            <a:extLst>
              <a:ext uri="{FF2B5EF4-FFF2-40B4-BE49-F238E27FC236}">
                <a16:creationId xmlns:a16="http://schemas.microsoft.com/office/drawing/2014/main" id="{ED63925D-8636-DE7C-E6F7-02F4A5CFEED6}"/>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2C27FF0-77A2-514D-824D-126C0BC89080}" type="slidenum">
              <a:rPr lang="en-US" altLang="en-US">
                <a:latin typeface="Verdana" panose="020B0604030504040204" pitchFamily="34" charset="0"/>
              </a:rPr>
              <a:pPr/>
              <a:t>23</a:t>
            </a:fld>
            <a:endParaRPr lang="en-US" altLang="en-US">
              <a:latin typeface="Verdana" panose="020B060403050404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Slide Image Placeholder 1">
            <a:extLst>
              <a:ext uri="{FF2B5EF4-FFF2-40B4-BE49-F238E27FC236}">
                <a16:creationId xmlns:a16="http://schemas.microsoft.com/office/drawing/2014/main" id="{BF6BC2CE-04CD-547D-609A-23109C9C79E8}"/>
              </a:ext>
            </a:extLst>
          </p:cNvPr>
          <p:cNvSpPr>
            <a:spLocks noGrp="1" noRot="1" noChangeAspect="1" noChangeArrowheads="1" noTextEdit="1"/>
          </p:cNvSpPr>
          <p:nvPr>
            <p:ph type="sldImg"/>
          </p:nvPr>
        </p:nvSpPr>
        <p:spPr>
          <a:ln/>
        </p:spPr>
      </p:sp>
      <p:sp>
        <p:nvSpPr>
          <p:cNvPr id="51202" name="Notes Placeholder 2">
            <a:extLst>
              <a:ext uri="{FF2B5EF4-FFF2-40B4-BE49-F238E27FC236}">
                <a16:creationId xmlns:a16="http://schemas.microsoft.com/office/drawing/2014/main" id="{641C67DA-FED5-C146-C053-3E10277B4660}"/>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a:buFontTx/>
              <a:buChar char="•"/>
            </a:pPr>
            <a:r>
              <a:rPr lang="en-US" altLang="en-US"/>
              <a:t>Hire candidates whom you believe are ethical and trustworthy for management roles and train current managers in your organization’s ethical standards to increase leadership effectiveness and reduce abusive supervision.</a:t>
            </a:r>
          </a:p>
          <a:p>
            <a:pPr marL="171450" indent="-171450">
              <a:buFontTx/>
              <a:buChar char="•"/>
            </a:pPr>
            <a:r>
              <a:rPr lang="en-US" altLang="en-US"/>
              <a:t>Seek to develop trusting relationships with followers, because, as organizations have become less stable and predictable, strong bonds of trust are replacing bureaucratic rules in defining expectations and relationships.</a:t>
            </a:r>
          </a:p>
          <a:p>
            <a:pPr marL="171450" indent="-171450">
              <a:buFontTx/>
              <a:buChar char="•"/>
            </a:pPr>
            <a:r>
              <a:rPr lang="en-US" altLang="en-US"/>
              <a:t>Consider investing in leadership training such as formal courses, workshops, rotating job responsibilities, coaching, and mentoring.</a:t>
            </a:r>
          </a:p>
        </p:txBody>
      </p:sp>
      <p:sp>
        <p:nvSpPr>
          <p:cNvPr id="51203" name="Slide Number Placeholder 3">
            <a:extLst>
              <a:ext uri="{FF2B5EF4-FFF2-40B4-BE49-F238E27FC236}">
                <a16:creationId xmlns:a16="http://schemas.microsoft.com/office/drawing/2014/main" id="{F5575005-0786-5D7A-E5FF-B5779289A6C2}"/>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3830A19-461A-074E-919C-FCF0A7ED438F}" type="slidenum">
              <a:rPr lang="en-US" altLang="en-US">
                <a:latin typeface="Verdana" panose="020B0604030504040204" pitchFamily="34" charset="0"/>
              </a:rPr>
              <a:pPr/>
              <a:t>24</a:t>
            </a:fld>
            <a:endParaRPr lang="en-US" altLang="en-US">
              <a:latin typeface="Verdana" panose="020B060403050404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0A306BA-F032-83DB-60A4-ADD71ADE0659}"/>
              </a:ext>
            </a:extLst>
          </p:cNvPr>
          <p:cNvSpPr>
            <a:spLocks noGrp="1"/>
          </p:cNvSpPr>
          <p:nvPr>
            <p:ph type="dt" sz="half" idx="10"/>
          </p:nvPr>
        </p:nvSpPr>
        <p:spPr>
          <a:xfrm>
            <a:off x="395288" y="6524625"/>
            <a:ext cx="971550" cy="219075"/>
          </a:xfrm>
        </p:spPr>
        <p:txBody>
          <a:bodyPr/>
          <a:lstStyle>
            <a:lvl1pPr>
              <a:defRPr/>
            </a:lvl1pPr>
          </a:lstStyle>
          <a:p>
            <a:pPr>
              <a:defRPr/>
            </a:pPr>
            <a:fld id="{19D58144-10F6-674C-9395-B1AD4A5E3449}" type="datetime1">
              <a:rPr lang="en-GB" altLang="en-US"/>
              <a:pPr>
                <a:defRPr/>
              </a:pPr>
              <a:t>08/03/2026</a:t>
            </a:fld>
            <a:endParaRPr lang="en-GB" altLang="en-US"/>
          </a:p>
        </p:txBody>
      </p:sp>
      <p:sp>
        <p:nvSpPr>
          <p:cNvPr id="5" name="Footer Placeholder 4">
            <a:extLst>
              <a:ext uri="{FF2B5EF4-FFF2-40B4-BE49-F238E27FC236}">
                <a16:creationId xmlns:a16="http://schemas.microsoft.com/office/drawing/2014/main" id="{BAE1C7DC-6E0A-532D-7E33-11D38CAE2DB1}"/>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BA7D0E93-9D17-7E50-129B-B2D6C0ADD03D}"/>
              </a:ext>
            </a:extLst>
          </p:cNvPr>
          <p:cNvSpPr>
            <a:spLocks noGrp="1"/>
          </p:cNvSpPr>
          <p:nvPr>
            <p:ph type="sldNum" sz="quarter" idx="12"/>
          </p:nvPr>
        </p:nvSpPr>
        <p:spPr/>
        <p:txBody>
          <a:bodyPr/>
          <a:lstStyle>
            <a:lvl1pPr>
              <a:defRPr/>
            </a:lvl1pPr>
          </a:lstStyle>
          <a:p>
            <a:fld id="{B78FC803-5BE9-2C4B-A78A-82EDF5B53F47}" type="slidenum">
              <a:rPr lang="en-GB" altLang="en-US"/>
              <a:pPr/>
              <a:t>‹#›</a:t>
            </a:fld>
            <a:endParaRPr lang="en-GB" altLang="en-US"/>
          </a:p>
        </p:txBody>
      </p:sp>
    </p:spTree>
    <p:extLst>
      <p:ext uri="{BB962C8B-B14F-4D97-AF65-F5344CB8AC3E}">
        <p14:creationId xmlns:p14="http://schemas.microsoft.com/office/powerpoint/2010/main" val="23256685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97623A-4F9B-04D2-A9D4-6392BBD0265A}"/>
              </a:ext>
            </a:extLst>
          </p:cNvPr>
          <p:cNvSpPr>
            <a:spLocks noGrp="1"/>
          </p:cNvSpPr>
          <p:nvPr>
            <p:ph type="dt" sz="half" idx="10"/>
          </p:nvPr>
        </p:nvSpPr>
        <p:spPr/>
        <p:txBody>
          <a:bodyPr/>
          <a:lstStyle>
            <a:lvl1pPr>
              <a:defRPr/>
            </a:lvl1pPr>
          </a:lstStyle>
          <a:p>
            <a:pPr>
              <a:defRPr/>
            </a:pPr>
            <a:fld id="{5FF3750E-A59A-A342-AF78-00BD2CE4362E}" type="datetime1">
              <a:rPr lang="en-GB" altLang="en-US"/>
              <a:pPr>
                <a:defRPr/>
              </a:pPr>
              <a:t>08/03/2026</a:t>
            </a:fld>
            <a:endParaRPr lang="en-GB" altLang="en-US"/>
          </a:p>
        </p:txBody>
      </p:sp>
      <p:sp>
        <p:nvSpPr>
          <p:cNvPr id="5" name="Footer Placeholder 4">
            <a:extLst>
              <a:ext uri="{FF2B5EF4-FFF2-40B4-BE49-F238E27FC236}">
                <a16:creationId xmlns:a16="http://schemas.microsoft.com/office/drawing/2014/main" id="{06723C3A-FAE7-0DBD-4F82-2F20D425BB1B}"/>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3AF8BF83-2E87-9780-9369-E1FC39A5BBC6}"/>
              </a:ext>
            </a:extLst>
          </p:cNvPr>
          <p:cNvSpPr>
            <a:spLocks noGrp="1"/>
          </p:cNvSpPr>
          <p:nvPr>
            <p:ph type="sldNum" sz="quarter" idx="12"/>
          </p:nvPr>
        </p:nvSpPr>
        <p:spPr/>
        <p:txBody>
          <a:bodyPr/>
          <a:lstStyle>
            <a:lvl1pPr>
              <a:defRPr/>
            </a:lvl1pPr>
          </a:lstStyle>
          <a:p>
            <a:fld id="{B83738A2-BF1A-A543-9D0E-6CD82056BAAE}" type="slidenum">
              <a:rPr lang="en-GB" altLang="en-US"/>
              <a:pPr/>
              <a:t>‹#›</a:t>
            </a:fld>
            <a:endParaRPr lang="en-GB" altLang="en-US"/>
          </a:p>
        </p:txBody>
      </p:sp>
    </p:spTree>
    <p:extLst>
      <p:ext uri="{BB962C8B-B14F-4D97-AF65-F5344CB8AC3E}">
        <p14:creationId xmlns:p14="http://schemas.microsoft.com/office/powerpoint/2010/main" val="34471488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B6949BF-2270-DE51-FCF5-EA8092612748}"/>
              </a:ext>
            </a:extLst>
          </p:cNvPr>
          <p:cNvSpPr>
            <a:spLocks noGrp="1"/>
          </p:cNvSpPr>
          <p:nvPr>
            <p:ph type="dt" sz="half" idx="10"/>
          </p:nvPr>
        </p:nvSpPr>
        <p:spPr/>
        <p:txBody>
          <a:bodyPr/>
          <a:lstStyle>
            <a:lvl1pPr>
              <a:defRPr/>
            </a:lvl1pPr>
          </a:lstStyle>
          <a:p>
            <a:pPr>
              <a:defRPr/>
            </a:pPr>
            <a:fld id="{8A2182D2-9C99-B048-BF84-77EA37BFEE6C}" type="datetime1">
              <a:rPr lang="en-GB" altLang="en-US"/>
              <a:pPr>
                <a:defRPr/>
              </a:pPr>
              <a:t>08/03/2026</a:t>
            </a:fld>
            <a:endParaRPr lang="en-GB" altLang="en-US"/>
          </a:p>
        </p:txBody>
      </p:sp>
      <p:sp>
        <p:nvSpPr>
          <p:cNvPr id="5" name="Slide Number Placeholder 5">
            <a:extLst>
              <a:ext uri="{FF2B5EF4-FFF2-40B4-BE49-F238E27FC236}">
                <a16:creationId xmlns:a16="http://schemas.microsoft.com/office/drawing/2014/main" id="{45221BDC-4EDA-6A8F-F3BE-DEDA6684CBEB}"/>
              </a:ext>
            </a:extLst>
          </p:cNvPr>
          <p:cNvSpPr>
            <a:spLocks noGrp="1"/>
          </p:cNvSpPr>
          <p:nvPr>
            <p:ph type="sldNum" sz="quarter" idx="11"/>
          </p:nvPr>
        </p:nvSpPr>
        <p:spPr/>
        <p:txBody>
          <a:bodyPr/>
          <a:lstStyle>
            <a:lvl1pPr>
              <a:defRPr/>
            </a:lvl1pPr>
          </a:lstStyle>
          <a:p>
            <a:fld id="{F6FAD096-7818-4A45-B425-92678548EB16}" type="slidenum">
              <a:rPr lang="en-GB" altLang="en-US"/>
              <a:pPr/>
              <a:t>‹#›</a:t>
            </a:fld>
            <a:endParaRPr lang="en-GB" altLang="en-US"/>
          </a:p>
        </p:txBody>
      </p:sp>
    </p:spTree>
    <p:extLst>
      <p:ext uri="{BB962C8B-B14F-4D97-AF65-F5344CB8AC3E}">
        <p14:creationId xmlns:p14="http://schemas.microsoft.com/office/powerpoint/2010/main" val="9777300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B2AFE5A0-0F2E-188C-370E-796C11C6AA1D}"/>
              </a:ext>
            </a:extLst>
          </p:cNvPr>
          <p:cNvSpPr>
            <a:spLocks noGrp="1"/>
          </p:cNvSpPr>
          <p:nvPr>
            <p:ph type="dt" sz="half" idx="10"/>
          </p:nvPr>
        </p:nvSpPr>
        <p:spPr/>
        <p:txBody>
          <a:bodyPr/>
          <a:lstStyle>
            <a:lvl1pPr>
              <a:defRPr/>
            </a:lvl1pPr>
          </a:lstStyle>
          <a:p>
            <a:pPr>
              <a:defRPr/>
            </a:pPr>
            <a:fld id="{AB4CAA21-5167-CC45-B198-6320FA110298}" type="datetime1">
              <a:rPr lang="en-GB" altLang="en-US"/>
              <a:pPr>
                <a:defRPr/>
              </a:pPr>
              <a:t>08/03/2026</a:t>
            </a:fld>
            <a:endParaRPr lang="en-GB" altLang="en-US"/>
          </a:p>
        </p:txBody>
      </p:sp>
      <p:sp>
        <p:nvSpPr>
          <p:cNvPr id="6" name="Slide Number Placeholder 5">
            <a:extLst>
              <a:ext uri="{FF2B5EF4-FFF2-40B4-BE49-F238E27FC236}">
                <a16:creationId xmlns:a16="http://schemas.microsoft.com/office/drawing/2014/main" id="{4839ECB7-9D92-B1EC-6B08-D601D842F61D}"/>
              </a:ext>
            </a:extLst>
          </p:cNvPr>
          <p:cNvSpPr>
            <a:spLocks noGrp="1"/>
          </p:cNvSpPr>
          <p:nvPr>
            <p:ph type="sldNum" sz="quarter" idx="11"/>
          </p:nvPr>
        </p:nvSpPr>
        <p:spPr/>
        <p:txBody>
          <a:bodyPr/>
          <a:lstStyle>
            <a:lvl1pPr>
              <a:defRPr/>
            </a:lvl1pPr>
          </a:lstStyle>
          <a:p>
            <a:fld id="{DC9DED66-DA79-FC4F-879E-05D1820422A9}" type="slidenum">
              <a:rPr lang="en-GB" altLang="en-US"/>
              <a:pPr/>
              <a:t>‹#›</a:t>
            </a:fld>
            <a:endParaRPr lang="en-GB" altLang="en-US"/>
          </a:p>
        </p:txBody>
      </p:sp>
    </p:spTree>
    <p:extLst>
      <p:ext uri="{BB962C8B-B14F-4D97-AF65-F5344CB8AC3E}">
        <p14:creationId xmlns:p14="http://schemas.microsoft.com/office/powerpoint/2010/main" val="34139707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798F365C-074D-A89B-A749-95067B67BF4E}"/>
              </a:ext>
            </a:extLst>
          </p:cNvPr>
          <p:cNvSpPr>
            <a:spLocks noGrp="1"/>
          </p:cNvSpPr>
          <p:nvPr>
            <p:ph type="dt" sz="half" idx="10"/>
          </p:nvPr>
        </p:nvSpPr>
        <p:spPr/>
        <p:txBody>
          <a:bodyPr/>
          <a:lstStyle>
            <a:lvl1pPr>
              <a:defRPr/>
            </a:lvl1pPr>
          </a:lstStyle>
          <a:p>
            <a:pPr>
              <a:defRPr/>
            </a:pPr>
            <a:fld id="{B4E2E01E-88D8-484E-AA8E-6291A34D4CAD}" type="datetime1">
              <a:rPr lang="en-GB" altLang="en-US"/>
              <a:pPr>
                <a:defRPr/>
              </a:pPr>
              <a:t>08/03/2026</a:t>
            </a:fld>
            <a:endParaRPr lang="en-GB" altLang="en-US"/>
          </a:p>
        </p:txBody>
      </p:sp>
      <p:sp>
        <p:nvSpPr>
          <p:cNvPr id="8" name="Slide Number Placeholder 5">
            <a:extLst>
              <a:ext uri="{FF2B5EF4-FFF2-40B4-BE49-F238E27FC236}">
                <a16:creationId xmlns:a16="http://schemas.microsoft.com/office/drawing/2014/main" id="{9656B84C-9589-F949-DF45-F9EF302D242E}"/>
              </a:ext>
            </a:extLst>
          </p:cNvPr>
          <p:cNvSpPr>
            <a:spLocks noGrp="1"/>
          </p:cNvSpPr>
          <p:nvPr>
            <p:ph type="sldNum" sz="quarter" idx="11"/>
          </p:nvPr>
        </p:nvSpPr>
        <p:spPr/>
        <p:txBody>
          <a:bodyPr/>
          <a:lstStyle>
            <a:lvl1pPr>
              <a:defRPr/>
            </a:lvl1pPr>
          </a:lstStyle>
          <a:p>
            <a:fld id="{E14D6BEF-980C-9F4C-96D0-E5F847388D2F}" type="slidenum">
              <a:rPr lang="en-GB" altLang="en-US"/>
              <a:pPr/>
              <a:t>‹#›</a:t>
            </a:fld>
            <a:endParaRPr lang="en-GB" altLang="en-US"/>
          </a:p>
        </p:txBody>
      </p:sp>
    </p:spTree>
    <p:extLst>
      <p:ext uri="{BB962C8B-B14F-4D97-AF65-F5344CB8AC3E}">
        <p14:creationId xmlns:p14="http://schemas.microsoft.com/office/powerpoint/2010/main" val="7587200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09E49055-65B2-1FBD-8779-573C7C4FDD4A}"/>
              </a:ext>
            </a:extLst>
          </p:cNvPr>
          <p:cNvSpPr>
            <a:spLocks noGrp="1"/>
          </p:cNvSpPr>
          <p:nvPr>
            <p:ph type="dt" sz="half" idx="10"/>
          </p:nvPr>
        </p:nvSpPr>
        <p:spPr/>
        <p:txBody>
          <a:bodyPr/>
          <a:lstStyle>
            <a:lvl1pPr>
              <a:defRPr/>
            </a:lvl1pPr>
          </a:lstStyle>
          <a:p>
            <a:pPr>
              <a:defRPr/>
            </a:pPr>
            <a:fld id="{B75CEFC9-3B21-A74E-A61C-023BB90FCC08}" type="datetime1">
              <a:rPr lang="en-GB" altLang="en-US"/>
              <a:pPr>
                <a:defRPr/>
              </a:pPr>
              <a:t>08/03/2026</a:t>
            </a:fld>
            <a:endParaRPr lang="en-GB" altLang="en-US"/>
          </a:p>
        </p:txBody>
      </p:sp>
      <p:sp>
        <p:nvSpPr>
          <p:cNvPr id="4" name="Slide Number Placeholder 5">
            <a:extLst>
              <a:ext uri="{FF2B5EF4-FFF2-40B4-BE49-F238E27FC236}">
                <a16:creationId xmlns:a16="http://schemas.microsoft.com/office/drawing/2014/main" id="{BA667058-012C-9F13-7C1A-2341C6AD038B}"/>
              </a:ext>
            </a:extLst>
          </p:cNvPr>
          <p:cNvSpPr>
            <a:spLocks noGrp="1"/>
          </p:cNvSpPr>
          <p:nvPr>
            <p:ph type="sldNum" sz="quarter" idx="11"/>
          </p:nvPr>
        </p:nvSpPr>
        <p:spPr/>
        <p:txBody>
          <a:bodyPr/>
          <a:lstStyle>
            <a:lvl1pPr>
              <a:defRPr/>
            </a:lvl1pPr>
          </a:lstStyle>
          <a:p>
            <a:fld id="{F56C59ED-157D-EB4A-8512-3B402504C3FE}" type="slidenum">
              <a:rPr lang="en-GB" altLang="en-US"/>
              <a:pPr/>
              <a:t>‹#›</a:t>
            </a:fld>
            <a:endParaRPr lang="en-GB" altLang="en-US"/>
          </a:p>
        </p:txBody>
      </p:sp>
    </p:spTree>
    <p:extLst>
      <p:ext uri="{BB962C8B-B14F-4D97-AF65-F5344CB8AC3E}">
        <p14:creationId xmlns:p14="http://schemas.microsoft.com/office/powerpoint/2010/main" val="443556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DD3860D8-2DE7-CD85-9590-3E5EA26BABE6}"/>
              </a:ext>
            </a:extLst>
          </p:cNvPr>
          <p:cNvSpPr>
            <a:spLocks noGrp="1"/>
          </p:cNvSpPr>
          <p:nvPr>
            <p:ph type="dt" sz="half" idx="10"/>
          </p:nvPr>
        </p:nvSpPr>
        <p:spPr/>
        <p:txBody>
          <a:bodyPr/>
          <a:lstStyle>
            <a:lvl1pPr>
              <a:defRPr/>
            </a:lvl1pPr>
          </a:lstStyle>
          <a:p>
            <a:pPr>
              <a:defRPr/>
            </a:pPr>
            <a:fld id="{B7F43A47-24C1-C149-A0F2-6C6C2D84F1F5}" type="datetime1">
              <a:rPr lang="en-GB" altLang="en-US"/>
              <a:pPr>
                <a:defRPr/>
              </a:pPr>
              <a:t>08/03/2026</a:t>
            </a:fld>
            <a:endParaRPr lang="en-GB" altLang="en-US"/>
          </a:p>
        </p:txBody>
      </p:sp>
      <p:sp>
        <p:nvSpPr>
          <p:cNvPr id="3" name="Slide Number Placeholder 5">
            <a:extLst>
              <a:ext uri="{FF2B5EF4-FFF2-40B4-BE49-F238E27FC236}">
                <a16:creationId xmlns:a16="http://schemas.microsoft.com/office/drawing/2014/main" id="{394C09FC-2473-313B-0867-27C3FBD64044}"/>
              </a:ext>
            </a:extLst>
          </p:cNvPr>
          <p:cNvSpPr>
            <a:spLocks noGrp="1"/>
          </p:cNvSpPr>
          <p:nvPr>
            <p:ph type="sldNum" sz="quarter" idx="11"/>
          </p:nvPr>
        </p:nvSpPr>
        <p:spPr/>
        <p:txBody>
          <a:bodyPr/>
          <a:lstStyle>
            <a:lvl1pPr>
              <a:defRPr/>
            </a:lvl1pPr>
          </a:lstStyle>
          <a:p>
            <a:fld id="{2BE05B7F-DC68-5844-8ECB-164AE879EB1C}" type="slidenum">
              <a:rPr lang="en-GB" altLang="en-US"/>
              <a:pPr/>
              <a:t>‹#›</a:t>
            </a:fld>
            <a:endParaRPr lang="en-GB" altLang="en-US"/>
          </a:p>
        </p:txBody>
      </p:sp>
    </p:spTree>
    <p:extLst>
      <p:ext uri="{BB962C8B-B14F-4D97-AF65-F5344CB8AC3E}">
        <p14:creationId xmlns:p14="http://schemas.microsoft.com/office/powerpoint/2010/main" val="32312193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D509078A-AE69-14A1-1920-4854D666791B}"/>
              </a:ext>
            </a:extLst>
          </p:cNvPr>
          <p:cNvSpPr>
            <a:spLocks noGrp="1"/>
          </p:cNvSpPr>
          <p:nvPr>
            <p:ph type="dt" sz="half" idx="10"/>
          </p:nvPr>
        </p:nvSpPr>
        <p:spPr/>
        <p:txBody>
          <a:bodyPr/>
          <a:lstStyle>
            <a:lvl1pPr>
              <a:defRPr/>
            </a:lvl1pPr>
          </a:lstStyle>
          <a:p>
            <a:pPr>
              <a:defRPr/>
            </a:pPr>
            <a:fld id="{A4D263F5-2EC7-F641-AFEA-BA3809242929}" type="datetime1">
              <a:rPr lang="en-GB" altLang="en-US"/>
              <a:pPr>
                <a:defRPr/>
              </a:pPr>
              <a:t>08/03/2026</a:t>
            </a:fld>
            <a:endParaRPr lang="en-GB" altLang="en-US"/>
          </a:p>
        </p:txBody>
      </p:sp>
      <p:sp>
        <p:nvSpPr>
          <p:cNvPr id="6" name="Slide Number Placeholder 5">
            <a:extLst>
              <a:ext uri="{FF2B5EF4-FFF2-40B4-BE49-F238E27FC236}">
                <a16:creationId xmlns:a16="http://schemas.microsoft.com/office/drawing/2014/main" id="{B87044C8-A38F-BFA7-F30E-09F5C3AD2E66}"/>
              </a:ext>
            </a:extLst>
          </p:cNvPr>
          <p:cNvSpPr>
            <a:spLocks noGrp="1"/>
          </p:cNvSpPr>
          <p:nvPr>
            <p:ph type="sldNum" sz="quarter" idx="11"/>
          </p:nvPr>
        </p:nvSpPr>
        <p:spPr/>
        <p:txBody>
          <a:bodyPr/>
          <a:lstStyle>
            <a:lvl1pPr>
              <a:defRPr/>
            </a:lvl1pPr>
          </a:lstStyle>
          <a:p>
            <a:fld id="{C8CBB13E-B637-6648-BFCD-FE20F991A0E3}" type="slidenum">
              <a:rPr lang="en-GB" altLang="en-US"/>
              <a:pPr/>
              <a:t>‹#›</a:t>
            </a:fld>
            <a:endParaRPr lang="en-GB" altLang="en-US"/>
          </a:p>
        </p:txBody>
      </p:sp>
    </p:spTree>
    <p:extLst>
      <p:ext uri="{BB962C8B-B14F-4D97-AF65-F5344CB8AC3E}">
        <p14:creationId xmlns:p14="http://schemas.microsoft.com/office/powerpoint/2010/main" val="19467507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5E380B6F-234F-1B4C-D1DB-12E14F6D9462}"/>
              </a:ext>
            </a:extLst>
          </p:cNvPr>
          <p:cNvSpPr>
            <a:spLocks noGrp="1"/>
          </p:cNvSpPr>
          <p:nvPr>
            <p:ph type="dt" sz="half" idx="10"/>
          </p:nvPr>
        </p:nvSpPr>
        <p:spPr/>
        <p:txBody>
          <a:bodyPr/>
          <a:lstStyle>
            <a:lvl1pPr>
              <a:defRPr/>
            </a:lvl1pPr>
          </a:lstStyle>
          <a:p>
            <a:pPr>
              <a:defRPr/>
            </a:pPr>
            <a:fld id="{B523D53E-09A7-BE47-8A19-B4415DEA05BE}" type="datetime1">
              <a:rPr lang="en-GB" altLang="en-US"/>
              <a:pPr>
                <a:defRPr/>
              </a:pPr>
              <a:t>08/03/2026</a:t>
            </a:fld>
            <a:endParaRPr lang="en-GB" altLang="en-US"/>
          </a:p>
        </p:txBody>
      </p:sp>
      <p:sp>
        <p:nvSpPr>
          <p:cNvPr id="6" name="Slide Number Placeholder 5">
            <a:extLst>
              <a:ext uri="{FF2B5EF4-FFF2-40B4-BE49-F238E27FC236}">
                <a16:creationId xmlns:a16="http://schemas.microsoft.com/office/drawing/2014/main" id="{ADE51A1F-DDEE-963A-1947-1954A9FF4120}"/>
              </a:ext>
            </a:extLst>
          </p:cNvPr>
          <p:cNvSpPr>
            <a:spLocks noGrp="1"/>
          </p:cNvSpPr>
          <p:nvPr>
            <p:ph type="sldNum" sz="quarter" idx="11"/>
          </p:nvPr>
        </p:nvSpPr>
        <p:spPr/>
        <p:txBody>
          <a:bodyPr/>
          <a:lstStyle>
            <a:lvl1pPr>
              <a:defRPr/>
            </a:lvl1pPr>
          </a:lstStyle>
          <a:p>
            <a:fld id="{BD839705-1833-4A4D-BABC-245CFC4095E0}" type="slidenum">
              <a:rPr lang="en-GB" altLang="en-US"/>
              <a:pPr/>
              <a:t>‹#›</a:t>
            </a:fld>
            <a:endParaRPr lang="en-GB" altLang="en-US"/>
          </a:p>
        </p:txBody>
      </p:sp>
    </p:spTree>
    <p:extLst>
      <p:ext uri="{BB962C8B-B14F-4D97-AF65-F5344CB8AC3E}">
        <p14:creationId xmlns:p14="http://schemas.microsoft.com/office/powerpoint/2010/main" val="32537664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FAACF6-EDB4-362A-8843-E8B3FEBEA69E}"/>
              </a:ext>
            </a:extLst>
          </p:cNvPr>
          <p:cNvSpPr>
            <a:spLocks noGrp="1"/>
          </p:cNvSpPr>
          <p:nvPr>
            <p:ph type="dt" sz="half" idx="10"/>
          </p:nvPr>
        </p:nvSpPr>
        <p:spPr/>
        <p:txBody>
          <a:bodyPr/>
          <a:lstStyle>
            <a:lvl1pPr>
              <a:defRPr/>
            </a:lvl1pPr>
          </a:lstStyle>
          <a:p>
            <a:pPr>
              <a:defRPr/>
            </a:pPr>
            <a:fld id="{EA3F4456-92F4-BB44-A9C8-1552DD37AB79}" type="datetime1">
              <a:rPr lang="en-GB" altLang="en-US"/>
              <a:pPr>
                <a:defRPr/>
              </a:pPr>
              <a:t>08/03/2026</a:t>
            </a:fld>
            <a:endParaRPr lang="en-GB" altLang="en-US"/>
          </a:p>
        </p:txBody>
      </p:sp>
      <p:sp>
        <p:nvSpPr>
          <p:cNvPr id="5" name="Slide Number Placeholder 5">
            <a:extLst>
              <a:ext uri="{FF2B5EF4-FFF2-40B4-BE49-F238E27FC236}">
                <a16:creationId xmlns:a16="http://schemas.microsoft.com/office/drawing/2014/main" id="{33F45277-029B-F5BA-6EB7-A9EA10ED85EF}"/>
              </a:ext>
            </a:extLst>
          </p:cNvPr>
          <p:cNvSpPr>
            <a:spLocks noGrp="1"/>
          </p:cNvSpPr>
          <p:nvPr>
            <p:ph type="sldNum" sz="quarter" idx="11"/>
          </p:nvPr>
        </p:nvSpPr>
        <p:spPr/>
        <p:txBody>
          <a:bodyPr/>
          <a:lstStyle>
            <a:lvl1pPr>
              <a:defRPr/>
            </a:lvl1pPr>
          </a:lstStyle>
          <a:p>
            <a:fld id="{D7623ED5-ECDA-DD4E-BF69-1535E6FECBF5}" type="slidenum">
              <a:rPr lang="en-GB" altLang="en-US"/>
              <a:pPr/>
              <a:t>‹#›</a:t>
            </a:fld>
            <a:endParaRPr lang="en-GB" altLang="en-US"/>
          </a:p>
        </p:txBody>
      </p:sp>
    </p:spTree>
    <p:extLst>
      <p:ext uri="{BB962C8B-B14F-4D97-AF65-F5344CB8AC3E}">
        <p14:creationId xmlns:p14="http://schemas.microsoft.com/office/powerpoint/2010/main" val="41239932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F1BE24-9399-02FE-141A-3C4C894A2E29}"/>
              </a:ext>
            </a:extLst>
          </p:cNvPr>
          <p:cNvSpPr>
            <a:spLocks noGrp="1"/>
          </p:cNvSpPr>
          <p:nvPr>
            <p:ph type="dt" sz="half" idx="10"/>
          </p:nvPr>
        </p:nvSpPr>
        <p:spPr/>
        <p:txBody>
          <a:bodyPr/>
          <a:lstStyle>
            <a:lvl1pPr>
              <a:defRPr/>
            </a:lvl1pPr>
          </a:lstStyle>
          <a:p>
            <a:pPr>
              <a:defRPr/>
            </a:pPr>
            <a:fld id="{EB25D8AF-51C1-C246-AD7B-D2E3CB6D50ED}" type="datetime1">
              <a:rPr lang="en-GB" altLang="en-US"/>
              <a:pPr>
                <a:defRPr/>
              </a:pPr>
              <a:t>08/03/2026</a:t>
            </a:fld>
            <a:endParaRPr lang="en-GB" altLang="en-US"/>
          </a:p>
        </p:txBody>
      </p:sp>
      <p:sp>
        <p:nvSpPr>
          <p:cNvPr id="5" name="Slide Number Placeholder 5">
            <a:extLst>
              <a:ext uri="{FF2B5EF4-FFF2-40B4-BE49-F238E27FC236}">
                <a16:creationId xmlns:a16="http://schemas.microsoft.com/office/drawing/2014/main" id="{349A37DB-DE81-E002-1D4B-17A70168A025}"/>
              </a:ext>
            </a:extLst>
          </p:cNvPr>
          <p:cNvSpPr>
            <a:spLocks noGrp="1"/>
          </p:cNvSpPr>
          <p:nvPr>
            <p:ph type="sldNum" sz="quarter" idx="11"/>
          </p:nvPr>
        </p:nvSpPr>
        <p:spPr/>
        <p:txBody>
          <a:bodyPr/>
          <a:lstStyle>
            <a:lvl1pPr>
              <a:defRPr/>
            </a:lvl1pPr>
          </a:lstStyle>
          <a:p>
            <a:fld id="{B3242C07-4F09-874F-9908-7DA34E808F01}" type="slidenum">
              <a:rPr lang="en-GB" altLang="en-US"/>
              <a:pPr/>
              <a:t>‹#›</a:t>
            </a:fld>
            <a:endParaRPr lang="en-GB" altLang="en-US"/>
          </a:p>
        </p:txBody>
      </p:sp>
    </p:spTree>
    <p:extLst>
      <p:ext uri="{BB962C8B-B14F-4D97-AF65-F5344CB8AC3E}">
        <p14:creationId xmlns:p14="http://schemas.microsoft.com/office/powerpoint/2010/main" val="16545970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457200" y="1600200"/>
            <a:ext cx="82296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457200" y="3962400"/>
            <a:ext cx="82296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Footer Placeholder 4">
            <a:extLst>
              <a:ext uri="{FF2B5EF4-FFF2-40B4-BE49-F238E27FC236}">
                <a16:creationId xmlns:a16="http://schemas.microsoft.com/office/drawing/2014/main" id="{7C2CF957-1EC5-F545-AB51-37AC532FE7DB}"/>
              </a:ext>
            </a:extLst>
          </p:cNvPr>
          <p:cNvSpPr>
            <a:spLocks noGrp="1"/>
          </p:cNvSpPr>
          <p:nvPr>
            <p:ph type="ftr" sz="quarter" idx="14"/>
          </p:nvPr>
        </p:nvSpPr>
        <p:spPr>
          <a:xfrm>
            <a:off x="93663" y="6172200"/>
            <a:ext cx="8596312" cy="234950"/>
          </a:xfrm>
          <a:prstGeom prst="rect">
            <a:avLst/>
          </a:prstGeom>
        </p:spPr>
        <p:txBody>
          <a:bodyPr/>
          <a:lstStyle>
            <a:lvl1pPr>
              <a:defRPr/>
            </a:lvl1pPr>
          </a:lstStyle>
          <a:p>
            <a:pPr>
              <a:defRPr/>
            </a:pPr>
            <a:endParaRPr lang="en-US"/>
          </a:p>
        </p:txBody>
      </p:sp>
      <p:sp>
        <p:nvSpPr>
          <p:cNvPr id="4" name="Date Placeholder 3">
            <a:extLst>
              <a:ext uri="{FF2B5EF4-FFF2-40B4-BE49-F238E27FC236}">
                <a16:creationId xmlns:a16="http://schemas.microsoft.com/office/drawing/2014/main" id="{5F203F9F-E9F8-D162-8B7E-5583507C45C2}"/>
              </a:ext>
            </a:extLst>
          </p:cNvPr>
          <p:cNvSpPr>
            <a:spLocks noGrp="1"/>
          </p:cNvSpPr>
          <p:nvPr>
            <p:ph type="dt" sz="half" idx="15"/>
          </p:nvPr>
        </p:nvSpPr>
        <p:spPr/>
        <p:txBody>
          <a:bodyPr/>
          <a:lstStyle>
            <a:lvl1pPr>
              <a:defRPr/>
            </a:lvl1pPr>
          </a:lstStyle>
          <a:p>
            <a:pPr>
              <a:defRPr/>
            </a:pPr>
            <a:fld id="{A9DF6EFB-3F44-496C-A842-1E0B3D3B975A}" type="datetimeFigureOut">
              <a:rPr lang="en-US"/>
              <a:pPr>
                <a:defRPr/>
              </a:pPr>
              <a:t>3/8/2026</a:t>
            </a:fld>
            <a:endParaRPr lang="en-US" dirty="0"/>
          </a:p>
        </p:txBody>
      </p:sp>
      <p:sp>
        <p:nvSpPr>
          <p:cNvPr id="5" name="Slide Number Placeholder 5">
            <a:extLst>
              <a:ext uri="{FF2B5EF4-FFF2-40B4-BE49-F238E27FC236}">
                <a16:creationId xmlns:a16="http://schemas.microsoft.com/office/drawing/2014/main" id="{A80EDBFB-734B-992A-1CC7-9E3D2508AEF6}"/>
              </a:ext>
            </a:extLst>
          </p:cNvPr>
          <p:cNvSpPr>
            <a:spLocks noGrp="1"/>
          </p:cNvSpPr>
          <p:nvPr>
            <p:ph type="sldNum" sz="quarter" idx="16"/>
          </p:nvPr>
        </p:nvSpPr>
        <p:spPr/>
        <p:txBody>
          <a:bodyPr/>
          <a:lstStyle>
            <a:lvl1pPr>
              <a:defRPr/>
            </a:lvl1pPr>
          </a:lstStyle>
          <a:p>
            <a:fld id="{CE521925-0D94-614F-8B1F-3F15BC79FB91}" type="slidenum">
              <a:rPr lang="en-US" altLang="en-US"/>
              <a:pPr/>
              <a:t>‹#›</a:t>
            </a:fld>
            <a:endParaRPr lang="en-US" altLang="en-US"/>
          </a:p>
        </p:txBody>
      </p:sp>
    </p:spTree>
    <p:extLst>
      <p:ext uri="{BB962C8B-B14F-4D97-AF65-F5344CB8AC3E}">
        <p14:creationId xmlns:p14="http://schemas.microsoft.com/office/powerpoint/2010/main" val="10687818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118872" indent="-118872">
              <a:buClr>
                <a:srgbClr val="007FA3"/>
              </a:buClr>
              <a:buSzPct val="25000"/>
              <a:defRPr sz="1600"/>
            </a:lvl1pPr>
            <a:lvl2pPr marL="569913" indent="-285750">
              <a:buClr>
                <a:srgbClr val="007FA3"/>
              </a:buClr>
              <a:defRPr sz="1600"/>
            </a:lvl2pPr>
            <a:lvl3pPr>
              <a:buClr>
                <a:srgbClr val="007FA3"/>
              </a:buClr>
              <a:defRPr sz="1600"/>
            </a:lvl3pPr>
            <a:lvl4pPr>
              <a:buClr>
                <a:srgbClr val="007FA3"/>
              </a:buClr>
              <a:defRPr sz="1600"/>
            </a:lvl4pPr>
            <a:lvl5pPr>
              <a:buClr>
                <a:srgbClr val="007FA3"/>
              </a:buClr>
              <a:defRPr sz="1600"/>
            </a:lvl5pPr>
            <a:lvl6pPr>
              <a:buClr>
                <a:srgbClr val="007FA3"/>
              </a:buClr>
              <a:defRPr sz="1600"/>
            </a:lvl6pPr>
            <a:lvl7pPr>
              <a:buClr>
                <a:srgbClr val="007FA3"/>
              </a:buClr>
              <a:defRPr sz="1600"/>
            </a:lvl7pPr>
            <a:lvl8pPr>
              <a:buClr>
                <a:srgbClr val="007FA3"/>
              </a:buClr>
              <a:defRPr sz="1600"/>
            </a:lvl8pPr>
            <a:lvl9pPr>
              <a:buClr>
                <a:srgbClr val="007FA3"/>
              </a:buCl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2" name="Footer Placeholder 4">
            <a:extLst>
              <a:ext uri="{FF2B5EF4-FFF2-40B4-BE49-F238E27FC236}">
                <a16:creationId xmlns:a16="http://schemas.microsoft.com/office/drawing/2014/main" id="{861982CD-E8B7-477F-F195-0DEDDBC229A1}"/>
              </a:ext>
            </a:extLst>
          </p:cNvPr>
          <p:cNvSpPr>
            <a:spLocks noGrp="1"/>
          </p:cNvSpPr>
          <p:nvPr>
            <p:ph type="ftr" sz="quarter" idx="10"/>
          </p:nvPr>
        </p:nvSpPr>
        <p:spPr>
          <a:xfrm>
            <a:off x="93663" y="6172200"/>
            <a:ext cx="8596312" cy="234950"/>
          </a:xfrm>
        </p:spPr>
        <p:txBody>
          <a:bodyPr/>
          <a:lstStyle>
            <a:lvl1pPr>
              <a:defRPr/>
            </a:lvl1pPr>
          </a:lstStyle>
          <a:p>
            <a:pPr>
              <a:defRPr/>
            </a:pPr>
            <a:endParaRPr lang="en-US"/>
          </a:p>
        </p:txBody>
      </p:sp>
      <p:sp>
        <p:nvSpPr>
          <p:cNvPr id="4" name="Date Placeholder 3">
            <a:extLst>
              <a:ext uri="{FF2B5EF4-FFF2-40B4-BE49-F238E27FC236}">
                <a16:creationId xmlns:a16="http://schemas.microsoft.com/office/drawing/2014/main" id="{551B4C63-C8E7-EDDC-6DCC-E4FAC4CA8C4D}"/>
              </a:ext>
            </a:extLst>
          </p:cNvPr>
          <p:cNvSpPr>
            <a:spLocks noGrp="1"/>
          </p:cNvSpPr>
          <p:nvPr>
            <p:ph type="dt" sz="half" idx="11"/>
          </p:nvPr>
        </p:nvSpPr>
        <p:spPr/>
        <p:txBody>
          <a:bodyPr/>
          <a:lstStyle>
            <a:lvl1pPr>
              <a:defRPr/>
            </a:lvl1pPr>
          </a:lstStyle>
          <a:p>
            <a:pPr>
              <a:defRPr/>
            </a:pPr>
            <a:fld id="{A9DF6EFB-3F44-496C-A842-1E0B3D3B975A}" type="datetimeFigureOut">
              <a:rPr lang="en-US"/>
              <a:pPr>
                <a:defRPr/>
              </a:pPr>
              <a:t>3/8/2026</a:t>
            </a:fld>
            <a:endParaRPr lang="en-US" dirty="0"/>
          </a:p>
        </p:txBody>
      </p:sp>
      <p:sp>
        <p:nvSpPr>
          <p:cNvPr id="5" name="Slide Number Placeholder 5">
            <a:extLst>
              <a:ext uri="{FF2B5EF4-FFF2-40B4-BE49-F238E27FC236}">
                <a16:creationId xmlns:a16="http://schemas.microsoft.com/office/drawing/2014/main" id="{90324952-594A-6AC1-99DF-D5213F1AE9A5}"/>
              </a:ext>
            </a:extLst>
          </p:cNvPr>
          <p:cNvSpPr>
            <a:spLocks noGrp="1"/>
          </p:cNvSpPr>
          <p:nvPr>
            <p:ph type="sldNum" sz="quarter" idx="12"/>
          </p:nvPr>
        </p:nvSpPr>
        <p:spPr/>
        <p:txBody>
          <a:bodyPr/>
          <a:lstStyle>
            <a:lvl1pPr>
              <a:defRPr smtClean="0"/>
            </a:lvl1pPr>
          </a:lstStyle>
          <a:p>
            <a:pPr>
              <a:defRPr/>
            </a:pPr>
            <a:fld id="{16C2CEA7-5E6E-E644-83BF-9C62084946CE}" type="slidenum">
              <a:rPr lang="en-US" altLang="en-US"/>
              <a:pPr>
                <a:defRPr/>
              </a:pPr>
              <a:t>‹#›</a:t>
            </a:fld>
            <a:endParaRPr lang="en-US" altLang="en-US"/>
          </a:p>
        </p:txBody>
      </p:sp>
    </p:spTree>
    <p:extLst>
      <p:ext uri="{BB962C8B-B14F-4D97-AF65-F5344CB8AC3E}">
        <p14:creationId xmlns:p14="http://schemas.microsoft.com/office/powerpoint/2010/main" val="4760801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BC22E8DF-6F28-32D4-58D8-F3B9FC571018}"/>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18B6BEC3-FF3A-994C-6C53-6CC6CC5E3E73}"/>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AC8A315C-F0A9-AC48-B00E-A7350FF9A8A6}"/>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54B9D40B-AB0F-E44E-98AC-B57603828B15}" type="datetime1">
              <a:rPr lang="en-GB" altLang="en-US"/>
              <a:pPr>
                <a:defRPr/>
              </a:pPr>
              <a:t>08/03/2026</a:t>
            </a:fld>
            <a:endParaRPr lang="en-GB" altLang="en-US"/>
          </a:p>
        </p:txBody>
      </p:sp>
      <p:sp>
        <p:nvSpPr>
          <p:cNvPr id="6" name="Slide Number Placeholder 5">
            <a:extLst>
              <a:ext uri="{FF2B5EF4-FFF2-40B4-BE49-F238E27FC236}">
                <a16:creationId xmlns:a16="http://schemas.microsoft.com/office/drawing/2014/main" id="{4E7C49BF-FAB6-7B4A-83A3-D916BB22484E}"/>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fld id="{B7969AE3-24B6-8849-A620-DA2C8EECB29C}"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928" r:id="rId1"/>
    <p:sldLayoutId id="2147483929" r:id="rId2"/>
    <p:sldLayoutId id="2147483919" r:id="rId3"/>
    <p:sldLayoutId id="2147483920" r:id="rId4"/>
    <p:sldLayoutId id="2147483921" r:id="rId5"/>
    <p:sldLayoutId id="2147483922" r:id="rId6"/>
    <p:sldLayoutId id="2147483923" r:id="rId7"/>
    <p:sldLayoutId id="2147483924" r:id="rId8"/>
    <p:sldLayoutId id="2147483925" r:id="rId9"/>
    <p:sldLayoutId id="2147483926" r:id="rId10"/>
    <p:sldLayoutId id="2147483927" r:id="rId11"/>
    <p:sldLayoutId id="2147483931" r:id="rId12"/>
    <p:sldLayoutId id="2147483932" r:id="rId13"/>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3R2x3jWG_XY" TargetMode="External"/><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itle 1">
            <a:extLst>
              <a:ext uri="{FF2B5EF4-FFF2-40B4-BE49-F238E27FC236}">
                <a16:creationId xmlns:a16="http://schemas.microsoft.com/office/drawing/2014/main" id="{145542D3-66CB-DE97-73E9-A342C616B680}"/>
              </a:ext>
            </a:extLst>
          </p:cNvPr>
          <p:cNvSpPr>
            <a:spLocks noGrp="1"/>
          </p:cNvSpPr>
          <p:nvPr>
            <p:ph type="ctrTitle"/>
          </p:nvPr>
        </p:nvSpPr>
        <p:spPr>
          <a:xfrm>
            <a:off x="1547813" y="830263"/>
            <a:ext cx="7772400" cy="1512887"/>
          </a:xfrm>
        </p:spPr>
        <p:txBody>
          <a:bodyPr/>
          <a:lstStyle/>
          <a:p>
            <a:pPr eaLnBrk="1" hangingPunct="1"/>
            <a:r>
              <a:rPr lang="en-GB" altLang="en-US" sz="3600" b="1"/>
              <a:t>LCBB6022</a:t>
            </a:r>
            <a:br>
              <a:rPr lang="en-GB" altLang="en-US" sz="3600" b="1"/>
            </a:br>
            <a:r>
              <a:rPr lang="en-GB" altLang="en-US" sz="3600" b="1"/>
              <a:t>Leadership and management, theory and practice</a:t>
            </a:r>
            <a:r>
              <a:rPr lang="en-GB" altLang="en-US" sz="3600"/>
              <a:t> </a:t>
            </a:r>
            <a:br>
              <a:rPr lang="en-GB" altLang="en-US" sz="3600"/>
            </a:br>
            <a:endParaRPr lang="en-GB" altLang="en-US" sz="3600"/>
          </a:p>
        </p:txBody>
      </p:sp>
      <p:sp>
        <p:nvSpPr>
          <p:cNvPr id="43010" name="Subtitle 4">
            <a:extLst>
              <a:ext uri="{FF2B5EF4-FFF2-40B4-BE49-F238E27FC236}">
                <a16:creationId xmlns:a16="http://schemas.microsoft.com/office/drawing/2014/main" id="{5075202D-89F8-393D-752C-8AAEC57E9D3D}"/>
              </a:ext>
            </a:extLst>
          </p:cNvPr>
          <p:cNvSpPr>
            <a:spLocks noGrp="1"/>
          </p:cNvSpPr>
          <p:nvPr>
            <p:ph type="subTitle" idx="1"/>
          </p:nvPr>
        </p:nvSpPr>
        <p:spPr>
          <a:xfrm>
            <a:off x="2919413" y="1585913"/>
            <a:ext cx="6400800" cy="3363912"/>
          </a:xfrm>
        </p:spPr>
        <p:txBody>
          <a:bodyPr/>
          <a:lstStyle/>
          <a:p>
            <a:pPr eaLnBrk="1" hangingPunct="1"/>
            <a:endParaRPr lang="en-US" altLang="en-US" b="1" dirty="0">
              <a:solidFill>
                <a:schemeClr val="tx1"/>
              </a:solidFill>
            </a:endParaRPr>
          </a:p>
          <a:p>
            <a:pPr eaLnBrk="1" hangingPunct="1"/>
            <a:r>
              <a:rPr lang="en-US" altLang="en-US" b="1">
                <a:solidFill>
                  <a:schemeClr val="tx1"/>
                </a:solidFill>
              </a:rPr>
              <a:t>WEEK 4</a:t>
            </a:r>
            <a:endParaRPr lang="en-US" altLang="en-US" b="1" dirty="0">
              <a:solidFill>
                <a:schemeClr val="tx1"/>
              </a:solidFill>
            </a:endParaRPr>
          </a:p>
          <a:p>
            <a:pPr eaLnBrk="1" hangingPunct="1"/>
            <a:r>
              <a:rPr lang="en-US" altLang="en-US" b="1" dirty="0">
                <a:solidFill>
                  <a:schemeClr val="tx1"/>
                </a:solidFill>
              </a:rPr>
              <a:t>Session 1:</a:t>
            </a:r>
          </a:p>
          <a:p>
            <a:r>
              <a:rPr lang="en-US" altLang="en-US" sz="2800" b="1" i="1" dirty="0">
                <a:solidFill>
                  <a:schemeClr val="tx1"/>
                </a:solidFill>
                <a:ea typeface="Verdana" panose="020B0604030504040204" pitchFamily="34" charset="0"/>
                <a:cs typeface="Arial" panose="020B0604020202020204" pitchFamily="34" charset="0"/>
              </a:rPr>
              <a:t>Charismatic, ethical,  authentic, </a:t>
            </a:r>
          </a:p>
          <a:p>
            <a:r>
              <a:rPr lang="en-US" altLang="en-US" sz="2800" b="1" i="1" dirty="0">
                <a:solidFill>
                  <a:schemeClr val="tx1"/>
                </a:solidFill>
                <a:ea typeface="Verdana" panose="020B0604030504040204" pitchFamily="34" charset="0"/>
                <a:cs typeface="Arial" panose="020B0604020202020204" pitchFamily="34" charset="0"/>
              </a:rPr>
              <a:t>and servant leadership</a:t>
            </a:r>
          </a:p>
        </p:txBody>
      </p:sp>
      <p:sp>
        <p:nvSpPr>
          <p:cNvPr id="3" name="Date Placeholder 2">
            <a:extLst>
              <a:ext uri="{FF2B5EF4-FFF2-40B4-BE49-F238E27FC236}">
                <a16:creationId xmlns:a16="http://schemas.microsoft.com/office/drawing/2014/main" id="{EE09ED6B-6DEB-B646-9AB4-8420EC3475B4}"/>
              </a:ext>
            </a:extLst>
          </p:cNvPr>
          <p:cNvSpPr>
            <a:spLocks noGrp="1"/>
          </p:cNvSpPr>
          <p:nvPr>
            <p:ph type="dt" sz="quarter" idx="10"/>
          </p:nvPr>
        </p:nvSpPr>
        <p:spPr/>
        <p:txBody>
          <a:bodyPr/>
          <a:lstStyle/>
          <a:p>
            <a:pPr>
              <a:defRPr/>
            </a:pPr>
            <a:fld id="{5EC0FA7E-6D3B-48D7-9F80-6C4D37659D9C}" type="datetime1">
              <a:rPr lang="en-GB" altLang="en-US"/>
              <a:pPr>
                <a:defRPr/>
              </a:pPr>
              <a:t>08/03/2026</a:t>
            </a:fld>
            <a:endParaRPr lang="en-GB" altLang="en-US"/>
          </a:p>
        </p:txBody>
      </p:sp>
      <p:sp>
        <p:nvSpPr>
          <p:cNvPr id="43012" name="Slide Number Placeholder 5">
            <a:extLst>
              <a:ext uri="{FF2B5EF4-FFF2-40B4-BE49-F238E27FC236}">
                <a16:creationId xmlns:a16="http://schemas.microsoft.com/office/drawing/2014/main" id="{6CBDA9D8-033B-3766-D58B-F7AFF7964322}"/>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21E8E82D-5F36-F244-86C9-078735620BA9}" type="slidenum">
              <a:rPr lang="en-GB" altLang="en-US" sz="1200">
                <a:solidFill>
                  <a:srgbClr val="898989"/>
                </a:solidFill>
              </a:rPr>
              <a:pPr>
                <a:spcBef>
                  <a:spcPct val="0"/>
                </a:spcBef>
                <a:buFontTx/>
                <a:buNone/>
              </a:pPr>
              <a:t>1</a:t>
            </a:fld>
            <a:endParaRPr lang="en-GB" altLang="en-US" sz="120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itle 1">
            <a:extLst>
              <a:ext uri="{FF2B5EF4-FFF2-40B4-BE49-F238E27FC236}">
                <a16:creationId xmlns:a16="http://schemas.microsoft.com/office/drawing/2014/main" id="{E0110828-9363-6504-3542-B650A0F3D0D9}"/>
              </a:ext>
            </a:extLst>
          </p:cNvPr>
          <p:cNvSpPr>
            <a:spLocks noGrp="1"/>
          </p:cNvSpPr>
          <p:nvPr>
            <p:ph type="title"/>
          </p:nvPr>
        </p:nvSpPr>
        <p:spPr>
          <a:xfrm>
            <a:off x="457200" y="158750"/>
            <a:ext cx="8305800" cy="554038"/>
          </a:xfrm>
        </p:spPr>
        <p:txBody>
          <a:bodyPr/>
          <a:lstStyle/>
          <a:p>
            <a:r>
              <a:rPr lang="en-US" altLang="en-US" sz="3600" b="1" dirty="0"/>
              <a:t>Objectives of the Session</a:t>
            </a:r>
          </a:p>
        </p:txBody>
      </p:sp>
      <p:sp>
        <p:nvSpPr>
          <p:cNvPr id="3" name="Content Placeholder 2">
            <a:extLst>
              <a:ext uri="{FF2B5EF4-FFF2-40B4-BE49-F238E27FC236}">
                <a16:creationId xmlns:a16="http://schemas.microsoft.com/office/drawing/2014/main" id="{D297FFE8-6E5A-EF49-85DB-8CB799754A50}"/>
              </a:ext>
            </a:extLst>
          </p:cNvPr>
          <p:cNvSpPr>
            <a:spLocks noGrp="1"/>
          </p:cNvSpPr>
          <p:nvPr>
            <p:ph idx="1"/>
          </p:nvPr>
        </p:nvSpPr>
        <p:spPr>
          <a:xfrm>
            <a:off x="457200" y="889000"/>
            <a:ext cx="8147050" cy="5064125"/>
          </a:xfrm>
        </p:spPr>
        <p:txBody>
          <a:bodyPr/>
          <a:lstStyle/>
          <a:p>
            <a:pPr>
              <a:defRPr/>
            </a:pPr>
            <a:r>
              <a:rPr lang="en-IN" sz="2000" dirty="0"/>
              <a:t>Charismatic leadership </a:t>
            </a:r>
          </a:p>
          <a:p>
            <a:pPr lvl="1">
              <a:defRPr/>
            </a:pPr>
            <a:r>
              <a:rPr lang="en-IN" sz="2000" dirty="0"/>
              <a:t>Charismatic leadership characteristics</a:t>
            </a:r>
          </a:p>
          <a:p>
            <a:pPr lvl="1">
              <a:defRPr/>
            </a:pPr>
            <a:r>
              <a:rPr lang="en-IN" sz="2000" dirty="0"/>
              <a:t>Charismatic leadership and followers</a:t>
            </a:r>
          </a:p>
          <a:p>
            <a:pPr lvl="1">
              <a:defRPr/>
            </a:pPr>
            <a:r>
              <a:rPr lang="en-IN" sz="2000" dirty="0"/>
              <a:t>Charismatic leadership and situations</a:t>
            </a:r>
          </a:p>
          <a:p>
            <a:pPr lvl="1">
              <a:defRPr/>
            </a:pPr>
            <a:r>
              <a:rPr lang="en-IN" sz="2000" dirty="0"/>
              <a:t>The dark side of charismatic leadership </a:t>
            </a:r>
          </a:p>
          <a:p>
            <a:pPr>
              <a:defRPr/>
            </a:pPr>
            <a:r>
              <a:rPr lang="en-IN" sz="2000" dirty="0"/>
              <a:t>Ethical leadership</a:t>
            </a:r>
          </a:p>
          <a:p>
            <a:pPr lvl="1">
              <a:defRPr/>
            </a:pPr>
            <a:r>
              <a:rPr lang="en-IN" sz="2000" dirty="0"/>
              <a:t>Ethical characteristics</a:t>
            </a:r>
          </a:p>
          <a:p>
            <a:pPr>
              <a:defRPr/>
            </a:pPr>
            <a:r>
              <a:rPr lang="en-IN" sz="2000" dirty="0"/>
              <a:t>Authentic leadership</a:t>
            </a:r>
          </a:p>
          <a:p>
            <a:pPr>
              <a:defRPr/>
            </a:pPr>
            <a:r>
              <a:rPr lang="en-IN" sz="2000" dirty="0"/>
              <a:t>Servant leadership </a:t>
            </a:r>
          </a:p>
          <a:p>
            <a:pPr>
              <a:defRPr/>
            </a:pPr>
            <a:r>
              <a:rPr lang="en-IN" sz="2000" dirty="0"/>
              <a:t>Positive leadership </a:t>
            </a:r>
          </a:p>
          <a:p>
            <a:pPr>
              <a:defRPr/>
            </a:pPr>
            <a:r>
              <a:rPr lang="en-IN" sz="2000" dirty="0"/>
              <a:t>Leadership challenges</a:t>
            </a:r>
          </a:p>
          <a:p>
            <a:pPr>
              <a:defRPr/>
            </a:pPr>
            <a:r>
              <a:rPr lang="en-IN" sz="2000" dirty="0"/>
              <a:t>Choosing effective leaders</a:t>
            </a:r>
          </a:p>
          <a:p>
            <a:pPr>
              <a:defRPr/>
            </a:pPr>
            <a:r>
              <a:rPr lang="en-IN" sz="2000" dirty="0"/>
              <a:t>Final thoughts</a:t>
            </a:r>
          </a:p>
          <a:p>
            <a:pPr>
              <a:defRPr/>
            </a:pPr>
            <a:endParaRPr lang="en-IN" sz="2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itle 1">
            <a:extLst>
              <a:ext uri="{FF2B5EF4-FFF2-40B4-BE49-F238E27FC236}">
                <a16:creationId xmlns:a16="http://schemas.microsoft.com/office/drawing/2014/main" id="{B6F18C83-69E5-4303-601C-03AAC96088A6}"/>
              </a:ext>
            </a:extLst>
          </p:cNvPr>
          <p:cNvSpPr>
            <a:spLocks noGrp="1"/>
          </p:cNvSpPr>
          <p:nvPr>
            <p:ph type="title"/>
          </p:nvPr>
        </p:nvSpPr>
        <p:spPr>
          <a:xfrm>
            <a:off x="457200" y="454025"/>
            <a:ext cx="8147050" cy="501650"/>
          </a:xfrm>
        </p:spPr>
        <p:txBody>
          <a:bodyPr/>
          <a:lstStyle/>
          <a:p>
            <a:r>
              <a:rPr lang="en-IN" altLang="en-US" sz="3600" b="1" dirty="0"/>
              <a:t>Charismatic Leadership </a:t>
            </a:r>
            <a:r>
              <a:rPr lang="en-IN" altLang="en-US" sz="2000" b="1" dirty="0"/>
              <a:t>(1 </a:t>
            </a:r>
            <a:r>
              <a:rPr lang="en-IN" altLang="en-US" sz="2000" b="1"/>
              <a:t>of 9)</a:t>
            </a:r>
            <a:endParaRPr lang="en-US" altLang="en-US" sz="2800" b="1" dirty="0"/>
          </a:p>
        </p:txBody>
      </p:sp>
      <p:sp>
        <p:nvSpPr>
          <p:cNvPr id="48130" name="Content Placeholder 2">
            <a:extLst>
              <a:ext uri="{FF2B5EF4-FFF2-40B4-BE49-F238E27FC236}">
                <a16:creationId xmlns:a16="http://schemas.microsoft.com/office/drawing/2014/main" id="{6E1175F3-8E24-FE54-8E50-E644083287DA}"/>
              </a:ext>
            </a:extLst>
          </p:cNvPr>
          <p:cNvSpPr>
            <a:spLocks noGrp="1"/>
          </p:cNvSpPr>
          <p:nvPr>
            <p:ph idx="1"/>
          </p:nvPr>
        </p:nvSpPr>
        <p:spPr>
          <a:xfrm>
            <a:off x="457200" y="1256506"/>
            <a:ext cx="8147050" cy="4344987"/>
          </a:xfrm>
        </p:spPr>
        <p:txBody>
          <a:bodyPr/>
          <a:lstStyle/>
          <a:p>
            <a:pPr marL="0" indent="0">
              <a:buFont typeface="Arial" panose="020B0604020202020204" pitchFamily="34" charset="0"/>
              <a:buNone/>
            </a:pPr>
            <a:r>
              <a:rPr lang="en-US" altLang="en-US" sz="2400" i="1" dirty="0">
                <a:cs typeface="Times New Roman" panose="02020603050405020304" pitchFamily="18" charset="0"/>
              </a:rPr>
              <a:t>Charisma </a:t>
            </a:r>
            <a:r>
              <a:rPr lang="en-US" altLang="en-US" sz="2400" dirty="0">
                <a:cs typeface="Times New Roman" panose="02020603050405020304" pitchFamily="18" charset="0"/>
              </a:rPr>
              <a:t>is a Greek word that means “divinely inspired gift,” such as the ability to perform miracles or predict future events. </a:t>
            </a:r>
            <a:endParaRPr lang="en-US" altLang="en-US" sz="2400" dirty="0"/>
          </a:p>
        </p:txBody>
      </p:sp>
      <p:pic>
        <p:nvPicPr>
          <p:cNvPr id="2" name="Picture 1">
            <a:extLst>
              <a:ext uri="{FF2B5EF4-FFF2-40B4-BE49-F238E27FC236}">
                <a16:creationId xmlns:a16="http://schemas.microsoft.com/office/drawing/2014/main" id="{4C5D0EE3-DEE4-8FA4-3A9B-7D3011184B55}"/>
              </a:ext>
            </a:extLst>
          </p:cNvPr>
          <p:cNvPicPr>
            <a:picLocks noChangeAspect="1"/>
          </p:cNvPicPr>
          <p:nvPr/>
        </p:nvPicPr>
        <p:blipFill>
          <a:blip r:embed="rId3"/>
          <a:stretch>
            <a:fillRect/>
          </a:stretch>
        </p:blipFill>
        <p:spPr>
          <a:xfrm>
            <a:off x="107504" y="3066882"/>
            <a:ext cx="1809750" cy="2524125"/>
          </a:xfrm>
          <a:prstGeom prst="rect">
            <a:avLst/>
          </a:prstGeom>
        </p:spPr>
      </p:pic>
      <p:pic>
        <p:nvPicPr>
          <p:cNvPr id="3" name="Picture 2">
            <a:extLst>
              <a:ext uri="{FF2B5EF4-FFF2-40B4-BE49-F238E27FC236}">
                <a16:creationId xmlns:a16="http://schemas.microsoft.com/office/drawing/2014/main" id="{B95C57C2-FE79-77F2-55D5-ACF658D96562}"/>
              </a:ext>
            </a:extLst>
          </p:cNvPr>
          <p:cNvPicPr>
            <a:picLocks noChangeAspect="1"/>
          </p:cNvPicPr>
          <p:nvPr/>
        </p:nvPicPr>
        <p:blipFill>
          <a:blip r:embed="rId4"/>
          <a:stretch>
            <a:fillRect/>
          </a:stretch>
        </p:blipFill>
        <p:spPr>
          <a:xfrm>
            <a:off x="6550471" y="3573016"/>
            <a:ext cx="2486025" cy="1838325"/>
          </a:xfrm>
          <a:prstGeom prst="rect">
            <a:avLst/>
          </a:prstGeom>
        </p:spPr>
      </p:pic>
      <p:pic>
        <p:nvPicPr>
          <p:cNvPr id="4" name="Picture 3">
            <a:extLst>
              <a:ext uri="{FF2B5EF4-FFF2-40B4-BE49-F238E27FC236}">
                <a16:creationId xmlns:a16="http://schemas.microsoft.com/office/drawing/2014/main" id="{306E7C70-F610-BD58-6611-5F59FF74D718}"/>
              </a:ext>
            </a:extLst>
          </p:cNvPr>
          <p:cNvPicPr>
            <a:picLocks noChangeAspect="1"/>
          </p:cNvPicPr>
          <p:nvPr/>
        </p:nvPicPr>
        <p:blipFill>
          <a:blip r:embed="rId5"/>
          <a:stretch>
            <a:fillRect/>
          </a:stretch>
        </p:blipFill>
        <p:spPr>
          <a:xfrm>
            <a:off x="4716016" y="2982118"/>
            <a:ext cx="1743075" cy="2619375"/>
          </a:xfrm>
          <a:prstGeom prst="rect">
            <a:avLst/>
          </a:prstGeom>
        </p:spPr>
      </p:pic>
      <p:pic>
        <p:nvPicPr>
          <p:cNvPr id="5" name="Picture 4">
            <a:extLst>
              <a:ext uri="{FF2B5EF4-FFF2-40B4-BE49-F238E27FC236}">
                <a16:creationId xmlns:a16="http://schemas.microsoft.com/office/drawing/2014/main" id="{6EFE1DD2-8D67-B1C3-937D-A9E5AEBD48AB}"/>
              </a:ext>
            </a:extLst>
          </p:cNvPr>
          <p:cNvPicPr>
            <a:picLocks noChangeAspect="1"/>
          </p:cNvPicPr>
          <p:nvPr/>
        </p:nvPicPr>
        <p:blipFill>
          <a:blip r:embed="rId6"/>
          <a:stretch>
            <a:fillRect/>
          </a:stretch>
        </p:blipFill>
        <p:spPr>
          <a:xfrm>
            <a:off x="2028591" y="3140968"/>
            <a:ext cx="2619375" cy="174307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6B88B7-4269-ECA6-C985-922C89BD719A}"/>
              </a:ext>
            </a:extLst>
          </p:cNvPr>
          <p:cNvSpPr>
            <a:spLocks noGrp="1"/>
          </p:cNvSpPr>
          <p:nvPr>
            <p:ph type="title"/>
          </p:nvPr>
        </p:nvSpPr>
        <p:spPr>
          <a:xfrm>
            <a:off x="457200" y="274638"/>
            <a:ext cx="8229600" cy="1143000"/>
          </a:xfrm>
        </p:spPr>
        <p:txBody>
          <a:bodyPr wrap="square" anchor="ctr">
            <a:normAutofit/>
          </a:bodyPr>
          <a:lstStyle/>
          <a:p>
            <a:r>
              <a:rPr lang="en-GB" sz="3600" b="1" dirty="0"/>
              <a:t>What do you think? </a:t>
            </a:r>
            <a:r>
              <a:rPr lang="en-IN" altLang="en-US" sz="2000" b="1" dirty="0"/>
              <a:t>(2 of 9)</a:t>
            </a:r>
            <a:endParaRPr lang="en-GB" sz="3600" b="1" dirty="0"/>
          </a:p>
        </p:txBody>
      </p:sp>
      <p:pic>
        <p:nvPicPr>
          <p:cNvPr id="54274" name="Picture 2" descr="Leaders Are Born Or Made? | Taxila ...">
            <a:extLst>
              <a:ext uri="{FF2B5EF4-FFF2-40B4-BE49-F238E27FC236}">
                <a16:creationId xmlns:a16="http://schemas.microsoft.com/office/drawing/2014/main" id="{BECCE4FB-76B0-DBD7-F146-382820F5BFA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4971" r="-1" b="22443"/>
          <a:stretch/>
        </p:blipFill>
        <p:spPr bwMode="auto">
          <a:xfrm>
            <a:off x="457200" y="1600200"/>
            <a:ext cx="8229600" cy="2163763"/>
          </a:xfrm>
          <a:prstGeom prst="rect">
            <a:avLst/>
          </a:prstGeom>
          <a:solidFill>
            <a:srgbClr val="FFFFFF"/>
          </a:solidFill>
        </p:spPr>
      </p:pic>
      <p:sp>
        <p:nvSpPr>
          <p:cNvPr id="3" name="Content Placeholder 2">
            <a:extLst>
              <a:ext uri="{FF2B5EF4-FFF2-40B4-BE49-F238E27FC236}">
                <a16:creationId xmlns:a16="http://schemas.microsoft.com/office/drawing/2014/main" id="{7F7E1DB2-EDC8-326D-5732-E18162A37FA8}"/>
              </a:ext>
            </a:extLst>
          </p:cNvPr>
          <p:cNvSpPr>
            <a:spLocks noGrp="1"/>
          </p:cNvSpPr>
          <p:nvPr>
            <p:ph idx="13"/>
          </p:nvPr>
        </p:nvSpPr>
        <p:spPr>
          <a:xfrm>
            <a:off x="457200" y="3962400"/>
            <a:ext cx="8229600" cy="2163763"/>
          </a:xfrm>
        </p:spPr>
        <p:txBody>
          <a:bodyPr wrap="square" anchor="t">
            <a:normAutofit/>
          </a:bodyPr>
          <a:lstStyle/>
          <a:p>
            <a:pPr marL="0" indent="0">
              <a:buNone/>
            </a:pPr>
            <a:endParaRPr lang="en-US" altLang="en-US" dirty="0"/>
          </a:p>
          <a:p>
            <a:pPr marL="0" indent="0" algn="ctr">
              <a:buNone/>
            </a:pPr>
            <a:r>
              <a:rPr lang="en-US" altLang="en-US" sz="3600" dirty="0"/>
              <a:t>Are Charismatic Leaders Born or Made?</a:t>
            </a:r>
          </a:p>
          <a:p>
            <a:endParaRPr lang="en-GB" dirty="0"/>
          </a:p>
        </p:txBody>
      </p:sp>
      <p:sp>
        <p:nvSpPr>
          <p:cNvPr id="4" name="Date Placeholder 3">
            <a:extLst>
              <a:ext uri="{FF2B5EF4-FFF2-40B4-BE49-F238E27FC236}">
                <a16:creationId xmlns:a16="http://schemas.microsoft.com/office/drawing/2014/main" id="{7D7A1D62-0AC3-D0C6-5A69-FB21172700B9}"/>
              </a:ext>
            </a:extLst>
          </p:cNvPr>
          <p:cNvSpPr>
            <a:spLocks noGrp="1"/>
          </p:cNvSpPr>
          <p:nvPr>
            <p:ph type="dt" sz="half" idx="15"/>
          </p:nvPr>
        </p:nvSpPr>
        <p:spPr>
          <a:xfrm>
            <a:off x="250825" y="6524625"/>
            <a:ext cx="971550" cy="219075"/>
          </a:xfrm>
        </p:spPr>
        <p:txBody>
          <a:bodyPr anchor="ctr">
            <a:normAutofit/>
          </a:bodyPr>
          <a:lstStyle/>
          <a:p>
            <a:pPr>
              <a:lnSpc>
                <a:spcPct val="90000"/>
              </a:lnSpc>
              <a:spcAft>
                <a:spcPts val="600"/>
              </a:spcAft>
              <a:defRPr/>
            </a:pPr>
            <a:fld id="{5FF3750E-A59A-A342-AF78-00BD2CE4362E}" type="datetime1">
              <a:rPr lang="en-GB" altLang="en-US" sz="900" smtClean="0"/>
              <a:pPr>
                <a:lnSpc>
                  <a:spcPct val="90000"/>
                </a:lnSpc>
                <a:spcAft>
                  <a:spcPts val="600"/>
                </a:spcAft>
                <a:defRPr/>
              </a:pPr>
              <a:t>08/03/2026</a:t>
            </a:fld>
            <a:endParaRPr lang="en-GB" altLang="en-US" sz="900"/>
          </a:p>
        </p:txBody>
      </p:sp>
      <p:sp>
        <p:nvSpPr>
          <p:cNvPr id="5" name="Slide Number Placeholder 4">
            <a:extLst>
              <a:ext uri="{FF2B5EF4-FFF2-40B4-BE49-F238E27FC236}">
                <a16:creationId xmlns:a16="http://schemas.microsoft.com/office/drawing/2014/main" id="{AFC74490-862D-24F9-A5DF-EEE555637ECB}"/>
              </a:ext>
            </a:extLst>
          </p:cNvPr>
          <p:cNvSpPr>
            <a:spLocks noGrp="1"/>
          </p:cNvSpPr>
          <p:nvPr>
            <p:ph type="sldNum" sz="quarter" idx="16"/>
          </p:nvPr>
        </p:nvSpPr>
        <p:spPr>
          <a:xfrm>
            <a:off x="7956550" y="6381750"/>
            <a:ext cx="730250" cy="339725"/>
          </a:xfrm>
        </p:spPr>
        <p:txBody>
          <a:bodyPr wrap="square" anchor="ctr">
            <a:normAutofit/>
          </a:bodyPr>
          <a:lstStyle/>
          <a:p>
            <a:pPr>
              <a:spcAft>
                <a:spcPts val="600"/>
              </a:spcAft>
            </a:pPr>
            <a:fld id="{B83738A2-BF1A-A543-9D0E-6CD82056BAAE}" type="slidenum">
              <a:rPr lang="en-GB" altLang="en-US" smtClean="0"/>
              <a:pPr>
                <a:spcAft>
                  <a:spcPts val="600"/>
                </a:spcAft>
              </a:pPr>
              <a:t>4</a:t>
            </a:fld>
            <a:endParaRPr lang="en-GB" altLang="en-US"/>
          </a:p>
        </p:txBody>
      </p:sp>
      <p:sp>
        <p:nvSpPr>
          <p:cNvPr id="7" name="TextBox 6">
            <a:extLst>
              <a:ext uri="{FF2B5EF4-FFF2-40B4-BE49-F238E27FC236}">
                <a16:creationId xmlns:a16="http://schemas.microsoft.com/office/drawing/2014/main" id="{03E6B739-35F1-8F79-5827-3FF439297A6D}"/>
              </a:ext>
            </a:extLst>
          </p:cNvPr>
          <p:cNvSpPr txBox="1"/>
          <p:nvPr/>
        </p:nvSpPr>
        <p:spPr>
          <a:xfrm>
            <a:off x="1763688" y="5044281"/>
            <a:ext cx="6480720" cy="369332"/>
          </a:xfrm>
          <a:prstGeom prst="rect">
            <a:avLst/>
          </a:prstGeom>
          <a:noFill/>
        </p:spPr>
        <p:txBody>
          <a:bodyPr wrap="square">
            <a:spAutoFit/>
          </a:bodyPr>
          <a:lstStyle/>
          <a:p>
            <a:r>
              <a:rPr lang="en-GB" dirty="0">
                <a:hlinkClick r:id="rId3"/>
              </a:rPr>
              <a:t>Leaders Are Born To Be Made | Bryan Deptula | </a:t>
            </a:r>
            <a:r>
              <a:rPr lang="en-GB" dirty="0" err="1">
                <a:hlinkClick r:id="rId3"/>
              </a:rPr>
              <a:t>TEDxNSU</a:t>
            </a:r>
            <a:endParaRPr lang="en-GB" dirty="0"/>
          </a:p>
        </p:txBody>
      </p:sp>
    </p:spTree>
    <p:extLst>
      <p:ext uri="{BB962C8B-B14F-4D97-AF65-F5344CB8AC3E}">
        <p14:creationId xmlns:p14="http://schemas.microsoft.com/office/powerpoint/2010/main" val="1815262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itle 1">
            <a:extLst>
              <a:ext uri="{FF2B5EF4-FFF2-40B4-BE49-F238E27FC236}">
                <a16:creationId xmlns:a16="http://schemas.microsoft.com/office/drawing/2014/main" id="{8127B506-75EB-D922-E0F1-AFAB4613A146}"/>
              </a:ext>
            </a:extLst>
          </p:cNvPr>
          <p:cNvSpPr>
            <a:spLocks noGrp="1"/>
          </p:cNvSpPr>
          <p:nvPr>
            <p:ph type="title"/>
          </p:nvPr>
        </p:nvSpPr>
        <p:spPr/>
        <p:txBody>
          <a:bodyPr/>
          <a:lstStyle/>
          <a:p>
            <a:r>
              <a:rPr lang="en-IN" altLang="en-US" sz="3600" b="1" dirty="0"/>
              <a:t>Charismatic Leadership </a:t>
            </a:r>
            <a:r>
              <a:rPr lang="en-IN" altLang="en-US" sz="2000" b="1" dirty="0"/>
              <a:t>(3 of 9)</a:t>
            </a:r>
            <a:endParaRPr lang="en-US" altLang="en-US" sz="2000" dirty="0"/>
          </a:p>
        </p:txBody>
      </p:sp>
      <p:sp>
        <p:nvSpPr>
          <p:cNvPr id="40962" name="Content Placeholder 2">
            <a:extLst>
              <a:ext uri="{FF2B5EF4-FFF2-40B4-BE49-F238E27FC236}">
                <a16:creationId xmlns:a16="http://schemas.microsoft.com/office/drawing/2014/main" id="{E1618E68-CB67-4BB3-930E-AE08BC22A5F9}"/>
              </a:ext>
            </a:extLst>
          </p:cNvPr>
          <p:cNvSpPr>
            <a:spLocks noGrp="1"/>
          </p:cNvSpPr>
          <p:nvPr>
            <p:ph idx="1"/>
          </p:nvPr>
        </p:nvSpPr>
        <p:spPr>
          <a:xfrm>
            <a:off x="-107950" y="1125538"/>
            <a:ext cx="8458200" cy="4800600"/>
          </a:xfrm>
        </p:spPr>
        <p:txBody>
          <a:bodyPr/>
          <a:lstStyle/>
          <a:p>
            <a:pPr marL="255588" indent="-255588">
              <a:buSzTx/>
            </a:pPr>
            <a:r>
              <a:rPr lang="en-US" altLang="en-US" sz="2400" dirty="0">
                <a:cs typeface="Arial" panose="020B0604020202020204" pitchFamily="34" charset="0"/>
              </a:rPr>
              <a:t>Are Charismatic Leaders Born or Made?</a:t>
            </a:r>
          </a:p>
          <a:p>
            <a:pPr marL="739775" lvl="1"/>
            <a:r>
              <a:rPr lang="en-US" altLang="en-US" sz="2400" dirty="0">
                <a:cs typeface="Arial" panose="020B0604020202020204" pitchFamily="34" charset="0"/>
              </a:rPr>
              <a:t>Some individuals are born with charismatic traits, others are trained to exhibit charismatic behaviors.</a:t>
            </a:r>
          </a:p>
          <a:p>
            <a:pPr marL="739775" lvl="1"/>
            <a:r>
              <a:rPr lang="en-US" altLang="en-US" sz="2400" dirty="0">
                <a:cs typeface="Arial" panose="020B0604020202020204" pitchFamily="34" charset="0"/>
              </a:rPr>
              <a:t>Develop the aura of charisma.</a:t>
            </a:r>
          </a:p>
          <a:p>
            <a:pPr lvl="2"/>
            <a:r>
              <a:rPr lang="en-US" altLang="en-US" sz="2400" dirty="0">
                <a:cs typeface="Arial" panose="020B0604020202020204" pitchFamily="34" charset="0"/>
              </a:rPr>
              <a:t>Use your passion to generate enthusiasm.</a:t>
            </a:r>
          </a:p>
          <a:p>
            <a:pPr lvl="3"/>
            <a:r>
              <a:rPr lang="en-US" altLang="en-US" sz="2400" dirty="0">
                <a:cs typeface="Arial" panose="020B0604020202020204" pitchFamily="34" charset="0"/>
              </a:rPr>
              <a:t>Speak in an </a:t>
            </a:r>
            <a:r>
              <a:rPr lang="en-US" altLang="en-US" sz="2400" b="1" dirty="0">
                <a:cs typeface="Arial" panose="020B0604020202020204" pitchFamily="34" charset="0"/>
              </a:rPr>
              <a:t>animated voice</a:t>
            </a:r>
            <a:r>
              <a:rPr lang="en-US" altLang="en-US" sz="2400" dirty="0">
                <a:cs typeface="Arial" panose="020B0604020202020204" pitchFamily="34" charset="0"/>
              </a:rPr>
              <a:t>, reinforce your message with </a:t>
            </a:r>
            <a:r>
              <a:rPr lang="en-US" altLang="en-US" sz="2400" b="1" dirty="0">
                <a:cs typeface="Arial" panose="020B0604020202020204" pitchFamily="34" charset="0"/>
              </a:rPr>
              <a:t>eye contact</a:t>
            </a:r>
            <a:r>
              <a:rPr lang="en-US" altLang="en-US" sz="2400" dirty="0">
                <a:cs typeface="Arial" panose="020B0604020202020204" pitchFamily="34" charset="0"/>
              </a:rPr>
              <a:t> and </a:t>
            </a:r>
            <a:r>
              <a:rPr lang="en-US" altLang="en-US" sz="2400" b="1" dirty="0">
                <a:cs typeface="Arial" panose="020B0604020202020204" pitchFamily="34" charset="0"/>
              </a:rPr>
              <a:t>facial expressions</a:t>
            </a:r>
            <a:r>
              <a:rPr lang="en-US" altLang="en-US" sz="2400" dirty="0">
                <a:cs typeface="Arial" panose="020B0604020202020204" pitchFamily="34" charset="0"/>
              </a:rPr>
              <a:t>, and </a:t>
            </a:r>
            <a:r>
              <a:rPr lang="en-US" altLang="en-US" sz="2400" b="1" dirty="0">
                <a:cs typeface="Arial" panose="020B0604020202020204" pitchFamily="34" charset="0"/>
              </a:rPr>
              <a:t>gesture</a:t>
            </a:r>
            <a:r>
              <a:rPr lang="en-US" altLang="en-US" sz="2400" dirty="0">
                <a:cs typeface="Arial" panose="020B0604020202020204" pitchFamily="34" charset="0"/>
              </a:rPr>
              <a:t> for emphasis. </a:t>
            </a:r>
          </a:p>
          <a:p>
            <a:pPr lvl="3"/>
            <a:r>
              <a:rPr lang="en-US" altLang="en-US" sz="2400" dirty="0">
                <a:cs typeface="Arial" panose="020B0604020202020204" pitchFamily="34" charset="0"/>
              </a:rPr>
              <a:t>Bring out the potential in followers by tapping </a:t>
            </a:r>
            <a:r>
              <a:rPr lang="en-US" altLang="en-US" sz="2400" b="1" dirty="0">
                <a:cs typeface="Arial" panose="020B0604020202020204" pitchFamily="34" charset="0"/>
              </a:rPr>
              <a:t>into their emotions</a:t>
            </a:r>
            <a:r>
              <a:rPr lang="en-US" altLang="en-US" sz="2400" dirty="0">
                <a:cs typeface="Arial" panose="020B0604020202020204" pitchFamily="34" charset="0"/>
              </a:rPr>
              <a:t> and </a:t>
            </a:r>
            <a:r>
              <a:rPr lang="en-US" altLang="en-US" sz="2400" b="1" dirty="0">
                <a:cs typeface="Arial" panose="020B0604020202020204" pitchFamily="34" charset="0"/>
              </a:rPr>
              <a:t>create a bond</a:t>
            </a:r>
            <a:r>
              <a:rPr lang="en-US" altLang="en-US" sz="2400" dirty="0">
                <a:cs typeface="Arial" panose="020B0604020202020204" pitchFamily="34" charset="0"/>
              </a:rPr>
              <a:t> that </a:t>
            </a:r>
            <a:r>
              <a:rPr lang="en-US" altLang="en-US" sz="2400" b="1" dirty="0">
                <a:cs typeface="Arial" panose="020B0604020202020204" pitchFamily="34" charset="0"/>
              </a:rPr>
              <a:t>inspires</a:t>
            </a:r>
            <a:r>
              <a:rPr lang="en-US" altLang="en-US" sz="2400" dirty="0">
                <a:cs typeface="Arial" panose="020B0604020202020204" pitchFamily="34" charset="0"/>
              </a:rPr>
              <a:t> them.</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itle 1">
            <a:extLst>
              <a:ext uri="{FF2B5EF4-FFF2-40B4-BE49-F238E27FC236}">
                <a16:creationId xmlns:a16="http://schemas.microsoft.com/office/drawing/2014/main" id="{559C232E-F374-AA08-033A-151FFA955060}"/>
              </a:ext>
            </a:extLst>
          </p:cNvPr>
          <p:cNvSpPr>
            <a:spLocks noGrp="1"/>
          </p:cNvSpPr>
          <p:nvPr>
            <p:ph type="title"/>
          </p:nvPr>
        </p:nvSpPr>
        <p:spPr/>
        <p:txBody>
          <a:bodyPr/>
          <a:lstStyle/>
          <a:p>
            <a:r>
              <a:rPr lang="en-IN" altLang="en-US" sz="3600" b="1" dirty="0"/>
              <a:t>Charismatic Leadership Characteristics </a:t>
            </a:r>
            <a:r>
              <a:rPr lang="en-IN" altLang="en-US" sz="2000" b="1" dirty="0"/>
              <a:t>(4 of 9)</a:t>
            </a:r>
            <a:endParaRPr lang="en-US" altLang="en-US" sz="2000" dirty="0"/>
          </a:p>
        </p:txBody>
      </p:sp>
      <p:sp>
        <p:nvSpPr>
          <p:cNvPr id="38914" name="Content Placeholder 3">
            <a:extLst>
              <a:ext uri="{FF2B5EF4-FFF2-40B4-BE49-F238E27FC236}">
                <a16:creationId xmlns:a16="http://schemas.microsoft.com/office/drawing/2014/main" id="{D5E19425-39C9-4655-06F7-974906771CE3}"/>
              </a:ext>
            </a:extLst>
          </p:cNvPr>
          <p:cNvSpPr>
            <a:spLocks noGrp="1"/>
          </p:cNvSpPr>
          <p:nvPr>
            <p:ph idx="1"/>
          </p:nvPr>
        </p:nvSpPr>
        <p:spPr>
          <a:xfrm>
            <a:off x="424696" y="1829321"/>
            <a:ext cx="8229600" cy="304800"/>
          </a:xfrm>
        </p:spPr>
        <p:txBody>
          <a:bodyPr/>
          <a:lstStyle/>
          <a:p>
            <a:pPr marL="0" indent="0">
              <a:spcBef>
                <a:spcPts val="1200"/>
              </a:spcBef>
              <a:buFont typeface="Arial" panose="020B0604020202020204" pitchFamily="34" charset="0"/>
              <a:buNone/>
            </a:pPr>
            <a:r>
              <a:rPr lang="en-US" altLang="en-US" sz="2000" dirty="0"/>
              <a:t>Key Characteristics of a Charismatic Leader</a:t>
            </a:r>
            <a:endParaRPr lang="en-IN" altLang="en-US" sz="1400" dirty="0"/>
          </a:p>
        </p:txBody>
      </p:sp>
      <p:graphicFrame>
        <p:nvGraphicFramePr>
          <p:cNvPr id="3" name="Table 2">
            <a:extLst>
              <a:ext uri="{FF2B5EF4-FFF2-40B4-BE49-F238E27FC236}">
                <a16:creationId xmlns:a16="http://schemas.microsoft.com/office/drawing/2014/main" id="{3A787DC8-1331-BEA3-D884-04B6DD9F5B01}"/>
              </a:ext>
            </a:extLst>
          </p:cNvPr>
          <p:cNvGraphicFramePr>
            <a:graphicFrameLocks noGrp="1"/>
          </p:cNvGraphicFramePr>
          <p:nvPr>
            <p:extLst>
              <p:ext uri="{D42A27DB-BD31-4B8C-83A1-F6EECF244321}">
                <p14:modId xmlns:p14="http://schemas.microsoft.com/office/powerpoint/2010/main" val="1825081332"/>
              </p:ext>
            </p:extLst>
          </p:nvPr>
        </p:nvGraphicFramePr>
        <p:xfrm>
          <a:off x="466725" y="2346325"/>
          <a:ext cx="8220075" cy="2835274"/>
        </p:xfrm>
        <a:graphic>
          <a:graphicData uri="http://schemas.openxmlformats.org/drawingml/2006/table">
            <a:tbl>
              <a:tblPr firstRow="1" bandRow="1">
                <a:tableStyleId>{2D5ABB26-0587-4C30-8999-92F81FD0307C}</a:tableStyleId>
              </a:tblPr>
              <a:tblGrid>
                <a:gridCol w="8220075">
                  <a:extLst>
                    <a:ext uri="{9D8B030D-6E8A-4147-A177-3AD203B41FA5}">
                      <a16:colId xmlns:a16="http://schemas.microsoft.com/office/drawing/2014/main" val="20000"/>
                    </a:ext>
                  </a:extLst>
                </a:gridCol>
              </a:tblGrid>
              <a:tr h="914605">
                <a:tc>
                  <a:txBody>
                    <a:bodyPr/>
                    <a:lstStyle/>
                    <a:p>
                      <a:pPr marL="274320" indent="-274320"/>
                      <a:r>
                        <a:rPr lang="en-US" sz="1800" b="0" i="0" u="none" strike="noStrike" kern="1200" baseline="0" dirty="0">
                          <a:solidFill>
                            <a:schemeClr val="tx1"/>
                          </a:solidFill>
                          <a:latin typeface="+mn-lt"/>
                          <a:ea typeface="+mn-ea"/>
                          <a:cs typeface="+mn-cs"/>
                        </a:rPr>
                        <a:t>1. </a:t>
                      </a:r>
                      <a:r>
                        <a:rPr lang="en-US" sz="1800" b="1" i="1" u="none" strike="noStrike" kern="1200" baseline="0" dirty="0">
                          <a:solidFill>
                            <a:schemeClr val="tx1"/>
                          </a:solidFill>
                          <a:latin typeface="+mn-lt"/>
                          <a:ea typeface="+mn-ea"/>
                          <a:cs typeface="+mn-cs"/>
                        </a:rPr>
                        <a:t>Vision and articulation</a:t>
                      </a:r>
                      <a:r>
                        <a:rPr lang="en-US" sz="1800" b="0" i="1" u="none" strike="noStrike" kern="1200" baseline="0" dirty="0">
                          <a:solidFill>
                            <a:schemeClr val="tx1"/>
                          </a:solidFill>
                          <a:latin typeface="+mn-lt"/>
                          <a:ea typeface="+mn-ea"/>
                          <a:cs typeface="+mn-cs"/>
                        </a:rPr>
                        <a:t>. </a:t>
                      </a:r>
                      <a:r>
                        <a:rPr lang="en-US" sz="1800" b="0" i="0" u="none" strike="noStrike" kern="1200" baseline="0" dirty="0">
                          <a:solidFill>
                            <a:schemeClr val="tx1"/>
                          </a:solidFill>
                          <a:latin typeface="+mn-lt"/>
                          <a:ea typeface="+mn-ea"/>
                          <a:cs typeface="+mn-cs"/>
                        </a:rPr>
                        <a:t>Has a vision—expressed as an idealized goal—that proposes a future better than the status quo; able to clarify the importance of the vision in terms that are understandable to others.</a:t>
                      </a:r>
                      <a:endParaRPr lang="en-US" sz="1800" dirty="0"/>
                    </a:p>
                  </a:txBody>
                  <a:tcPr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640223">
                <a:tc>
                  <a:txBody>
                    <a:bodyPr/>
                    <a:lstStyle/>
                    <a:p>
                      <a:pPr marL="274320" indent="-274320"/>
                      <a:r>
                        <a:rPr lang="en-US" sz="1800" b="0" i="0" u="none" strike="noStrike" kern="1200" baseline="0" dirty="0">
                          <a:solidFill>
                            <a:schemeClr val="tx1"/>
                          </a:solidFill>
                          <a:latin typeface="+mn-lt"/>
                          <a:ea typeface="+mn-ea"/>
                          <a:cs typeface="+mn-cs"/>
                        </a:rPr>
                        <a:t>2. </a:t>
                      </a:r>
                      <a:r>
                        <a:rPr lang="en-US" sz="1800" b="1" i="1" u="none" strike="noStrike" kern="1200" baseline="0" dirty="0">
                          <a:solidFill>
                            <a:schemeClr val="tx1"/>
                          </a:solidFill>
                          <a:latin typeface="+mn-lt"/>
                          <a:ea typeface="+mn-ea"/>
                          <a:cs typeface="+mn-cs"/>
                        </a:rPr>
                        <a:t>Personal risk</a:t>
                      </a:r>
                      <a:r>
                        <a:rPr lang="en-US" sz="1800" b="0" i="1" u="none" strike="noStrike" kern="1200" baseline="0" dirty="0">
                          <a:solidFill>
                            <a:schemeClr val="tx1"/>
                          </a:solidFill>
                          <a:latin typeface="+mn-lt"/>
                          <a:ea typeface="+mn-ea"/>
                          <a:cs typeface="+mn-cs"/>
                        </a:rPr>
                        <a:t>. </a:t>
                      </a:r>
                      <a:r>
                        <a:rPr lang="en-US" sz="1800" b="0" i="0" u="none" strike="noStrike" kern="1200" baseline="0" dirty="0">
                          <a:solidFill>
                            <a:schemeClr val="tx1"/>
                          </a:solidFill>
                          <a:latin typeface="+mn-lt"/>
                          <a:ea typeface="+mn-ea"/>
                          <a:cs typeface="+mn-cs"/>
                        </a:rPr>
                        <a:t>Willing to take on high personal risk, incur high costs, and engage in self-sacrifice to achieve the vision.</a:t>
                      </a:r>
                      <a:endParaRPr lang="en-US" sz="1800" dirty="0"/>
                    </a:p>
                  </a:txBody>
                  <a:tcPr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640223">
                <a:tc>
                  <a:txBody>
                    <a:bodyPr/>
                    <a:lstStyle/>
                    <a:p>
                      <a:pPr marL="274320" indent="-274320"/>
                      <a:r>
                        <a:rPr lang="en-US" sz="1800" b="0" i="0" u="none" strike="noStrike" kern="1200" baseline="0" dirty="0">
                          <a:solidFill>
                            <a:schemeClr val="tx1"/>
                          </a:solidFill>
                          <a:latin typeface="+mn-lt"/>
                          <a:ea typeface="+mn-ea"/>
                          <a:cs typeface="+mn-cs"/>
                        </a:rPr>
                        <a:t>3. </a:t>
                      </a:r>
                      <a:r>
                        <a:rPr lang="en-US" sz="1800" b="1" i="1" u="none" strike="noStrike" kern="1200" baseline="0" dirty="0">
                          <a:solidFill>
                            <a:schemeClr val="tx1"/>
                          </a:solidFill>
                          <a:latin typeface="+mn-lt"/>
                          <a:ea typeface="+mn-ea"/>
                          <a:cs typeface="+mn-cs"/>
                        </a:rPr>
                        <a:t>Sensitivity to follower needs</a:t>
                      </a:r>
                      <a:r>
                        <a:rPr lang="en-US" sz="1800" b="0" i="1" u="none" strike="noStrike" kern="1200" baseline="0" dirty="0">
                          <a:solidFill>
                            <a:schemeClr val="tx1"/>
                          </a:solidFill>
                          <a:latin typeface="+mn-lt"/>
                          <a:ea typeface="+mn-ea"/>
                          <a:cs typeface="+mn-cs"/>
                        </a:rPr>
                        <a:t>. </a:t>
                      </a:r>
                      <a:r>
                        <a:rPr lang="en-US" sz="1800" b="0" i="0" u="none" strike="noStrike" kern="1200" baseline="0" dirty="0">
                          <a:solidFill>
                            <a:schemeClr val="tx1"/>
                          </a:solidFill>
                          <a:latin typeface="+mn-lt"/>
                          <a:ea typeface="+mn-ea"/>
                          <a:cs typeface="+mn-cs"/>
                        </a:rPr>
                        <a:t>Perceptive of others’ abilities and responsive to their needs and feelings.</a:t>
                      </a:r>
                      <a:endParaRPr lang="en-US" sz="1800" dirty="0"/>
                    </a:p>
                  </a:txBody>
                  <a:tcPr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640223">
                <a:tc>
                  <a:txBody>
                    <a:bodyPr/>
                    <a:lstStyle/>
                    <a:p>
                      <a:pPr marL="274320" indent="-274320"/>
                      <a:r>
                        <a:rPr lang="en-US" sz="1800" b="0" i="0" u="none" strike="noStrike" kern="1200" baseline="0" dirty="0">
                          <a:solidFill>
                            <a:schemeClr val="tx1"/>
                          </a:solidFill>
                          <a:latin typeface="+mn-lt"/>
                          <a:ea typeface="+mn-ea"/>
                          <a:cs typeface="+mn-cs"/>
                        </a:rPr>
                        <a:t>4. </a:t>
                      </a:r>
                      <a:r>
                        <a:rPr lang="en-US" sz="1800" b="1" i="1" u="none" strike="noStrike" kern="1200" baseline="0" dirty="0">
                          <a:solidFill>
                            <a:schemeClr val="tx1"/>
                          </a:solidFill>
                          <a:latin typeface="+mn-lt"/>
                          <a:ea typeface="+mn-ea"/>
                          <a:cs typeface="+mn-cs"/>
                        </a:rPr>
                        <a:t>Unconventional behavior</a:t>
                      </a:r>
                      <a:r>
                        <a:rPr lang="en-US" sz="1800" b="0" i="1" u="none" strike="noStrike" kern="1200" baseline="0" dirty="0">
                          <a:solidFill>
                            <a:schemeClr val="tx1"/>
                          </a:solidFill>
                          <a:latin typeface="+mn-lt"/>
                          <a:ea typeface="+mn-ea"/>
                          <a:cs typeface="+mn-cs"/>
                        </a:rPr>
                        <a:t>. </a:t>
                      </a:r>
                      <a:r>
                        <a:rPr lang="en-US" sz="1800" b="0" i="0" u="none" strike="noStrike" kern="1200" baseline="0" dirty="0">
                          <a:solidFill>
                            <a:schemeClr val="tx1"/>
                          </a:solidFill>
                          <a:latin typeface="+mn-lt"/>
                          <a:ea typeface="+mn-ea"/>
                          <a:cs typeface="+mn-cs"/>
                        </a:rPr>
                        <a:t>Engages in behaviors that are perceived as novel and counter to norms.</a:t>
                      </a:r>
                      <a:endParaRPr lang="en-US" sz="1800" dirty="0"/>
                    </a:p>
                  </a:txBody>
                  <a:tcPr marT="45730" marB="457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38927" name="Content Placeholder 4">
            <a:extLst>
              <a:ext uri="{FF2B5EF4-FFF2-40B4-BE49-F238E27FC236}">
                <a16:creationId xmlns:a16="http://schemas.microsoft.com/office/drawing/2014/main" id="{3FEB4BF6-EC51-2A1E-C349-FB41CEF85626}"/>
              </a:ext>
            </a:extLst>
          </p:cNvPr>
          <p:cNvSpPr>
            <a:spLocks noGrp="1"/>
          </p:cNvSpPr>
          <p:nvPr>
            <p:ph idx="13"/>
          </p:nvPr>
        </p:nvSpPr>
        <p:spPr>
          <a:xfrm>
            <a:off x="457200" y="5301208"/>
            <a:ext cx="8229600" cy="487363"/>
          </a:xfrm>
        </p:spPr>
        <p:txBody>
          <a:bodyPr/>
          <a:lstStyle/>
          <a:p>
            <a:pPr marL="0" indent="0">
              <a:buFont typeface="Arial" panose="020B0604020202020204" pitchFamily="34" charset="0"/>
              <a:buNone/>
            </a:pPr>
            <a:r>
              <a:rPr lang="en-US" altLang="en-US" sz="1200" i="1" dirty="0"/>
              <a:t>Source: </a:t>
            </a:r>
            <a:r>
              <a:rPr lang="en-US" altLang="en-US" sz="1200" dirty="0"/>
              <a:t>Based on J. A. Conger and R. N. Kanungo, </a:t>
            </a:r>
            <a:r>
              <a:rPr lang="en-US" altLang="en-US" sz="1200" i="1" dirty="0"/>
              <a:t>Charismatic Leadership in Organizations </a:t>
            </a:r>
            <a:r>
              <a:rPr lang="en-US" altLang="en-US" sz="1200" dirty="0"/>
              <a:t>(Thousand Oaks, CA: Sage, 1998), 94.</a:t>
            </a:r>
            <a:endParaRPr lang="en-US" alt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itle 1">
            <a:extLst>
              <a:ext uri="{FF2B5EF4-FFF2-40B4-BE49-F238E27FC236}">
                <a16:creationId xmlns:a16="http://schemas.microsoft.com/office/drawing/2014/main" id="{5FB48C9D-52B5-E0D5-BB4B-5A88625A47F8}"/>
              </a:ext>
            </a:extLst>
          </p:cNvPr>
          <p:cNvSpPr>
            <a:spLocks noGrp="1"/>
          </p:cNvSpPr>
          <p:nvPr>
            <p:ph type="title"/>
          </p:nvPr>
        </p:nvSpPr>
        <p:spPr/>
        <p:txBody>
          <a:bodyPr/>
          <a:lstStyle/>
          <a:p>
            <a:r>
              <a:rPr lang="en-IN" altLang="en-US" sz="3600" b="1" dirty="0"/>
              <a:t>Charismatic Leadership </a:t>
            </a:r>
            <a:br>
              <a:rPr lang="en-IN" altLang="en-US" sz="3600" b="1" dirty="0"/>
            </a:br>
            <a:r>
              <a:rPr lang="en-IN" altLang="en-US" sz="3600" b="1" dirty="0"/>
              <a:t>and followers </a:t>
            </a:r>
            <a:r>
              <a:rPr lang="en-IN" altLang="en-US" sz="2000" b="1" dirty="0"/>
              <a:t>(5 of 9)</a:t>
            </a:r>
            <a:endParaRPr lang="en-US" altLang="en-US" sz="2000" dirty="0"/>
          </a:p>
        </p:txBody>
      </p:sp>
      <p:sp>
        <p:nvSpPr>
          <p:cNvPr id="43010" name="Content Placeholder 2">
            <a:extLst>
              <a:ext uri="{FF2B5EF4-FFF2-40B4-BE49-F238E27FC236}">
                <a16:creationId xmlns:a16="http://schemas.microsoft.com/office/drawing/2014/main" id="{36CE7AB4-B4C0-0F55-144E-CA54419A36D4}"/>
              </a:ext>
            </a:extLst>
          </p:cNvPr>
          <p:cNvSpPr>
            <a:spLocks noGrp="1"/>
          </p:cNvSpPr>
          <p:nvPr>
            <p:ph idx="1"/>
          </p:nvPr>
        </p:nvSpPr>
        <p:spPr/>
        <p:txBody>
          <a:bodyPr/>
          <a:lstStyle/>
          <a:p>
            <a:pPr marL="255588" indent="-255588">
              <a:buSzTx/>
            </a:pPr>
            <a:r>
              <a:rPr lang="en-US" altLang="en-US" sz="2400" dirty="0">
                <a:cs typeface="Arial" panose="020B0604020202020204" pitchFamily="34" charset="0"/>
              </a:rPr>
              <a:t>How Charismatic Leaders Influence Followers</a:t>
            </a:r>
          </a:p>
          <a:p>
            <a:pPr marL="739775" lvl="1"/>
            <a:r>
              <a:rPr lang="en-US" altLang="en-US" sz="2400" dirty="0">
                <a:cs typeface="Arial" panose="020B0604020202020204" pitchFamily="34" charset="0"/>
              </a:rPr>
              <a:t>Articulating an appealing </a:t>
            </a:r>
            <a:r>
              <a:rPr lang="en-US" altLang="en-US" sz="2400" b="1" dirty="0">
                <a:cs typeface="Arial" panose="020B0604020202020204" pitchFamily="34" charset="0"/>
              </a:rPr>
              <a:t>vision</a:t>
            </a:r>
            <a:r>
              <a:rPr lang="en-US" altLang="en-US" sz="2400" dirty="0">
                <a:cs typeface="Arial" panose="020B0604020202020204" pitchFamily="34" charset="0"/>
              </a:rPr>
              <a:t>.</a:t>
            </a:r>
          </a:p>
          <a:p>
            <a:pPr marL="739775" lvl="1"/>
            <a:r>
              <a:rPr lang="en-US" altLang="en-US" sz="2400" dirty="0">
                <a:cs typeface="Arial" panose="020B0604020202020204" pitchFamily="34" charset="0"/>
              </a:rPr>
              <a:t>Developing a </a:t>
            </a:r>
            <a:r>
              <a:rPr lang="en-US" altLang="en-US" sz="2400" b="1" dirty="0">
                <a:cs typeface="Arial" panose="020B0604020202020204" pitchFamily="34" charset="0"/>
              </a:rPr>
              <a:t>vision statement</a:t>
            </a:r>
            <a:r>
              <a:rPr lang="en-US" altLang="en-US" sz="2400" dirty="0">
                <a:cs typeface="Arial" panose="020B0604020202020204" pitchFamily="34" charset="0"/>
              </a:rPr>
              <a:t>.</a:t>
            </a:r>
            <a:endParaRPr lang="en-US" altLang="en-US" sz="2400" b="1" dirty="0">
              <a:solidFill>
                <a:srgbClr val="FF9900"/>
              </a:solidFill>
              <a:cs typeface="Arial" panose="020B0604020202020204" pitchFamily="34" charset="0"/>
            </a:endParaRPr>
          </a:p>
          <a:p>
            <a:pPr marL="739775" lvl="1"/>
            <a:r>
              <a:rPr lang="en-US" altLang="en-US" sz="2400" dirty="0">
                <a:cs typeface="Arial" panose="020B0604020202020204" pitchFamily="34" charset="0"/>
              </a:rPr>
              <a:t>Establishing a </a:t>
            </a:r>
            <a:r>
              <a:rPr lang="en-US" altLang="en-US" sz="2400" b="1" dirty="0">
                <a:cs typeface="Arial" panose="020B0604020202020204" pitchFamily="34" charset="0"/>
              </a:rPr>
              <a:t>new set of values</a:t>
            </a:r>
            <a:r>
              <a:rPr lang="en-US" altLang="en-US" sz="2400" dirty="0">
                <a:cs typeface="Arial" panose="020B0604020202020204" pitchFamily="34" charset="0"/>
              </a:rPr>
              <a:t>.</a:t>
            </a:r>
          </a:p>
          <a:p>
            <a:pPr marL="739775" lvl="1"/>
            <a:r>
              <a:rPr lang="en-US" altLang="en-US" sz="2400" dirty="0">
                <a:cs typeface="Arial" panose="020B0604020202020204" pitchFamily="34" charset="0"/>
              </a:rPr>
              <a:t>Conveying </a:t>
            </a:r>
            <a:r>
              <a:rPr lang="en-US" altLang="en-US" sz="2400" b="1" dirty="0">
                <a:cs typeface="Arial" panose="020B0604020202020204" pitchFamily="34" charset="0"/>
              </a:rPr>
              <a:t>courage and conviction</a:t>
            </a:r>
            <a:r>
              <a:rPr lang="en-US" altLang="en-US" sz="2400" dirty="0">
                <a:cs typeface="Arial" panose="020B0604020202020204" pitchFamily="34" charset="0"/>
              </a:rPr>
              <a:t> about the vision.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1">
            <a:extLst>
              <a:ext uri="{FF2B5EF4-FFF2-40B4-BE49-F238E27FC236}">
                <a16:creationId xmlns:a16="http://schemas.microsoft.com/office/drawing/2014/main" id="{CAE757B9-FF8B-473F-7E11-87BCD221AAF1}"/>
              </a:ext>
            </a:extLst>
          </p:cNvPr>
          <p:cNvSpPr>
            <a:spLocks noGrp="1"/>
          </p:cNvSpPr>
          <p:nvPr>
            <p:ph type="title"/>
          </p:nvPr>
        </p:nvSpPr>
        <p:spPr/>
        <p:txBody>
          <a:bodyPr/>
          <a:lstStyle/>
          <a:p>
            <a:r>
              <a:rPr lang="en-IN" altLang="en-US" sz="3600" b="1" dirty="0"/>
              <a:t>Charismatic Leadership </a:t>
            </a:r>
            <a:br>
              <a:rPr lang="en-IN" altLang="en-US" sz="3600" b="1" dirty="0"/>
            </a:br>
            <a:r>
              <a:rPr lang="en-IN" altLang="en-US" sz="3600" b="1" dirty="0"/>
              <a:t>and situations </a:t>
            </a:r>
            <a:r>
              <a:rPr lang="en-IN" altLang="en-US" sz="2000" b="1" dirty="0"/>
              <a:t>(6 of 9)</a:t>
            </a:r>
            <a:endParaRPr lang="en-US" altLang="en-US" sz="2000" dirty="0"/>
          </a:p>
        </p:txBody>
      </p:sp>
      <p:sp>
        <p:nvSpPr>
          <p:cNvPr id="45058" name="Content Placeholder 2">
            <a:extLst>
              <a:ext uri="{FF2B5EF4-FFF2-40B4-BE49-F238E27FC236}">
                <a16:creationId xmlns:a16="http://schemas.microsoft.com/office/drawing/2014/main" id="{C67DA9EC-7E34-7E08-9C57-992EF8AE9468}"/>
              </a:ext>
            </a:extLst>
          </p:cNvPr>
          <p:cNvSpPr>
            <a:spLocks noGrp="1"/>
          </p:cNvSpPr>
          <p:nvPr>
            <p:ph idx="1"/>
          </p:nvPr>
        </p:nvSpPr>
        <p:spPr/>
        <p:txBody>
          <a:bodyPr/>
          <a:lstStyle/>
          <a:p>
            <a:pPr marL="255588" indent="-255588">
              <a:buSzTx/>
            </a:pPr>
            <a:r>
              <a:rPr lang="en-US" altLang="en-US" sz="2400" dirty="0"/>
              <a:t>Does Effective Charismatic Leadership Depend on the Situation?</a:t>
            </a:r>
          </a:p>
          <a:p>
            <a:pPr marL="739775" lvl="1" indent="-282575"/>
            <a:r>
              <a:rPr lang="en-US" altLang="en-US" sz="2400" dirty="0"/>
              <a:t>People are especially </a:t>
            </a:r>
            <a:r>
              <a:rPr lang="en-US" altLang="en-US" sz="2400" b="1" dirty="0"/>
              <a:t>receptive</a:t>
            </a:r>
            <a:r>
              <a:rPr lang="en-US" altLang="en-US" sz="2400" dirty="0"/>
              <a:t> when they </a:t>
            </a:r>
            <a:r>
              <a:rPr lang="en-US" altLang="en-US" sz="2400" b="1" dirty="0"/>
              <a:t>sense a crisis</a:t>
            </a:r>
            <a:r>
              <a:rPr lang="en-US" altLang="en-US" sz="2400" dirty="0"/>
              <a:t> or when they are </a:t>
            </a:r>
            <a:r>
              <a:rPr lang="en-US" altLang="en-US" sz="2400" b="1" dirty="0"/>
              <a:t>under stress</a:t>
            </a:r>
            <a:r>
              <a:rPr lang="en-US" altLang="en-US" sz="2400" dirty="0"/>
              <a:t>.</a:t>
            </a:r>
          </a:p>
          <a:p>
            <a:pPr marL="739775" lvl="1" indent="-282575"/>
            <a:r>
              <a:rPr lang="en-US" altLang="en-US" sz="2400" dirty="0">
                <a:cs typeface="Arial" panose="020B0604020202020204" pitchFamily="34" charset="0"/>
              </a:rPr>
              <a:t>In some situations, such as during times of crisis or change, charismatic leadership may be highly effective in rallying and inspiring followers to overcome challenges and achieve goals.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itle 1">
            <a:extLst>
              <a:ext uri="{FF2B5EF4-FFF2-40B4-BE49-F238E27FC236}">
                <a16:creationId xmlns:a16="http://schemas.microsoft.com/office/drawing/2014/main" id="{C133F594-13DE-AC1D-1017-9D64F603B34C}"/>
              </a:ext>
            </a:extLst>
          </p:cNvPr>
          <p:cNvSpPr>
            <a:spLocks noGrp="1"/>
          </p:cNvSpPr>
          <p:nvPr>
            <p:ph type="title"/>
          </p:nvPr>
        </p:nvSpPr>
        <p:spPr>
          <a:xfrm>
            <a:off x="457200" y="620713"/>
            <a:ext cx="8147050" cy="668337"/>
          </a:xfrm>
        </p:spPr>
        <p:txBody>
          <a:bodyPr/>
          <a:lstStyle/>
          <a:p>
            <a:r>
              <a:rPr lang="en-IN" altLang="en-US" sz="3600" b="1" dirty="0"/>
              <a:t>Charismatic Leadership </a:t>
            </a:r>
            <a:br>
              <a:rPr lang="en-IN" altLang="en-US" sz="3600" b="1" dirty="0"/>
            </a:br>
            <a:r>
              <a:rPr lang="en-IN" altLang="en-US" sz="3600" b="1" dirty="0"/>
              <a:t>and situations </a:t>
            </a:r>
            <a:r>
              <a:rPr lang="en-IN" altLang="en-US" sz="2000" b="1" dirty="0"/>
              <a:t>(7 of 9)</a:t>
            </a:r>
            <a:endParaRPr lang="en-US" altLang="en-US" sz="2800" b="1" dirty="0"/>
          </a:p>
        </p:txBody>
      </p:sp>
      <p:sp>
        <p:nvSpPr>
          <p:cNvPr id="54274" name="Content Placeholder 2">
            <a:extLst>
              <a:ext uri="{FF2B5EF4-FFF2-40B4-BE49-F238E27FC236}">
                <a16:creationId xmlns:a16="http://schemas.microsoft.com/office/drawing/2014/main" id="{097455FF-B0F7-9636-92FA-7F8678943579}"/>
              </a:ext>
            </a:extLst>
          </p:cNvPr>
          <p:cNvSpPr>
            <a:spLocks noGrp="1"/>
          </p:cNvSpPr>
          <p:nvPr>
            <p:ph idx="1"/>
          </p:nvPr>
        </p:nvSpPr>
        <p:spPr>
          <a:xfrm>
            <a:off x="457200" y="1557338"/>
            <a:ext cx="8147050" cy="2184400"/>
          </a:xfrm>
        </p:spPr>
        <p:txBody>
          <a:bodyPr/>
          <a:lstStyle/>
          <a:p>
            <a:pPr marL="0" indent="0">
              <a:buNone/>
            </a:pPr>
            <a:r>
              <a:rPr lang="en-US" altLang="en-US" sz="2400" dirty="0"/>
              <a:t>The Leadership Situation</a:t>
            </a:r>
          </a:p>
          <a:p>
            <a:pPr marL="800100" lvl="1" indent="-342900">
              <a:buFont typeface="Myriad Pro"/>
              <a:buAutoNum type="arabicPeriod"/>
            </a:pPr>
            <a:r>
              <a:rPr lang="en-US" altLang="en-US" sz="2400" dirty="0"/>
              <a:t>Crisis Situations</a:t>
            </a:r>
          </a:p>
          <a:p>
            <a:pPr marL="800100" lvl="1" indent="-342900">
              <a:buFont typeface="Myriad Pro"/>
              <a:buAutoNum type="arabicPeriod"/>
            </a:pPr>
            <a:r>
              <a:rPr lang="en-US" altLang="en-US" sz="2400" dirty="0"/>
              <a:t>Attributional Ambiguity</a:t>
            </a:r>
          </a:p>
          <a:p>
            <a:pPr marL="800100" lvl="1" indent="-342900">
              <a:buFont typeface="Myriad Pro"/>
              <a:buAutoNum type="arabicPeriod"/>
            </a:pPr>
            <a:r>
              <a:rPr lang="en-US" altLang="en-US" sz="2400" dirty="0"/>
              <a:t>Follower Characteristics</a:t>
            </a:r>
          </a:p>
          <a:p>
            <a:pPr marL="800100" lvl="1" indent="-342900">
              <a:buFont typeface="Myriad Pro"/>
              <a:buAutoNum type="arabicPeriod"/>
            </a:pPr>
            <a:r>
              <a:rPr lang="en-US" altLang="en-US" sz="2400" dirty="0"/>
              <a:t>Interaction with the Leader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Title 1">
            <a:extLst>
              <a:ext uri="{FF2B5EF4-FFF2-40B4-BE49-F238E27FC236}">
                <a16:creationId xmlns:a16="http://schemas.microsoft.com/office/drawing/2014/main" id="{A43C0F6B-6019-07E2-7F36-17213CF16C04}"/>
              </a:ext>
            </a:extLst>
          </p:cNvPr>
          <p:cNvSpPr>
            <a:spLocks noGrp="1"/>
          </p:cNvSpPr>
          <p:nvPr>
            <p:ph type="title"/>
          </p:nvPr>
        </p:nvSpPr>
        <p:spPr>
          <a:xfrm>
            <a:off x="457200" y="765175"/>
            <a:ext cx="8147050" cy="523875"/>
          </a:xfrm>
        </p:spPr>
        <p:txBody>
          <a:bodyPr/>
          <a:lstStyle/>
          <a:p>
            <a:r>
              <a:rPr lang="en-IN" altLang="en-US" sz="3600" b="1" dirty="0"/>
              <a:t>Effects of Charismatic Leaders </a:t>
            </a:r>
            <a:r>
              <a:rPr lang="en-IN" altLang="en-US" sz="2000" b="1" dirty="0"/>
              <a:t>(8 of 9)</a:t>
            </a:r>
            <a:endParaRPr lang="en-US" altLang="en-US" sz="2800" b="1" dirty="0"/>
          </a:p>
        </p:txBody>
      </p:sp>
      <p:sp>
        <p:nvSpPr>
          <p:cNvPr id="56322" name="Content Placeholder 2">
            <a:extLst>
              <a:ext uri="{FF2B5EF4-FFF2-40B4-BE49-F238E27FC236}">
                <a16:creationId xmlns:a16="http://schemas.microsoft.com/office/drawing/2014/main" id="{2659CFE3-A152-F42F-C00E-6217B2ED2DD3}"/>
              </a:ext>
            </a:extLst>
          </p:cNvPr>
          <p:cNvSpPr>
            <a:spLocks noGrp="1"/>
          </p:cNvSpPr>
          <p:nvPr>
            <p:ph idx="1"/>
          </p:nvPr>
        </p:nvSpPr>
        <p:spPr>
          <a:xfrm>
            <a:off x="457200" y="1554163"/>
            <a:ext cx="8147050" cy="3911600"/>
          </a:xfrm>
        </p:spPr>
        <p:txBody>
          <a:bodyPr/>
          <a:lstStyle/>
          <a:p>
            <a:pPr marL="0" indent="0">
              <a:buNone/>
            </a:pPr>
            <a:r>
              <a:rPr lang="en-US" altLang="en-US" sz="2400" dirty="0"/>
              <a:t>Charismatic Leaders</a:t>
            </a:r>
          </a:p>
          <a:p>
            <a:pPr marL="800100" lvl="1" indent="-342900">
              <a:buFont typeface="Myriad Pro"/>
              <a:buAutoNum type="arabicPeriod"/>
            </a:pPr>
            <a:r>
              <a:rPr lang="en-US" altLang="en-US" sz="2400" dirty="0"/>
              <a:t>Different types of research methods have been used to study how charismatic leaders influence followers and the leader's organization or institution.  </a:t>
            </a:r>
          </a:p>
          <a:p>
            <a:pPr marL="800100" lvl="1" indent="-342900">
              <a:buFont typeface="Myriad Pro"/>
              <a:buAutoNum type="arabicPeriod"/>
            </a:pPr>
            <a:r>
              <a:rPr lang="en-US" altLang="en-US" sz="2400" dirty="0"/>
              <a:t>The research methods include the analysis of biographical information about famous charismatic leaders, intensive case studies of an individual charismatic leader, survey studies with behavior questionnaires</a:t>
            </a:r>
            <a:r>
              <a:rPr lang="en-US" altLang="en-US" sz="2400" dirty="0">
                <a:solidFill>
                  <a:srgbClr val="FF0000"/>
                </a:solidFill>
              </a:rPr>
              <a:t>,</a:t>
            </a:r>
            <a:r>
              <a:rPr lang="en-US" altLang="en-US" sz="2400" dirty="0"/>
              <a:t> and experiments in laboratory or field settings. </a:t>
            </a:r>
            <a:endParaRPr lang="en-US" altLang="en-US" sz="2400" dirty="0">
              <a:solidFill>
                <a:srgbClr val="FFC000"/>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310606-6A0E-FB1F-BB4C-BD847D26384A}"/>
              </a:ext>
            </a:extLst>
          </p:cNvPr>
          <p:cNvSpPr>
            <a:spLocks noGrp="1"/>
          </p:cNvSpPr>
          <p:nvPr>
            <p:ph type="title"/>
          </p:nvPr>
        </p:nvSpPr>
        <p:spPr/>
        <p:txBody>
          <a:bodyPr/>
          <a:lstStyle/>
          <a:p>
            <a:r>
              <a:rPr lang="en-GB" b="1" dirty="0"/>
              <a:t>Task</a:t>
            </a:r>
            <a:endParaRPr lang="en-GB" dirty="0"/>
          </a:p>
        </p:txBody>
      </p:sp>
      <p:sp>
        <p:nvSpPr>
          <p:cNvPr id="3" name="Content Placeholder 2">
            <a:extLst>
              <a:ext uri="{FF2B5EF4-FFF2-40B4-BE49-F238E27FC236}">
                <a16:creationId xmlns:a16="http://schemas.microsoft.com/office/drawing/2014/main" id="{7B7833D0-EBA5-9430-AFA8-2A121D4CFBCB}"/>
              </a:ext>
            </a:extLst>
          </p:cNvPr>
          <p:cNvSpPr>
            <a:spLocks noGrp="1"/>
          </p:cNvSpPr>
          <p:nvPr>
            <p:ph idx="1"/>
          </p:nvPr>
        </p:nvSpPr>
        <p:spPr>
          <a:xfrm>
            <a:off x="395536" y="1384912"/>
            <a:ext cx="8229600" cy="3917032"/>
          </a:xfrm>
        </p:spPr>
        <p:txBody>
          <a:bodyPr/>
          <a:lstStyle/>
          <a:p>
            <a:pPr marL="0" indent="0">
              <a:buNone/>
            </a:pPr>
            <a:r>
              <a:rPr lang="en-GB" sz="1400" dirty="0"/>
              <a:t>Find </a:t>
            </a:r>
            <a:r>
              <a:rPr lang="en-GB" sz="1400" b="1" dirty="0"/>
              <a:t>two to five academic research papers</a:t>
            </a:r>
            <a:r>
              <a:rPr lang="en-GB" sz="1400" dirty="0"/>
              <a:t> that examine the </a:t>
            </a:r>
            <a:r>
              <a:rPr lang="en-GB" sz="1400" b="1" dirty="0"/>
              <a:t>impact of charismatic leadership on employee performance or employee outcomes</a:t>
            </a:r>
            <a:r>
              <a:rPr lang="en-GB" sz="1400" dirty="0"/>
              <a:t>.</a:t>
            </a:r>
          </a:p>
          <a:p>
            <a:pPr marL="0" indent="0">
              <a:buNone/>
            </a:pPr>
            <a:endParaRPr lang="en-GB" sz="1400" b="1" dirty="0"/>
          </a:p>
          <a:p>
            <a:pPr marL="0" indent="0">
              <a:buNone/>
            </a:pPr>
            <a:r>
              <a:rPr lang="en-GB" sz="1400" b="1" dirty="0"/>
              <a:t>Instructions:</a:t>
            </a:r>
            <a:endParaRPr lang="en-GB" sz="1400" dirty="0"/>
          </a:p>
          <a:p>
            <a:r>
              <a:rPr lang="en-GB" sz="1400" dirty="0"/>
              <a:t>Search for </a:t>
            </a:r>
            <a:r>
              <a:rPr lang="en-GB" sz="1400" b="1" dirty="0"/>
              <a:t>peer-reviewed journal articles</a:t>
            </a:r>
            <a:r>
              <a:rPr lang="en-GB" sz="1400" dirty="0"/>
              <a:t> using </a:t>
            </a:r>
            <a:r>
              <a:rPr lang="en-GB" sz="1400" b="1" dirty="0"/>
              <a:t>Google Scholar or your university library</a:t>
            </a:r>
            <a:r>
              <a:rPr lang="en-GB" sz="1400" dirty="0"/>
              <a:t>.</a:t>
            </a:r>
          </a:p>
          <a:p>
            <a:r>
              <a:rPr lang="en-GB" sz="1400" dirty="0"/>
              <a:t>Read the </a:t>
            </a:r>
            <a:r>
              <a:rPr lang="en-GB" sz="1400" b="1" dirty="0"/>
              <a:t>abstract and key findings</a:t>
            </a:r>
            <a:r>
              <a:rPr lang="en-GB" sz="1400" dirty="0"/>
              <a:t> of each paper.</a:t>
            </a:r>
          </a:p>
          <a:p>
            <a:r>
              <a:rPr lang="en-GB" sz="1400" dirty="0"/>
              <a:t>Identify and summarise the following from each paper:</a:t>
            </a:r>
          </a:p>
          <a:p>
            <a:pPr lvl="1"/>
            <a:r>
              <a:rPr lang="en-GB" sz="1400" b="1" dirty="0"/>
              <a:t>Research aim</a:t>
            </a:r>
            <a:r>
              <a:rPr lang="en-GB" sz="1400" dirty="0"/>
              <a:t> (What was the study trying to investigate?)</a:t>
            </a:r>
          </a:p>
          <a:p>
            <a:pPr lvl="1"/>
            <a:r>
              <a:rPr lang="en-GB" sz="1400" b="1" dirty="0"/>
              <a:t>Research method</a:t>
            </a:r>
            <a:r>
              <a:rPr lang="en-GB" sz="1400" dirty="0"/>
              <a:t> (e.g., survey, interviews, quantitative study)</a:t>
            </a:r>
          </a:p>
          <a:p>
            <a:pPr lvl="1"/>
            <a:r>
              <a:rPr lang="en-GB" sz="1400" b="1" dirty="0"/>
              <a:t>Key findings</a:t>
            </a:r>
            <a:r>
              <a:rPr lang="en-GB" sz="1400" dirty="0"/>
              <a:t> (What did the research discover about charismatic leadership and employee performance?)</a:t>
            </a:r>
          </a:p>
          <a:p>
            <a:r>
              <a:rPr lang="en-GB" sz="1400" b="1" dirty="0"/>
              <a:t>Discussion:</a:t>
            </a:r>
            <a:endParaRPr lang="en-GB" sz="1400" dirty="0"/>
          </a:p>
          <a:p>
            <a:r>
              <a:rPr lang="en-GB" sz="1400" dirty="0"/>
              <a:t>Compare the findings of the two papers.</a:t>
            </a:r>
          </a:p>
          <a:p>
            <a:r>
              <a:rPr lang="en-GB" sz="1400" dirty="0"/>
              <a:t>Explain whether the studies suggest that </a:t>
            </a:r>
            <a:r>
              <a:rPr lang="en-GB" sz="1400" b="1" dirty="0"/>
              <a:t>charismatic leadership improves employee motivation, engagement, or productivity</a:t>
            </a:r>
            <a:r>
              <a:rPr lang="en-GB" sz="1400" dirty="0"/>
              <a:t>.</a:t>
            </a:r>
          </a:p>
          <a:p>
            <a:endParaRPr lang="en-GB" sz="1400" dirty="0"/>
          </a:p>
        </p:txBody>
      </p:sp>
      <p:sp>
        <p:nvSpPr>
          <p:cNvPr id="4" name="Date Placeholder 3">
            <a:extLst>
              <a:ext uri="{FF2B5EF4-FFF2-40B4-BE49-F238E27FC236}">
                <a16:creationId xmlns:a16="http://schemas.microsoft.com/office/drawing/2014/main" id="{79DC434D-E146-F305-AF27-07984319BEFF}"/>
              </a:ext>
            </a:extLst>
          </p:cNvPr>
          <p:cNvSpPr>
            <a:spLocks noGrp="1"/>
          </p:cNvSpPr>
          <p:nvPr>
            <p:ph type="dt" sz="half" idx="10"/>
          </p:nvPr>
        </p:nvSpPr>
        <p:spPr/>
        <p:txBody>
          <a:bodyPr/>
          <a:lstStyle/>
          <a:p>
            <a:pPr>
              <a:defRPr/>
            </a:pPr>
            <a:fld id="{5FF3750E-A59A-A342-AF78-00BD2CE4362E}" type="datetime1">
              <a:rPr lang="en-GB" altLang="en-US" smtClean="0"/>
              <a:pPr>
                <a:defRPr/>
              </a:pPr>
              <a:t>08/03/2026</a:t>
            </a:fld>
            <a:endParaRPr lang="en-GB" altLang="en-US"/>
          </a:p>
        </p:txBody>
      </p:sp>
      <p:sp>
        <p:nvSpPr>
          <p:cNvPr id="5" name="Slide Number Placeholder 4">
            <a:extLst>
              <a:ext uri="{FF2B5EF4-FFF2-40B4-BE49-F238E27FC236}">
                <a16:creationId xmlns:a16="http://schemas.microsoft.com/office/drawing/2014/main" id="{4D97F70B-93B4-9E0F-6EE8-ECFC1446E895}"/>
              </a:ext>
            </a:extLst>
          </p:cNvPr>
          <p:cNvSpPr>
            <a:spLocks noGrp="1"/>
          </p:cNvSpPr>
          <p:nvPr>
            <p:ph type="sldNum" sz="quarter" idx="12"/>
          </p:nvPr>
        </p:nvSpPr>
        <p:spPr/>
        <p:txBody>
          <a:bodyPr/>
          <a:lstStyle/>
          <a:p>
            <a:fld id="{B83738A2-BF1A-A543-9D0E-6CD82056BAAE}" type="slidenum">
              <a:rPr lang="en-GB" altLang="en-US" smtClean="0"/>
              <a:pPr/>
              <a:t>11</a:t>
            </a:fld>
            <a:endParaRPr lang="en-GB" altLang="en-US"/>
          </a:p>
        </p:txBody>
      </p:sp>
    </p:spTree>
    <p:extLst>
      <p:ext uri="{BB962C8B-B14F-4D97-AF65-F5344CB8AC3E}">
        <p14:creationId xmlns:p14="http://schemas.microsoft.com/office/powerpoint/2010/main" val="2875613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itle 1">
            <a:extLst>
              <a:ext uri="{FF2B5EF4-FFF2-40B4-BE49-F238E27FC236}">
                <a16:creationId xmlns:a16="http://schemas.microsoft.com/office/drawing/2014/main" id="{6C44AD83-F2A6-B75A-9FEE-4B45B59C7F2E}"/>
              </a:ext>
            </a:extLst>
          </p:cNvPr>
          <p:cNvSpPr>
            <a:spLocks noGrp="1"/>
          </p:cNvSpPr>
          <p:nvPr>
            <p:ph type="title"/>
          </p:nvPr>
        </p:nvSpPr>
        <p:spPr/>
        <p:txBody>
          <a:bodyPr/>
          <a:lstStyle/>
          <a:p>
            <a:r>
              <a:rPr lang="en-US" altLang="en-US" sz="3600" b="1" dirty="0"/>
              <a:t>The Dark Side of Charismatic Leadership </a:t>
            </a:r>
            <a:r>
              <a:rPr lang="en-IN" altLang="en-US" sz="2000" b="1" dirty="0"/>
              <a:t>(9 of 9)</a:t>
            </a:r>
            <a:endParaRPr lang="en-US" altLang="en-US" sz="2000" b="1" dirty="0"/>
          </a:p>
        </p:txBody>
      </p:sp>
      <p:sp>
        <p:nvSpPr>
          <p:cNvPr id="47106" name="Content Placeholder 2">
            <a:extLst>
              <a:ext uri="{FF2B5EF4-FFF2-40B4-BE49-F238E27FC236}">
                <a16:creationId xmlns:a16="http://schemas.microsoft.com/office/drawing/2014/main" id="{CD9F5720-F19C-1510-BA6B-0F86FEA35D4F}"/>
              </a:ext>
            </a:extLst>
          </p:cNvPr>
          <p:cNvSpPr>
            <a:spLocks noGrp="1"/>
          </p:cNvSpPr>
          <p:nvPr>
            <p:ph idx="1"/>
          </p:nvPr>
        </p:nvSpPr>
        <p:spPr/>
        <p:txBody>
          <a:bodyPr/>
          <a:lstStyle/>
          <a:p>
            <a:pPr marL="0" indent="0">
              <a:buSzTx/>
              <a:buNone/>
            </a:pPr>
            <a:r>
              <a:rPr lang="en-US" altLang="en-US" sz="2400" dirty="0">
                <a:cs typeface="Arial" panose="020B0604020202020204" pitchFamily="34" charset="0"/>
              </a:rPr>
              <a:t>The Dark Side of Charismatic Leadership</a:t>
            </a:r>
          </a:p>
          <a:p>
            <a:pPr marL="739775" lvl="1"/>
            <a:r>
              <a:rPr lang="en-US" altLang="en-US" sz="2400" dirty="0">
                <a:cs typeface="Arial" panose="020B0604020202020204" pitchFamily="34" charset="0"/>
              </a:rPr>
              <a:t>Many leaders </a:t>
            </a:r>
            <a:r>
              <a:rPr lang="en-US" altLang="en-US" sz="2400" dirty="0"/>
              <a:t>don’t necessarily act in the best interest of their companies.</a:t>
            </a:r>
          </a:p>
          <a:p>
            <a:pPr lvl="2"/>
            <a:r>
              <a:rPr lang="en-US" altLang="en-US" sz="2400" dirty="0"/>
              <a:t>Many have allowed their personal goals to override the goals of the organization.</a:t>
            </a:r>
          </a:p>
          <a:p>
            <a:pPr lvl="2"/>
            <a:r>
              <a:rPr lang="en-US" altLang="en-US" sz="2400" dirty="0">
                <a:cs typeface="Arial" panose="020B0604020202020204" pitchFamily="34" charset="0"/>
              </a:rPr>
              <a:t>Individuals who are narcissistic are also higher in some behaviors associated with charismatic leadership.</a:t>
            </a:r>
            <a:endParaRPr lang="en-US" altLang="en-US" sz="24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itle 1">
            <a:extLst>
              <a:ext uri="{FF2B5EF4-FFF2-40B4-BE49-F238E27FC236}">
                <a16:creationId xmlns:a16="http://schemas.microsoft.com/office/drawing/2014/main" id="{1753184F-A378-91CE-89A5-AD226DC4A8C0}"/>
              </a:ext>
            </a:extLst>
          </p:cNvPr>
          <p:cNvSpPr>
            <a:spLocks noGrp="1"/>
          </p:cNvSpPr>
          <p:nvPr>
            <p:ph type="title"/>
          </p:nvPr>
        </p:nvSpPr>
        <p:spPr/>
        <p:txBody>
          <a:bodyPr/>
          <a:lstStyle/>
          <a:p>
            <a:r>
              <a:rPr lang="en-US" altLang="en-US" sz="3600" b="1" dirty="0"/>
              <a:t>Ethical leadership </a:t>
            </a:r>
            <a:r>
              <a:rPr lang="en-US" altLang="en-US" sz="2000" b="1" dirty="0"/>
              <a:t>(1 of 3)</a:t>
            </a:r>
            <a:endParaRPr lang="en-US" altLang="en-US" sz="2000" dirty="0"/>
          </a:p>
        </p:txBody>
      </p:sp>
      <p:sp>
        <p:nvSpPr>
          <p:cNvPr id="25602" name="Content Placeholder 2">
            <a:extLst>
              <a:ext uri="{FF2B5EF4-FFF2-40B4-BE49-F238E27FC236}">
                <a16:creationId xmlns:a16="http://schemas.microsoft.com/office/drawing/2014/main" id="{28AB1458-A243-ECF7-4C09-49147F3AEBF9}"/>
              </a:ext>
            </a:extLst>
          </p:cNvPr>
          <p:cNvSpPr>
            <a:spLocks noGrp="1"/>
          </p:cNvSpPr>
          <p:nvPr>
            <p:ph idx="1"/>
          </p:nvPr>
        </p:nvSpPr>
        <p:spPr/>
        <p:txBody>
          <a:bodyPr/>
          <a:lstStyle/>
          <a:p>
            <a:pPr marL="0" indent="0">
              <a:buSzTx/>
              <a:buNone/>
            </a:pPr>
            <a:r>
              <a:rPr lang="en-US" altLang="en-US" sz="2400" dirty="0">
                <a:cs typeface="Arial" panose="020B0604020202020204" pitchFamily="34" charset="0"/>
              </a:rPr>
              <a:t>Ethical Leadership</a:t>
            </a:r>
          </a:p>
          <a:p>
            <a:pPr marL="739775" lvl="1"/>
            <a:r>
              <a:rPr lang="en-US" altLang="en-US" sz="2400" dirty="0"/>
              <a:t>Ethics touches on leadership at a number of junctures.</a:t>
            </a:r>
          </a:p>
          <a:p>
            <a:pPr marL="739775" lvl="1"/>
            <a:r>
              <a:rPr lang="en-US" altLang="en-US" sz="2400" dirty="0"/>
              <a:t>Efforts have been made to combine ethical and charismatic leadership into an idea of </a:t>
            </a:r>
            <a:r>
              <a:rPr lang="en-US" altLang="en-US" sz="2400" b="1" dirty="0"/>
              <a:t>socialized charismatic leadership </a:t>
            </a:r>
            <a:r>
              <a:rPr lang="en-US" altLang="en-US" sz="2400" dirty="0"/>
              <a:t>– leadership that conveys other-centered values by leaders who model ethical conduct.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4E73AA-DC30-5A40-AFF1-2187F07522F3}"/>
              </a:ext>
            </a:extLst>
          </p:cNvPr>
          <p:cNvSpPr>
            <a:spLocks noGrp="1"/>
          </p:cNvSpPr>
          <p:nvPr>
            <p:ph type="title"/>
          </p:nvPr>
        </p:nvSpPr>
        <p:spPr/>
        <p:txBody>
          <a:bodyPr/>
          <a:lstStyle/>
          <a:p>
            <a:r>
              <a:rPr lang="en-GB" sz="3600" b="1" dirty="0"/>
              <a:t>Ethical leadership </a:t>
            </a:r>
            <a:r>
              <a:rPr lang="en-IN" altLang="en-US" sz="2000" b="1" dirty="0"/>
              <a:t>(2 of 3)</a:t>
            </a:r>
            <a:endParaRPr lang="en-GB" sz="3600" b="1" dirty="0"/>
          </a:p>
        </p:txBody>
      </p:sp>
      <p:sp>
        <p:nvSpPr>
          <p:cNvPr id="3" name="Content Placeholder 2">
            <a:extLst>
              <a:ext uri="{FF2B5EF4-FFF2-40B4-BE49-F238E27FC236}">
                <a16:creationId xmlns:a16="http://schemas.microsoft.com/office/drawing/2014/main" id="{2B0A136D-3219-8CB6-2A52-A077D3E7900A}"/>
              </a:ext>
            </a:extLst>
          </p:cNvPr>
          <p:cNvSpPr>
            <a:spLocks noGrp="1"/>
          </p:cNvSpPr>
          <p:nvPr>
            <p:ph idx="1"/>
          </p:nvPr>
        </p:nvSpPr>
        <p:spPr/>
        <p:txBody>
          <a:bodyPr/>
          <a:lstStyle/>
          <a:p>
            <a:pPr>
              <a:buSzPct val="100000"/>
            </a:pPr>
            <a:r>
              <a:rPr lang="en-GB" sz="2400" dirty="0"/>
              <a:t>Ethical leadership involves leading with </a:t>
            </a:r>
            <a:r>
              <a:rPr lang="en-GB" sz="2400" b="1" dirty="0"/>
              <a:t>integrity, honesty, and fairness </a:t>
            </a:r>
            <a:r>
              <a:rPr lang="en-GB" sz="2400" dirty="0"/>
              <a:t>while </a:t>
            </a:r>
            <a:r>
              <a:rPr lang="en-GB" sz="2400" b="1" dirty="0"/>
              <a:t>considering the welfare of others</a:t>
            </a:r>
            <a:r>
              <a:rPr lang="en-GB" sz="2400" dirty="0"/>
              <a:t> and </a:t>
            </a:r>
            <a:r>
              <a:rPr lang="en-GB" sz="2400" b="1" dirty="0"/>
              <a:t>adhering to ethical principles and values</a:t>
            </a:r>
            <a:r>
              <a:rPr lang="en-GB" sz="2400" dirty="0"/>
              <a:t>. </a:t>
            </a:r>
          </a:p>
          <a:p>
            <a:pPr>
              <a:buSzPct val="100000"/>
            </a:pPr>
            <a:r>
              <a:rPr lang="en-GB" sz="2400" dirty="0"/>
              <a:t>Ethical leaders prioritize </a:t>
            </a:r>
            <a:r>
              <a:rPr lang="en-GB" sz="2400" b="1" dirty="0">
                <a:solidFill>
                  <a:srgbClr val="FF0000"/>
                </a:solidFill>
              </a:rPr>
              <a:t>doing what is right</a:t>
            </a:r>
            <a:r>
              <a:rPr lang="en-GB" sz="2400" dirty="0"/>
              <a:t>, even when faced with difficult decisions or conflicting interests.</a:t>
            </a:r>
          </a:p>
        </p:txBody>
      </p:sp>
      <p:sp>
        <p:nvSpPr>
          <p:cNvPr id="4" name="Date Placeholder 3">
            <a:extLst>
              <a:ext uri="{FF2B5EF4-FFF2-40B4-BE49-F238E27FC236}">
                <a16:creationId xmlns:a16="http://schemas.microsoft.com/office/drawing/2014/main" id="{1212B491-2D2C-0EEB-6AC9-34F7C2DB45FE}"/>
              </a:ext>
            </a:extLst>
          </p:cNvPr>
          <p:cNvSpPr>
            <a:spLocks noGrp="1"/>
          </p:cNvSpPr>
          <p:nvPr>
            <p:ph type="dt" sz="half" idx="11"/>
          </p:nvPr>
        </p:nvSpPr>
        <p:spPr/>
        <p:txBody>
          <a:bodyPr/>
          <a:lstStyle/>
          <a:p>
            <a:pPr>
              <a:defRPr/>
            </a:pPr>
            <a:fld id="{F5862A1D-0457-0746-AC71-88256FA45660}" type="datetime1">
              <a:rPr lang="en-US" smtClean="0"/>
              <a:t>3/8/2026</a:t>
            </a:fld>
            <a:endParaRPr lang="en-US" dirty="0"/>
          </a:p>
        </p:txBody>
      </p:sp>
      <p:sp>
        <p:nvSpPr>
          <p:cNvPr id="5" name="Slide Number Placeholder 4">
            <a:extLst>
              <a:ext uri="{FF2B5EF4-FFF2-40B4-BE49-F238E27FC236}">
                <a16:creationId xmlns:a16="http://schemas.microsoft.com/office/drawing/2014/main" id="{FAEADE5C-62BF-C964-F4A0-7BAA831AC6E4}"/>
              </a:ext>
            </a:extLst>
          </p:cNvPr>
          <p:cNvSpPr>
            <a:spLocks noGrp="1"/>
          </p:cNvSpPr>
          <p:nvPr>
            <p:ph type="sldNum" sz="quarter" idx="12"/>
          </p:nvPr>
        </p:nvSpPr>
        <p:spPr/>
        <p:txBody>
          <a:bodyPr/>
          <a:lstStyle/>
          <a:p>
            <a:pPr>
              <a:defRPr/>
            </a:pPr>
            <a:fld id="{16C2CEA7-5E6E-E644-83BF-9C62084946CE}" type="slidenum">
              <a:rPr lang="en-US" altLang="en-US" smtClean="0"/>
              <a:pPr>
                <a:defRPr/>
              </a:pPr>
              <a:t>14</a:t>
            </a:fld>
            <a:endParaRPr lang="en-US" altLang="en-US"/>
          </a:p>
        </p:txBody>
      </p:sp>
    </p:spTree>
    <p:extLst>
      <p:ext uri="{BB962C8B-B14F-4D97-AF65-F5344CB8AC3E}">
        <p14:creationId xmlns:p14="http://schemas.microsoft.com/office/powerpoint/2010/main" val="26862027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FF520C-1CAE-19C2-40FF-24015F483766}"/>
              </a:ext>
            </a:extLst>
          </p:cNvPr>
          <p:cNvSpPr>
            <a:spLocks noGrp="1"/>
          </p:cNvSpPr>
          <p:nvPr>
            <p:ph type="title"/>
          </p:nvPr>
        </p:nvSpPr>
        <p:spPr/>
        <p:txBody>
          <a:bodyPr/>
          <a:lstStyle/>
          <a:p>
            <a:r>
              <a:rPr lang="en-GB" sz="3600" b="1" dirty="0"/>
              <a:t>Ethical leadership characteristics </a:t>
            </a:r>
            <a:br>
              <a:rPr lang="en-GB" sz="3600" b="1" dirty="0"/>
            </a:br>
            <a:r>
              <a:rPr lang="en-IN" altLang="en-US" sz="2000" b="1" dirty="0"/>
              <a:t>(3 of 3)</a:t>
            </a:r>
            <a:endParaRPr lang="en-GB" sz="3600" dirty="0"/>
          </a:p>
        </p:txBody>
      </p:sp>
      <p:sp>
        <p:nvSpPr>
          <p:cNvPr id="3" name="Content Placeholder 2">
            <a:extLst>
              <a:ext uri="{FF2B5EF4-FFF2-40B4-BE49-F238E27FC236}">
                <a16:creationId xmlns:a16="http://schemas.microsoft.com/office/drawing/2014/main" id="{9DBD4FB3-E956-A635-71F8-57CF635BBD13}"/>
              </a:ext>
            </a:extLst>
          </p:cNvPr>
          <p:cNvSpPr>
            <a:spLocks noGrp="1"/>
          </p:cNvSpPr>
          <p:nvPr>
            <p:ph idx="1"/>
          </p:nvPr>
        </p:nvSpPr>
        <p:spPr/>
        <p:txBody>
          <a:bodyPr/>
          <a:lstStyle/>
          <a:p>
            <a:pPr>
              <a:buSzPct val="100000"/>
              <a:buFont typeface="Wingdings" pitchFamily="2" charset="2"/>
              <a:buChar char="v"/>
            </a:pPr>
            <a:r>
              <a:rPr lang="en-GB" sz="2400" i="0" u="none" strike="noStrike" dirty="0">
                <a:solidFill>
                  <a:srgbClr val="0D0D0D"/>
                </a:solidFill>
                <a:effectLst/>
                <a:latin typeface="+mj-lt"/>
              </a:rPr>
              <a:t>Integrity</a:t>
            </a:r>
          </a:p>
          <a:p>
            <a:pPr>
              <a:buSzPct val="100000"/>
              <a:buFont typeface="Wingdings" pitchFamily="2" charset="2"/>
              <a:buChar char="v"/>
            </a:pPr>
            <a:r>
              <a:rPr lang="en-GB" sz="2400" i="0" u="none" strike="noStrike" dirty="0">
                <a:solidFill>
                  <a:srgbClr val="0D0D0D"/>
                </a:solidFill>
                <a:effectLst/>
                <a:latin typeface="+mj-lt"/>
              </a:rPr>
              <a:t>Respect</a:t>
            </a:r>
          </a:p>
          <a:p>
            <a:pPr>
              <a:buSzPct val="100000"/>
              <a:buFont typeface="Wingdings" pitchFamily="2" charset="2"/>
              <a:buChar char="v"/>
            </a:pPr>
            <a:r>
              <a:rPr lang="en-GB" sz="2400" i="0" u="none" strike="noStrike" dirty="0">
                <a:solidFill>
                  <a:srgbClr val="0D0D0D"/>
                </a:solidFill>
                <a:effectLst/>
                <a:latin typeface="+mj-lt"/>
              </a:rPr>
              <a:t>Responsibility</a:t>
            </a:r>
          </a:p>
          <a:p>
            <a:pPr>
              <a:buSzPct val="100000"/>
              <a:buFont typeface="Wingdings" pitchFamily="2" charset="2"/>
              <a:buChar char="v"/>
            </a:pPr>
            <a:r>
              <a:rPr lang="en-GB" sz="2400" i="0" u="none" strike="noStrike" dirty="0">
                <a:solidFill>
                  <a:srgbClr val="0D0D0D"/>
                </a:solidFill>
                <a:effectLst/>
                <a:latin typeface="+mj-lt"/>
              </a:rPr>
              <a:t>Justice</a:t>
            </a:r>
          </a:p>
          <a:p>
            <a:pPr>
              <a:buSzPct val="100000"/>
              <a:buFont typeface="Wingdings" pitchFamily="2" charset="2"/>
              <a:buChar char="v"/>
            </a:pPr>
            <a:r>
              <a:rPr lang="en-GB" sz="2400" dirty="0">
                <a:solidFill>
                  <a:srgbClr val="0D0D0D"/>
                </a:solidFill>
                <a:latin typeface="+mj-lt"/>
              </a:rPr>
              <a:t>Fairness</a:t>
            </a:r>
            <a:endParaRPr lang="en-GB" sz="2400" i="0" u="none" strike="noStrike" dirty="0">
              <a:solidFill>
                <a:srgbClr val="0D0D0D"/>
              </a:solidFill>
              <a:effectLst/>
              <a:latin typeface="+mj-lt"/>
            </a:endParaRPr>
          </a:p>
          <a:p>
            <a:pPr>
              <a:buSzPct val="100000"/>
              <a:buFont typeface="Wingdings" pitchFamily="2" charset="2"/>
              <a:buChar char="v"/>
            </a:pPr>
            <a:r>
              <a:rPr lang="en-GB" sz="2400" i="0" u="none" strike="noStrike" dirty="0">
                <a:solidFill>
                  <a:srgbClr val="0D0D0D"/>
                </a:solidFill>
                <a:effectLst/>
                <a:latin typeface="+mj-lt"/>
              </a:rPr>
              <a:t>Accountability</a:t>
            </a:r>
          </a:p>
          <a:p>
            <a:pPr>
              <a:buSzPct val="100000"/>
              <a:buFont typeface="Wingdings" pitchFamily="2" charset="2"/>
              <a:buChar char="v"/>
            </a:pPr>
            <a:r>
              <a:rPr lang="en-GB" sz="2400" dirty="0">
                <a:solidFill>
                  <a:srgbClr val="0D0D0D"/>
                </a:solidFill>
                <a:latin typeface="+mj-lt"/>
              </a:rPr>
              <a:t>Transparency</a:t>
            </a:r>
            <a:endParaRPr lang="en-GB" sz="2400" i="0" u="none" strike="noStrike" dirty="0">
              <a:solidFill>
                <a:srgbClr val="0D0D0D"/>
              </a:solidFill>
              <a:effectLst/>
              <a:latin typeface="+mj-lt"/>
            </a:endParaRPr>
          </a:p>
          <a:p>
            <a:pPr>
              <a:buSzPct val="100000"/>
              <a:buFont typeface="Wingdings" pitchFamily="2" charset="2"/>
              <a:buChar char="v"/>
            </a:pPr>
            <a:r>
              <a:rPr lang="en-GB" sz="2400" i="0" u="none" strike="noStrike" dirty="0">
                <a:solidFill>
                  <a:srgbClr val="0D0D0D"/>
                </a:solidFill>
                <a:effectLst/>
                <a:latin typeface="+mj-lt"/>
              </a:rPr>
              <a:t>Courage</a:t>
            </a:r>
          </a:p>
          <a:p>
            <a:pPr>
              <a:buSzPct val="100000"/>
              <a:buFont typeface="Wingdings" pitchFamily="2" charset="2"/>
              <a:buChar char="v"/>
            </a:pPr>
            <a:r>
              <a:rPr lang="en-GB" sz="2400" i="0" u="none" strike="noStrike" dirty="0">
                <a:solidFill>
                  <a:srgbClr val="0D0D0D"/>
                </a:solidFill>
                <a:effectLst/>
                <a:latin typeface="+mj-lt"/>
              </a:rPr>
              <a:t>Ethical Decision-Making</a:t>
            </a:r>
            <a:endParaRPr lang="en-GB" sz="2400" dirty="0">
              <a:latin typeface="+mj-lt"/>
            </a:endParaRPr>
          </a:p>
        </p:txBody>
      </p:sp>
      <p:sp>
        <p:nvSpPr>
          <p:cNvPr id="4" name="Date Placeholder 3">
            <a:extLst>
              <a:ext uri="{FF2B5EF4-FFF2-40B4-BE49-F238E27FC236}">
                <a16:creationId xmlns:a16="http://schemas.microsoft.com/office/drawing/2014/main" id="{8F548680-8192-B819-6059-C9E8710057DB}"/>
              </a:ext>
            </a:extLst>
          </p:cNvPr>
          <p:cNvSpPr>
            <a:spLocks noGrp="1"/>
          </p:cNvSpPr>
          <p:nvPr>
            <p:ph type="dt" sz="half" idx="11"/>
          </p:nvPr>
        </p:nvSpPr>
        <p:spPr/>
        <p:txBody>
          <a:bodyPr/>
          <a:lstStyle/>
          <a:p>
            <a:pPr>
              <a:defRPr/>
            </a:pPr>
            <a:fld id="{C003B62E-B849-834B-ACD1-C0DC1DE85341}" type="datetime1">
              <a:rPr lang="en-US" smtClean="0"/>
              <a:t>3/8/2026</a:t>
            </a:fld>
            <a:endParaRPr lang="en-US" dirty="0"/>
          </a:p>
        </p:txBody>
      </p:sp>
      <p:sp>
        <p:nvSpPr>
          <p:cNvPr id="5" name="Slide Number Placeholder 4">
            <a:extLst>
              <a:ext uri="{FF2B5EF4-FFF2-40B4-BE49-F238E27FC236}">
                <a16:creationId xmlns:a16="http://schemas.microsoft.com/office/drawing/2014/main" id="{97ECDCAA-0555-4AB0-A4C2-96E28476D6AF}"/>
              </a:ext>
            </a:extLst>
          </p:cNvPr>
          <p:cNvSpPr>
            <a:spLocks noGrp="1"/>
          </p:cNvSpPr>
          <p:nvPr>
            <p:ph type="sldNum" sz="quarter" idx="12"/>
          </p:nvPr>
        </p:nvSpPr>
        <p:spPr/>
        <p:txBody>
          <a:bodyPr/>
          <a:lstStyle/>
          <a:p>
            <a:pPr>
              <a:defRPr/>
            </a:pPr>
            <a:fld id="{16C2CEA7-5E6E-E644-83BF-9C62084946CE}" type="slidenum">
              <a:rPr lang="en-US" altLang="en-US" smtClean="0"/>
              <a:pPr>
                <a:defRPr/>
              </a:pPr>
              <a:t>15</a:t>
            </a:fld>
            <a:endParaRPr lang="en-US" altLang="en-US"/>
          </a:p>
        </p:txBody>
      </p:sp>
    </p:spTree>
    <p:extLst>
      <p:ext uri="{BB962C8B-B14F-4D97-AF65-F5344CB8AC3E}">
        <p14:creationId xmlns:p14="http://schemas.microsoft.com/office/powerpoint/2010/main" val="40826205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1">
            <a:extLst>
              <a:ext uri="{FF2B5EF4-FFF2-40B4-BE49-F238E27FC236}">
                <a16:creationId xmlns:a16="http://schemas.microsoft.com/office/drawing/2014/main" id="{381829BC-1E09-4F5F-BFA2-39BCD36B6A06}"/>
              </a:ext>
            </a:extLst>
          </p:cNvPr>
          <p:cNvSpPr>
            <a:spLocks noGrp="1"/>
          </p:cNvSpPr>
          <p:nvPr>
            <p:ph type="title"/>
          </p:nvPr>
        </p:nvSpPr>
        <p:spPr/>
        <p:txBody>
          <a:bodyPr/>
          <a:lstStyle/>
          <a:p>
            <a:r>
              <a:rPr lang="en-US" altLang="en-US" sz="3600" b="1" dirty="0"/>
              <a:t>Authentic leaders</a:t>
            </a:r>
            <a:endParaRPr lang="en-US" altLang="en-US" sz="2000" dirty="0"/>
          </a:p>
        </p:txBody>
      </p:sp>
      <p:sp>
        <p:nvSpPr>
          <p:cNvPr id="23554" name="Content Placeholder 2">
            <a:extLst>
              <a:ext uri="{FF2B5EF4-FFF2-40B4-BE49-F238E27FC236}">
                <a16:creationId xmlns:a16="http://schemas.microsoft.com/office/drawing/2014/main" id="{3CBFAFBB-BCD6-470A-D14E-ABE157AE534D}"/>
              </a:ext>
            </a:extLst>
          </p:cNvPr>
          <p:cNvSpPr>
            <a:spLocks noGrp="1"/>
          </p:cNvSpPr>
          <p:nvPr>
            <p:ph idx="1"/>
          </p:nvPr>
        </p:nvSpPr>
        <p:spPr/>
        <p:txBody>
          <a:bodyPr/>
          <a:lstStyle/>
          <a:p>
            <a:pPr marL="255588" indent="-255588">
              <a:buSzTx/>
            </a:pPr>
            <a:r>
              <a:rPr lang="en-US" altLang="en-US" sz="2400">
                <a:cs typeface="Arial" panose="020B0604020202020204" pitchFamily="34" charset="0"/>
              </a:rPr>
              <a:t>Authentic Leadership</a:t>
            </a:r>
          </a:p>
          <a:p>
            <a:pPr marL="739775" lvl="1"/>
            <a:r>
              <a:rPr lang="en-US" altLang="en-US" sz="2400" b="1">
                <a:cs typeface="Arial" panose="020B0604020202020204" pitchFamily="34" charset="0"/>
              </a:rPr>
              <a:t>Authentic leaders</a:t>
            </a:r>
            <a:r>
              <a:rPr lang="en-US" altLang="en-US" sz="2400">
                <a:cs typeface="Arial" panose="020B0604020202020204" pitchFamily="34" charset="0"/>
              </a:rPr>
              <a:t>:</a:t>
            </a:r>
          </a:p>
          <a:p>
            <a:pPr lvl="2"/>
            <a:r>
              <a:rPr lang="en-US" altLang="en-US" sz="2400">
                <a:cs typeface="Arial" panose="020B0604020202020204" pitchFamily="34" charset="0"/>
              </a:rPr>
              <a:t>Know who they are.</a:t>
            </a:r>
          </a:p>
          <a:p>
            <a:pPr lvl="2"/>
            <a:r>
              <a:rPr lang="en-US" altLang="en-US" sz="2400">
                <a:cs typeface="Arial" panose="020B0604020202020204" pitchFamily="34" charset="0"/>
              </a:rPr>
              <a:t>Know what they believe in and value.</a:t>
            </a:r>
          </a:p>
          <a:p>
            <a:pPr lvl="2"/>
            <a:r>
              <a:rPr lang="en-US" altLang="en-US" sz="2400">
                <a:cs typeface="Arial" panose="020B0604020202020204" pitchFamily="34" charset="0"/>
              </a:rPr>
              <a:t>Act on those values and beliefs openly and candidly.</a:t>
            </a:r>
          </a:p>
          <a:p>
            <a:pPr marL="739775" lvl="1"/>
            <a:r>
              <a:rPr lang="en-US" altLang="en-US" sz="2400">
                <a:cs typeface="Arial" panose="020B0604020202020204" pitchFamily="34" charset="0"/>
              </a:rPr>
              <a:t>The result: people come to have faith in them.</a:t>
            </a:r>
            <a:endParaRPr lang="en-US" altLang="en-US" sz="24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itle 1">
            <a:extLst>
              <a:ext uri="{FF2B5EF4-FFF2-40B4-BE49-F238E27FC236}">
                <a16:creationId xmlns:a16="http://schemas.microsoft.com/office/drawing/2014/main" id="{0A2D99FE-47DF-E163-44D5-0F659D77C9E4}"/>
              </a:ext>
            </a:extLst>
          </p:cNvPr>
          <p:cNvSpPr>
            <a:spLocks noGrp="1"/>
          </p:cNvSpPr>
          <p:nvPr>
            <p:ph type="title"/>
          </p:nvPr>
        </p:nvSpPr>
        <p:spPr/>
        <p:txBody>
          <a:bodyPr/>
          <a:lstStyle/>
          <a:p>
            <a:r>
              <a:rPr lang="en-US" altLang="en-US" sz="3600" b="1" dirty="0"/>
              <a:t>Servant leaders</a:t>
            </a:r>
            <a:endParaRPr lang="en-US" altLang="en-US" sz="2000" dirty="0"/>
          </a:p>
        </p:txBody>
      </p:sp>
      <p:sp>
        <p:nvSpPr>
          <p:cNvPr id="29698" name="Content Placeholder 2">
            <a:extLst>
              <a:ext uri="{FF2B5EF4-FFF2-40B4-BE49-F238E27FC236}">
                <a16:creationId xmlns:a16="http://schemas.microsoft.com/office/drawing/2014/main" id="{A97DFB6C-84E8-A566-E98E-18E1044DDAD7}"/>
              </a:ext>
            </a:extLst>
          </p:cNvPr>
          <p:cNvSpPr>
            <a:spLocks noGrp="1"/>
          </p:cNvSpPr>
          <p:nvPr>
            <p:ph idx="1"/>
          </p:nvPr>
        </p:nvSpPr>
        <p:spPr/>
        <p:txBody>
          <a:bodyPr/>
          <a:lstStyle/>
          <a:p>
            <a:pPr marL="255588" indent="-255588">
              <a:buSzTx/>
            </a:pPr>
            <a:r>
              <a:rPr lang="en-US" altLang="en-US" sz="2400" b="1" dirty="0">
                <a:cs typeface="Arial" panose="020B0604020202020204" pitchFamily="34" charset="0"/>
              </a:rPr>
              <a:t>Servant Leadership</a:t>
            </a:r>
          </a:p>
          <a:p>
            <a:pPr marL="739775" lvl="1"/>
            <a:r>
              <a:rPr lang="en-US" altLang="en-US" sz="2400" dirty="0"/>
              <a:t>Servant leaders go </a:t>
            </a:r>
            <a:r>
              <a:rPr lang="en-US" altLang="en-US" sz="2400" b="1" dirty="0"/>
              <a:t>beyond their self-interest</a:t>
            </a:r>
            <a:r>
              <a:rPr lang="en-US" altLang="en-US" sz="2400" dirty="0"/>
              <a:t> and instead focus on opportunities to help followers grow and develop.</a:t>
            </a:r>
          </a:p>
          <a:p>
            <a:pPr marL="739775" lvl="1"/>
            <a:r>
              <a:rPr lang="en-US" altLang="en-US" sz="2400" dirty="0">
                <a:cs typeface="Arial" panose="020B0604020202020204" pitchFamily="34" charset="0"/>
              </a:rPr>
              <a:t>Characteristic behaviors include </a:t>
            </a:r>
            <a:r>
              <a:rPr lang="en-US" altLang="en-US" sz="2400" b="1" dirty="0">
                <a:cs typeface="Arial" panose="020B0604020202020204" pitchFamily="34" charset="0"/>
              </a:rPr>
              <a:t>listening, empathizing, </a:t>
            </a:r>
            <a:r>
              <a:rPr lang="en-US" altLang="en-US" sz="2400" b="1" dirty="0"/>
              <a:t>persuading, accepting stewardship, and actively developing followers’ potential</a:t>
            </a:r>
            <a:r>
              <a:rPr lang="en-US" altLang="en-US" sz="2400" dirty="0"/>
              <a: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le 1">
            <a:extLst>
              <a:ext uri="{FF2B5EF4-FFF2-40B4-BE49-F238E27FC236}">
                <a16:creationId xmlns:a16="http://schemas.microsoft.com/office/drawing/2014/main" id="{DEA860E0-D827-D3E5-892A-AB36EBFC8832}"/>
              </a:ext>
            </a:extLst>
          </p:cNvPr>
          <p:cNvSpPr>
            <a:spLocks noGrp="1"/>
          </p:cNvSpPr>
          <p:nvPr>
            <p:ph type="title"/>
          </p:nvPr>
        </p:nvSpPr>
        <p:spPr/>
        <p:txBody>
          <a:bodyPr/>
          <a:lstStyle/>
          <a:p>
            <a:r>
              <a:rPr lang="en-US" altLang="en-US" sz="3600" b="1" dirty="0"/>
              <a:t>Positive Leadership </a:t>
            </a:r>
            <a:r>
              <a:rPr lang="en-US" altLang="en-US" sz="2000" b="1" dirty="0"/>
              <a:t>(1 of 3)</a:t>
            </a:r>
          </a:p>
        </p:txBody>
      </p:sp>
      <p:sp>
        <p:nvSpPr>
          <p:cNvPr id="31746" name="Content Placeholder 2">
            <a:extLst>
              <a:ext uri="{FF2B5EF4-FFF2-40B4-BE49-F238E27FC236}">
                <a16:creationId xmlns:a16="http://schemas.microsoft.com/office/drawing/2014/main" id="{5AD6CEFA-B1ED-3A59-6105-463C3D6D3473}"/>
              </a:ext>
            </a:extLst>
          </p:cNvPr>
          <p:cNvSpPr>
            <a:spLocks noGrp="1"/>
          </p:cNvSpPr>
          <p:nvPr>
            <p:ph idx="1"/>
          </p:nvPr>
        </p:nvSpPr>
        <p:spPr/>
        <p:txBody>
          <a:bodyPr/>
          <a:lstStyle/>
          <a:p>
            <a:pPr marL="255588" indent="-255588">
              <a:buSzTx/>
            </a:pPr>
            <a:r>
              <a:rPr lang="en-US" altLang="en-US" sz="2400">
                <a:cs typeface="Arial" panose="020B0604020202020204" pitchFamily="34" charset="0"/>
              </a:rPr>
              <a:t>Trust and Leadership</a:t>
            </a:r>
          </a:p>
          <a:p>
            <a:pPr marL="739775" lvl="1"/>
            <a:r>
              <a:rPr lang="en-US" altLang="en-US" sz="2400" b="1">
                <a:cs typeface="Arial" panose="020B0604020202020204" pitchFamily="34" charset="0"/>
              </a:rPr>
              <a:t>Trust: </a:t>
            </a:r>
            <a:r>
              <a:rPr lang="en-US" altLang="en-US" sz="2400">
                <a:cs typeface="Arial" panose="020B0604020202020204" pitchFamily="34" charset="0"/>
              </a:rPr>
              <a:t>a psychological state that exists when you agree to make yourself vulnerable to another because you have positive expectations about how things are going to turn out.</a:t>
            </a:r>
          </a:p>
          <a:p>
            <a:pPr lvl="2"/>
            <a:r>
              <a:rPr lang="en-US" altLang="en-US" sz="2400">
                <a:cs typeface="Arial" panose="020B0604020202020204" pitchFamily="34" charset="0"/>
              </a:rPr>
              <a:t>A primary attribute associated with leadership.</a:t>
            </a:r>
          </a:p>
          <a:p>
            <a:pPr lvl="2"/>
            <a:r>
              <a:rPr lang="en-US" altLang="en-US" sz="2400">
                <a:cs typeface="Arial" panose="020B0604020202020204" pitchFamily="34" charset="0"/>
              </a:rPr>
              <a:t>When trust is broken, it can have serious adverse effects on a group’s performance.</a:t>
            </a:r>
            <a:endParaRPr lang="en-US" altLang="en-US" sz="240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le 1">
            <a:extLst>
              <a:ext uri="{FF2B5EF4-FFF2-40B4-BE49-F238E27FC236}">
                <a16:creationId xmlns:a16="http://schemas.microsoft.com/office/drawing/2014/main" id="{1FA01D62-2893-A9F8-78DD-45BF6FEF1489}"/>
              </a:ext>
            </a:extLst>
          </p:cNvPr>
          <p:cNvSpPr>
            <a:spLocks noGrp="1"/>
          </p:cNvSpPr>
          <p:nvPr>
            <p:ph type="title"/>
          </p:nvPr>
        </p:nvSpPr>
        <p:spPr/>
        <p:txBody>
          <a:bodyPr/>
          <a:lstStyle/>
          <a:p>
            <a:r>
              <a:rPr lang="en-US" altLang="en-US" sz="3600" b="1" dirty="0"/>
              <a:t>Positive Leadership </a:t>
            </a:r>
            <a:r>
              <a:rPr lang="en-US" altLang="en-US" sz="2000" b="1" dirty="0"/>
              <a:t>(2 of 3)</a:t>
            </a:r>
          </a:p>
        </p:txBody>
      </p:sp>
      <p:sp>
        <p:nvSpPr>
          <p:cNvPr id="33794" name="Content Placeholder 2">
            <a:extLst>
              <a:ext uri="{FF2B5EF4-FFF2-40B4-BE49-F238E27FC236}">
                <a16:creationId xmlns:a16="http://schemas.microsoft.com/office/drawing/2014/main" id="{469E94E7-D0AA-C7CA-6455-A1022F0C7027}"/>
              </a:ext>
            </a:extLst>
          </p:cNvPr>
          <p:cNvSpPr>
            <a:spLocks noGrp="1"/>
          </p:cNvSpPr>
          <p:nvPr>
            <p:ph idx="1"/>
          </p:nvPr>
        </p:nvSpPr>
        <p:spPr>
          <a:xfrm>
            <a:off x="457200" y="1600200"/>
            <a:ext cx="4191000" cy="381000"/>
          </a:xfrm>
        </p:spPr>
        <p:txBody>
          <a:bodyPr/>
          <a:lstStyle/>
          <a:p>
            <a:pPr marL="0" indent="0">
              <a:buFont typeface="Arial" panose="020B0604020202020204" pitchFamily="34" charset="0"/>
              <a:buNone/>
            </a:pPr>
            <a:r>
              <a:rPr lang="en-IN" altLang="en-US" sz="2000"/>
              <a:t>The Nature of Trust </a:t>
            </a:r>
          </a:p>
        </p:txBody>
      </p:sp>
      <p:pic>
        <p:nvPicPr>
          <p:cNvPr id="33795" name="Picture 3" descr="A flowchart shows the Nature of trust. Leader trustworthiness, consisting of Integrity, Benevolence, and Ability, combined with Propensity to trust, leads to Trust, which in turn leads to Risk Taking, Information Sharing, Group effectiveness, and Productivity.">
            <a:extLst>
              <a:ext uri="{FF2B5EF4-FFF2-40B4-BE49-F238E27FC236}">
                <a16:creationId xmlns:a16="http://schemas.microsoft.com/office/drawing/2014/main" id="{C17FA676-72D4-83B6-88F6-F538CE949C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5775" y="2286000"/>
            <a:ext cx="8172450" cy="292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itle 1">
            <a:extLst>
              <a:ext uri="{FF2B5EF4-FFF2-40B4-BE49-F238E27FC236}">
                <a16:creationId xmlns:a16="http://schemas.microsoft.com/office/drawing/2014/main" id="{9D9F0C46-F804-7921-6CD1-484BDEBDEEB9}"/>
              </a:ext>
            </a:extLst>
          </p:cNvPr>
          <p:cNvSpPr>
            <a:spLocks noGrp="1"/>
          </p:cNvSpPr>
          <p:nvPr>
            <p:ph type="title"/>
          </p:nvPr>
        </p:nvSpPr>
        <p:spPr>
          <a:xfrm>
            <a:off x="457200" y="215900"/>
            <a:ext cx="7696200" cy="1096963"/>
          </a:xfrm>
        </p:spPr>
        <p:txBody>
          <a:bodyPr/>
          <a:lstStyle/>
          <a:p>
            <a:r>
              <a:rPr lang="en-US" altLang="en-US" sz="3600" b="1" dirty="0"/>
              <a:t>Leadership Challenges </a:t>
            </a:r>
            <a:r>
              <a:rPr lang="en-US" altLang="en-US" sz="2000" b="1" dirty="0"/>
              <a:t>(1 of 2)</a:t>
            </a:r>
          </a:p>
        </p:txBody>
      </p:sp>
      <p:sp>
        <p:nvSpPr>
          <p:cNvPr id="39938" name="Content Placeholder 2">
            <a:extLst>
              <a:ext uri="{FF2B5EF4-FFF2-40B4-BE49-F238E27FC236}">
                <a16:creationId xmlns:a16="http://schemas.microsoft.com/office/drawing/2014/main" id="{C60D3FE1-6934-D853-19DC-22CE8FFD01A5}"/>
              </a:ext>
            </a:extLst>
          </p:cNvPr>
          <p:cNvSpPr>
            <a:spLocks noGrp="1"/>
          </p:cNvSpPr>
          <p:nvPr>
            <p:ph idx="1"/>
          </p:nvPr>
        </p:nvSpPr>
        <p:spPr/>
        <p:txBody>
          <a:bodyPr/>
          <a:lstStyle/>
          <a:p>
            <a:pPr marL="255588" indent="-255588">
              <a:buSzTx/>
            </a:pPr>
            <a:r>
              <a:rPr lang="en-US" altLang="en-US" sz="2400" dirty="0">
                <a:cs typeface="Arial" panose="020B0604020202020204" pitchFamily="34" charset="0"/>
              </a:rPr>
              <a:t>Much of an organization’s success or failure is due to </a:t>
            </a:r>
            <a:r>
              <a:rPr lang="en-US" altLang="en-US" sz="2400" b="1" dirty="0">
                <a:cs typeface="Arial" panose="020B0604020202020204" pitchFamily="34" charset="0"/>
              </a:rPr>
              <a:t>factors outside</a:t>
            </a:r>
            <a:r>
              <a:rPr lang="en-US" altLang="en-US" sz="2400" dirty="0">
                <a:cs typeface="Arial" panose="020B0604020202020204" pitchFamily="34" charset="0"/>
              </a:rPr>
              <a:t> the influence of leadership.</a:t>
            </a:r>
          </a:p>
          <a:p>
            <a:pPr marL="739775" lvl="1"/>
            <a:r>
              <a:rPr lang="en-US" altLang="en-US" sz="2400" dirty="0">
                <a:cs typeface="Arial" panose="020B0604020202020204" pitchFamily="34" charset="0"/>
              </a:rPr>
              <a:t>In many cases, success or failure is just a matter of being in the right or wrong place at a given time.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itle 1">
            <a:extLst>
              <a:ext uri="{FF2B5EF4-FFF2-40B4-BE49-F238E27FC236}">
                <a16:creationId xmlns:a16="http://schemas.microsoft.com/office/drawing/2014/main" id="{5DF64A30-F0B7-643E-C1D7-12BABCA597CE}"/>
              </a:ext>
            </a:extLst>
          </p:cNvPr>
          <p:cNvSpPr>
            <a:spLocks noGrp="1"/>
          </p:cNvSpPr>
          <p:nvPr>
            <p:ph type="title"/>
          </p:nvPr>
        </p:nvSpPr>
        <p:spPr>
          <a:xfrm>
            <a:off x="457200" y="215900"/>
            <a:ext cx="7620000" cy="1096963"/>
          </a:xfrm>
        </p:spPr>
        <p:txBody>
          <a:bodyPr/>
          <a:lstStyle/>
          <a:p>
            <a:r>
              <a:rPr lang="en-US" altLang="en-US" sz="3600" b="1" dirty="0"/>
              <a:t>Choosing Effective Leaders </a:t>
            </a:r>
            <a:r>
              <a:rPr lang="en-IN" altLang="en-US" sz="2000" b="1" dirty="0"/>
              <a:t>(1 of 2)</a:t>
            </a:r>
            <a:endParaRPr lang="en-US" altLang="en-US" sz="2000" b="1" dirty="0"/>
          </a:p>
        </p:txBody>
      </p:sp>
      <p:sp>
        <p:nvSpPr>
          <p:cNvPr id="3" name="Content Placeholder 2">
            <a:extLst>
              <a:ext uri="{FF2B5EF4-FFF2-40B4-BE49-F238E27FC236}">
                <a16:creationId xmlns:a16="http://schemas.microsoft.com/office/drawing/2014/main" id="{1B7B2719-8D30-3345-8531-E2405787E21F}"/>
              </a:ext>
            </a:extLst>
          </p:cNvPr>
          <p:cNvSpPr>
            <a:spLocks noGrp="1"/>
          </p:cNvSpPr>
          <p:nvPr>
            <p:ph idx="1"/>
          </p:nvPr>
        </p:nvSpPr>
        <p:spPr/>
        <p:txBody>
          <a:bodyPr/>
          <a:lstStyle/>
          <a:p>
            <a:pPr marL="256032" indent="-256032">
              <a:buSzPct val="100000"/>
              <a:defRPr/>
            </a:pPr>
            <a:r>
              <a:rPr lang="en-US" sz="2400" dirty="0">
                <a:cs typeface="Arial" charset="0"/>
              </a:rPr>
              <a:t>Selecting Leaders</a:t>
            </a:r>
          </a:p>
          <a:p>
            <a:pPr marL="740664" lvl="1">
              <a:defRPr/>
            </a:pPr>
            <a:r>
              <a:rPr lang="en-US" sz="2400" dirty="0">
                <a:cs typeface="Arial" charset="0"/>
              </a:rPr>
              <a:t>Identifying effective leaders:</a:t>
            </a:r>
          </a:p>
          <a:p>
            <a:pPr lvl="2">
              <a:defRPr/>
            </a:pPr>
            <a:r>
              <a:rPr lang="en-US" sz="2400" dirty="0">
                <a:cs typeface="Arial" charset="0"/>
              </a:rPr>
              <a:t>Review specific requirements for the position.</a:t>
            </a:r>
          </a:p>
          <a:p>
            <a:pPr lvl="2">
              <a:defRPr/>
            </a:pPr>
            <a:r>
              <a:rPr lang="en-US" sz="2400" dirty="0">
                <a:cs typeface="Arial" charset="0"/>
              </a:rPr>
              <a:t>Consider personality tests to identify leadership traits.</a:t>
            </a:r>
          </a:p>
          <a:p>
            <a:pPr lvl="2">
              <a:defRPr/>
            </a:pPr>
            <a:r>
              <a:rPr lang="en-US" sz="2400" dirty="0">
                <a:cs typeface="Arial" charset="0"/>
              </a:rPr>
              <a:t>Situation-specific experience is relevant.</a:t>
            </a:r>
          </a:p>
          <a:p>
            <a:pPr marL="740664" lvl="1" indent="-283464">
              <a:defRPr/>
            </a:pPr>
            <a:r>
              <a:rPr lang="en-US" sz="2400" dirty="0">
                <a:cs typeface="Arial" charset="0"/>
              </a:rPr>
              <a:t>Plan for a change and succession in leadership for the </a:t>
            </a:r>
            <a:r>
              <a:rPr lang="en-GB" sz="2400" dirty="0">
                <a:cs typeface="Arial" charset="0"/>
              </a:rPr>
              <a:t>organisation</a:t>
            </a:r>
            <a:r>
              <a:rPr lang="en-US" sz="2400" dirty="0">
                <a:cs typeface="Arial" charset="0"/>
              </a:rPr>
              <a:t>.</a:t>
            </a:r>
            <a:endParaRPr lang="en-US" sz="24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itle 1">
            <a:extLst>
              <a:ext uri="{FF2B5EF4-FFF2-40B4-BE49-F238E27FC236}">
                <a16:creationId xmlns:a16="http://schemas.microsoft.com/office/drawing/2014/main" id="{CBB7D67B-7A5C-8DB3-B975-C8D9B7983E36}"/>
              </a:ext>
            </a:extLst>
          </p:cNvPr>
          <p:cNvSpPr>
            <a:spLocks noGrp="1"/>
          </p:cNvSpPr>
          <p:nvPr>
            <p:ph type="title"/>
          </p:nvPr>
        </p:nvSpPr>
        <p:spPr>
          <a:xfrm>
            <a:off x="457200" y="215900"/>
            <a:ext cx="7696200" cy="1096963"/>
          </a:xfrm>
        </p:spPr>
        <p:txBody>
          <a:bodyPr/>
          <a:lstStyle/>
          <a:p>
            <a:r>
              <a:rPr lang="en-US" altLang="en-US" sz="3600" b="1" dirty="0"/>
              <a:t>Choosing Effective Leaders </a:t>
            </a:r>
            <a:r>
              <a:rPr lang="en-US" altLang="en-US" sz="2000" b="1" dirty="0"/>
              <a:t>(2 of 2)</a:t>
            </a:r>
            <a:endParaRPr lang="en-US" altLang="en-US" sz="2000" dirty="0"/>
          </a:p>
        </p:txBody>
      </p:sp>
      <p:sp>
        <p:nvSpPr>
          <p:cNvPr id="46082" name="Content Placeholder 2">
            <a:extLst>
              <a:ext uri="{FF2B5EF4-FFF2-40B4-BE49-F238E27FC236}">
                <a16:creationId xmlns:a16="http://schemas.microsoft.com/office/drawing/2014/main" id="{0F1B7401-A3E4-2A3C-3AF6-D27794F1AD05}"/>
              </a:ext>
            </a:extLst>
          </p:cNvPr>
          <p:cNvSpPr>
            <a:spLocks noGrp="1"/>
          </p:cNvSpPr>
          <p:nvPr>
            <p:ph idx="1"/>
          </p:nvPr>
        </p:nvSpPr>
        <p:spPr>
          <a:xfrm>
            <a:off x="457200" y="1600200"/>
            <a:ext cx="8382000" cy="4525963"/>
          </a:xfrm>
        </p:spPr>
        <p:txBody>
          <a:bodyPr/>
          <a:lstStyle/>
          <a:p>
            <a:pPr marL="255588" indent="-255588">
              <a:buSzTx/>
            </a:pPr>
            <a:r>
              <a:rPr lang="en-US" altLang="en-US" sz="2400">
                <a:cs typeface="Arial" panose="020B0604020202020204" pitchFamily="34" charset="0"/>
              </a:rPr>
              <a:t>Training Leaders</a:t>
            </a:r>
          </a:p>
          <a:p>
            <a:pPr marL="739775" lvl="2" indent="-282575">
              <a:buFont typeface="Arial" panose="020B0604020202020204" pitchFamily="34" charset="0"/>
              <a:buChar char="–"/>
            </a:pPr>
            <a:r>
              <a:rPr lang="en-US" altLang="en-US" sz="2400"/>
              <a:t>Leadership training is likely to be more successful with high self-monitors.</a:t>
            </a:r>
          </a:p>
          <a:p>
            <a:pPr marL="739775" lvl="2" indent="-282575">
              <a:buFont typeface="Arial" panose="020B0604020202020204" pitchFamily="34" charset="0"/>
              <a:buChar char="–"/>
            </a:pPr>
            <a:r>
              <a:rPr lang="en-US" altLang="en-US" sz="2400"/>
              <a:t>Teach implementation skills.</a:t>
            </a:r>
          </a:p>
          <a:p>
            <a:pPr marL="739775" lvl="2" indent="-282575">
              <a:buFont typeface="Arial" panose="020B0604020202020204" pitchFamily="34" charset="0"/>
              <a:buChar char="–"/>
            </a:pPr>
            <a:r>
              <a:rPr lang="en-US" altLang="en-US" sz="2400"/>
              <a:t>Teach trust building, mentoring, and situational-analysis.</a:t>
            </a:r>
          </a:p>
          <a:p>
            <a:pPr marL="739775" lvl="2" indent="-282575">
              <a:buFont typeface="Arial" panose="020B0604020202020204" pitchFamily="34" charset="0"/>
              <a:buChar char="–"/>
            </a:pPr>
            <a:r>
              <a:rPr lang="en-US" altLang="en-US" sz="2400"/>
              <a:t>Behavioral training through modeling exercises can increase an individual’s charismatic leadership qualities.</a:t>
            </a:r>
          </a:p>
          <a:p>
            <a:pPr marL="739775" lvl="2" indent="-282575">
              <a:buFont typeface="Arial" panose="020B0604020202020204" pitchFamily="34" charset="0"/>
              <a:buChar char="–"/>
            </a:pPr>
            <a:r>
              <a:rPr lang="en-US" altLang="en-US" sz="2400"/>
              <a:t>Review leadership after key organizational events.</a:t>
            </a:r>
          </a:p>
          <a:p>
            <a:pPr marL="739775" lvl="2" indent="-282575">
              <a:buFont typeface="Arial" panose="020B0604020202020204" pitchFamily="34" charset="0"/>
              <a:buChar char="–"/>
            </a:pPr>
            <a:r>
              <a:rPr lang="en-US" altLang="en-US" sz="2400"/>
              <a:t>Train in transformational leadership skills.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itle 4">
            <a:extLst>
              <a:ext uri="{FF2B5EF4-FFF2-40B4-BE49-F238E27FC236}">
                <a16:creationId xmlns:a16="http://schemas.microsoft.com/office/drawing/2014/main" id="{18918FBD-C787-6D1B-DB22-D27DFD1ECDBD}"/>
              </a:ext>
            </a:extLst>
          </p:cNvPr>
          <p:cNvSpPr>
            <a:spLocks noGrp="1"/>
          </p:cNvSpPr>
          <p:nvPr>
            <p:ph type="title"/>
          </p:nvPr>
        </p:nvSpPr>
        <p:spPr/>
        <p:txBody>
          <a:bodyPr/>
          <a:lstStyle/>
          <a:p>
            <a:r>
              <a:rPr lang="en-US" altLang="en-US" sz="3600" b="1" dirty="0"/>
              <a:t>Final thoughts </a:t>
            </a:r>
            <a:r>
              <a:rPr lang="en-US" altLang="en-US" sz="2000" b="1" dirty="0"/>
              <a:t>(1 of 2)</a:t>
            </a:r>
            <a:endParaRPr lang="en-US" altLang="en-US" dirty="0"/>
          </a:p>
        </p:txBody>
      </p:sp>
      <p:sp>
        <p:nvSpPr>
          <p:cNvPr id="48130" name="Content Placeholder 3">
            <a:extLst>
              <a:ext uri="{FF2B5EF4-FFF2-40B4-BE49-F238E27FC236}">
                <a16:creationId xmlns:a16="http://schemas.microsoft.com/office/drawing/2014/main" id="{B6392DA5-3176-9E1D-CFD2-0EA429C06651}"/>
              </a:ext>
            </a:extLst>
          </p:cNvPr>
          <p:cNvSpPr>
            <a:spLocks noGrp="1"/>
          </p:cNvSpPr>
          <p:nvPr>
            <p:ph idx="1"/>
          </p:nvPr>
        </p:nvSpPr>
        <p:spPr>
          <a:xfrm>
            <a:off x="457200" y="1600200"/>
            <a:ext cx="8229600" cy="3916363"/>
          </a:xfrm>
        </p:spPr>
        <p:txBody>
          <a:bodyPr/>
          <a:lstStyle/>
          <a:p>
            <a:pPr marL="255588" indent="-255588"/>
            <a:r>
              <a:rPr lang="en-US" altLang="en-US" sz="2400" dirty="0"/>
              <a:t>For maximum leadership effectiveness, ensure that your preferences on the </a:t>
            </a:r>
            <a:r>
              <a:rPr lang="en-US" altLang="en-US" sz="2400" b="1" dirty="0"/>
              <a:t>initiating structure</a:t>
            </a:r>
            <a:r>
              <a:rPr lang="en-US" altLang="en-US" sz="2400" dirty="0"/>
              <a:t> and </a:t>
            </a:r>
            <a:r>
              <a:rPr lang="en-US" altLang="en-US" sz="2400" b="1" dirty="0"/>
              <a:t>consideration dimensions</a:t>
            </a:r>
            <a:r>
              <a:rPr lang="en-US" altLang="en-US" sz="2400" dirty="0"/>
              <a:t> are a match for your work dynamics and culture.</a:t>
            </a:r>
          </a:p>
          <a:p>
            <a:pPr marL="255588" indent="-255588"/>
            <a:r>
              <a:rPr lang="en-US" altLang="en-US" sz="2400" dirty="0"/>
              <a:t>Hire candidates who exhibit </a:t>
            </a:r>
            <a:r>
              <a:rPr lang="en-US" altLang="en-US" sz="2400" b="1" dirty="0"/>
              <a:t>transformational leadership</a:t>
            </a:r>
            <a:r>
              <a:rPr lang="en-US" altLang="en-US" sz="2400" dirty="0"/>
              <a:t> qualities and who have demonstrated success in working through others to meet a long-term vision. Personality tests can reveal candidates higher in </a:t>
            </a:r>
            <a:r>
              <a:rPr lang="en-US" altLang="en-US" sz="2400" b="1" dirty="0"/>
              <a:t>extraversion</a:t>
            </a:r>
            <a:r>
              <a:rPr lang="en-US" altLang="en-US" sz="2400" dirty="0"/>
              <a:t>, </a:t>
            </a:r>
            <a:r>
              <a:rPr lang="en-US" altLang="en-US" sz="2400" b="1" dirty="0"/>
              <a:t>conscientiousness</a:t>
            </a:r>
            <a:r>
              <a:rPr lang="en-US" altLang="en-US" sz="2400" dirty="0"/>
              <a:t>, and </a:t>
            </a:r>
            <a:r>
              <a:rPr lang="en-US" altLang="en-US" sz="2400" b="1" dirty="0"/>
              <a:t>openness</a:t>
            </a:r>
            <a:r>
              <a:rPr lang="en-US" altLang="en-US" sz="2400" dirty="0"/>
              <a:t>, which may indicate leadership readiness.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Title 1">
            <a:extLst>
              <a:ext uri="{FF2B5EF4-FFF2-40B4-BE49-F238E27FC236}">
                <a16:creationId xmlns:a16="http://schemas.microsoft.com/office/drawing/2014/main" id="{D7B82E0D-5A67-FC90-C0F5-F25187126F07}"/>
              </a:ext>
            </a:extLst>
          </p:cNvPr>
          <p:cNvSpPr>
            <a:spLocks noGrp="1"/>
          </p:cNvSpPr>
          <p:nvPr>
            <p:ph type="title"/>
          </p:nvPr>
        </p:nvSpPr>
        <p:spPr>
          <a:xfrm>
            <a:off x="457200" y="12292"/>
            <a:ext cx="8229600" cy="1143000"/>
          </a:xfrm>
        </p:spPr>
        <p:txBody>
          <a:bodyPr/>
          <a:lstStyle/>
          <a:p>
            <a:r>
              <a:rPr lang="en-US" altLang="en-US" sz="3600" b="1" dirty="0"/>
              <a:t>Final Thoughts </a:t>
            </a:r>
            <a:r>
              <a:rPr lang="en-US" altLang="en-US" sz="2000" b="1" dirty="0"/>
              <a:t>(2 of 2)</a:t>
            </a:r>
            <a:endParaRPr lang="en-US" altLang="en-US" dirty="0"/>
          </a:p>
        </p:txBody>
      </p:sp>
      <p:sp>
        <p:nvSpPr>
          <p:cNvPr id="50178" name="Content Placeholder 2">
            <a:extLst>
              <a:ext uri="{FF2B5EF4-FFF2-40B4-BE49-F238E27FC236}">
                <a16:creationId xmlns:a16="http://schemas.microsoft.com/office/drawing/2014/main" id="{84C6AC90-AA07-8BEF-D26F-F6A1EED94BC4}"/>
              </a:ext>
            </a:extLst>
          </p:cNvPr>
          <p:cNvSpPr>
            <a:spLocks noGrp="1"/>
          </p:cNvSpPr>
          <p:nvPr>
            <p:ph idx="1"/>
          </p:nvPr>
        </p:nvSpPr>
        <p:spPr>
          <a:xfrm>
            <a:off x="457200" y="1066800"/>
            <a:ext cx="8229600" cy="4724400"/>
          </a:xfrm>
        </p:spPr>
        <p:txBody>
          <a:bodyPr/>
          <a:lstStyle/>
          <a:p>
            <a:pPr marL="255588" indent="-255588">
              <a:spcBef>
                <a:spcPts val="1200"/>
              </a:spcBef>
            </a:pPr>
            <a:r>
              <a:rPr lang="en-US" altLang="en-US" sz="2400" dirty="0"/>
              <a:t>Hire candidates whom you believe are </a:t>
            </a:r>
            <a:r>
              <a:rPr lang="en-US" altLang="en-US" sz="2400" b="1" dirty="0"/>
              <a:t>ethical</a:t>
            </a:r>
            <a:r>
              <a:rPr lang="en-US" altLang="en-US" sz="2400" dirty="0"/>
              <a:t> and </a:t>
            </a:r>
            <a:r>
              <a:rPr lang="en-US" altLang="en-US" sz="2400" b="1" dirty="0"/>
              <a:t>trustworthy</a:t>
            </a:r>
            <a:r>
              <a:rPr lang="en-US" altLang="en-US" sz="2400" dirty="0"/>
              <a:t> for management roles and train current managers in your organization’s ethical standards to increase leadership effectiveness and reduce abusive supervision.</a:t>
            </a:r>
          </a:p>
          <a:p>
            <a:pPr marL="255588" indent="-255588">
              <a:spcBef>
                <a:spcPts val="1200"/>
              </a:spcBef>
            </a:pPr>
            <a:r>
              <a:rPr lang="en-US" altLang="en-US" sz="2400" dirty="0"/>
              <a:t>Consider investing in </a:t>
            </a:r>
            <a:r>
              <a:rPr lang="en-US" altLang="en-US" sz="2400" b="1" dirty="0"/>
              <a:t>leadership training </a:t>
            </a:r>
            <a:r>
              <a:rPr lang="en-US" altLang="en-US" sz="2400" dirty="0"/>
              <a:t>such as formal courses, workshops, and mentoring.</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24EBD2-E3F9-315B-EAF1-A1B674F09C34}"/>
              </a:ext>
            </a:extLst>
          </p:cNvPr>
          <p:cNvSpPr>
            <a:spLocks noGrp="1"/>
          </p:cNvSpPr>
          <p:nvPr>
            <p:ph type="title"/>
          </p:nvPr>
        </p:nvSpPr>
        <p:spPr/>
        <p:txBody>
          <a:bodyPr/>
          <a:lstStyle/>
          <a:p>
            <a:r>
              <a:rPr lang="en-GB" b="1" dirty="0"/>
              <a:t>Activity 1</a:t>
            </a:r>
          </a:p>
        </p:txBody>
      </p:sp>
      <p:sp>
        <p:nvSpPr>
          <p:cNvPr id="3" name="Content Placeholder 2">
            <a:extLst>
              <a:ext uri="{FF2B5EF4-FFF2-40B4-BE49-F238E27FC236}">
                <a16:creationId xmlns:a16="http://schemas.microsoft.com/office/drawing/2014/main" id="{353F2BCD-D206-3E13-285F-AB286CF133E3}"/>
              </a:ext>
            </a:extLst>
          </p:cNvPr>
          <p:cNvSpPr>
            <a:spLocks noGrp="1"/>
          </p:cNvSpPr>
          <p:nvPr>
            <p:ph idx="1"/>
          </p:nvPr>
        </p:nvSpPr>
        <p:spPr/>
        <p:txBody>
          <a:bodyPr/>
          <a:lstStyle/>
          <a:p>
            <a:r>
              <a:rPr lang="en-GB" sz="2400" dirty="0"/>
              <a:t>Form groups of 3-4, then discuss to what extent do you agree or disagree with the following statement:</a:t>
            </a:r>
          </a:p>
          <a:p>
            <a:r>
              <a:rPr lang="en-GB" sz="2400" b="1" dirty="0">
                <a:solidFill>
                  <a:srgbClr val="FF0000"/>
                </a:solidFill>
              </a:rPr>
              <a:t>“In today's rapidly evolving business landscape, it become increasingly evident for organizational leadership to embrace ethical principles. Without a commitment to ethical leadership, organizations risk not only their reputation but also their very existence in the long term.”</a:t>
            </a:r>
          </a:p>
          <a:p>
            <a:r>
              <a:rPr lang="en-GB" sz="2400" dirty="0"/>
              <a:t>Your answer should be detailed and supported by research and examples.</a:t>
            </a:r>
          </a:p>
        </p:txBody>
      </p:sp>
      <p:sp>
        <p:nvSpPr>
          <p:cNvPr id="4" name="Date Placeholder 3">
            <a:extLst>
              <a:ext uri="{FF2B5EF4-FFF2-40B4-BE49-F238E27FC236}">
                <a16:creationId xmlns:a16="http://schemas.microsoft.com/office/drawing/2014/main" id="{D845F1F1-8022-AE82-CCD4-FA212AD1D040}"/>
              </a:ext>
            </a:extLst>
          </p:cNvPr>
          <p:cNvSpPr>
            <a:spLocks noGrp="1"/>
          </p:cNvSpPr>
          <p:nvPr>
            <p:ph type="dt" sz="half" idx="10"/>
          </p:nvPr>
        </p:nvSpPr>
        <p:spPr/>
        <p:txBody>
          <a:bodyPr/>
          <a:lstStyle/>
          <a:p>
            <a:pPr>
              <a:defRPr/>
            </a:pPr>
            <a:fld id="{5FF3750E-A59A-A342-AF78-00BD2CE4362E}" type="datetime1">
              <a:rPr lang="en-GB" altLang="en-US" smtClean="0"/>
              <a:pPr>
                <a:defRPr/>
              </a:pPr>
              <a:t>08/03/2026</a:t>
            </a:fld>
            <a:endParaRPr lang="en-GB" altLang="en-US"/>
          </a:p>
        </p:txBody>
      </p:sp>
      <p:sp>
        <p:nvSpPr>
          <p:cNvPr id="5" name="Slide Number Placeholder 4">
            <a:extLst>
              <a:ext uri="{FF2B5EF4-FFF2-40B4-BE49-F238E27FC236}">
                <a16:creationId xmlns:a16="http://schemas.microsoft.com/office/drawing/2014/main" id="{D0CF4735-7ED1-502D-3B25-2E4668DB8DB9}"/>
              </a:ext>
            </a:extLst>
          </p:cNvPr>
          <p:cNvSpPr>
            <a:spLocks noGrp="1"/>
          </p:cNvSpPr>
          <p:nvPr>
            <p:ph type="sldNum" sz="quarter" idx="12"/>
          </p:nvPr>
        </p:nvSpPr>
        <p:spPr/>
        <p:txBody>
          <a:bodyPr/>
          <a:lstStyle/>
          <a:p>
            <a:fld id="{B83738A2-BF1A-A543-9D0E-6CD82056BAAE}" type="slidenum">
              <a:rPr lang="en-GB" altLang="en-US" smtClean="0"/>
              <a:pPr/>
              <a:t>25</a:t>
            </a:fld>
            <a:endParaRPr lang="en-GB" altLang="en-US"/>
          </a:p>
        </p:txBody>
      </p:sp>
    </p:spTree>
    <p:extLst>
      <p:ext uri="{BB962C8B-B14F-4D97-AF65-F5344CB8AC3E}">
        <p14:creationId xmlns:p14="http://schemas.microsoft.com/office/powerpoint/2010/main" val="15042146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Title 1">
            <a:extLst>
              <a:ext uri="{FF2B5EF4-FFF2-40B4-BE49-F238E27FC236}">
                <a16:creationId xmlns:a16="http://schemas.microsoft.com/office/drawing/2014/main" id="{FA7637D3-A155-16EA-803D-1E0885FC84FE}"/>
              </a:ext>
            </a:extLst>
          </p:cNvPr>
          <p:cNvSpPr>
            <a:spLocks noGrp="1"/>
          </p:cNvSpPr>
          <p:nvPr>
            <p:ph type="title"/>
          </p:nvPr>
        </p:nvSpPr>
        <p:spPr/>
        <p:txBody>
          <a:bodyPr/>
          <a:lstStyle/>
          <a:p>
            <a:r>
              <a:rPr lang="en-US" altLang="en-US" sz="3600" b="1" dirty="0"/>
              <a:t>References</a:t>
            </a:r>
          </a:p>
        </p:txBody>
      </p:sp>
      <p:sp>
        <p:nvSpPr>
          <p:cNvPr id="57346" name="Content Placeholder 2">
            <a:extLst>
              <a:ext uri="{FF2B5EF4-FFF2-40B4-BE49-F238E27FC236}">
                <a16:creationId xmlns:a16="http://schemas.microsoft.com/office/drawing/2014/main" id="{7035370E-3878-57C6-581A-834CBB6611E0}"/>
              </a:ext>
            </a:extLst>
          </p:cNvPr>
          <p:cNvSpPr>
            <a:spLocks noGrp="1"/>
          </p:cNvSpPr>
          <p:nvPr>
            <p:ph idx="1"/>
          </p:nvPr>
        </p:nvSpPr>
        <p:spPr>
          <a:xfrm>
            <a:off x="457200" y="1600200"/>
            <a:ext cx="8229600" cy="3916363"/>
          </a:xfrm>
        </p:spPr>
        <p:txBody>
          <a:bodyPr/>
          <a:lstStyle/>
          <a:p>
            <a:r>
              <a:rPr lang="en-US" altLang="en-US" sz="2400" dirty="0"/>
              <a:t>Crawford, J. (2023) </a:t>
            </a:r>
            <a:r>
              <a:rPr lang="en-US" altLang="en-US" sz="2400" i="1" dirty="0"/>
              <a:t>Leadership: Advancing Great Leaders and Leadership. </a:t>
            </a:r>
            <a:r>
              <a:rPr lang="en-US" altLang="en-US" sz="2400" dirty="0" err="1"/>
              <a:t>IntechOpen</a:t>
            </a:r>
            <a:r>
              <a:rPr lang="en-US" altLang="en-US" sz="2400" dirty="0"/>
              <a:t>. Available at: https://</a:t>
            </a:r>
            <a:r>
              <a:rPr lang="en-US" altLang="en-US" sz="2400" dirty="0" err="1"/>
              <a:t>doi.org</a:t>
            </a:r>
            <a:r>
              <a:rPr lang="en-US" altLang="en-US" sz="2400" dirty="0"/>
              <a:t>/10.5772/intechopen.104266.</a:t>
            </a:r>
            <a:endParaRPr lang="en-GB" sz="2400" b="0" i="0" u="none" strike="noStrike" dirty="0">
              <a:solidFill>
                <a:srgbClr val="3A3A3A"/>
              </a:solidFill>
              <a:effectLst/>
              <a:latin typeface="Source Sans Pro" panose="020B0503030403020204" pitchFamily="34" charset="0"/>
            </a:endParaRPr>
          </a:p>
          <a:p>
            <a:r>
              <a:rPr lang="en-GB" sz="2400" b="0" i="0" u="none" strike="noStrike" dirty="0">
                <a:effectLst/>
                <a:latin typeface="Source Sans Pro" panose="020B0503030403020204" pitchFamily="34" charset="0"/>
              </a:rPr>
              <a:t>Yukl, G.A. and Gardner, W.L. (2020) </a:t>
            </a:r>
            <a:r>
              <a:rPr lang="en-GB" sz="2400" b="0" i="1" u="none" strike="noStrike" dirty="0">
                <a:effectLst/>
                <a:latin typeface="Source Sans Pro" panose="020B0503030403020204" pitchFamily="34" charset="0"/>
              </a:rPr>
              <a:t>Leadership in organizations</a:t>
            </a:r>
            <a:r>
              <a:rPr lang="en-GB" sz="2400" b="0" i="0" u="none" strike="noStrike" dirty="0">
                <a:effectLst/>
                <a:latin typeface="Source Sans Pro" panose="020B0503030403020204" pitchFamily="34" charset="0"/>
              </a:rPr>
              <a:t>. Ninth edition. Harlow: Pearson Education Limited.</a:t>
            </a:r>
          </a:p>
          <a:p>
            <a:endParaRPr lang="en-US" altLang="en-US" dirty="0"/>
          </a:p>
        </p:txBody>
      </p:sp>
      <p:sp>
        <p:nvSpPr>
          <p:cNvPr id="4" name="Date Placeholder 3">
            <a:extLst>
              <a:ext uri="{FF2B5EF4-FFF2-40B4-BE49-F238E27FC236}">
                <a16:creationId xmlns:a16="http://schemas.microsoft.com/office/drawing/2014/main" id="{41D863C0-29F1-A247-82A5-317180147C99}"/>
              </a:ext>
            </a:extLst>
          </p:cNvPr>
          <p:cNvSpPr>
            <a:spLocks noGrp="1"/>
          </p:cNvSpPr>
          <p:nvPr>
            <p:ph type="dt" sz="quarter" idx="10"/>
          </p:nvPr>
        </p:nvSpPr>
        <p:spPr/>
        <p:txBody>
          <a:bodyPr/>
          <a:lstStyle/>
          <a:p>
            <a:pPr>
              <a:defRPr/>
            </a:pPr>
            <a:fld id="{6E89597E-7044-1E4D-B78A-5B47F6A147A4}" type="datetime1">
              <a:rPr lang="en-GB" altLang="en-US" smtClean="0"/>
              <a:pPr>
                <a:defRPr/>
              </a:pPr>
              <a:t>08/03/2026</a:t>
            </a:fld>
            <a:endParaRPr lang="en-GB" altLang="en-US"/>
          </a:p>
        </p:txBody>
      </p:sp>
      <p:sp>
        <p:nvSpPr>
          <p:cNvPr id="57348" name="Slide Number Placeholder 4">
            <a:extLst>
              <a:ext uri="{FF2B5EF4-FFF2-40B4-BE49-F238E27FC236}">
                <a16:creationId xmlns:a16="http://schemas.microsoft.com/office/drawing/2014/main" id="{61E723D0-C890-D7A4-DBAE-6F426FD2C778}"/>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465BAF9-FAFA-E64E-997D-909591D78EB1}" type="slidenum">
              <a:rPr lang="en-GB" altLang="en-US">
                <a:solidFill>
                  <a:srgbClr val="898989"/>
                </a:solidFill>
                <a:latin typeface="Myriad Pro"/>
              </a:rPr>
              <a:pPr/>
              <a:t>26</a:t>
            </a:fld>
            <a:endParaRPr lang="en-GB" altLang="en-US">
              <a:solidFill>
                <a:srgbClr val="898989"/>
              </a:solidFill>
              <a:latin typeface="Myriad Pro"/>
            </a:endParaRPr>
          </a:p>
        </p:txBody>
      </p:sp>
    </p:spTree>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105</TotalTime>
  <Words>3539</Words>
  <Application>Microsoft Office PowerPoint</Application>
  <PresentationFormat>On-screen Show (4:3)</PresentationFormat>
  <Paragraphs>234</Paragraphs>
  <Slides>26</Slides>
  <Notes>19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26</vt:i4>
      </vt:variant>
    </vt:vector>
  </HeadingPairs>
  <TitlesOfParts>
    <vt:vector size="34" baseType="lpstr">
      <vt:lpstr>Myriad Pro</vt:lpstr>
      <vt:lpstr>Arial</vt:lpstr>
      <vt:lpstr>Calibri</vt:lpstr>
      <vt:lpstr>Source Sans Pro</vt:lpstr>
      <vt:lpstr>Times New Roman</vt:lpstr>
      <vt:lpstr>Verdana</vt:lpstr>
      <vt:lpstr>Wingdings</vt:lpstr>
      <vt:lpstr>20140311PresentationUWTSDTemplate</vt:lpstr>
      <vt:lpstr>LCBB6022 Leadership and management, theory and practice  </vt:lpstr>
      <vt:lpstr>Objectives of the Session</vt:lpstr>
      <vt:lpstr>Charismatic Leadership (1 of 9)</vt:lpstr>
      <vt:lpstr>What do you think? (2 of 9)</vt:lpstr>
      <vt:lpstr>Charismatic Leadership (3 of 9)</vt:lpstr>
      <vt:lpstr>Charismatic Leadership Characteristics (4 of 9)</vt:lpstr>
      <vt:lpstr>Charismatic Leadership  and followers (5 of 9)</vt:lpstr>
      <vt:lpstr>Charismatic Leadership  and situations (6 of 9)</vt:lpstr>
      <vt:lpstr>Charismatic Leadership  and situations (7 of 9)</vt:lpstr>
      <vt:lpstr>Effects of Charismatic Leaders (8 of 9)</vt:lpstr>
      <vt:lpstr>Task</vt:lpstr>
      <vt:lpstr>The Dark Side of Charismatic Leadership (9 of 9)</vt:lpstr>
      <vt:lpstr>Ethical leadership (1 of 3)</vt:lpstr>
      <vt:lpstr>Ethical leadership (2 of 3)</vt:lpstr>
      <vt:lpstr>Ethical leadership characteristics  (3 of 3)</vt:lpstr>
      <vt:lpstr>Authentic leaders</vt:lpstr>
      <vt:lpstr>Servant leaders</vt:lpstr>
      <vt:lpstr>Positive Leadership (1 of 3)</vt:lpstr>
      <vt:lpstr>Positive Leadership (2 of 3)</vt:lpstr>
      <vt:lpstr>Leadership Challenges (1 of 2)</vt:lpstr>
      <vt:lpstr>Choosing Effective Leaders (1 of 2)</vt:lpstr>
      <vt:lpstr>Choosing Effective Leaders (2 of 2)</vt:lpstr>
      <vt:lpstr>Final thoughts (1 of 2)</vt:lpstr>
      <vt:lpstr>Final Thoughts (2 of 2)</vt:lpstr>
      <vt:lpstr>Activity 1</vt:lpstr>
      <vt:lpstr>References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Piyumika Kithulgoda Gamage</cp:lastModifiedBy>
  <cp:revision>101</cp:revision>
  <cp:lastPrinted>1601-01-01T00:00:00Z</cp:lastPrinted>
  <dcterms:created xsi:type="dcterms:W3CDTF">2002-10-07T19:43:58Z</dcterms:created>
  <dcterms:modified xsi:type="dcterms:W3CDTF">2026-03-08T10:35:12Z</dcterms:modified>
</cp:coreProperties>
</file>