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1" r:id="rId8"/>
    <p:sldId id="267" r:id="rId9"/>
    <p:sldId id="265" r:id="rId10"/>
    <p:sldId id="262"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6/7/2021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4.jp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6660" y="1380068"/>
            <a:ext cx="10046365" cy="2616199"/>
          </a:xfrm>
        </p:spPr>
        <p:txBody>
          <a:bodyPr>
            <a:normAutofit/>
          </a:bodyPr>
          <a:lstStyle/>
          <a:p>
            <a:r>
              <a:rPr lang="en-GB" dirty="0"/>
              <a:t>Pipe Cutting and Measuring Jig - Project Presentation</a:t>
            </a:r>
          </a:p>
        </p:txBody>
      </p:sp>
      <p:sp>
        <p:nvSpPr>
          <p:cNvPr id="3" name="Subtitle 2"/>
          <p:cNvSpPr>
            <a:spLocks noGrp="1"/>
          </p:cNvSpPr>
          <p:nvPr>
            <p:ph type="subTitle" idx="1"/>
          </p:nvPr>
        </p:nvSpPr>
        <p:spPr/>
        <p:txBody>
          <a:bodyPr/>
          <a:lstStyle/>
          <a:p>
            <a:r>
              <a:rPr lang="en-GB" dirty="0"/>
              <a:t>By Ben Shears</a:t>
            </a:r>
          </a:p>
        </p:txBody>
      </p:sp>
      <p:pic>
        <p:nvPicPr>
          <p:cNvPr id="7" name="Audio 6">
            <a:hlinkClick r:id="" action="ppaction://media"/>
            <a:extLst>
              <a:ext uri="{FF2B5EF4-FFF2-40B4-BE49-F238E27FC236}">
                <a16:creationId xmlns:a16="http://schemas.microsoft.com/office/drawing/2014/main" id="{07410AA7-7DB9-45B5-9232-7786A6A07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36222829"/>
      </p:ext>
    </p:extLst>
  </p:cSld>
  <p:clrMapOvr>
    <a:masterClrMapping/>
  </p:clrMapOvr>
  <mc:AlternateContent xmlns:mc="http://schemas.openxmlformats.org/markup-compatibility/2006">
    <mc:Choice xmlns:p14="http://schemas.microsoft.com/office/powerpoint/2010/main" Requires="p14">
      <p:transition spd="slow" p14:dur="2000" advTm="15999"/>
    </mc:Choice>
    <mc:Fallback>
      <p:transition spd="slow" advTm="15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1484310" y="2666999"/>
            <a:ext cx="10018713" cy="3202173"/>
          </a:xfrm>
        </p:spPr>
        <p:txBody>
          <a:bodyPr>
            <a:normAutofit/>
          </a:bodyPr>
          <a:lstStyle/>
          <a:p>
            <a:pPr marL="0" indent="0">
              <a:buNone/>
            </a:pPr>
            <a:r>
              <a:rPr lang="en-GB" dirty="0"/>
              <a:t>I work for Renishaw as a process development technician on the AM500 (Metal 3D printers) production line. </a:t>
            </a:r>
          </a:p>
          <a:p>
            <a:pPr marL="0" indent="0">
              <a:buNone/>
            </a:pPr>
            <a:r>
              <a:rPr lang="en-GB" dirty="0"/>
              <a:t>My role requires me improve the efficiency, speed and quality of production by implementing jig and fixtures to make the operators jobs as poke a yoke and as simple as possible, to minimize mistakes.</a:t>
            </a:r>
          </a:p>
          <a:p>
            <a:pPr marL="0" indent="0">
              <a:buNone/>
            </a:pPr>
            <a:r>
              <a:rPr lang="en-GB" dirty="0"/>
              <a:t>I was tasked with a new project to fix a big long lasting issue with pipes on the production line.</a:t>
            </a:r>
          </a:p>
        </p:txBody>
      </p:sp>
      <p:pic>
        <p:nvPicPr>
          <p:cNvPr id="4" name="Audio 3">
            <a:hlinkClick r:id="" action="ppaction://media"/>
            <a:extLst>
              <a:ext uri="{FF2B5EF4-FFF2-40B4-BE49-F238E27FC236}">
                <a16:creationId xmlns:a16="http://schemas.microsoft.com/office/drawing/2014/main" id="{BE05C9C8-93A7-4AF5-814C-811226C49C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6702634"/>
      </p:ext>
    </p:extLst>
  </p:cSld>
  <p:clrMapOvr>
    <a:masterClrMapping/>
  </p:clrMapOvr>
  <mc:AlternateContent xmlns:mc="http://schemas.openxmlformats.org/markup-compatibility/2006">
    <mc:Choice xmlns:p14="http://schemas.microsoft.com/office/powerpoint/2010/main" Requires="p14">
      <p:transition spd="slow" p14:dur="2000" advTm="32315"/>
    </mc:Choice>
    <mc:Fallback>
      <p:transition spd="slow" advTm="32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9049"/>
            <a:ext cx="10018713" cy="1752599"/>
          </a:xfrm>
        </p:spPr>
        <p:txBody>
          <a:bodyPr/>
          <a:lstStyle/>
          <a:p>
            <a:r>
              <a:rPr lang="en-GB" dirty="0"/>
              <a:t>The Issue</a:t>
            </a:r>
          </a:p>
        </p:txBody>
      </p:sp>
      <p:sp>
        <p:nvSpPr>
          <p:cNvPr id="3" name="Content Placeholder 2"/>
          <p:cNvSpPr>
            <a:spLocks noGrp="1"/>
          </p:cNvSpPr>
          <p:nvPr>
            <p:ph idx="1"/>
          </p:nvPr>
        </p:nvSpPr>
        <p:spPr>
          <a:xfrm>
            <a:off x="1484310" y="1474806"/>
            <a:ext cx="10018713" cy="3124201"/>
          </a:xfrm>
        </p:spPr>
        <p:txBody>
          <a:bodyPr>
            <a:normAutofit lnSpcReduction="10000"/>
          </a:bodyPr>
          <a:lstStyle/>
          <a:p>
            <a:r>
              <a:rPr lang="en-GB" dirty="0"/>
              <a:t>The issue was the method used to cut various type pipes on the production line.</a:t>
            </a:r>
          </a:p>
          <a:p>
            <a:endParaRPr lang="en-GB" dirty="0"/>
          </a:p>
          <a:p>
            <a:r>
              <a:rPr lang="en-GB" dirty="0"/>
              <a:t>The pipes would often be cut too long or too short or not cut square….</a:t>
            </a:r>
          </a:p>
          <a:p>
            <a:endParaRPr lang="en-GB" dirty="0"/>
          </a:p>
          <a:p>
            <a:r>
              <a:rPr lang="en-GB" dirty="0"/>
              <a:t>This causes the pipes not to fit or to be stretched beyond their working limits and not seal in pneumatic fittings correctly causing leaks.</a:t>
            </a:r>
          </a:p>
        </p:txBody>
      </p:sp>
      <p:pic>
        <p:nvPicPr>
          <p:cNvPr id="4" name="Picture 3"/>
          <p:cNvPicPr>
            <a:picLocks noChangeAspect="1"/>
          </p:cNvPicPr>
          <p:nvPr/>
        </p:nvPicPr>
        <p:blipFill rotWithShape="1">
          <a:blip r:embed="rId4"/>
          <a:srcRect t="22563" b="32368"/>
          <a:stretch/>
        </p:blipFill>
        <p:spPr>
          <a:xfrm>
            <a:off x="4296405" y="4910076"/>
            <a:ext cx="4394522" cy="1485418"/>
          </a:xfrm>
          <a:prstGeom prst="rect">
            <a:avLst/>
          </a:prstGeom>
        </p:spPr>
      </p:pic>
      <p:pic>
        <p:nvPicPr>
          <p:cNvPr id="19" name="Audio 18">
            <a:hlinkClick r:id="" action="ppaction://media"/>
            <a:extLst>
              <a:ext uri="{FF2B5EF4-FFF2-40B4-BE49-F238E27FC236}">
                <a16:creationId xmlns:a16="http://schemas.microsoft.com/office/drawing/2014/main" id="{CA78BAC0-4C64-4AA0-A6EE-D429C6B7C6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61156054"/>
      </p:ext>
    </p:extLst>
  </p:cSld>
  <p:clrMapOvr>
    <a:masterClrMapping/>
  </p:clrMapOvr>
  <mc:AlternateContent xmlns:mc="http://schemas.openxmlformats.org/markup-compatibility/2006">
    <mc:Choice xmlns:p14="http://schemas.microsoft.com/office/powerpoint/2010/main" Requires="p14">
      <p:transition spd="slow" p14:dur="2000" advTm="53661"/>
    </mc:Choice>
    <mc:Fallback>
      <p:transition spd="slow" advTm="53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Solution</a:t>
            </a:r>
          </a:p>
        </p:txBody>
      </p:sp>
      <p:sp>
        <p:nvSpPr>
          <p:cNvPr id="3" name="Content Placeholder 2"/>
          <p:cNvSpPr>
            <a:spLocks noGrp="1"/>
          </p:cNvSpPr>
          <p:nvPr>
            <p:ph idx="1"/>
          </p:nvPr>
        </p:nvSpPr>
        <p:spPr/>
        <p:txBody>
          <a:bodyPr/>
          <a:lstStyle/>
          <a:p>
            <a:r>
              <a:rPr lang="en-GB" dirty="0"/>
              <a:t>The solution was to design a jig that could measure a number of various sized diameter pipes and cut them to the correct length accurately and square.</a:t>
            </a:r>
          </a:p>
          <a:p>
            <a:endParaRPr lang="en-GB" dirty="0"/>
          </a:p>
          <a:p>
            <a:endParaRPr lang="en-GB" dirty="0"/>
          </a:p>
        </p:txBody>
      </p:sp>
      <p:pic>
        <p:nvPicPr>
          <p:cNvPr id="7" name="Audio 6">
            <a:hlinkClick r:id="" action="ppaction://media"/>
            <a:extLst>
              <a:ext uri="{FF2B5EF4-FFF2-40B4-BE49-F238E27FC236}">
                <a16:creationId xmlns:a16="http://schemas.microsoft.com/office/drawing/2014/main" id="{80851682-C55D-45AF-84E0-6D75C3AC53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7751355"/>
      </p:ext>
    </p:extLst>
  </p:cSld>
  <p:clrMapOvr>
    <a:masterClrMapping/>
  </p:clrMapOvr>
  <mc:AlternateContent xmlns:mc="http://schemas.openxmlformats.org/markup-compatibility/2006">
    <mc:Choice xmlns:p14="http://schemas.microsoft.com/office/powerpoint/2010/main" Requires="p14">
      <p:transition spd="slow" p14:dur="2000" advTm="15791"/>
    </mc:Choice>
    <mc:Fallback>
      <p:transition spd="slow" advTm="15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Research</a:t>
            </a:r>
          </a:p>
        </p:txBody>
      </p:sp>
      <p:sp>
        <p:nvSpPr>
          <p:cNvPr id="3" name="Content Placeholder 2"/>
          <p:cNvSpPr>
            <a:spLocks noGrp="1"/>
          </p:cNvSpPr>
          <p:nvPr>
            <p:ph idx="1"/>
          </p:nvPr>
        </p:nvSpPr>
        <p:spPr/>
        <p:txBody>
          <a:bodyPr/>
          <a:lstStyle/>
          <a:p>
            <a:r>
              <a:rPr lang="en-GB" dirty="0"/>
              <a:t>I researched multiple methods of pipe cutting tools and accurate measurement systems along with toggle presses to which I could mount a cutting blade. Some are shown below:</a:t>
            </a:r>
          </a:p>
          <a:p>
            <a:endParaRPr lang="en-GB" dirty="0"/>
          </a:p>
          <a:p>
            <a:endParaRPr lang="en-GB" dirty="0"/>
          </a:p>
          <a:p>
            <a:endParaRPr lang="en-GB" dirty="0"/>
          </a:p>
          <a:p>
            <a:endParaRPr lang="en-GB" dirty="0"/>
          </a:p>
        </p:txBody>
      </p:sp>
      <p:pic>
        <p:nvPicPr>
          <p:cNvPr id="5" name="Picture 4"/>
          <p:cNvPicPr>
            <a:picLocks noChangeAspect="1"/>
          </p:cNvPicPr>
          <p:nvPr/>
        </p:nvPicPr>
        <p:blipFill rotWithShape="1">
          <a:blip r:embed="rId4"/>
          <a:srcRect l="17653" t="38515" r="62242" b="19815"/>
          <a:stretch/>
        </p:blipFill>
        <p:spPr>
          <a:xfrm>
            <a:off x="1829670" y="4310787"/>
            <a:ext cx="1069765" cy="1709013"/>
          </a:xfrm>
          <a:prstGeom prst="rect">
            <a:avLst/>
          </a:prstGeom>
        </p:spPr>
      </p:pic>
      <p:pic>
        <p:nvPicPr>
          <p:cNvPr id="6" name="Picture 5"/>
          <p:cNvPicPr>
            <a:picLocks noChangeAspect="1"/>
          </p:cNvPicPr>
          <p:nvPr/>
        </p:nvPicPr>
        <p:blipFill rotWithShape="1">
          <a:blip r:embed="rId5"/>
          <a:srcRect l="30404" t="39494" r="45125" b="27380"/>
          <a:stretch/>
        </p:blipFill>
        <p:spPr>
          <a:xfrm>
            <a:off x="3646025" y="4310787"/>
            <a:ext cx="2219168" cy="1709014"/>
          </a:xfrm>
          <a:prstGeom prst="rect">
            <a:avLst/>
          </a:prstGeom>
        </p:spPr>
      </p:pic>
      <p:pic>
        <p:nvPicPr>
          <p:cNvPr id="7" name="Picture 6"/>
          <p:cNvPicPr>
            <a:picLocks noChangeAspect="1"/>
          </p:cNvPicPr>
          <p:nvPr/>
        </p:nvPicPr>
        <p:blipFill rotWithShape="1">
          <a:blip r:embed="rId6"/>
          <a:srcRect l="31054" t="41267" r="44828" b="28677"/>
          <a:stretch/>
        </p:blipFill>
        <p:spPr>
          <a:xfrm>
            <a:off x="6385358" y="4310787"/>
            <a:ext cx="2406344" cy="1709013"/>
          </a:xfrm>
          <a:prstGeom prst="rect">
            <a:avLst/>
          </a:prstGeom>
        </p:spPr>
      </p:pic>
      <p:pic>
        <p:nvPicPr>
          <p:cNvPr id="9" name="Picture 8"/>
          <p:cNvPicPr>
            <a:picLocks noChangeAspect="1"/>
          </p:cNvPicPr>
          <p:nvPr/>
        </p:nvPicPr>
        <p:blipFill rotWithShape="1">
          <a:blip r:embed="rId7"/>
          <a:srcRect l="23449" t="23798" r="38956" b="35696"/>
          <a:stretch/>
        </p:blipFill>
        <p:spPr>
          <a:xfrm>
            <a:off x="9096679" y="4310787"/>
            <a:ext cx="2819872" cy="1709013"/>
          </a:xfrm>
          <a:prstGeom prst="rect">
            <a:avLst/>
          </a:prstGeom>
        </p:spPr>
      </p:pic>
      <p:pic>
        <p:nvPicPr>
          <p:cNvPr id="10" name="Audio 9">
            <a:hlinkClick r:id="" action="ppaction://media"/>
            <a:extLst>
              <a:ext uri="{FF2B5EF4-FFF2-40B4-BE49-F238E27FC236}">
                <a16:creationId xmlns:a16="http://schemas.microsoft.com/office/drawing/2014/main" id="{E7993A68-31C4-4A2C-B390-F3E6347A46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19763386"/>
      </p:ext>
    </p:extLst>
  </p:cSld>
  <p:clrMapOvr>
    <a:masterClrMapping/>
  </p:clrMapOvr>
  <mc:AlternateContent xmlns:mc="http://schemas.openxmlformats.org/markup-compatibility/2006">
    <mc:Choice xmlns:p14="http://schemas.microsoft.com/office/powerpoint/2010/main" Requires="p14">
      <p:transition spd="slow" p14:dur="2000" advTm="21005"/>
    </mc:Choice>
    <mc:Fallback>
      <p:transition spd="slow" advTm="21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 learnt from my research</a:t>
            </a:r>
          </a:p>
        </p:txBody>
      </p:sp>
      <p:sp>
        <p:nvSpPr>
          <p:cNvPr id="3" name="Content Placeholder 2"/>
          <p:cNvSpPr>
            <a:spLocks noGrp="1"/>
          </p:cNvSpPr>
          <p:nvPr>
            <p:ph idx="1"/>
          </p:nvPr>
        </p:nvSpPr>
        <p:spPr>
          <a:xfrm>
            <a:off x="1484310" y="2666999"/>
            <a:ext cx="10018713" cy="3234071"/>
          </a:xfrm>
        </p:spPr>
        <p:txBody>
          <a:bodyPr>
            <a:normAutofit/>
          </a:bodyPr>
          <a:lstStyle/>
          <a:p>
            <a:pPr marL="0" indent="0">
              <a:buNone/>
            </a:pPr>
            <a:r>
              <a:rPr lang="en-GB" dirty="0"/>
              <a:t>For the best finish of cut – Thin, sharp and chamfered blade with some sort of female connection for the blade to sit in after the pipe has been cut through.</a:t>
            </a:r>
          </a:p>
          <a:p>
            <a:pPr marL="0" indent="0">
              <a:buNone/>
            </a:pPr>
            <a:r>
              <a:rPr lang="en-GB" dirty="0"/>
              <a:t>I also learnt that by having a rotary encoder it would help prevent operator error as the encoder would monitor the pipe no matter the direction of travel.</a:t>
            </a:r>
          </a:p>
          <a:p>
            <a:pPr marL="0" indent="0">
              <a:buNone/>
            </a:pPr>
            <a:r>
              <a:rPr lang="en-GB" dirty="0"/>
              <a:t>The other thing I learnt from my research was that you need a lot of force to achieve a successful square and clean cut.</a:t>
            </a:r>
          </a:p>
        </p:txBody>
      </p:sp>
      <p:pic>
        <p:nvPicPr>
          <p:cNvPr id="6" name="Audio 5">
            <a:hlinkClick r:id="" action="ppaction://media"/>
            <a:extLst>
              <a:ext uri="{FF2B5EF4-FFF2-40B4-BE49-F238E27FC236}">
                <a16:creationId xmlns:a16="http://schemas.microsoft.com/office/drawing/2014/main" id="{F8E013EB-1E7F-4DAB-A605-7F61408650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7926302"/>
      </p:ext>
    </p:extLst>
  </p:cSld>
  <p:clrMapOvr>
    <a:masterClrMapping/>
  </p:clrMapOvr>
  <mc:AlternateContent xmlns:mc="http://schemas.openxmlformats.org/markup-compatibility/2006">
    <mc:Choice xmlns:p14="http://schemas.microsoft.com/office/powerpoint/2010/main" Requires="p14">
      <p:transition spd="slow" p14:dur="2000" advTm="41428"/>
    </mc:Choice>
    <mc:Fallback>
      <p:transition spd="slow" advTm="41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3759" y="-309623"/>
            <a:ext cx="10018713" cy="1752599"/>
          </a:xfrm>
        </p:spPr>
        <p:txBody>
          <a:bodyPr/>
          <a:lstStyle/>
          <a:p>
            <a:r>
              <a:rPr lang="en-GB" dirty="0"/>
              <a:t>Final Design Concept</a:t>
            </a:r>
          </a:p>
        </p:txBody>
      </p:sp>
      <p:sp>
        <p:nvSpPr>
          <p:cNvPr id="3" name="Content Placeholder 2"/>
          <p:cNvSpPr>
            <a:spLocks noGrp="1"/>
          </p:cNvSpPr>
          <p:nvPr>
            <p:ph idx="1"/>
          </p:nvPr>
        </p:nvSpPr>
        <p:spPr>
          <a:xfrm>
            <a:off x="1115736" y="972273"/>
            <a:ext cx="11076264" cy="3231604"/>
          </a:xfrm>
        </p:spPr>
        <p:txBody>
          <a:bodyPr>
            <a:normAutofit fontScale="92500"/>
          </a:bodyPr>
          <a:lstStyle/>
          <a:p>
            <a:pPr marL="0" indent="0" algn="ctr">
              <a:buNone/>
            </a:pPr>
            <a:r>
              <a:rPr lang="en-GB" dirty="0"/>
              <a:t>My jig consists of a sprung roller pathway where there are three large bottom rollers with three small top sprung rollers. The pipe is fed through the rollers with a crank handle which turns pulleys connected by timing belts at the back of jig driving all three bottom rollers feeding the pipe through into the press. Once the pipe reaches the datum cutting edge which is the blade attached to the bottom of the press. The counter driven by the rotary encoder is zeroed and the pipe is driven through to the correct length. The blade which is attached to a toggle press is then pulled down which cuts the pipe with force. You can continue to cut various length pipes without zeroing the counter as the press has a proxy sensor attached to it so it zeros every cut. Both jig and press are intended to be fixed to the bench due to their weight.</a:t>
            </a:r>
          </a:p>
        </p:txBody>
      </p:sp>
      <p:pic>
        <p:nvPicPr>
          <p:cNvPr id="4" name="Picture 3"/>
          <p:cNvPicPr>
            <a:picLocks noChangeAspect="1"/>
          </p:cNvPicPr>
          <p:nvPr/>
        </p:nvPicPr>
        <p:blipFill rotWithShape="1">
          <a:blip r:embed="rId4"/>
          <a:srcRect l="10731" t="6644" r="4767" b="4038"/>
          <a:stretch/>
        </p:blipFill>
        <p:spPr>
          <a:xfrm>
            <a:off x="1770927" y="4213186"/>
            <a:ext cx="2257063" cy="2476982"/>
          </a:xfrm>
          <a:prstGeom prst="rect">
            <a:avLst/>
          </a:prstGeom>
        </p:spPr>
      </p:pic>
      <p:pic>
        <p:nvPicPr>
          <p:cNvPr id="5" name="Picture 4"/>
          <p:cNvPicPr>
            <a:picLocks noChangeAspect="1"/>
          </p:cNvPicPr>
          <p:nvPr/>
        </p:nvPicPr>
        <p:blipFill rotWithShape="1">
          <a:blip r:embed="rId5"/>
          <a:srcRect t="3193"/>
          <a:stretch/>
        </p:blipFill>
        <p:spPr>
          <a:xfrm>
            <a:off x="4445989" y="4213186"/>
            <a:ext cx="3644714" cy="2476982"/>
          </a:xfrm>
          <a:prstGeom prst="rect">
            <a:avLst/>
          </a:prstGeom>
        </p:spPr>
      </p:pic>
      <p:pic>
        <p:nvPicPr>
          <p:cNvPr id="6" name="Picture 5"/>
          <p:cNvPicPr>
            <a:picLocks noChangeAspect="1"/>
          </p:cNvPicPr>
          <p:nvPr/>
        </p:nvPicPr>
        <p:blipFill rotWithShape="1">
          <a:blip r:embed="rId6"/>
          <a:srcRect l="5882" t="1338" r="2352" b="3433"/>
          <a:stretch/>
        </p:blipFill>
        <p:spPr>
          <a:xfrm>
            <a:off x="8508702" y="4203877"/>
            <a:ext cx="3494246" cy="2486291"/>
          </a:xfrm>
          <a:prstGeom prst="rect">
            <a:avLst/>
          </a:prstGeom>
        </p:spPr>
      </p:pic>
      <p:pic>
        <p:nvPicPr>
          <p:cNvPr id="12" name="Audio 11">
            <a:hlinkClick r:id="" action="ppaction://media"/>
            <a:extLst>
              <a:ext uri="{FF2B5EF4-FFF2-40B4-BE49-F238E27FC236}">
                <a16:creationId xmlns:a16="http://schemas.microsoft.com/office/drawing/2014/main" id="{0CCF5E80-1E25-46EE-872C-79C4A951C64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11324689"/>
      </p:ext>
    </p:extLst>
  </p:cSld>
  <p:clrMapOvr>
    <a:masterClrMapping/>
  </p:clrMapOvr>
  <mc:AlternateContent xmlns:mc="http://schemas.openxmlformats.org/markup-compatibility/2006">
    <mc:Choice xmlns:p14="http://schemas.microsoft.com/office/powerpoint/2010/main" Requires="p14">
      <p:transition spd="slow" p14:dur="2000" advTm="93565"/>
    </mc:Choice>
    <mc:Fallback>
      <p:transition spd="slow" advTm="93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149" y="0"/>
            <a:ext cx="10018713" cy="1752599"/>
          </a:xfrm>
        </p:spPr>
        <p:txBody>
          <a:bodyPr/>
          <a:lstStyle/>
          <a:p>
            <a:r>
              <a:rPr lang="en-GB" dirty="0"/>
              <a:t>Current Build Stage</a:t>
            </a:r>
          </a:p>
        </p:txBody>
      </p:sp>
      <p:pic>
        <p:nvPicPr>
          <p:cNvPr id="5" name="Picture 4"/>
          <p:cNvPicPr>
            <a:picLocks noChangeAspect="1"/>
          </p:cNvPicPr>
          <p:nvPr/>
        </p:nvPicPr>
        <p:blipFill rotWithShape="1">
          <a:blip r:embed="rId4"/>
          <a:srcRect l="23000" r="26334"/>
          <a:stretch/>
        </p:blipFill>
        <p:spPr>
          <a:xfrm rot="5400000">
            <a:off x="979888" y="1516070"/>
            <a:ext cx="3337559" cy="3117199"/>
          </a:xfrm>
          <a:prstGeom prst="rect">
            <a:avLst/>
          </a:prstGeom>
        </p:spPr>
      </p:pic>
      <p:pic>
        <p:nvPicPr>
          <p:cNvPr id="7" name="Picture 6"/>
          <p:cNvPicPr>
            <a:picLocks noChangeAspect="1"/>
          </p:cNvPicPr>
          <p:nvPr/>
        </p:nvPicPr>
        <p:blipFill rotWithShape="1">
          <a:blip r:embed="rId5"/>
          <a:srcRect l="20834" r="30500"/>
          <a:stretch/>
        </p:blipFill>
        <p:spPr>
          <a:xfrm rot="5400000">
            <a:off x="4719725" y="1452018"/>
            <a:ext cx="3337560" cy="3245304"/>
          </a:xfrm>
          <a:prstGeom prst="rect">
            <a:avLst/>
          </a:prstGeom>
        </p:spPr>
      </p:pic>
      <p:pic>
        <p:nvPicPr>
          <p:cNvPr id="9" name="Picture 8"/>
          <p:cNvPicPr>
            <a:picLocks noChangeAspect="1"/>
          </p:cNvPicPr>
          <p:nvPr/>
        </p:nvPicPr>
        <p:blipFill rotWithShape="1">
          <a:blip r:embed="rId6"/>
          <a:srcRect l="20500" r="40000"/>
          <a:stretch/>
        </p:blipFill>
        <p:spPr>
          <a:xfrm rot="5400000">
            <a:off x="8524003" y="1075453"/>
            <a:ext cx="3337560" cy="3998434"/>
          </a:xfrm>
          <a:prstGeom prst="rect">
            <a:avLst/>
          </a:prstGeom>
        </p:spPr>
      </p:pic>
      <p:pic>
        <p:nvPicPr>
          <p:cNvPr id="11" name="Picture 10"/>
          <p:cNvPicPr>
            <a:picLocks noChangeAspect="1"/>
          </p:cNvPicPr>
          <p:nvPr/>
        </p:nvPicPr>
        <p:blipFill rotWithShape="1">
          <a:blip r:embed="rId7"/>
          <a:srcRect l="18333" r="30334"/>
          <a:stretch/>
        </p:blipFill>
        <p:spPr>
          <a:xfrm>
            <a:off x="5294735" y="4841425"/>
            <a:ext cx="2187540" cy="2016575"/>
          </a:xfrm>
          <a:prstGeom prst="rect">
            <a:avLst/>
          </a:prstGeom>
        </p:spPr>
      </p:pic>
      <p:sp>
        <p:nvSpPr>
          <p:cNvPr id="12" name="TextBox 11"/>
          <p:cNvSpPr txBox="1"/>
          <p:nvPr/>
        </p:nvSpPr>
        <p:spPr>
          <a:xfrm>
            <a:off x="8011157" y="5503009"/>
            <a:ext cx="3327874" cy="646331"/>
          </a:xfrm>
          <a:prstGeom prst="rect">
            <a:avLst/>
          </a:prstGeom>
          <a:noFill/>
        </p:spPr>
        <p:txBody>
          <a:bodyPr wrap="square" rtlCol="0">
            <a:spAutoFit/>
          </a:bodyPr>
          <a:lstStyle/>
          <a:p>
            <a:r>
              <a:rPr lang="en-GB" dirty="0"/>
              <a:t>Arduino UNO – Connected to Rotary Encoder and LCD Screen</a:t>
            </a:r>
          </a:p>
        </p:txBody>
      </p:sp>
      <p:pic>
        <p:nvPicPr>
          <p:cNvPr id="6" name="Audio 5">
            <a:hlinkClick r:id="" action="ppaction://media"/>
            <a:extLst>
              <a:ext uri="{FF2B5EF4-FFF2-40B4-BE49-F238E27FC236}">
                <a16:creationId xmlns:a16="http://schemas.microsoft.com/office/drawing/2014/main" id="{11F65EA7-845B-4E7C-B900-C004D0CEEB8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01132999"/>
      </p:ext>
    </p:extLst>
  </p:cSld>
  <p:clrMapOvr>
    <a:masterClrMapping/>
  </p:clrMapOvr>
  <mc:AlternateContent xmlns:mc="http://schemas.openxmlformats.org/markup-compatibility/2006">
    <mc:Choice xmlns:p14="http://schemas.microsoft.com/office/powerpoint/2010/main" Requires="p14">
      <p:transition spd="slow" p14:dur="2000" advTm="90427"/>
    </mc:Choice>
    <mc:Fallback>
      <p:transition spd="slow" advTm="90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0"/>
            <a:ext cx="10018713" cy="1752599"/>
          </a:xfrm>
        </p:spPr>
        <p:txBody>
          <a:bodyPr/>
          <a:lstStyle/>
          <a:p>
            <a:r>
              <a:rPr lang="en-GB" dirty="0"/>
              <a:t>Costings and Savings</a:t>
            </a:r>
          </a:p>
        </p:txBody>
      </p:sp>
      <p:sp>
        <p:nvSpPr>
          <p:cNvPr id="3" name="Content Placeholder 2"/>
          <p:cNvSpPr>
            <a:spLocks noGrp="1"/>
          </p:cNvSpPr>
          <p:nvPr>
            <p:ph idx="1"/>
          </p:nvPr>
        </p:nvSpPr>
        <p:spPr>
          <a:xfrm>
            <a:off x="1484310" y="1752599"/>
            <a:ext cx="10018713" cy="5227763"/>
          </a:xfrm>
        </p:spPr>
        <p:txBody>
          <a:bodyPr>
            <a:normAutofit fontScale="70000" lnSpcReduction="20000"/>
          </a:bodyPr>
          <a:lstStyle/>
          <a:p>
            <a:r>
              <a:rPr lang="en-GB" sz="2700" b="1" dirty="0">
                <a:latin typeface="Arial" panose="020B0604020202020204" pitchFamily="34" charset="0"/>
                <a:cs typeface="Arial" panose="020B0604020202020204" pitchFamily="34" charset="0"/>
              </a:rPr>
              <a:t>How much badly cut pipes have cost Renishaw in time and money over a year:</a:t>
            </a:r>
            <a:endParaRPr lang="en-GB" sz="2700" dirty="0">
              <a:latin typeface="Arial" panose="020B0604020202020204" pitchFamily="34" charset="0"/>
              <a:cs typeface="Arial" panose="020B0604020202020204" pitchFamily="34" charset="0"/>
            </a:endParaRPr>
          </a:p>
          <a:p>
            <a:r>
              <a:rPr lang="en-GB" sz="2700" dirty="0">
                <a:latin typeface="Arial" panose="020B0604020202020204" pitchFamily="34" charset="0"/>
                <a:cs typeface="Arial" panose="020B0604020202020204" pitchFamily="34" charset="0"/>
              </a:rPr>
              <a:t>The cost of quality for this would be approx. </a:t>
            </a:r>
            <a:r>
              <a:rPr lang="en-GB" sz="2700" b="1" dirty="0">
                <a:latin typeface="Arial" panose="020B0604020202020204" pitchFamily="34" charset="0"/>
                <a:cs typeface="Arial" panose="020B0604020202020204" pitchFamily="34" charset="0"/>
              </a:rPr>
              <a:t>£111</a:t>
            </a:r>
            <a:r>
              <a:rPr lang="en-GB" sz="2700" dirty="0">
                <a:latin typeface="Arial" panose="020B0604020202020204" pitchFamily="34" charset="0"/>
                <a:cs typeface="Arial" panose="020B0604020202020204" pitchFamily="34" charset="0"/>
              </a:rPr>
              <a:t> over the year.</a:t>
            </a:r>
          </a:p>
          <a:p>
            <a:r>
              <a:rPr lang="en-GB" sz="2700" dirty="0">
                <a:latin typeface="Arial" panose="020B0604020202020204" pitchFamily="34" charset="0"/>
                <a:cs typeface="Arial" panose="020B0604020202020204" pitchFamily="34" charset="0"/>
              </a:rPr>
              <a:t>The cost of an operators time for the rework would be </a:t>
            </a:r>
            <a:r>
              <a:rPr lang="en-GB" sz="2700" b="1" dirty="0">
                <a:latin typeface="Arial" panose="020B0604020202020204" pitchFamily="34" charset="0"/>
                <a:cs typeface="Arial" panose="020B0604020202020204" pitchFamily="34" charset="0"/>
              </a:rPr>
              <a:t>£2355.08 </a:t>
            </a:r>
            <a:r>
              <a:rPr lang="en-GB" sz="2700" dirty="0">
                <a:latin typeface="Arial" panose="020B0604020202020204" pitchFamily="34" charset="0"/>
                <a:cs typeface="Arial" panose="020B0604020202020204" pitchFamily="34" charset="0"/>
              </a:rPr>
              <a:t>over the year.</a:t>
            </a:r>
          </a:p>
          <a:p>
            <a:pPr marL="0" indent="0">
              <a:buNone/>
            </a:pPr>
            <a:r>
              <a:rPr lang="en-GB" sz="2700" dirty="0">
                <a:latin typeface="Arial" panose="020B0604020202020204" pitchFamily="34" charset="0"/>
                <a:cs typeface="Arial" panose="020B0604020202020204" pitchFamily="34" charset="0"/>
              </a:rPr>
              <a:t>Totalling – </a:t>
            </a:r>
            <a:r>
              <a:rPr lang="en-GB" sz="2700" b="1" dirty="0">
                <a:latin typeface="Arial" panose="020B0604020202020204" pitchFamily="34" charset="0"/>
                <a:cs typeface="Arial" panose="020B0604020202020204" pitchFamily="34" charset="0"/>
              </a:rPr>
              <a:t>£2466.08</a:t>
            </a:r>
          </a:p>
          <a:p>
            <a:pPr marL="0" indent="0">
              <a:buNone/>
            </a:pPr>
            <a:endParaRPr lang="en-GB" sz="2700" b="1" dirty="0">
              <a:latin typeface="Arial" panose="020B0604020202020204" pitchFamily="34" charset="0"/>
              <a:cs typeface="Arial" panose="020B0604020202020204" pitchFamily="34" charset="0"/>
            </a:endParaRPr>
          </a:p>
          <a:p>
            <a:pPr marL="0" indent="0">
              <a:buNone/>
            </a:pPr>
            <a:r>
              <a:rPr lang="en-GB" sz="2700" b="1" dirty="0">
                <a:latin typeface="Arial" panose="020B0604020202020204" pitchFamily="34" charset="0"/>
                <a:cs typeface="Arial" panose="020B0604020202020204" pitchFamily="34" charset="0"/>
              </a:rPr>
              <a:t>How much time and money it takes for pipes to be cut by the operator over a year without and with jig:</a:t>
            </a:r>
            <a:endParaRPr lang="en-GB" sz="2700" dirty="0">
              <a:latin typeface="Arial" panose="020B0604020202020204" pitchFamily="34" charset="0"/>
              <a:cs typeface="Arial" panose="020B0604020202020204" pitchFamily="34" charset="0"/>
            </a:endParaRPr>
          </a:p>
          <a:p>
            <a:r>
              <a:rPr lang="en-GB" sz="2700" dirty="0">
                <a:latin typeface="Arial" panose="020B0604020202020204" pitchFamily="34" charset="0"/>
                <a:cs typeface="Arial" panose="020B0604020202020204" pitchFamily="34" charset="0"/>
              </a:rPr>
              <a:t>If production were to produce 2 machines a week the annual cost for operators to cut pipes themselves would be </a:t>
            </a:r>
            <a:r>
              <a:rPr lang="en-GB" sz="2700" b="1" dirty="0">
                <a:latin typeface="Arial" panose="020B0604020202020204" pitchFamily="34" charset="0"/>
                <a:cs typeface="Arial" panose="020B0604020202020204" pitchFamily="34" charset="0"/>
              </a:rPr>
              <a:t>£8747.44.</a:t>
            </a:r>
          </a:p>
          <a:p>
            <a:r>
              <a:rPr lang="en-GB" sz="2700" dirty="0">
                <a:latin typeface="Arial" panose="020B0604020202020204" pitchFamily="34" charset="0"/>
                <a:cs typeface="Arial" panose="020B0604020202020204" pitchFamily="34" charset="0"/>
              </a:rPr>
              <a:t>If they were to use my jig for the same volume of pipe then they would make an annual saving of approx. </a:t>
            </a:r>
            <a:r>
              <a:rPr lang="en-GB" sz="2700" b="1" dirty="0">
                <a:latin typeface="Arial" panose="020B0604020202020204" pitchFamily="34" charset="0"/>
                <a:cs typeface="Arial" panose="020B0604020202020204" pitchFamily="34" charset="0"/>
              </a:rPr>
              <a:t>£4373.72.</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sz="2700" b="1" dirty="0">
                <a:latin typeface="Arial" panose="020B0604020202020204" pitchFamily="34" charset="0"/>
                <a:cs typeface="Arial" panose="020B0604020202020204" pitchFamily="34" charset="0"/>
              </a:rPr>
              <a:t>Summary:</a:t>
            </a:r>
          </a:p>
          <a:p>
            <a:pPr marL="0" indent="0">
              <a:buNone/>
            </a:pPr>
            <a:r>
              <a:rPr lang="en-GB" b="1" dirty="0">
                <a:latin typeface="Arial" panose="020B0604020202020204" pitchFamily="34" charset="0"/>
                <a:cs typeface="Arial" panose="020B0604020202020204" pitchFamily="34" charset="0"/>
              </a:rPr>
              <a:t>Total Saving of   </a:t>
            </a:r>
            <a:r>
              <a:rPr lang="en-GB" sz="5300" b="1" dirty="0">
                <a:latin typeface="Arial" panose="020B0604020202020204" pitchFamily="34" charset="0"/>
                <a:cs typeface="Arial" panose="020B0604020202020204" pitchFamily="34" charset="0"/>
              </a:rPr>
              <a:t>£6839.80 </a:t>
            </a:r>
            <a:r>
              <a:rPr lang="en-GB" b="1" dirty="0">
                <a:latin typeface="Arial" panose="020B0604020202020204" pitchFamily="34" charset="0"/>
                <a:cs typeface="Arial" panose="020B0604020202020204" pitchFamily="34" charset="0"/>
              </a:rPr>
              <a:t>with the cost of rework eliminated</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C7633F65-6AA7-4285-A071-A799D0703C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4741802"/>
      </p:ext>
    </p:extLst>
  </p:cSld>
  <p:clrMapOvr>
    <a:masterClrMapping/>
  </p:clrMapOvr>
  <mc:AlternateContent xmlns:mc="http://schemas.openxmlformats.org/markup-compatibility/2006">
    <mc:Choice xmlns:p14="http://schemas.microsoft.com/office/powerpoint/2010/main" Requires="p14">
      <p:transition spd="slow" p14:dur="2000" advTm="73706"/>
    </mc:Choice>
    <mc:Fallback>
      <p:transition spd="slow" advTm="73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2041" y="0"/>
            <a:ext cx="10018713" cy="1752599"/>
          </a:xfrm>
        </p:spPr>
        <p:txBody>
          <a:bodyPr/>
          <a:lstStyle/>
          <a:p>
            <a:r>
              <a:rPr lang="en-GB" dirty="0"/>
              <a:t>Evaluation</a:t>
            </a:r>
          </a:p>
        </p:txBody>
      </p:sp>
      <p:sp>
        <p:nvSpPr>
          <p:cNvPr id="3" name="Content Placeholder 2"/>
          <p:cNvSpPr>
            <a:spLocks noGrp="1"/>
          </p:cNvSpPr>
          <p:nvPr>
            <p:ph idx="1"/>
          </p:nvPr>
        </p:nvSpPr>
        <p:spPr>
          <a:xfrm>
            <a:off x="1592041" y="1602128"/>
            <a:ext cx="10015870" cy="4979155"/>
          </a:xfrm>
        </p:spPr>
        <p:txBody>
          <a:bodyPr>
            <a:normAutofit fontScale="85000" lnSpcReduction="20000"/>
          </a:bodyPr>
          <a:lstStyle/>
          <a:p>
            <a:pPr marL="0" indent="0">
              <a:buNone/>
            </a:pPr>
            <a:r>
              <a:rPr lang="en-GB" dirty="0"/>
              <a:t>Overall I think my project went well.</a:t>
            </a:r>
          </a:p>
          <a:p>
            <a:pPr marL="0" indent="0">
              <a:buNone/>
            </a:pPr>
            <a:endParaRPr lang="en-GB" dirty="0"/>
          </a:p>
          <a:p>
            <a:pPr marL="0" indent="0">
              <a:buNone/>
            </a:pPr>
            <a:r>
              <a:rPr lang="en-GB" b="1" dirty="0"/>
              <a:t>Things I think I could of improved on:</a:t>
            </a:r>
          </a:p>
          <a:p>
            <a:pPr marL="0" indent="0">
              <a:buNone/>
            </a:pPr>
            <a:r>
              <a:rPr lang="en-GB" b="1" dirty="0"/>
              <a:t>Time management </a:t>
            </a:r>
            <a:r>
              <a:rPr lang="en-GB" dirty="0"/>
              <a:t>– Although I completed my project design and planning before the deadline, I had to adjust my Gantt Chart halfway through to suit and was unable to fully complete the physical build.</a:t>
            </a:r>
          </a:p>
          <a:p>
            <a:pPr marL="0" indent="0">
              <a:buNone/>
            </a:pPr>
            <a:r>
              <a:rPr lang="en-GB" b="1" dirty="0"/>
              <a:t>Build time – </a:t>
            </a:r>
            <a:r>
              <a:rPr lang="en-GB" dirty="0"/>
              <a:t>I ordered each part one by one to ensure the assembly stage went smoothly delivery time did take an impact on the project.</a:t>
            </a:r>
          </a:p>
          <a:p>
            <a:pPr marL="0" indent="0">
              <a:buNone/>
            </a:pPr>
            <a:endParaRPr lang="en-GB" dirty="0"/>
          </a:p>
          <a:p>
            <a:pPr marL="0" indent="0">
              <a:buNone/>
            </a:pPr>
            <a:r>
              <a:rPr lang="en-GB" b="1" dirty="0"/>
              <a:t>Thing I think I did well:</a:t>
            </a:r>
          </a:p>
          <a:p>
            <a:pPr marL="0" indent="0">
              <a:buNone/>
            </a:pPr>
            <a:r>
              <a:rPr lang="en-GB" b="1" dirty="0"/>
              <a:t>Design – </a:t>
            </a:r>
            <a:r>
              <a:rPr lang="en-GB" dirty="0"/>
              <a:t>I think I designed the jig to a good standard as it adapts to different sized pipes effectively and is highly accurate when it comes to measuring due to its rotary encoder.</a:t>
            </a:r>
            <a:endParaRPr lang="en-GB" b="1" dirty="0"/>
          </a:p>
          <a:p>
            <a:pPr marL="0" indent="0">
              <a:buNone/>
            </a:pPr>
            <a:r>
              <a:rPr lang="en-GB" b="1" dirty="0"/>
              <a:t>Build – </a:t>
            </a:r>
            <a:r>
              <a:rPr lang="en-GB" dirty="0"/>
              <a:t>As much as I enjoyed the build stage I also think it went really well as I didn’t face any issues that I couldn’t overcome (As of yet).</a:t>
            </a:r>
          </a:p>
          <a:p>
            <a:pPr marL="0" indent="0">
              <a:buNone/>
            </a:pPr>
            <a:endParaRPr lang="en-GB" b="1"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951C1B6A-079D-46BA-A8CD-FD1D8B91CE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4394181"/>
      </p:ext>
    </p:extLst>
  </p:cSld>
  <p:clrMapOvr>
    <a:masterClrMapping/>
  </p:clrMapOvr>
  <mc:AlternateContent xmlns:mc="http://schemas.openxmlformats.org/markup-compatibility/2006">
    <mc:Choice xmlns:p14="http://schemas.microsoft.com/office/powerpoint/2010/main" Requires="p14">
      <p:transition spd="slow" p14:dur="2000" advTm="55838"/>
    </mc:Choice>
    <mc:Fallback>
      <p:transition spd="slow" advTm="55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79DB1-E2D6-4C6C-BCC0-8F104B31849E}"/>
              </a:ext>
            </a:extLst>
          </p:cNvPr>
          <p:cNvSpPr>
            <a:spLocks noGrp="1"/>
          </p:cNvSpPr>
          <p:nvPr>
            <p:ph type="title"/>
          </p:nvPr>
        </p:nvSpPr>
        <p:spPr/>
        <p:txBody>
          <a:bodyPr/>
          <a:lstStyle/>
          <a:p>
            <a:r>
              <a:rPr lang="en-GB" dirty="0"/>
              <a:t>Acknowledgement </a:t>
            </a:r>
          </a:p>
        </p:txBody>
      </p:sp>
      <p:sp>
        <p:nvSpPr>
          <p:cNvPr id="3" name="Content Placeholder 2">
            <a:extLst>
              <a:ext uri="{FF2B5EF4-FFF2-40B4-BE49-F238E27FC236}">
                <a16:creationId xmlns:a16="http://schemas.microsoft.com/office/drawing/2014/main" id="{50606745-3782-4850-B42C-CD34C3CBA07C}"/>
              </a:ext>
            </a:extLst>
          </p:cNvPr>
          <p:cNvSpPr>
            <a:spLocks noGrp="1"/>
          </p:cNvSpPr>
          <p:nvPr>
            <p:ph idx="1"/>
          </p:nvPr>
        </p:nvSpPr>
        <p:spPr>
          <a:xfrm>
            <a:off x="1484310" y="2062992"/>
            <a:ext cx="10018713" cy="3124201"/>
          </a:xfrm>
        </p:spPr>
        <p:txBody>
          <a:bodyPr/>
          <a:lstStyle/>
          <a:p>
            <a:pPr marL="0" indent="0">
              <a:buNone/>
            </a:pPr>
            <a:r>
              <a:rPr lang="en-GB" dirty="0"/>
              <a:t>Due to this project being a group project I did receive help from an Engineer in work, Will George. Therefore I would like to acknowledge him for helping me brainstorm and map out our plans to improve and develop the current process.</a:t>
            </a:r>
          </a:p>
        </p:txBody>
      </p:sp>
      <p:pic>
        <p:nvPicPr>
          <p:cNvPr id="7" name="Audio 6">
            <a:hlinkClick r:id="" action="ppaction://media"/>
            <a:extLst>
              <a:ext uri="{FF2B5EF4-FFF2-40B4-BE49-F238E27FC236}">
                <a16:creationId xmlns:a16="http://schemas.microsoft.com/office/drawing/2014/main" id="{1B87D2E1-626A-4CF4-8628-D659A03464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4735636"/>
      </p:ext>
    </p:extLst>
  </p:cSld>
  <p:clrMapOvr>
    <a:masterClrMapping/>
  </p:clrMapOvr>
  <mc:AlternateContent xmlns:mc="http://schemas.openxmlformats.org/markup-compatibility/2006">
    <mc:Choice xmlns:p14="http://schemas.microsoft.com/office/powerpoint/2010/main" Requires="p14">
      <p:transition spd="slow" p14:dur="2000" advTm="34467"/>
    </mc:Choice>
    <mc:Fallback>
      <p:transition spd="slow" advTm="34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pPr marL="0" indent="0" algn="ctr">
              <a:buNone/>
            </a:pPr>
            <a:r>
              <a:rPr lang="en-GB" dirty="0"/>
              <a:t>Thank you for listening</a:t>
            </a:r>
          </a:p>
        </p:txBody>
      </p:sp>
      <p:pic>
        <p:nvPicPr>
          <p:cNvPr id="6" name="Audio 5">
            <a:hlinkClick r:id="" action="ppaction://media"/>
            <a:extLst>
              <a:ext uri="{FF2B5EF4-FFF2-40B4-BE49-F238E27FC236}">
                <a16:creationId xmlns:a16="http://schemas.microsoft.com/office/drawing/2014/main" id="{1854E7FD-40F8-4A98-A209-DF3F7D3307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89964476"/>
      </p:ext>
    </p:extLst>
  </p:cSld>
  <p:clrMapOvr>
    <a:masterClrMapping/>
  </p:clrMapOvr>
  <mc:AlternateContent xmlns:mc="http://schemas.openxmlformats.org/markup-compatibility/2006">
    <mc:Choice xmlns:p14="http://schemas.microsoft.com/office/powerpoint/2010/main" Requires="p14">
      <p:transition spd="slow" p14:dur="2000" advTm="26402"/>
    </mc:Choice>
    <mc:Fallback>
      <p:transition spd="slow" advTm="26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12993</TotalTime>
  <Words>832</Words>
  <Application>Microsoft Office PowerPoint</Application>
  <PresentationFormat>Widescreen</PresentationFormat>
  <Paragraphs>53</Paragraphs>
  <Slides>12</Slides>
  <Notes>0</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Corbel</vt:lpstr>
      <vt:lpstr>Parallax</vt:lpstr>
      <vt:lpstr>Pipe Cutting and Measuring Jig - Project Presentation</vt:lpstr>
      <vt:lpstr>Introduction</vt:lpstr>
      <vt:lpstr>The Issue</vt:lpstr>
      <vt:lpstr>The Solution</vt:lpstr>
      <vt:lpstr>My Research</vt:lpstr>
      <vt:lpstr>What I learnt from my research</vt:lpstr>
      <vt:lpstr>Final Design Concept</vt:lpstr>
      <vt:lpstr>Current Build Stage</vt:lpstr>
      <vt:lpstr>Costings and Savings</vt:lpstr>
      <vt:lpstr>Evaluation</vt:lpstr>
      <vt:lpstr>Acknowledgement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Pipe Cutting Jig - Project Presentation</dc:title>
  <dc:creator>SHE16139541</dc:creator>
  <cp:lastModifiedBy>Ben Shears</cp:lastModifiedBy>
  <cp:revision>33</cp:revision>
  <dcterms:created xsi:type="dcterms:W3CDTF">2020-05-10T16:52:52Z</dcterms:created>
  <dcterms:modified xsi:type="dcterms:W3CDTF">2021-06-07T19:04:33Z</dcterms:modified>
</cp:coreProperties>
</file>