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7" r:id="rId3"/>
    <p:sldId id="257" r:id="rId4"/>
    <p:sldId id="278" r:id="rId5"/>
    <p:sldId id="276" r:id="rId6"/>
    <p:sldId id="279" r:id="rId7"/>
    <p:sldId id="280" r:id="rId8"/>
    <p:sldId id="281" r:id="rId9"/>
    <p:sldId id="282" r:id="rId10"/>
    <p:sldId id="283" r:id="rId11"/>
    <p:sldId id="284" r:id="rId12"/>
    <p:sldId id="258" r:id="rId13"/>
    <p:sldId id="259" r:id="rId14"/>
    <p:sldId id="260" r:id="rId15"/>
    <p:sldId id="261" r:id="rId16"/>
    <p:sldId id="262" r:id="rId17"/>
    <p:sldId id="263" r:id="rId18"/>
    <p:sldId id="264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272" r:id="rId27"/>
    <p:sldId id="273" r:id="rId28"/>
    <p:sldId id="274" r:id="rId29"/>
    <p:sldId id="275" r:id="rId30"/>
    <p:sldId id="285" r:id="rId31"/>
    <p:sldId id="286" r:id="rId32"/>
    <p:sldId id="287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7" autoAdjust="0"/>
    <p:restoredTop sz="94660"/>
  </p:normalViewPr>
  <p:slideViewPr>
    <p:cSldViewPr snapToGrid="0">
      <p:cViewPr varScale="1">
        <p:scale>
          <a:sx n="60" d="100"/>
          <a:sy n="60" d="100"/>
        </p:scale>
        <p:origin x="7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891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335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951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96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82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675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297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468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42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1631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391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13F403-09E9-4BA1-99AD-C91C348EA281}" type="datetimeFigureOut">
              <a:rPr lang="en-GB" smtClean="0"/>
              <a:t>16/03/2015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2913A-6541-45AA-88EB-2AB85BFC8F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584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uQoOiQygGY" TargetMode="External"/><Relationship Id="rId2" Type="http://schemas.openxmlformats.org/officeDocument/2006/relationships/hyperlink" Target="http://www.shmoop.com/jason-and-the-golden-fleece/summary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g1v5HkpdEA" TargetMode="External"/><Relationship Id="rId2" Type="http://schemas.openxmlformats.org/officeDocument/2006/relationships/hyperlink" Target="https://www.youtube.com/watch?v=_EkXHYjjLd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Classical Myth and Art 23-24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94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Jason and the Argonauts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</a:p>
          <a:p>
            <a:r>
              <a:rPr lang="en-GB" dirty="0" smtClean="0">
                <a:hlinkClick r:id="rId2"/>
              </a:rPr>
              <a:t>http://www.shmoop.com/jason-and-the-golden-fleece/summary.html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https://www.youtube.com/watch?v=ruQoOiQygGY</a:t>
            </a:r>
            <a:r>
              <a:rPr lang="en-GB" dirty="0" smtClean="0"/>
              <a:t> (lecture)</a:t>
            </a:r>
          </a:p>
          <a:p>
            <a:endParaRPr lang="en-GB" dirty="0"/>
          </a:p>
          <a:p>
            <a:r>
              <a:rPr lang="en-GB" dirty="0" smtClean="0"/>
              <a:t>Main source:</a:t>
            </a:r>
          </a:p>
          <a:p>
            <a:r>
              <a:rPr lang="en-GB" dirty="0" smtClean="0"/>
              <a:t>Apollonius of Rhodes in his epic poem </a:t>
            </a:r>
            <a:r>
              <a:rPr lang="en-GB" i="1" dirty="0" smtClean="0"/>
              <a:t>Argonautica</a:t>
            </a:r>
            <a:r>
              <a:rPr lang="en-GB" dirty="0" smtClean="0"/>
              <a:t>, written in Alexandria in the late 3rd century BC.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329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journey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purpose of a journey in a myth?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45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https://www.youtube.com/watch?v=90ycGMOsAZU&amp;list=PLb3MxPNjhhgVB_NTOvvES0Ch5RnPBizm8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85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Jason and the Argonauts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https://www.youtube.com/watch?v=_EkXHYjjLd8</a:t>
            </a:r>
            <a:r>
              <a:rPr lang="en-GB" dirty="0" smtClean="0"/>
              <a:t> (whole film)</a:t>
            </a:r>
          </a:p>
          <a:p>
            <a:endParaRPr lang="en-GB" dirty="0"/>
          </a:p>
          <a:p>
            <a:r>
              <a:rPr lang="en-GB" dirty="0" smtClean="0">
                <a:hlinkClick r:id="rId3"/>
              </a:rPr>
              <a:t>https://www.youtube.com/watch?v=Sg1v5HkpdEA</a:t>
            </a:r>
            <a:r>
              <a:rPr lang="en-GB" dirty="0" smtClean="0"/>
              <a:t> (trailer)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66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Gathering of the Argonauts, Attic red-figure krater, 460–450 BC, Louvre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32620" y="1825625"/>
            <a:ext cx="512676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55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'Jason takes the Fleece'. Detail from Athenian red-figure clay vase, about 470-460 BC. New York. Metropolitan Museum of Art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88632" y="2294021"/>
            <a:ext cx="4074193" cy="3946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10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Detail from Athenian red-figure clay vase, about 425-375 BC. </a:t>
            </a:r>
            <a:r>
              <a:rPr lang="en-GB" dirty="0" err="1" smtClean="0"/>
              <a:t>Ruvo</a:t>
            </a:r>
            <a:r>
              <a:rPr lang="en-GB" dirty="0" smtClean="0"/>
              <a:t>, </a:t>
            </a:r>
            <a:r>
              <a:rPr lang="en-GB" dirty="0" err="1" smtClean="0"/>
              <a:t>Museo</a:t>
            </a:r>
            <a:r>
              <a:rPr lang="en-GB" dirty="0" smtClean="0"/>
              <a:t> </a:t>
            </a:r>
            <a:r>
              <a:rPr lang="en-GB" dirty="0" err="1" smtClean="0"/>
              <a:t>Jatta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72366" y="1825625"/>
            <a:ext cx="324726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49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R.F/ kylix; Attributed to </a:t>
            </a:r>
            <a:r>
              <a:rPr lang="en-GB" dirty="0" err="1" smtClean="0"/>
              <a:t>Douris</a:t>
            </a:r>
            <a:r>
              <a:rPr lang="en-GB" dirty="0" smtClean="0"/>
              <a:t>; ca 500 - 450 BC; Vatican; Jason and the dragon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15971" y="1825625"/>
            <a:ext cx="436005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981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Attributed to the Orchard Painter; </a:t>
            </a:r>
            <a:r>
              <a:rPr lang="en-GB" dirty="0" err="1" smtClean="0"/>
              <a:t>n.d.</a:t>
            </a:r>
            <a:r>
              <a:rPr lang="en-GB" dirty="0" smtClean="0"/>
              <a:t>;  Krater, column; New York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38562" y="2243931"/>
            <a:ext cx="4714875" cy="3514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23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Apulian Red Figure; </a:t>
            </a:r>
            <a:r>
              <a:rPr lang="en-GB" dirty="0" err="1" smtClean="0"/>
              <a:t>n.d.</a:t>
            </a:r>
            <a:r>
              <a:rPr lang="en-GB" dirty="0" smtClean="0"/>
              <a:t>; Naples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15462" y="1825625"/>
            <a:ext cx="296107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204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Joseph Campbell’s THE HERO WITH A THOUSAND FACES.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Hero’s Journey is a pattern of narrative identified by the American scholar Joseph Campbell that appears in drama, storytelling, myth, religious ritual, and psychological development.  </a:t>
            </a:r>
            <a:endParaRPr lang="en-GB" dirty="0" smtClean="0"/>
          </a:p>
          <a:p>
            <a:r>
              <a:rPr lang="en-GB" dirty="0" smtClean="0"/>
              <a:t>It </a:t>
            </a:r>
            <a:r>
              <a:rPr lang="en-GB" dirty="0"/>
              <a:t>describes the typical adventure of the archetype known as The Hero, the person who goes out and achieves great deeds on behalf of the group, tribe, or civilization.</a:t>
            </a:r>
          </a:p>
        </p:txBody>
      </p:sp>
    </p:spTree>
    <p:extLst>
      <p:ext uri="{BB962C8B-B14F-4D97-AF65-F5344CB8AC3E}">
        <p14:creationId xmlns:p14="http://schemas.microsoft.com/office/powerpoint/2010/main" val="120524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        THE ORDINARY WORLD. 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hero, uneasy, uncomfortable or unaware, is introduced sympathetically so the audience can identify with the situation or dilemma.  The hero is shown against a background of environment, heredity, and personal history.  Some kind of polarity in the hero’s life is pulling in different directions and causing stress.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099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2.        THE CALL TO ADVENTURE.  </a:t>
            </a:r>
            <a:endParaRPr lang="en-GB" dirty="0" smtClean="0"/>
          </a:p>
          <a:p>
            <a:r>
              <a:rPr lang="en-GB" dirty="0" smtClean="0"/>
              <a:t>Something </a:t>
            </a:r>
            <a:r>
              <a:rPr lang="en-GB" dirty="0"/>
              <a:t>shakes up the situation, either from external pressures or from something rising up from deep within, so the hero must face the beginnings of change.  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57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3.        REFUSAL OF THE CALL. 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hero feels the fear of the unknown and tries to turn away from the adventure, however briefly.  Alternately, another character may express the uncertainty and danger ahead.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5991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4.        MEETING WITH THE MENTOR. 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hero comes across a seasoned </a:t>
            </a:r>
            <a:r>
              <a:rPr lang="en-GB" dirty="0" err="1"/>
              <a:t>traveler</a:t>
            </a:r>
            <a:r>
              <a:rPr lang="en-GB" dirty="0"/>
              <a:t> of the worlds who gives him or her training, equipment, or advice that will help on the journey.  Or the hero reaches within to a source of courage and wisdom.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55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5.        CROSSING THE THRESHOLD.  </a:t>
            </a:r>
            <a:endParaRPr lang="en-GB" dirty="0" smtClean="0"/>
          </a:p>
          <a:p>
            <a:r>
              <a:rPr lang="en-GB" dirty="0" smtClean="0"/>
              <a:t>At </a:t>
            </a:r>
            <a:r>
              <a:rPr lang="en-GB" dirty="0"/>
              <a:t>the end of </a:t>
            </a:r>
            <a:r>
              <a:rPr lang="en-GB" dirty="0" smtClean="0"/>
              <a:t>the first part, </a:t>
            </a:r>
            <a:r>
              <a:rPr lang="en-GB" dirty="0"/>
              <a:t>the hero commits to leaving the Ordinary World and entering a new region or condition with unfamiliar rules and values.</a:t>
            </a:r>
          </a:p>
        </p:txBody>
      </p:sp>
    </p:spTree>
    <p:extLst>
      <p:ext uri="{BB962C8B-B14F-4D97-AF65-F5344CB8AC3E}">
        <p14:creationId xmlns:p14="http://schemas.microsoft.com/office/powerpoint/2010/main" val="2356401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6.        TESTS, ALLIES AND ENEMIES. 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hero is tested and sorts out allegiances in the Special World.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15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7.        APPROACH. 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hero and newfound allies prepare for the major challenge in the Special world.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284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8.        THE ORDEAL.  </a:t>
            </a:r>
            <a:endParaRPr lang="en-GB" dirty="0" smtClean="0"/>
          </a:p>
          <a:p>
            <a:r>
              <a:rPr lang="en-GB" dirty="0" smtClean="0"/>
              <a:t>Near </a:t>
            </a:r>
            <a:r>
              <a:rPr lang="en-GB" dirty="0"/>
              <a:t>the middle of the story, the hero enters a central space in the Special World and confronts death or faces his or her greatest fear.  Out of the moment of death comes a new life. 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680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9.        THE REWARD. 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The hero takes possession of the treasure won by facing death.  There may be celebration, but there is also danger of losing the treasure again.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02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10.      THE ROAD BACK.  </a:t>
            </a:r>
            <a:endParaRPr lang="en-GB" dirty="0" smtClean="0"/>
          </a:p>
          <a:p>
            <a:r>
              <a:rPr lang="en-GB" dirty="0" smtClean="0"/>
              <a:t>About </a:t>
            </a:r>
            <a:r>
              <a:rPr lang="en-GB" dirty="0"/>
              <a:t>three-fourths of the way through the story, the hero is driven to complete the adventure, leaving the Special World to be sure the treasure is brought home.  Often a chase scene signals the urgency and danger of the mission.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323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11.     THE RESURRECTION.  </a:t>
            </a:r>
            <a:endParaRPr lang="en-GB" dirty="0" smtClean="0"/>
          </a:p>
          <a:p>
            <a:r>
              <a:rPr lang="en-GB" dirty="0" smtClean="0"/>
              <a:t>At </a:t>
            </a:r>
            <a:r>
              <a:rPr lang="en-GB" dirty="0"/>
              <a:t>the climax, the hero is severely tested once more on the threshold of home.  He or she is purified by a last sacrifice, another moment of death and rebirth, but on a higher and more complete level.  By the hero’s action, the polarities that were in conflict at the beginning are finally resolved.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786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12.       RETURN WITH THE ELIXIR. 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hero returns home or continues the journey, bearing some element of the treasure that has the power to transform the world as the hero has been transformed.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188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63256" y="1825625"/>
            <a:ext cx="50654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86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45365" y="1825625"/>
            <a:ext cx="470127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84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“There are only two or three human stories, and they go on repeating themselves as fiercely as if they had never happened before.”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                                                                                                Willa Cather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331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Heroine's Journey  </a:t>
            </a:r>
            <a:r>
              <a:rPr lang="en-GB" b="1" dirty="0" smtClean="0"/>
              <a:t>(Maureen </a:t>
            </a:r>
            <a:r>
              <a:rPr lang="en-GB" b="1" dirty="0"/>
              <a:t>Murdock)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1.         SEPARATION FROM THE FEMININE</a:t>
            </a:r>
            <a:endParaRPr lang="en-GB" dirty="0" smtClean="0"/>
          </a:p>
          <a:p>
            <a:r>
              <a:rPr lang="en-GB" dirty="0"/>
              <a:t>2.         IDENTIFICATION WITH THE MASCULINE &amp; GATHERING OF ALLIES</a:t>
            </a:r>
            <a:endParaRPr lang="en-GB" dirty="0" smtClean="0"/>
          </a:p>
          <a:p>
            <a:r>
              <a:rPr lang="en-GB" dirty="0"/>
              <a:t>3.         ROAD OF TRIALS, MEETING OGRES &amp; DRAGONS</a:t>
            </a:r>
            <a:endParaRPr lang="en-GB" dirty="0" smtClean="0"/>
          </a:p>
          <a:p>
            <a:r>
              <a:rPr lang="en-GB" dirty="0"/>
              <a:t>4.         FINDING THE BOON OF SUCCESS</a:t>
            </a:r>
            <a:endParaRPr lang="en-GB" dirty="0" smtClean="0"/>
          </a:p>
          <a:p>
            <a:r>
              <a:rPr lang="en-GB" dirty="0"/>
              <a:t>5.         AWAKENING TO FEELINGS OF SPIRITUAL ARIDITY: DEATH</a:t>
            </a:r>
            <a:endParaRPr lang="en-GB" dirty="0" smtClean="0"/>
          </a:p>
          <a:p>
            <a:r>
              <a:rPr lang="en-GB" dirty="0"/>
              <a:t>6.         INITIATION &amp; DESCENT TO THE GODDESS</a:t>
            </a:r>
            <a:endParaRPr lang="en-GB" dirty="0" smtClean="0"/>
          </a:p>
          <a:p>
            <a:r>
              <a:rPr lang="en-GB" dirty="0"/>
              <a:t>7.         URGENT YEARNING TO RECONNECT WITH THE FEMININE </a:t>
            </a:r>
            <a:endParaRPr lang="en-GB" dirty="0" smtClean="0"/>
          </a:p>
          <a:p>
            <a:r>
              <a:rPr lang="en-GB" dirty="0"/>
              <a:t>8.         HEALING THE MOTHER/DAUGHTER SPLIT</a:t>
            </a:r>
            <a:endParaRPr lang="en-GB" dirty="0" smtClean="0"/>
          </a:p>
          <a:p>
            <a:r>
              <a:rPr lang="en-GB" dirty="0"/>
              <a:t>9.         HEALING THE WOUNDED MASCULINE</a:t>
            </a:r>
            <a:endParaRPr lang="en-GB" dirty="0" smtClean="0"/>
          </a:p>
          <a:p>
            <a:r>
              <a:rPr lang="en-GB" dirty="0"/>
              <a:t>10.       INTEGRATION OF MASCULINE &amp; FEMININE 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072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From Girl to Goddess: The Heroine's Journey Through Myth and Legend Paperback – 15 Oct 2010</a:t>
            </a:r>
          </a:p>
          <a:p>
            <a:r>
              <a:rPr lang="en-GB" dirty="0" smtClean="0"/>
              <a:t>Valerie Estelle Frankel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601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</a:t>
            </a:r>
            <a:r>
              <a:rPr lang="en-GB" dirty="0" smtClean="0"/>
              <a:t>hat kind of art is this? (sculpture, relief sculpture, vase painting etc.?)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Who or what does it depict (discuss attributes)?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part of a myth does it tell us about and why?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1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55495" y="1267326"/>
            <a:ext cx="4716880" cy="4081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57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answer…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Heracles &amp; the </a:t>
            </a:r>
            <a:r>
              <a:rPr lang="en-GB" dirty="0" err="1" smtClean="0"/>
              <a:t>Erymanthian</a:t>
            </a:r>
            <a:r>
              <a:rPr lang="en-GB" dirty="0" smtClean="0"/>
              <a:t> Boar, Athenian black-figure</a:t>
            </a:r>
            <a:br>
              <a:rPr lang="en-GB" dirty="0" smtClean="0"/>
            </a:br>
            <a:r>
              <a:rPr lang="en-GB" dirty="0" smtClean="0"/>
              <a:t>amphora C6th B.C., </a:t>
            </a:r>
            <a:r>
              <a:rPr lang="en-GB" dirty="0" err="1" smtClean="0"/>
              <a:t>Musée</a:t>
            </a:r>
            <a:r>
              <a:rPr lang="en-GB" dirty="0" smtClean="0"/>
              <a:t> du Louvre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92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3220</TotalTime>
  <Words>331</Words>
  <Application>Microsoft Office PowerPoint</Application>
  <PresentationFormat>Widescreen</PresentationFormat>
  <Paragraphs>73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Calibri Light</vt:lpstr>
      <vt:lpstr>Office Theme</vt:lpstr>
      <vt:lpstr>Classical Myth and Art 23-24</vt:lpstr>
      <vt:lpstr>Jason and the Argonauts</vt:lpstr>
      <vt:lpstr>The journey</vt:lpstr>
      <vt:lpstr>Documentary</vt:lpstr>
      <vt:lpstr>Jason and the Argonauts</vt:lpstr>
      <vt:lpstr>Gathering of the Argonauts, Attic red-figure krater, 460–450 BC, Louvre </vt:lpstr>
      <vt:lpstr>'Jason takes the Fleece'. Detail from Athenian red-figure clay vase, about 470-460 BC. New York. Metropolitan Museum of Art</vt:lpstr>
      <vt:lpstr>Detail from Athenian red-figure clay vase, about 425-375 BC. Ruvo, Museo Jatta</vt:lpstr>
      <vt:lpstr>R.F/ kylix; Attributed to Douris; ca 500 - 450 BC; Vatican; Jason and the dragon</vt:lpstr>
      <vt:lpstr>Attributed to the Orchard Painter; n.d.;  Krater, column; New York</vt:lpstr>
      <vt:lpstr>Apulian Red Figure; n.d.; Naples</vt:lpstr>
      <vt:lpstr>Joseph Campbell’s THE HERO WITH A THOUSAND FACES.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Heroine's Journey  (Maureen Murdock)</vt:lpstr>
      <vt:lpstr>PowerPoint Presentation</vt:lpstr>
      <vt:lpstr>Exam Technique</vt:lpstr>
      <vt:lpstr>PowerPoint Presentation</vt:lpstr>
      <vt:lpstr>The answer…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Classical Myth and Art 23-24</dc:title>
  <dc:creator>Jane Hood</dc:creator>
  <cp:lastModifiedBy>Jane Hood</cp:lastModifiedBy>
  <cp:revision>27</cp:revision>
  <dcterms:created xsi:type="dcterms:W3CDTF">2015-03-16T12:21:09Z</dcterms:created>
  <dcterms:modified xsi:type="dcterms:W3CDTF">2015-03-18T18:01:12Z</dcterms:modified>
</cp:coreProperties>
</file>