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62" r:id="rId1"/>
  </p:sldMasterIdLst>
  <p:notesMasterIdLst>
    <p:notesMasterId r:id="rId14"/>
  </p:notesMasterIdLst>
  <p:sldIdLst>
    <p:sldId id="256" r:id="rId2"/>
    <p:sldId id="257" r:id="rId3"/>
    <p:sldId id="259" r:id="rId4"/>
    <p:sldId id="271" r:id="rId5"/>
    <p:sldId id="266" r:id="rId6"/>
    <p:sldId id="272" r:id="rId7"/>
    <p:sldId id="261" r:id="rId8"/>
    <p:sldId id="273" r:id="rId9"/>
    <p:sldId id="269" r:id="rId10"/>
    <p:sldId id="260" r:id="rId11"/>
    <p:sldId id="270"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72313" autoAdjust="0"/>
  </p:normalViewPr>
  <p:slideViewPr>
    <p:cSldViewPr snapToGrid="0" showGuides="1">
      <p:cViewPr varScale="1">
        <p:scale>
          <a:sx n="90" d="100"/>
          <a:sy n="90" d="100"/>
        </p:scale>
        <p:origin x="2008" y="200"/>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056F4C-052E-4B6C-B4A2-2C13614D8D5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9F1FFEF-AEC6-4903-9ED7-36F122D12851}">
      <dgm:prSet phldrT="[Text]"/>
      <dgm:spPr/>
      <dgm:t>
        <a:bodyPr/>
        <a:lstStyle/>
        <a:p>
          <a:r>
            <a:rPr lang="en-US" dirty="0"/>
            <a:t>Bank Loan</a:t>
          </a:r>
        </a:p>
      </dgm:t>
    </dgm:pt>
    <dgm:pt modelId="{A4A20101-D043-4BC7-AC7A-90CE768A8107}" type="parTrans" cxnId="{333212AB-CCFC-4872-AE61-650718995EFF}">
      <dgm:prSet/>
      <dgm:spPr/>
      <dgm:t>
        <a:bodyPr/>
        <a:lstStyle/>
        <a:p>
          <a:endParaRPr lang="en-US"/>
        </a:p>
      </dgm:t>
    </dgm:pt>
    <dgm:pt modelId="{4482F74F-624E-4F11-A136-D7F05EB01652}" type="sibTrans" cxnId="{333212AB-CCFC-4872-AE61-650718995EFF}">
      <dgm:prSet/>
      <dgm:spPr/>
      <dgm:t>
        <a:bodyPr/>
        <a:lstStyle/>
        <a:p>
          <a:endParaRPr lang="en-US"/>
        </a:p>
      </dgm:t>
    </dgm:pt>
    <dgm:pt modelId="{562E247F-72FF-485F-A290-A5CA53705303}">
      <dgm:prSet phldrT="[Text]"/>
      <dgm:spPr/>
      <dgm:t>
        <a:bodyPr/>
        <a:lstStyle/>
        <a:p>
          <a:r>
            <a:rPr lang="en-US" dirty="0"/>
            <a:t>Grants</a:t>
          </a:r>
        </a:p>
      </dgm:t>
    </dgm:pt>
    <dgm:pt modelId="{95C8EE81-C635-4374-8697-9FB2902BFCE1}" type="parTrans" cxnId="{8365EA7B-31FC-4A7B-816D-7C81561B87A3}">
      <dgm:prSet/>
      <dgm:spPr/>
      <dgm:t>
        <a:bodyPr/>
        <a:lstStyle/>
        <a:p>
          <a:endParaRPr lang="en-US"/>
        </a:p>
      </dgm:t>
    </dgm:pt>
    <dgm:pt modelId="{58F0438D-D57D-4084-A0CA-2047C9CAF8EE}" type="sibTrans" cxnId="{8365EA7B-31FC-4A7B-816D-7C81561B87A3}">
      <dgm:prSet/>
      <dgm:spPr/>
      <dgm:t>
        <a:bodyPr/>
        <a:lstStyle/>
        <a:p>
          <a:endParaRPr lang="en-US"/>
        </a:p>
      </dgm:t>
    </dgm:pt>
    <dgm:pt modelId="{709C7E33-D8CE-44EF-B4A3-EA69E8C2E002}">
      <dgm:prSet phldrT="[Text]"/>
      <dgm:spPr/>
      <dgm:t>
        <a:bodyPr/>
        <a:lstStyle/>
        <a:p>
          <a:r>
            <a:rPr lang="en-US" dirty="0"/>
            <a:t>Business Angels</a:t>
          </a:r>
        </a:p>
      </dgm:t>
    </dgm:pt>
    <dgm:pt modelId="{9983C626-C712-47C5-8BAA-5B4DEDC75D75}" type="parTrans" cxnId="{BD8099BD-ABB2-4151-A588-8E0DF60453DD}">
      <dgm:prSet/>
      <dgm:spPr/>
      <dgm:t>
        <a:bodyPr/>
        <a:lstStyle/>
        <a:p>
          <a:endParaRPr lang="en-US"/>
        </a:p>
      </dgm:t>
    </dgm:pt>
    <dgm:pt modelId="{C64500DC-AA98-4AF5-8A20-2A834CCA9B2A}" type="sibTrans" cxnId="{BD8099BD-ABB2-4151-A588-8E0DF60453DD}">
      <dgm:prSet/>
      <dgm:spPr/>
      <dgm:t>
        <a:bodyPr/>
        <a:lstStyle/>
        <a:p>
          <a:endParaRPr lang="en-US"/>
        </a:p>
      </dgm:t>
    </dgm:pt>
    <dgm:pt modelId="{2BD93514-650B-490E-9DC5-61FB3D36FBD4}">
      <dgm:prSet phldrT="[Text]"/>
      <dgm:spPr/>
      <dgm:t>
        <a:bodyPr/>
        <a:lstStyle/>
        <a:p>
          <a:r>
            <a:rPr lang="en-US" dirty="0"/>
            <a:t>Venture Capitalist</a:t>
          </a:r>
        </a:p>
      </dgm:t>
    </dgm:pt>
    <dgm:pt modelId="{5E7E7661-4150-4511-B380-10EAA1E829A6}" type="parTrans" cxnId="{26AD14E1-1381-4C9A-A7C1-F4090EE3DC4A}">
      <dgm:prSet/>
      <dgm:spPr/>
      <dgm:t>
        <a:bodyPr/>
        <a:lstStyle/>
        <a:p>
          <a:endParaRPr lang="en-US"/>
        </a:p>
      </dgm:t>
    </dgm:pt>
    <dgm:pt modelId="{FCE8F1C5-F474-4A20-BB06-3FE01427AB77}" type="sibTrans" cxnId="{26AD14E1-1381-4C9A-A7C1-F4090EE3DC4A}">
      <dgm:prSet/>
      <dgm:spPr/>
      <dgm:t>
        <a:bodyPr/>
        <a:lstStyle/>
        <a:p>
          <a:endParaRPr lang="en-US"/>
        </a:p>
      </dgm:t>
    </dgm:pt>
    <dgm:pt modelId="{1808B8FC-2DCB-4164-A0D1-D2FC26767E5B}">
      <dgm:prSet phldrT="[Text]"/>
      <dgm:spPr/>
      <dgm:t>
        <a:bodyPr/>
        <a:lstStyle/>
        <a:p>
          <a:r>
            <a:rPr lang="en-US" dirty="0"/>
            <a:t>Personal Financing</a:t>
          </a:r>
        </a:p>
      </dgm:t>
    </dgm:pt>
    <dgm:pt modelId="{683F3F3B-4574-4384-A9CC-3F0AF6F6C9CC}" type="parTrans" cxnId="{F8B7EC25-5161-49D9-9A74-69679202FBE5}">
      <dgm:prSet/>
      <dgm:spPr/>
      <dgm:t>
        <a:bodyPr/>
        <a:lstStyle/>
        <a:p>
          <a:endParaRPr lang="en-US"/>
        </a:p>
      </dgm:t>
    </dgm:pt>
    <dgm:pt modelId="{4D96CE22-861C-46C6-90DA-AECD271405E1}" type="sibTrans" cxnId="{F8B7EC25-5161-49D9-9A74-69679202FBE5}">
      <dgm:prSet/>
      <dgm:spPr/>
      <dgm:t>
        <a:bodyPr/>
        <a:lstStyle/>
        <a:p>
          <a:endParaRPr lang="en-US"/>
        </a:p>
      </dgm:t>
    </dgm:pt>
    <dgm:pt modelId="{E4B8084F-489F-4C55-8C90-B8AFD5FF9062}" type="pres">
      <dgm:prSet presAssocID="{FD056F4C-052E-4B6C-B4A2-2C13614D8D59}" presName="diagram" presStyleCnt="0">
        <dgm:presLayoutVars>
          <dgm:dir/>
          <dgm:resizeHandles val="exact"/>
        </dgm:presLayoutVars>
      </dgm:prSet>
      <dgm:spPr/>
    </dgm:pt>
    <dgm:pt modelId="{87FE21CE-B29B-4D1F-B846-BA1CBD27DC3B}" type="pres">
      <dgm:prSet presAssocID="{E9F1FFEF-AEC6-4903-9ED7-36F122D12851}" presName="node" presStyleLbl="node1" presStyleIdx="0" presStyleCnt="5">
        <dgm:presLayoutVars>
          <dgm:bulletEnabled val="1"/>
        </dgm:presLayoutVars>
      </dgm:prSet>
      <dgm:spPr/>
    </dgm:pt>
    <dgm:pt modelId="{43D81538-29EB-44CC-BFB3-3954A648A056}" type="pres">
      <dgm:prSet presAssocID="{4482F74F-624E-4F11-A136-D7F05EB01652}" presName="sibTrans" presStyleCnt="0"/>
      <dgm:spPr/>
    </dgm:pt>
    <dgm:pt modelId="{88E8DBAF-337F-4DE0-9055-53BF7E497851}" type="pres">
      <dgm:prSet presAssocID="{562E247F-72FF-485F-A290-A5CA53705303}" presName="node" presStyleLbl="node1" presStyleIdx="1" presStyleCnt="5">
        <dgm:presLayoutVars>
          <dgm:bulletEnabled val="1"/>
        </dgm:presLayoutVars>
      </dgm:prSet>
      <dgm:spPr/>
    </dgm:pt>
    <dgm:pt modelId="{69C6A6B5-DF3F-49DA-B3FD-ADB585967607}" type="pres">
      <dgm:prSet presAssocID="{58F0438D-D57D-4084-A0CA-2047C9CAF8EE}" presName="sibTrans" presStyleCnt="0"/>
      <dgm:spPr/>
    </dgm:pt>
    <dgm:pt modelId="{CBCE12D8-5320-45CA-B0C4-0664CE2CC44A}" type="pres">
      <dgm:prSet presAssocID="{709C7E33-D8CE-44EF-B4A3-EA69E8C2E002}" presName="node" presStyleLbl="node1" presStyleIdx="2" presStyleCnt="5">
        <dgm:presLayoutVars>
          <dgm:bulletEnabled val="1"/>
        </dgm:presLayoutVars>
      </dgm:prSet>
      <dgm:spPr/>
    </dgm:pt>
    <dgm:pt modelId="{3DE3DA83-5FAE-4056-A6F6-AAC92DA4162F}" type="pres">
      <dgm:prSet presAssocID="{C64500DC-AA98-4AF5-8A20-2A834CCA9B2A}" presName="sibTrans" presStyleCnt="0"/>
      <dgm:spPr/>
    </dgm:pt>
    <dgm:pt modelId="{ED6CF702-59E2-4DEA-BBBE-AACACA08ACC6}" type="pres">
      <dgm:prSet presAssocID="{2BD93514-650B-490E-9DC5-61FB3D36FBD4}" presName="node" presStyleLbl="node1" presStyleIdx="3" presStyleCnt="5">
        <dgm:presLayoutVars>
          <dgm:bulletEnabled val="1"/>
        </dgm:presLayoutVars>
      </dgm:prSet>
      <dgm:spPr/>
    </dgm:pt>
    <dgm:pt modelId="{C07F682D-A942-440E-92FB-348C9D004A67}" type="pres">
      <dgm:prSet presAssocID="{FCE8F1C5-F474-4A20-BB06-3FE01427AB77}" presName="sibTrans" presStyleCnt="0"/>
      <dgm:spPr/>
    </dgm:pt>
    <dgm:pt modelId="{A3073566-6D49-42A4-BEDD-B2DF2E6CD8AB}" type="pres">
      <dgm:prSet presAssocID="{1808B8FC-2DCB-4164-A0D1-D2FC26767E5B}" presName="node" presStyleLbl="node1" presStyleIdx="4" presStyleCnt="5">
        <dgm:presLayoutVars>
          <dgm:bulletEnabled val="1"/>
        </dgm:presLayoutVars>
      </dgm:prSet>
      <dgm:spPr/>
    </dgm:pt>
  </dgm:ptLst>
  <dgm:cxnLst>
    <dgm:cxn modelId="{94176400-E96F-4303-BF70-5C16BE14C255}" type="presOf" srcId="{709C7E33-D8CE-44EF-B4A3-EA69E8C2E002}" destId="{CBCE12D8-5320-45CA-B0C4-0664CE2CC44A}" srcOrd="0" destOrd="0" presId="urn:microsoft.com/office/officeart/2005/8/layout/default"/>
    <dgm:cxn modelId="{F8B7EC25-5161-49D9-9A74-69679202FBE5}" srcId="{FD056F4C-052E-4B6C-B4A2-2C13614D8D59}" destId="{1808B8FC-2DCB-4164-A0D1-D2FC26767E5B}" srcOrd="4" destOrd="0" parTransId="{683F3F3B-4574-4384-A9CC-3F0AF6F6C9CC}" sibTransId="{4D96CE22-861C-46C6-90DA-AECD271405E1}"/>
    <dgm:cxn modelId="{C7D1AC5A-48AD-4963-8971-7A3CF6DFFBAA}" type="presOf" srcId="{2BD93514-650B-490E-9DC5-61FB3D36FBD4}" destId="{ED6CF702-59E2-4DEA-BBBE-AACACA08ACC6}" srcOrd="0" destOrd="0" presId="urn:microsoft.com/office/officeart/2005/8/layout/default"/>
    <dgm:cxn modelId="{0C6EC273-1E09-4398-AFF6-8CFCDA34FD5A}" type="presOf" srcId="{E9F1FFEF-AEC6-4903-9ED7-36F122D12851}" destId="{87FE21CE-B29B-4D1F-B846-BA1CBD27DC3B}" srcOrd="0" destOrd="0" presId="urn:microsoft.com/office/officeart/2005/8/layout/default"/>
    <dgm:cxn modelId="{8365EA7B-31FC-4A7B-816D-7C81561B87A3}" srcId="{FD056F4C-052E-4B6C-B4A2-2C13614D8D59}" destId="{562E247F-72FF-485F-A290-A5CA53705303}" srcOrd="1" destOrd="0" parTransId="{95C8EE81-C635-4374-8697-9FB2902BFCE1}" sibTransId="{58F0438D-D57D-4084-A0CA-2047C9CAF8EE}"/>
    <dgm:cxn modelId="{0E088A8D-A604-407A-B71A-8B60265188DC}" type="presOf" srcId="{562E247F-72FF-485F-A290-A5CA53705303}" destId="{88E8DBAF-337F-4DE0-9055-53BF7E497851}" srcOrd="0" destOrd="0" presId="urn:microsoft.com/office/officeart/2005/8/layout/default"/>
    <dgm:cxn modelId="{333212AB-CCFC-4872-AE61-650718995EFF}" srcId="{FD056F4C-052E-4B6C-B4A2-2C13614D8D59}" destId="{E9F1FFEF-AEC6-4903-9ED7-36F122D12851}" srcOrd="0" destOrd="0" parTransId="{A4A20101-D043-4BC7-AC7A-90CE768A8107}" sibTransId="{4482F74F-624E-4F11-A136-D7F05EB01652}"/>
    <dgm:cxn modelId="{BD8099BD-ABB2-4151-A588-8E0DF60453DD}" srcId="{FD056F4C-052E-4B6C-B4A2-2C13614D8D59}" destId="{709C7E33-D8CE-44EF-B4A3-EA69E8C2E002}" srcOrd="2" destOrd="0" parTransId="{9983C626-C712-47C5-8BAA-5B4DEDC75D75}" sibTransId="{C64500DC-AA98-4AF5-8A20-2A834CCA9B2A}"/>
    <dgm:cxn modelId="{77D549C1-BB2D-4121-A1E5-DCA7E3771173}" type="presOf" srcId="{1808B8FC-2DCB-4164-A0D1-D2FC26767E5B}" destId="{A3073566-6D49-42A4-BEDD-B2DF2E6CD8AB}" srcOrd="0" destOrd="0" presId="urn:microsoft.com/office/officeart/2005/8/layout/default"/>
    <dgm:cxn modelId="{41304EC2-05BD-4B47-9520-3FA7EDD93197}" type="presOf" srcId="{FD056F4C-052E-4B6C-B4A2-2C13614D8D59}" destId="{E4B8084F-489F-4C55-8C90-B8AFD5FF9062}" srcOrd="0" destOrd="0" presId="urn:microsoft.com/office/officeart/2005/8/layout/default"/>
    <dgm:cxn modelId="{26AD14E1-1381-4C9A-A7C1-F4090EE3DC4A}" srcId="{FD056F4C-052E-4B6C-B4A2-2C13614D8D59}" destId="{2BD93514-650B-490E-9DC5-61FB3D36FBD4}" srcOrd="3" destOrd="0" parTransId="{5E7E7661-4150-4511-B380-10EAA1E829A6}" sibTransId="{FCE8F1C5-F474-4A20-BB06-3FE01427AB77}"/>
    <dgm:cxn modelId="{43526086-AEF5-4EBE-BA00-9CA61820B059}" type="presParOf" srcId="{E4B8084F-489F-4C55-8C90-B8AFD5FF9062}" destId="{87FE21CE-B29B-4D1F-B846-BA1CBD27DC3B}" srcOrd="0" destOrd="0" presId="urn:microsoft.com/office/officeart/2005/8/layout/default"/>
    <dgm:cxn modelId="{2BAEE444-A1AB-4E0D-982C-F983C3FC6B9C}" type="presParOf" srcId="{E4B8084F-489F-4C55-8C90-B8AFD5FF9062}" destId="{43D81538-29EB-44CC-BFB3-3954A648A056}" srcOrd="1" destOrd="0" presId="urn:microsoft.com/office/officeart/2005/8/layout/default"/>
    <dgm:cxn modelId="{70C05D8B-8897-470B-BAA3-F539E0FCA934}" type="presParOf" srcId="{E4B8084F-489F-4C55-8C90-B8AFD5FF9062}" destId="{88E8DBAF-337F-4DE0-9055-53BF7E497851}" srcOrd="2" destOrd="0" presId="urn:microsoft.com/office/officeart/2005/8/layout/default"/>
    <dgm:cxn modelId="{FE14E688-00C5-4DAC-9601-F9BE0B803C11}" type="presParOf" srcId="{E4B8084F-489F-4C55-8C90-B8AFD5FF9062}" destId="{69C6A6B5-DF3F-49DA-B3FD-ADB585967607}" srcOrd="3" destOrd="0" presId="urn:microsoft.com/office/officeart/2005/8/layout/default"/>
    <dgm:cxn modelId="{99DF9647-98D2-48DF-B576-A259D71AFF1F}" type="presParOf" srcId="{E4B8084F-489F-4C55-8C90-B8AFD5FF9062}" destId="{CBCE12D8-5320-45CA-B0C4-0664CE2CC44A}" srcOrd="4" destOrd="0" presId="urn:microsoft.com/office/officeart/2005/8/layout/default"/>
    <dgm:cxn modelId="{5F5E0696-CDB6-46CD-83C7-DD2E2BF59C03}" type="presParOf" srcId="{E4B8084F-489F-4C55-8C90-B8AFD5FF9062}" destId="{3DE3DA83-5FAE-4056-A6F6-AAC92DA4162F}" srcOrd="5" destOrd="0" presId="urn:microsoft.com/office/officeart/2005/8/layout/default"/>
    <dgm:cxn modelId="{7029B27A-0CE6-4397-8CEC-24C96191D5BD}" type="presParOf" srcId="{E4B8084F-489F-4C55-8C90-B8AFD5FF9062}" destId="{ED6CF702-59E2-4DEA-BBBE-AACACA08ACC6}" srcOrd="6" destOrd="0" presId="urn:microsoft.com/office/officeart/2005/8/layout/default"/>
    <dgm:cxn modelId="{21356E6E-E775-4197-9058-5E4A0BF3CB01}" type="presParOf" srcId="{E4B8084F-489F-4C55-8C90-B8AFD5FF9062}" destId="{C07F682D-A942-440E-92FB-348C9D004A67}" srcOrd="7" destOrd="0" presId="urn:microsoft.com/office/officeart/2005/8/layout/default"/>
    <dgm:cxn modelId="{F9CFBF77-F5D6-4A00-A41F-58FDE57148AD}" type="presParOf" srcId="{E4B8084F-489F-4C55-8C90-B8AFD5FF9062}" destId="{A3073566-6D49-42A4-BEDD-B2DF2E6CD8A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3E65-84BE-4AC6-BA0C-DC4A12C85C23}" type="doc">
      <dgm:prSet loTypeId="urn:microsoft.com/office/officeart/2005/8/layout/cycle4" loCatId="matrix" qsTypeId="urn:microsoft.com/office/officeart/2005/8/quickstyle/simple1" qsCatId="simple" csTypeId="urn:microsoft.com/office/officeart/2005/8/colors/colorful2" csCatId="colorful" phldr="1"/>
      <dgm:spPr/>
      <dgm:t>
        <a:bodyPr/>
        <a:lstStyle/>
        <a:p>
          <a:endParaRPr lang="en-US"/>
        </a:p>
      </dgm:t>
    </dgm:pt>
    <dgm:pt modelId="{2349C304-B784-49DA-89BA-DD346C87E297}">
      <dgm:prSet phldrT="[Text]"/>
      <dgm:spPr/>
      <dgm:t>
        <a:bodyPr/>
        <a:lstStyle/>
        <a:p>
          <a:endParaRPr lang="en-US" dirty="0"/>
        </a:p>
      </dgm:t>
    </dgm:pt>
    <dgm:pt modelId="{98D2A396-9735-4DE1-9201-D7107B3C7B26}" type="parTrans" cxnId="{0EA2E2B5-C059-4942-86A8-E8D3CE4F9762}">
      <dgm:prSet/>
      <dgm:spPr/>
      <dgm:t>
        <a:bodyPr/>
        <a:lstStyle/>
        <a:p>
          <a:endParaRPr lang="en-US"/>
        </a:p>
      </dgm:t>
    </dgm:pt>
    <dgm:pt modelId="{54689689-96AD-4B12-A09F-AF2E56CC328D}" type="sibTrans" cxnId="{0EA2E2B5-C059-4942-86A8-E8D3CE4F9762}">
      <dgm:prSet/>
      <dgm:spPr/>
      <dgm:t>
        <a:bodyPr/>
        <a:lstStyle/>
        <a:p>
          <a:endParaRPr lang="en-US"/>
        </a:p>
      </dgm:t>
    </dgm:pt>
    <dgm:pt modelId="{40E6D3EF-64F7-429B-B78E-9EB08930BED1}">
      <dgm:prSet phldrT="[Text]"/>
      <dgm:spPr/>
      <dgm:t>
        <a:bodyPr/>
        <a:lstStyle/>
        <a:p>
          <a:r>
            <a:rPr lang="en-US" dirty="0"/>
            <a:t>Rapid Transit</a:t>
          </a:r>
        </a:p>
      </dgm:t>
    </dgm:pt>
    <dgm:pt modelId="{8027DF54-ED76-4736-B3C5-9B80243CD344}" type="parTrans" cxnId="{39A535F7-FD89-47C5-A040-C1889607036D}">
      <dgm:prSet/>
      <dgm:spPr/>
      <dgm:t>
        <a:bodyPr/>
        <a:lstStyle/>
        <a:p>
          <a:endParaRPr lang="en-US"/>
        </a:p>
      </dgm:t>
    </dgm:pt>
    <dgm:pt modelId="{F47E4750-ECE1-4FA0-84C7-5514CEC2DF38}" type="sibTrans" cxnId="{39A535F7-FD89-47C5-A040-C1889607036D}">
      <dgm:prSet/>
      <dgm:spPr/>
      <dgm:t>
        <a:bodyPr/>
        <a:lstStyle/>
        <a:p>
          <a:endParaRPr lang="en-US"/>
        </a:p>
      </dgm:t>
    </dgm:pt>
    <dgm:pt modelId="{97BCC167-9EAE-4C69-A667-61D18389F86A}">
      <dgm:prSet phldrT="[Text]" custT="1"/>
      <dgm:spPr/>
      <dgm:t>
        <a:bodyPr/>
        <a:lstStyle/>
        <a:p>
          <a:endParaRPr lang="en-US" sz="2100" dirty="0"/>
        </a:p>
      </dgm:t>
    </dgm:pt>
    <dgm:pt modelId="{85A34AEC-4671-4D7D-9286-956CCBD7A85D}" type="parTrans" cxnId="{B17CF153-E595-4455-BAFB-552128AF2919}">
      <dgm:prSet/>
      <dgm:spPr/>
      <dgm:t>
        <a:bodyPr/>
        <a:lstStyle/>
        <a:p>
          <a:endParaRPr lang="en-US"/>
        </a:p>
      </dgm:t>
    </dgm:pt>
    <dgm:pt modelId="{FD8ACD1C-58AE-4EA6-B737-7F68907E4C3E}" type="sibTrans" cxnId="{B17CF153-E595-4455-BAFB-552128AF2919}">
      <dgm:prSet/>
      <dgm:spPr/>
      <dgm:t>
        <a:bodyPr/>
        <a:lstStyle/>
        <a:p>
          <a:endParaRPr lang="en-US"/>
        </a:p>
      </dgm:t>
    </dgm:pt>
    <dgm:pt modelId="{B528DCD1-AC96-469B-855C-E38FD8156419}">
      <dgm:prSet phldrT="[Text]"/>
      <dgm:spPr/>
      <dgm:t>
        <a:bodyPr/>
        <a:lstStyle/>
        <a:p>
          <a:r>
            <a:rPr lang="en-US" dirty="0"/>
            <a:t>New Venture</a:t>
          </a:r>
        </a:p>
      </dgm:t>
    </dgm:pt>
    <dgm:pt modelId="{E5FAC099-BF5E-4A9F-BF8F-A4DDDBC89DF4}" type="parTrans" cxnId="{92995B95-D53B-4E44-9CFC-12F2EE9C620E}">
      <dgm:prSet/>
      <dgm:spPr/>
      <dgm:t>
        <a:bodyPr/>
        <a:lstStyle/>
        <a:p>
          <a:endParaRPr lang="en-US"/>
        </a:p>
      </dgm:t>
    </dgm:pt>
    <dgm:pt modelId="{19C53B55-680F-444C-A731-0B7F59610AD7}" type="sibTrans" cxnId="{92995B95-D53B-4E44-9CFC-12F2EE9C620E}">
      <dgm:prSet/>
      <dgm:spPr/>
      <dgm:t>
        <a:bodyPr/>
        <a:lstStyle/>
        <a:p>
          <a:endParaRPr lang="en-US"/>
        </a:p>
      </dgm:t>
    </dgm:pt>
    <dgm:pt modelId="{D7C61444-ED24-43FE-870A-CE3707135C09}">
      <dgm:prSet phldrT="[Text]" custT="1"/>
      <dgm:spPr/>
      <dgm:t>
        <a:bodyPr/>
        <a:lstStyle/>
        <a:p>
          <a:endParaRPr lang="en-US" sz="1600" dirty="0"/>
        </a:p>
      </dgm:t>
    </dgm:pt>
    <dgm:pt modelId="{D55C4F2F-5D4B-4FE3-81C2-C72068C8A40A}" type="parTrans" cxnId="{E7448BEA-22E6-4230-8ACF-6B89DCC8B476}">
      <dgm:prSet/>
      <dgm:spPr/>
      <dgm:t>
        <a:bodyPr/>
        <a:lstStyle/>
        <a:p>
          <a:endParaRPr lang="en-US"/>
        </a:p>
      </dgm:t>
    </dgm:pt>
    <dgm:pt modelId="{85A25113-7D2B-4D0B-8FEF-043207ED16B1}" type="sibTrans" cxnId="{E7448BEA-22E6-4230-8ACF-6B89DCC8B476}">
      <dgm:prSet/>
      <dgm:spPr/>
      <dgm:t>
        <a:bodyPr/>
        <a:lstStyle/>
        <a:p>
          <a:endParaRPr lang="en-US"/>
        </a:p>
      </dgm:t>
    </dgm:pt>
    <dgm:pt modelId="{160BCFAD-781A-440C-957B-7E0ED3E0302D}">
      <dgm:prSet phldrT="[Text]"/>
      <dgm:spPr/>
      <dgm:t>
        <a:bodyPr/>
        <a:lstStyle/>
        <a:p>
          <a:r>
            <a:rPr lang="en-US" dirty="0"/>
            <a:t>Rivalry</a:t>
          </a:r>
        </a:p>
      </dgm:t>
    </dgm:pt>
    <dgm:pt modelId="{D96B6348-2E05-46E4-AD78-C59BF1124C14}" type="parTrans" cxnId="{0C580387-5019-4239-9220-767290DCA6B7}">
      <dgm:prSet/>
      <dgm:spPr/>
      <dgm:t>
        <a:bodyPr/>
        <a:lstStyle/>
        <a:p>
          <a:endParaRPr lang="en-US"/>
        </a:p>
      </dgm:t>
    </dgm:pt>
    <dgm:pt modelId="{B5917E01-8C37-484B-BD0A-A0A5680129C6}" type="sibTrans" cxnId="{0C580387-5019-4239-9220-767290DCA6B7}">
      <dgm:prSet/>
      <dgm:spPr/>
      <dgm:t>
        <a:bodyPr/>
        <a:lstStyle/>
        <a:p>
          <a:endParaRPr lang="en-US"/>
        </a:p>
      </dgm:t>
    </dgm:pt>
    <dgm:pt modelId="{EA20FD9A-AED1-4EE9-B946-78BB1E34476A}">
      <dgm:prSet phldrT="[Text]"/>
      <dgm:spPr/>
      <dgm:t>
        <a:bodyPr/>
        <a:lstStyle/>
        <a:p>
          <a:endParaRPr lang="en-US" dirty="0"/>
        </a:p>
      </dgm:t>
    </dgm:pt>
    <dgm:pt modelId="{AEEDB2F0-1865-430E-AB0C-441B15798A7E}" type="parTrans" cxnId="{37C8D5E9-7F7A-4F78-8DF1-65183E1680C7}">
      <dgm:prSet/>
      <dgm:spPr/>
      <dgm:t>
        <a:bodyPr/>
        <a:lstStyle/>
        <a:p>
          <a:endParaRPr lang="en-US"/>
        </a:p>
      </dgm:t>
    </dgm:pt>
    <dgm:pt modelId="{A8DF9B56-16D3-4613-9E21-27CDC77DC26D}" type="sibTrans" cxnId="{37C8D5E9-7F7A-4F78-8DF1-65183E1680C7}">
      <dgm:prSet/>
      <dgm:spPr/>
      <dgm:t>
        <a:bodyPr/>
        <a:lstStyle/>
        <a:p>
          <a:endParaRPr lang="en-US"/>
        </a:p>
      </dgm:t>
    </dgm:pt>
    <dgm:pt modelId="{CB4FDCB4-FBC2-4211-B134-819023E6AD69}">
      <dgm:prSet phldrT="[Text]"/>
      <dgm:spPr/>
      <dgm:t>
        <a:bodyPr/>
        <a:lstStyle/>
        <a:p>
          <a:r>
            <a:rPr lang="en-US" dirty="0"/>
            <a:t>Boom of E-commerce</a:t>
          </a:r>
        </a:p>
      </dgm:t>
    </dgm:pt>
    <dgm:pt modelId="{AE5AE558-56B3-4458-81A3-D15BD47DD55C}" type="parTrans" cxnId="{E2AF33DF-4B32-4851-AEE5-455D678636B6}">
      <dgm:prSet/>
      <dgm:spPr/>
      <dgm:t>
        <a:bodyPr/>
        <a:lstStyle/>
        <a:p>
          <a:endParaRPr lang="en-US"/>
        </a:p>
      </dgm:t>
    </dgm:pt>
    <dgm:pt modelId="{06FD0624-25A0-49A2-8F9D-5FAFB88E8D82}" type="sibTrans" cxnId="{E2AF33DF-4B32-4851-AEE5-455D678636B6}">
      <dgm:prSet/>
      <dgm:spPr/>
      <dgm:t>
        <a:bodyPr/>
        <a:lstStyle/>
        <a:p>
          <a:endParaRPr lang="en-US"/>
        </a:p>
      </dgm:t>
    </dgm:pt>
    <dgm:pt modelId="{C924DF25-8817-4782-AE48-9F59067B5DC2}">
      <dgm:prSet phldrT="[Text]"/>
      <dgm:spPr/>
      <dgm:t>
        <a:bodyPr/>
        <a:lstStyle/>
        <a:p>
          <a:r>
            <a:rPr lang="en-US" dirty="0"/>
            <a:t>Strong Operational Team</a:t>
          </a:r>
        </a:p>
      </dgm:t>
    </dgm:pt>
    <dgm:pt modelId="{0DEA4C89-1844-4D85-A5A5-45642E9C01FD}" type="parTrans" cxnId="{87AD22F8-D375-40FC-B11F-C4ECCDBAB814}">
      <dgm:prSet/>
      <dgm:spPr/>
      <dgm:t>
        <a:bodyPr/>
        <a:lstStyle/>
        <a:p>
          <a:endParaRPr lang="en-US"/>
        </a:p>
      </dgm:t>
    </dgm:pt>
    <dgm:pt modelId="{1544CA86-51DE-4F2A-89CE-DC087C22FC72}" type="sibTrans" cxnId="{87AD22F8-D375-40FC-B11F-C4ECCDBAB814}">
      <dgm:prSet/>
      <dgm:spPr/>
      <dgm:t>
        <a:bodyPr/>
        <a:lstStyle/>
        <a:p>
          <a:endParaRPr lang="en-US"/>
        </a:p>
      </dgm:t>
    </dgm:pt>
    <dgm:pt modelId="{8A56C976-7C62-4476-B170-447C1204FDB5}">
      <dgm:prSet phldrT="[Text]"/>
      <dgm:spPr/>
      <dgm:t>
        <a:bodyPr/>
        <a:lstStyle/>
        <a:p>
          <a:r>
            <a:rPr lang="en-US" dirty="0"/>
            <a:t>Booking Stores</a:t>
          </a:r>
        </a:p>
      </dgm:t>
    </dgm:pt>
    <dgm:pt modelId="{6498B49A-F11A-4133-AFDB-38E4CB589D63}" type="parTrans" cxnId="{4E59DB71-2EA8-4487-842A-A7E93BEFD643}">
      <dgm:prSet/>
      <dgm:spPr/>
      <dgm:t>
        <a:bodyPr/>
        <a:lstStyle/>
        <a:p>
          <a:endParaRPr lang="en-US"/>
        </a:p>
      </dgm:t>
    </dgm:pt>
    <dgm:pt modelId="{3F7AAAED-3D92-41CF-8413-F64704E4F6E4}" type="sibTrans" cxnId="{4E59DB71-2EA8-4487-842A-A7E93BEFD643}">
      <dgm:prSet/>
      <dgm:spPr/>
      <dgm:t>
        <a:bodyPr/>
        <a:lstStyle/>
        <a:p>
          <a:endParaRPr lang="en-US"/>
        </a:p>
      </dgm:t>
    </dgm:pt>
    <dgm:pt modelId="{95DDF40B-07BC-494A-A7A7-042184653E4D}">
      <dgm:prSet phldrT="[Text]"/>
      <dgm:spPr/>
      <dgm:t>
        <a:bodyPr/>
        <a:lstStyle/>
        <a:p>
          <a:r>
            <a:rPr lang="en-US" dirty="0"/>
            <a:t>Low Reach</a:t>
          </a:r>
        </a:p>
      </dgm:t>
    </dgm:pt>
    <dgm:pt modelId="{9D76858D-91DF-48A0-AF8F-AFF951410C54}" type="parTrans" cxnId="{DCE2295F-C035-43D5-B2FA-379675B9C4E1}">
      <dgm:prSet/>
      <dgm:spPr/>
      <dgm:t>
        <a:bodyPr/>
        <a:lstStyle/>
        <a:p>
          <a:endParaRPr lang="en-US"/>
        </a:p>
      </dgm:t>
    </dgm:pt>
    <dgm:pt modelId="{00BC04D2-1A8D-48AE-9192-D71216BFAD5E}" type="sibTrans" cxnId="{DCE2295F-C035-43D5-B2FA-379675B9C4E1}">
      <dgm:prSet/>
      <dgm:spPr/>
      <dgm:t>
        <a:bodyPr/>
        <a:lstStyle/>
        <a:p>
          <a:endParaRPr lang="en-US"/>
        </a:p>
      </dgm:t>
    </dgm:pt>
    <dgm:pt modelId="{AAB2EF4E-42D1-4AEC-8507-B42FA571C394}">
      <dgm:prSet phldrT="[Text]"/>
      <dgm:spPr/>
      <dgm:t>
        <a:bodyPr/>
        <a:lstStyle/>
        <a:p>
          <a:r>
            <a:rPr lang="en-US" dirty="0"/>
            <a:t>Lack of Innovation</a:t>
          </a:r>
        </a:p>
      </dgm:t>
    </dgm:pt>
    <dgm:pt modelId="{015DA194-74C3-4B09-837F-D99F315467D5}" type="parTrans" cxnId="{A8876F03-E91F-4C20-96D5-9B6148995B0C}">
      <dgm:prSet/>
      <dgm:spPr/>
      <dgm:t>
        <a:bodyPr/>
        <a:lstStyle/>
        <a:p>
          <a:endParaRPr lang="en-US"/>
        </a:p>
      </dgm:t>
    </dgm:pt>
    <dgm:pt modelId="{2CC85C4C-810C-4476-B51F-4507C5AA7036}" type="sibTrans" cxnId="{A8876F03-E91F-4C20-96D5-9B6148995B0C}">
      <dgm:prSet/>
      <dgm:spPr/>
      <dgm:t>
        <a:bodyPr/>
        <a:lstStyle/>
        <a:p>
          <a:endParaRPr lang="en-US"/>
        </a:p>
      </dgm:t>
    </dgm:pt>
    <dgm:pt modelId="{DD417D64-F62C-4587-BF7F-87CAEF194792}">
      <dgm:prSet phldrT="[Text]"/>
      <dgm:spPr/>
      <dgm:t>
        <a:bodyPr/>
        <a:lstStyle/>
        <a:p>
          <a:r>
            <a:rPr lang="en-US" dirty="0"/>
            <a:t>Global Connectivity</a:t>
          </a:r>
        </a:p>
      </dgm:t>
    </dgm:pt>
    <dgm:pt modelId="{1E7C5FDC-8F5D-4023-BFC7-8A822C5F15AC}" type="parTrans" cxnId="{74E302CF-B908-48A7-BCAC-2EAA9A6D026D}">
      <dgm:prSet/>
      <dgm:spPr/>
      <dgm:t>
        <a:bodyPr/>
        <a:lstStyle/>
        <a:p>
          <a:endParaRPr lang="en-US"/>
        </a:p>
      </dgm:t>
    </dgm:pt>
    <dgm:pt modelId="{8ED32923-9D02-47AD-BE06-16000BFA8514}" type="sibTrans" cxnId="{74E302CF-B908-48A7-BCAC-2EAA9A6D026D}">
      <dgm:prSet/>
      <dgm:spPr/>
      <dgm:t>
        <a:bodyPr/>
        <a:lstStyle/>
        <a:p>
          <a:endParaRPr lang="en-US"/>
        </a:p>
      </dgm:t>
    </dgm:pt>
    <dgm:pt modelId="{9A3F55A5-684A-44C0-A7A6-BE83B032F7E2}">
      <dgm:prSet phldrT="[Text]"/>
      <dgm:spPr/>
      <dgm:t>
        <a:bodyPr/>
        <a:lstStyle/>
        <a:p>
          <a:r>
            <a:rPr lang="en-US" dirty="0"/>
            <a:t>Global Politics</a:t>
          </a:r>
        </a:p>
      </dgm:t>
    </dgm:pt>
    <dgm:pt modelId="{4E3FA48B-04A0-4F11-A862-32C80AEA7DA9}" type="parTrans" cxnId="{0684DC88-7BA0-44B8-8E38-4E0A0B4885B9}">
      <dgm:prSet/>
      <dgm:spPr/>
      <dgm:t>
        <a:bodyPr/>
        <a:lstStyle/>
        <a:p>
          <a:endParaRPr lang="en-US"/>
        </a:p>
      </dgm:t>
    </dgm:pt>
    <dgm:pt modelId="{BFCA340F-3746-4F31-9EC1-67DF0938F71C}" type="sibTrans" cxnId="{0684DC88-7BA0-44B8-8E38-4E0A0B4885B9}">
      <dgm:prSet/>
      <dgm:spPr/>
      <dgm:t>
        <a:bodyPr/>
        <a:lstStyle/>
        <a:p>
          <a:endParaRPr lang="en-US"/>
        </a:p>
      </dgm:t>
    </dgm:pt>
    <dgm:pt modelId="{EAA41D4E-9BB0-4EB3-979A-471D4601A64B}" type="pres">
      <dgm:prSet presAssocID="{2B533E65-84BE-4AC6-BA0C-DC4A12C85C23}" presName="cycleMatrixDiagram" presStyleCnt="0">
        <dgm:presLayoutVars>
          <dgm:chMax val="1"/>
          <dgm:dir/>
          <dgm:animLvl val="lvl"/>
          <dgm:resizeHandles val="exact"/>
        </dgm:presLayoutVars>
      </dgm:prSet>
      <dgm:spPr/>
    </dgm:pt>
    <dgm:pt modelId="{2EC294AC-B27B-4381-ADEC-FB56B14E3EC6}" type="pres">
      <dgm:prSet presAssocID="{2B533E65-84BE-4AC6-BA0C-DC4A12C85C23}" presName="children" presStyleCnt="0"/>
      <dgm:spPr/>
    </dgm:pt>
    <dgm:pt modelId="{707A647E-39D1-44AA-9313-FB6796252A8C}" type="pres">
      <dgm:prSet presAssocID="{2B533E65-84BE-4AC6-BA0C-DC4A12C85C23}" presName="child1group" presStyleCnt="0"/>
      <dgm:spPr/>
    </dgm:pt>
    <dgm:pt modelId="{16EF846E-2A72-4B4F-A7AF-C57BA2C737D9}" type="pres">
      <dgm:prSet presAssocID="{2B533E65-84BE-4AC6-BA0C-DC4A12C85C23}" presName="child1" presStyleLbl="bgAcc1" presStyleIdx="0" presStyleCnt="4"/>
      <dgm:spPr/>
    </dgm:pt>
    <dgm:pt modelId="{DB769DC2-0C2E-4744-82AC-A86C09AFE859}" type="pres">
      <dgm:prSet presAssocID="{2B533E65-84BE-4AC6-BA0C-DC4A12C85C23}" presName="child1Text" presStyleLbl="bgAcc1" presStyleIdx="0" presStyleCnt="4">
        <dgm:presLayoutVars>
          <dgm:bulletEnabled val="1"/>
        </dgm:presLayoutVars>
      </dgm:prSet>
      <dgm:spPr/>
    </dgm:pt>
    <dgm:pt modelId="{57458AD1-226B-4D4D-8387-8FA2E6723E11}" type="pres">
      <dgm:prSet presAssocID="{2B533E65-84BE-4AC6-BA0C-DC4A12C85C23}" presName="child2group" presStyleCnt="0"/>
      <dgm:spPr/>
    </dgm:pt>
    <dgm:pt modelId="{54688A7B-FB4D-4319-8CD8-91115D2BFF99}" type="pres">
      <dgm:prSet presAssocID="{2B533E65-84BE-4AC6-BA0C-DC4A12C85C23}" presName="child2" presStyleLbl="bgAcc1" presStyleIdx="1" presStyleCnt="4"/>
      <dgm:spPr/>
    </dgm:pt>
    <dgm:pt modelId="{0E2E08A1-F527-4654-8D8D-1F74632865D3}" type="pres">
      <dgm:prSet presAssocID="{2B533E65-84BE-4AC6-BA0C-DC4A12C85C23}" presName="child2Text" presStyleLbl="bgAcc1" presStyleIdx="1" presStyleCnt="4">
        <dgm:presLayoutVars>
          <dgm:bulletEnabled val="1"/>
        </dgm:presLayoutVars>
      </dgm:prSet>
      <dgm:spPr/>
    </dgm:pt>
    <dgm:pt modelId="{BC1130B5-441D-4B1F-96BD-2655D0D44376}" type="pres">
      <dgm:prSet presAssocID="{2B533E65-84BE-4AC6-BA0C-DC4A12C85C23}" presName="child3group" presStyleCnt="0"/>
      <dgm:spPr/>
    </dgm:pt>
    <dgm:pt modelId="{09BDA167-0E7A-4482-9D55-3793608F2145}" type="pres">
      <dgm:prSet presAssocID="{2B533E65-84BE-4AC6-BA0C-DC4A12C85C23}" presName="child3" presStyleLbl="bgAcc1" presStyleIdx="2" presStyleCnt="4"/>
      <dgm:spPr/>
    </dgm:pt>
    <dgm:pt modelId="{6FD069F9-A4E3-4458-8F69-EAC08F3E13B6}" type="pres">
      <dgm:prSet presAssocID="{2B533E65-84BE-4AC6-BA0C-DC4A12C85C23}" presName="child3Text" presStyleLbl="bgAcc1" presStyleIdx="2" presStyleCnt="4">
        <dgm:presLayoutVars>
          <dgm:bulletEnabled val="1"/>
        </dgm:presLayoutVars>
      </dgm:prSet>
      <dgm:spPr/>
    </dgm:pt>
    <dgm:pt modelId="{AFC4D680-0209-4720-9B90-A336CF688213}" type="pres">
      <dgm:prSet presAssocID="{2B533E65-84BE-4AC6-BA0C-DC4A12C85C23}" presName="child4group" presStyleCnt="0"/>
      <dgm:spPr/>
    </dgm:pt>
    <dgm:pt modelId="{980D1F06-E530-43F7-AD99-35DB82DB3CF2}" type="pres">
      <dgm:prSet presAssocID="{2B533E65-84BE-4AC6-BA0C-DC4A12C85C23}" presName="child4" presStyleLbl="bgAcc1" presStyleIdx="3" presStyleCnt="4"/>
      <dgm:spPr/>
    </dgm:pt>
    <dgm:pt modelId="{14500B7F-9E86-4376-8D18-A771CD689ADD}" type="pres">
      <dgm:prSet presAssocID="{2B533E65-84BE-4AC6-BA0C-DC4A12C85C23}" presName="child4Text" presStyleLbl="bgAcc1" presStyleIdx="3" presStyleCnt="4">
        <dgm:presLayoutVars>
          <dgm:bulletEnabled val="1"/>
        </dgm:presLayoutVars>
      </dgm:prSet>
      <dgm:spPr/>
    </dgm:pt>
    <dgm:pt modelId="{9D5FFA49-B46C-4B6A-8EC0-20B95FC2D4E3}" type="pres">
      <dgm:prSet presAssocID="{2B533E65-84BE-4AC6-BA0C-DC4A12C85C23}" presName="childPlaceholder" presStyleCnt="0"/>
      <dgm:spPr/>
    </dgm:pt>
    <dgm:pt modelId="{051CBABA-6B54-40B5-896B-8C003E4FE25A}" type="pres">
      <dgm:prSet presAssocID="{2B533E65-84BE-4AC6-BA0C-DC4A12C85C23}" presName="circle" presStyleCnt="0"/>
      <dgm:spPr/>
    </dgm:pt>
    <dgm:pt modelId="{5951F68E-92F0-466D-97B9-75A264E9CEA6}" type="pres">
      <dgm:prSet presAssocID="{2B533E65-84BE-4AC6-BA0C-DC4A12C85C23}" presName="quadrant1" presStyleLbl="node1" presStyleIdx="0" presStyleCnt="4">
        <dgm:presLayoutVars>
          <dgm:chMax val="1"/>
          <dgm:bulletEnabled val="1"/>
        </dgm:presLayoutVars>
      </dgm:prSet>
      <dgm:spPr/>
    </dgm:pt>
    <dgm:pt modelId="{ED1658B3-F927-4E7D-87DE-D8DF5C5F35B2}" type="pres">
      <dgm:prSet presAssocID="{2B533E65-84BE-4AC6-BA0C-DC4A12C85C23}" presName="quadrant2" presStyleLbl="node1" presStyleIdx="1" presStyleCnt="4">
        <dgm:presLayoutVars>
          <dgm:chMax val="1"/>
          <dgm:bulletEnabled val="1"/>
        </dgm:presLayoutVars>
      </dgm:prSet>
      <dgm:spPr/>
    </dgm:pt>
    <dgm:pt modelId="{2B658E4A-DB3F-4A30-9C38-85BE36022C82}" type="pres">
      <dgm:prSet presAssocID="{2B533E65-84BE-4AC6-BA0C-DC4A12C85C23}" presName="quadrant3" presStyleLbl="node1" presStyleIdx="2" presStyleCnt="4">
        <dgm:presLayoutVars>
          <dgm:chMax val="1"/>
          <dgm:bulletEnabled val="1"/>
        </dgm:presLayoutVars>
      </dgm:prSet>
      <dgm:spPr/>
    </dgm:pt>
    <dgm:pt modelId="{D07381C5-04B6-47F1-BA3F-10BDE8C35277}" type="pres">
      <dgm:prSet presAssocID="{2B533E65-84BE-4AC6-BA0C-DC4A12C85C23}" presName="quadrant4" presStyleLbl="node1" presStyleIdx="3" presStyleCnt="4">
        <dgm:presLayoutVars>
          <dgm:chMax val="1"/>
          <dgm:bulletEnabled val="1"/>
        </dgm:presLayoutVars>
      </dgm:prSet>
      <dgm:spPr/>
    </dgm:pt>
    <dgm:pt modelId="{04B00A73-25B6-4D69-851B-A4444FA4D195}" type="pres">
      <dgm:prSet presAssocID="{2B533E65-84BE-4AC6-BA0C-DC4A12C85C23}" presName="quadrantPlaceholder" presStyleCnt="0"/>
      <dgm:spPr/>
    </dgm:pt>
    <dgm:pt modelId="{252FB82B-A800-40BB-8EB4-620FE952FA87}" type="pres">
      <dgm:prSet presAssocID="{2B533E65-84BE-4AC6-BA0C-DC4A12C85C23}" presName="center1" presStyleLbl="fgShp" presStyleIdx="0" presStyleCnt="2"/>
      <dgm:spPr/>
    </dgm:pt>
    <dgm:pt modelId="{2EEC24C7-9CED-478B-BF15-0C4D43FD5CC5}" type="pres">
      <dgm:prSet presAssocID="{2B533E65-84BE-4AC6-BA0C-DC4A12C85C23}" presName="center2" presStyleLbl="fgShp" presStyleIdx="1" presStyleCnt="2"/>
      <dgm:spPr/>
    </dgm:pt>
  </dgm:ptLst>
  <dgm:cxnLst>
    <dgm:cxn modelId="{774C6101-033C-43AA-BF05-316408D590EB}" type="presOf" srcId="{97BCC167-9EAE-4C69-A667-61D18389F86A}" destId="{ED1658B3-F927-4E7D-87DE-D8DF5C5F35B2}" srcOrd="0" destOrd="0" presId="urn:microsoft.com/office/officeart/2005/8/layout/cycle4"/>
    <dgm:cxn modelId="{A8876F03-E91F-4C20-96D5-9B6148995B0C}" srcId="{97BCC167-9EAE-4C69-A667-61D18389F86A}" destId="{AAB2EF4E-42D1-4AEC-8507-B42FA571C394}" srcOrd="2" destOrd="0" parTransId="{015DA194-74C3-4B09-837F-D99F315467D5}" sibTransId="{2CC85C4C-810C-4476-B51F-4507C5AA7036}"/>
    <dgm:cxn modelId="{750F7010-F3D4-40CD-9000-2827A619D979}" type="presOf" srcId="{DD417D64-F62C-4587-BF7F-87CAEF194792}" destId="{14500B7F-9E86-4376-8D18-A771CD689ADD}" srcOrd="1" destOrd="1" presId="urn:microsoft.com/office/officeart/2005/8/layout/cycle4"/>
    <dgm:cxn modelId="{7878FA12-4962-45B3-8ABB-FDE562665057}" type="presOf" srcId="{CB4FDCB4-FBC2-4211-B134-819023E6AD69}" destId="{14500B7F-9E86-4376-8D18-A771CD689ADD}" srcOrd="1" destOrd="0" presId="urn:microsoft.com/office/officeart/2005/8/layout/cycle4"/>
    <dgm:cxn modelId="{B9E60F13-8A3C-4214-BAE9-1AE54A3C84FD}" type="presOf" srcId="{AAB2EF4E-42D1-4AEC-8507-B42FA571C394}" destId="{0E2E08A1-F527-4654-8D8D-1F74632865D3}" srcOrd="1" destOrd="2" presId="urn:microsoft.com/office/officeart/2005/8/layout/cycle4"/>
    <dgm:cxn modelId="{E2C05414-D5AA-4ECB-8DF4-43769BE01E41}" type="presOf" srcId="{C924DF25-8817-4782-AE48-9F59067B5DC2}" destId="{16EF846E-2A72-4B4F-A7AF-C57BA2C737D9}" srcOrd="0" destOrd="1" presId="urn:microsoft.com/office/officeart/2005/8/layout/cycle4"/>
    <dgm:cxn modelId="{D985B917-37FD-4373-BD1A-1A10432729E6}" type="presOf" srcId="{D7C61444-ED24-43FE-870A-CE3707135C09}" destId="{2B658E4A-DB3F-4A30-9C38-85BE36022C82}" srcOrd="0" destOrd="0" presId="urn:microsoft.com/office/officeart/2005/8/layout/cycle4"/>
    <dgm:cxn modelId="{94533F18-7BCD-479C-92DA-B164BD42572A}" type="presOf" srcId="{B528DCD1-AC96-469B-855C-E38FD8156419}" destId="{0E2E08A1-F527-4654-8D8D-1F74632865D3}" srcOrd="1" destOrd="0" presId="urn:microsoft.com/office/officeart/2005/8/layout/cycle4"/>
    <dgm:cxn modelId="{6BF20330-912C-48E5-811E-7BB316ADFFEC}" type="presOf" srcId="{95DDF40B-07BC-494A-A7A7-042184653E4D}" destId="{54688A7B-FB4D-4319-8CD8-91115D2BFF99}" srcOrd="0" destOrd="1" presId="urn:microsoft.com/office/officeart/2005/8/layout/cycle4"/>
    <dgm:cxn modelId="{016EEC32-9851-424A-8F84-620FD95D0988}" type="presOf" srcId="{9A3F55A5-684A-44C0-A7A6-BE83B032F7E2}" destId="{6FD069F9-A4E3-4458-8F69-EAC08F3E13B6}" srcOrd="1" destOrd="1" presId="urn:microsoft.com/office/officeart/2005/8/layout/cycle4"/>
    <dgm:cxn modelId="{19D3BD44-5715-4402-8A36-AF058C315B4B}" type="presOf" srcId="{2B533E65-84BE-4AC6-BA0C-DC4A12C85C23}" destId="{EAA41D4E-9BB0-4EB3-979A-471D4601A64B}" srcOrd="0" destOrd="0" presId="urn:microsoft.com/office/officeart/2005/8/layout/cycle4"/>
    <dgm:cxn modelId="{6E108E45-FAA4-4C55-BAB3-032D9488143D}" type="presOf" srcId="{8A56C976-7C62-4476-B170-447C1204FDB5}" destId="{16EF846E-2A72-4B4F-A7AF-C57BA2C737D9}" srcOrd="0" destOrd="2" presId="urn:microsoft.com/office/officeart/2005/8/layout/cycle4"/>
    <dgm:cxn modelId="{C49ACC47-A069-4526-A185-26F99DE71F98}" type="presOf" srcId="{8A56C976-7C62-4476-B170-447C1204FDB5}" destId="{DB769DC2-0C2E-4744-82AC-A86C09AFE859}" srcOrd="1" destOrd="2" presId="urn:microsoft.com/office/officeart/2005/8/layout/cycle4"/>
    <dgm:cxn modelId="{60E22D53-D36D-4C5F-8492-86B3D75107EF}" type="presOf" srcId="{CB4FDCB4-FBC2-4211-B134-819023E6AD69}" destId="{980D1F06-E530-43F7-AD99-35DB82DB3CF2}" srcOrd="0" destOrd="0" presId="urn:microsoft.com/office/officeart/2005/8/layout/cycle4"/>
    <dgm:cxn modelId="{B17CF153-E595-4455-BAFB-552128AF2919}" srcId="{2B533E65-84BE-4AC6-BA0C-DC4A12C85C23}" destId="{97BCC167-9EAE-4C69-A667-61D18389F86A}" srcOrd="1" destOrd="0" parTransId="{85A34AEC-4671-4D7D-9286-956CCBD7A85D}" sibTransId="{FD8ACD1C-58AE-4EA6-B737-7F68907E4C3E}"/>
    <dgm:cxn modelId="{82108059-2F2F-429C-ACB7-83739334B4D7}" type="presOf" srcId="{EA20FD9A-AED1-4EE9-B946-78BB1E34476A}" destId="{D07381C5-04B6-47F1-BA3F-10BDE8C35277}" srcOrd="0" destOrd="0" presId="urn:microsoft.com/office/officeart/2005/8/layout/cycle4"/>
    <dgm:cxn modelId="{EA90935A-9626-4F0C-974D-90E630308BE9}" type="presOf" srcId="{AAB2EF4E-42D1-4AEC-8507-B42FA571C394}" destId="{54688A7B-FB4D-4319-8CD8-91115D2BFF99}" srcOrd="0" destOrd="2" presId="urn:microsoft.com/office/officeart/2005/8/layout/cycle4"/>
    <dgm:cxn modelId="{DCE2295F-C035-43D5-B2FA-379675B9C4E1}" srcId="{97BCC167-9EAE-4C69-A667-61D18389F86A}" destId="{95DDF40B-07BC-494A-A7A7-042184653E4D}" srcOrd="1" destOrd="0" parTransId="{9D76858D-91DF-48A0-AF8F-AFF951410C54}" sibTransId="{00BC04D2-1A8D-48AE-9192-D71216BFAD5E}"/>
    <dgm:cxn modelId="{95014462-19F7-456F-9E8B-379B9D361775}" type="presOf" srcId="{B528DCD1-AC96-469B-855C-E38FD8156419}" destId="{54688A7B-FB4D-4319-8CD8-91115D2BFF99}" srcOrd="0" destOrd="0" presId="urn:microsoft.com/office/officeart/2005/8/layout/cycle4"/>
    <dgm:cxn modelId="{4E59DB71-2EA8-4487-842A-A7E93BEFD643}" srcId="{2349C304-B784-49DA-89BA-DD346C87E297}" destId="{8A56C976-7C62-4476-B170-447C1204FDB5}" srcOrd="2" destOrd="0" parTransId="{6498B49A-F11A-4133-AFDB-38E4CB589D63}" sibTransId="{3F7AAAED-3D92-41CF-8413-F64704E4F6E4}"/>
    <dgm:cxn modelId="{4FF2B978-7C9A-4564-AEE6-524316C24825}" type="presOf" srcId="{160BCFAD-781A-440C-957B-7E0ED3E0302D}" destId="{09BDA167-0E7A-4482-9D55-3793608F2145}" srcOrd="0" destOrd="0" presId="urn:microsoft.com/office/officeart/2005/8/layout/cycle4"/>
    <dgm:cxn modelId="{0C580387-5019-4239-9220-767290DCA6B7}" srcId="{D7C61444-ED24-43FE-870A-CE3707135C09}" destId="{160BCFAD-781A-440C-957B-7E0ED3E0302D}" srcOrd="0" destOrd="0" parTransId="{D96B6348-2E05-46E4-AD78-C59BF1124C14}" sibTransId="{B5917E01-8C37-484B-BD0A-A0A5680129C6}"/>
    <dgm:cxn modelId="{0684DC88-7BA0-44B8-8E38-4E0A0B4885B9}" srcId="{D7C61444-ED24-43FE-870A-CE3707135C09}" destId="{9A3F55A5-684A-44C0-A7A6-BE83B032F7E2}" srcOrd="1" destOrd="0" parTransId="{4E3FA48B-04A0-4F11-A862-32C80AEA7DA9}" sibTransId="{BFCA340F-3746-4F31-9EC1-67DF0938F71C}"/>
    <dgm:cxn modelId="{FA50D38C-6AB4-4808-91E2-246167C682F0}" type="presOf" srcId="{40E6D3EF-64F7-429B-B78E-9EB08930BED1}" destId="{16EF846E-2A72-4B4F-A7AF-C57BA2C737D9}" srcOrd="0" destOrd="0" presId="urn:microsoft.com/office/officeart/2005/8/layout/cycle4"/>
    <dgm:cxn modelId="{F2D5078D-6E61-4FD0-A41F-E1F15E018811}" type="presOf" srcId="{C924DF25-8817-4782-AE48-9F59067B5DC2}" destId="{DB769DC2-0C2E-4744-82AC-A86C09AFE859}" srcOrd="1" destOrd="1" presId="urn:microsoft.com/office/officeart/2005/8/layout/cycle4"/>
    <dgm:cxn modelId="{92995B95-D53B-4E44-9CFC-12F2EE9C620E}" srcId="{97BCC167-9EAE-4C69-A667-61D18389F86A}" destId="{B528DCD1-AC96-469B-855C-E38FD8156419}" srcOrd="0" destOrd="0" parTransId="{E5FAC099-BF5E-4A9F-BF8F-A4DDDBC89DF4}" sibTransId="{19C53B55-680F-444C-A731-0B7F59610AD7}"/>
    <dgm:cxn modelId="{0C20BBA0-6F4B-48E6-9E51-FC494C5D4581}" type="presOf" srcId="{40E6D3EF-64F7-429B-B78E-9EB08930BED1}" destId="{DB769DC2-0C2E-4744-82AC-A86C09AFE859}" srcOrd="1" destOrd="0" presId="urn:microsoft.com/office/officeart/2005/8/layout/cycle4"/>
    <dgm:cxn modelId="{AF824DA7-DE76-4480-87C5-641C88865B73}" type="presOf" srcId="{160BCFAD-781A-440C-957B-7E0ED3E0302D}" destId="{6FD069F9-A4E3-4458-8F69-EAC08F3E13B6}" srcOrd="1" destOrd="0" presId="urn:microsoft.com/office/officeart/2005/8/layout/cycle4"/>
    <dgm:cxn modelId="{267B2CB1-F372-4E54-98E1-9DD34D465494}" type="presOf" srcId="{95DDF40B-07BC-494A-A7A7-042184653E4D}" destId="{0E2E08A1-F527-4654-8D8D-1F74632865D3}" srcOrd="1" destOrd="1" presId="urn:microsoft.com/office/officeart/2005/8/layout/cycle4"/>
    <dgm:cxn modelId="{0EA2E2B5-C059-4942-86A8-E8D3CE4F9762}" srcId="{2B533E65-84BE-4AC6-BA0C-DC4A12C85C23}" destId="{2349C304-B784-49DA-89BA-DD346C87E297}" srcOrd="0" destOrd="0" parTransId="{98D2A396-9735-4DE1-9201-D7107B3C7B26}" sibTransId="{54689689-96AD-4B12-A09F-AF2E56CC328D}"/>
    <dgm:cxn modelId="{F8BDF0B6-026A-4D39-9571-FA354169D245}" type="presOf" srcId="{2349C304-B784-49DA-89BA-DD346C87E297}" destId="{5951F68E-92F0-466D-97B9-75A264E9CEA6}" srcOrd="0" destOrd="0" presId="urn:microsoft.com/office/officeart/2005/8/layout/cycle4"/>
    <dgm:cxn modelId="{AB44B5CA-EC02-4E3F-87EF-6113C3816A6A}" type="presOf" srcId="{DD417D64-F62C-4587-BF7F-87CAEF194792}" destId="{980D1F06-E530-43F7-AD99-35DB82DB3CF2}" srcOrd="0" destOrd="1" presId="urn:microsoft.com/office/officeart/2005/8/layout/cycle4"/>
    <dgm:cxn modelId="{74E302CF-B908-48A7-BCAC-2EAA9A6D026D}" srcId="{EA20FD9A-AED1-4EE9-B946-78BB1E34476A}" destId="{DD417D64-F62C-4587-BF7F-87CAEF194792}" srcOrd="1" destOrd="0" parTransId="{1E7C5FDC-8F5D-4023-BFC7-8A822C5F15AC}" sibTransId="{8ED32923-9D02-47AD-BE06-16000BFA8514}"/>
    <dgm:cxn modelId="{E2AF33DF-4B32-4851-AEE5-455D678636B6}" srcId="{EA20FD9A-AED1-4EE9-B946-78BB1E34476A}" destId="{CB4FDCB4-FBC2-4211-B134-819023E6AD69}" srcOrd="0" destOrd="0" parTransId="{AE5AE558-56B3-4458-81A3-D15BD47DD55C}" sibTransId="{06FD0624-25A0-49A2-8F9D-5FAFB88E8D82}"/>
    <dgm:cxn modelId="{37C8D5E9-7F7A-4F78-8DF1-65183E1680C7}" srcId="{2B533E65-84BE-4AC6-BA0C-DC4A12C85C23}" destId="{EA20FD9A-AED1-4EE9-B946-78BB1E34476A}" srcOrd="3" destOrd="0" parTransId="{AEEDB2F0-1865-430E-AB0C-441B15798A7E}" sibTransId="{A8DF9B56-16D3-4613-9E21-27CDC77DC26D}"/>
    <dgm:cxn modelId="{E7448BEA-22E6-4230-8ACF-6B89DCC8B476}" srcId="{2B533E65-84BE-4AC6-BA0C-DC4A12C85C23}" destId="{D7C61444-ED24-43FE-870A-CE3707135C09}" srcOrd="2" destOrd="0" parTransId="{D55C4F2F-5D4B-4FE3-81C2-C72068C8A40A}" sibTransId="{85A25113-7D2B-4D0B-8FEF-043207ED16B1}"/>
    <dgm:cxn modelId="{39A535F7-FD89-47C5-A040-C1889607036D}" srcId="{2349C304-B784-49DA-89BA-DD346C87E297}" destId="{40E6D3EF-64F7-429B-B78E-9EB08930BED1}" srcOrd="0" destOrd="0" parTransId="{8027DF54-ED76-4736-B3C5-9B80243CD344}" sibTransId="{F47E4750-ECE1-4FA0-84C7-5514CEC2DF38}"/>
    <dgm:cxn modelId="{87AD22F8-D375-40FC-B11F-C4ECCDBAB814}" srcId="{2349C304-B784-49DA-89BA-DD346C87E297}" destId="{C924DF25-8817-4782-AE48-9F59067B5DC2}" srcOrd="1" destOrd="0" parTransId="{0DEA4C89-1844-4D85-A5A5-45642E9C01FD}" sibTransId="{1544CA86-51DE-4F2A-89CE-DC087C22FC72}"/>
    <dgm:cxn modelId="{A3E0BCFE-8FE9-4096-9520-3E49100530E2}" type="presOf" srcId="{9A3F55A5-684A-44C0-A7A6-BE83B032F7E2}" destId="{09BDA167-0E7A-4482-9D55-3793608F2145}" srcOrd="0" destOrd="1" presId="urn:microsoft.com/office/officeart/2005/8/layout/cycle4"/>
    <dgm:cxn modelId="{BAE27397-5E0C-4539-B499-DD56DB6838ED}" type="presParOf" srcId="{EAA41D4E-9BB0-4EB3-979A-471D4601A64B}" destId="{2EC294AC-B27B-4381-ADEC-FB56B14E3EC6}" srcOrd="0" destOrd="0" presId="urn:microsoft.com/office/officeart/2005/8/layout/cycle4"/>
    <dgm:cxn modelId="{62FB8874-FAD7-4485-BDB1-1C6B3D29B446}" type="presParOf" srcId="{2EC294AC-B27B-4381-ADEC-FB56B14E3EC6}" destId="{707A647E-39D1-44AA-9313-FB6796252A8C}" srcOrd="0" destOrd="0" presId="urn:microsoft.com/office/officeart/2005/8/layout/cycle4"/>
    <dgm:cxn modelId="{3106D428-A5E3-447F-BC9E-0511D709DA31}" type="presParOf" srcId="{707A647E-39D1-44AA-9313-FB6796252A8C}" destId="{16EF846E-2A72-4B4F-A7AF-C57BA2C737D9}" srcOrd="0" destOrd="0" presId="urn:microsoft.com/office/officeart/2005/8/layout/cycle4"/>
    <dgm:cxn modelId="{8B19B01B-9C42-4C5B-B6FC-28EE320F739D}" type="presParOf" srcId="{707A647E-39D1-44AA-9313-FB6796252A8C}" destId="{DB769DC2-0C2E-4744-82AC-A86C09AFE859}" srcOrd="1" destOrd="0" presId="urn:microsoft.com/office/officeart/2005/8/layout/cycle4"/>
    <dgm:cxn modelId="{3C18A3AE-8ED2-43ED-A596-3A508544D145}" type="presParOf" srcId="{2EC294AC-B27B-4381-ADEC-FB56B14E3EC6}" destId="{57458AD1-226B-4D4D-8387-8FA2E6723E11}" srcOrd="1" destOrd="0" presId="urn:microsoft.com/office/officeart/2005/8/layout/cycle4"/>
    <dgm:cxn modelId="{0FDFA895-F19C-457C-8BAB-B0161B224716}" type="presParOf" srcId="{57458AD1-226B-4D4D-8387-8FA2E6723E11}" destId="{54688A7B-FB4D-4319-8CD8-91115D2BFF99}" srcOrd="0" destOrd="0" presId="urn:microsoft.com/office/officeart/2005/8/layout/cycle4"/>
    <dgm:cxn modelId="{23B891D3-E468-4947-A426-C94B4F28962A}" type="presParOf" srcId="{57458AD1-226B-4D4D-8387-8FA2E6723E11}" destId="{0E2E08A1-F527-4654-8D8D-1F74632865D3}" srcOrd="1" destOrd="0" presId="urn:microsoft.com/office/officeart/2005/8/layout/cycle4"/>
    <dgm:cxn modelId="{0958FBCD-A3E5-4801-9F5A-8835A0E55CB6}" type="presParOf" srcId="{2EC294AC-B27B-4381-ADEC-FB56B14E3EC6}" destId="{BC1130B5-441D-4B1F-96BD-2655D0D44376}" srcOrd="2" destOrd="0" presId="urn:microsoft.com/office/officeart/2005/8/layout/cycle4"/>
    <dgm:cxn modelId="{1A14343E-C4B2-44C5-AF2A-88E8694F56FC}" type="presParOf" srcId="{BC1130B5-441D-4B1F-96BD-2655D0D44376}" destId="{09BDA167-0E7A-4482-9D55-3793608F2145}" srcOrd="0" destOrd="0" presId="urn:microsoft.com/office/officeart/2005/8/layout/cycle4"/>
    <dgm:cxn modelId="{DDAEAF04-72D6-4FB7-8AE3-0B036A37E9B9}" type="presParOf" srcId="{BC1130B5-441D-4B1F-96BD-2655D0D44376}" destId="{6FD069F9-A4E3-4458-8F69-EAC08F3E13B6}" srcOrd="1" destOrd="0" presId="urn:microsoft.com/office/officeart/2005/8/layout/cycle4"/>
    <dgm:cxn modelId="{EE6CCDB2-FA33-4F42-94C7-E4E267C0B286}" type="presParOf" srcId="{2EC294AC-B27B-4381-ADEC-FB56B14E3EC6}" destId="{AFC4D680-0209-4720-9B90-A336CF688213}" srcOrd="3" destOrd="0" presId="urn:microsoft.com/office/officeart/2005/8/layout/cycle4"/>
    <dgm:cxn modelId="{4F445505-54E7-4895-94DE-AC87AC648B6E}" type="presParOf" srcId="{AFC4D680-0209-4720-9B90-A336CF688213}" destId="{980D1F06-E530-43F7-AD99-35DB82DB3CF2}" srcOrd="0" destOrd="0" presId="urn:microsoft.com/office/officeart/2005/8/layout/cycle4"/>
    <dgm:cxn modelId="{724EC98A-3142-4955-B42B-5B4BDF8E4E46}" type="presParOf" srcId="{AFC4D680-0209-4720-9B90-A336CF688213}" destId="{14500B7F-9E86-4376-8D18-A771CD689ADD}" srcOrd="1" destOrd="0" presId="urn:microsoft.com/office/officeart/2005/8/layout/cycle4"/>
    <dgm:cxn modelId="{A05442E7-37EC-413D-9203-26B34B2FBD47}" type="presParOf" srcId="{2EC294AC-B27B-4381-ADEC-FB56B14E3EC6}" destId="{9D5FFA49-B46C-4B6A-8EC0-20B95FC2D4E3}" srcOrd="4" destOrd="0" presId="urn:microsoft.com/office/officeart/2005/8/layout/cycle4"/>
    <dgm:cxn modelId="{9678B9F0-5205-42A6-96CD-414E4DF26CA7}" type="presParOf" srcId="{EAA41D4E-9BB0-4EB3-979A-471D4601A64B}" destId="{051CBABA-6B54-40B5-896B-8C003E4FE25A}" srcOrd="1" destOrd="0" presId="urn:microsoft.com/office/officeart/2005/8/layout/cycle4"/>
    <dgm:cxn modelId="{E48F6454-251B-4FDF-A774-FCA955072588}" type="presParOf" srcId="{051CBABA-6B54-40B5-896B-8C003E4FE25A}" destId="{5951F68E-92F0-466D-97B9-75A264E9CEA6}" srcOrd="0" destOrd="0" presId="urn:microsoft.com/office/officeart/2005/8/layout/cycle4"/>
    <dgm:cxn modelId="{DB98DB87-CAEF-434B-84EA-6A738346114D}" type="presParOf" srcId="{051CBABA-6B54-40B5-896B-8C003E4FE25A}" destId="{ED1658B3-F927-4E7D-87DE-D8DF5C5F35B2}" srcOrd="1" destOrd="0" presId="urn:microsoft.com/office/officeart/2005/8/layout/cycle4"/>
    <dgm:cxn modelId="{CE3FDFA0-719E-461A-8266-EB8391080683}" type="presParOf" srcId="{051CBABA-6B54-40B5-896B-8C003E4FE25A}" destId="{2B658E4A-DB3F-4A30-9C38-85BE36022C82}" srcOrd="2" destOrd="0" presId="urn:microsoft.com/office/officeart/2005/8/layout/cycle4"/>
    <dgm:cxn modelId="{790B6355-C081-4C89-9455-04F797280468}" type="presParOf" srcId="{051CBABA-6B54-40B5-896B-8C003E4FE25A}" destId="{D07381C5-04B6-47F1-BA3F-10BDE8C35277}" srcOrd="3" destOrd="0" presId="urn:microsoft.com/office/officeart/2005/8/layout/cycle4"/>
    <dgm:cxn modelId="{1F17820B-ECB7-4358-8A63-AD1AB6657BBA}" type="presParOf" srcId="{051CBABA-6B54-40B5-896B-8C003E4FE25A}" destId="{04B00A73-25B6-4D69-851B-A4444FA4D195}" srcOrd="4" destOrd="0" presId="urn:microsoft.com/office/officeart/2005/8/layout/cycle4"/>
    <dgm:cxn modelId="{39A538DE-8860-4A53-906A-000FC5E9E41A}" type="presParOf" srcId="{EAA41D4E-9BB0-4EB3-979A-471D4601A64B}" destId="{252FB82B-A800-40BB-8EB4-620FE952FA87}" srcOrd="2" destOrd="0" presId="urn:microsoft.com/office/officeart/2005/8/layout/cycle4"/>
    <dgm:cxn modelId="{11978C9B-A491-4D98-A329-51D576D61D1F}" type="presParOf" srcId="{EAA41D4E-9BB0-4EB3-979A-471D4601A64B}" destId="{2EEC24C7-9CED-478B-BF15-0C4D43FD5CC5}"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FE21CE-B29B-4D1F-B846-BA1CBD27DC3B}">
      <dsp:nvSpPr>
        <dsp:cNvPr id="0" name=""/>
        <dsp:cNvSpPr/>
      </dsp:nvSpPr>
      <dsp:spPr>
        <a:xfrm>
          <a:off x="906378" y="1962"/>
          <a:ext cx="2007633" cy="120458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Bank Loan</a:t>
          </a:r>
        </a:p>
      </dsp:txBody>
      <dsp:txXfrm>
        <a:off x="906378" y="1962"/>
        <a:ext cx="2007633" cy="1204580"/>
      </dsp:txXfrm>
    </dsp:sp>
    <dsp:sp modelId="{88E8DBAF-337F-4DE0-9055-53BF7E497851}">
      <dsp:nvSpPr>
        <dsp:cNvPr id="0" name=""/>
        <dsp:cNvSpPr/>
      </dsp:nvSpPr>
      <dsp:spPr>
        <a:xfrm>
          <a:off x="3114775" y="1962"/>
          <a:ext cx="2007633" cy="1204580"/>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Grants</a:t>
          </a:r>
        </a:p>
      </dsp:txBody>
      <dsp:txXfrm>
        <a:off x="3114775" y="1962"/>
        <a:ext cx="2007633" cy="1204580"/>
      </dsp:txXfrm>
    </dsp:sp>
    <dsp:sp modelId="{CBCE12D8-5320-45CA-B0C4-0664CE2CC44A}">
      <dsp:nvSpPr>
        <dsp:cNvPr id="0" name=""/>
        <dsp:cNvSpPr/>
      </dsp:nvSpPr>
      <dsp:spPr>
        <a:xfrm>
          <a:off x="906378" y="1407306"/>
          <a:ext cx="2007633" cy="1204580"/>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Business Angels</a:t>
          </a:r>
        </a:p>
      </dsp:txBody>
      <dsp:txXfrm>
        <a:off x="906378" y="1407306"/>
        <a:ext cx="2007633" cy="1204580"/>
      </dsp:txXfrm>
    </dsp:sp>
    <dsp:sp modelId="{ED6CF702-59E2-4DEA-BBBE-AACACA08ACC6}">
      <dsp:nvSpPr>
        <dsp:cNvPr id="0" name=""/>
        <dsp:cNvSpPr/>
      </dsp:nvSpPr>
      <dsp:spPr>
        <a:xfrm>
          <a:off x="3114775" y="1407306"/>
          <a:ext cx="2007633" cy="1204580"/>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Venture Capitalist</a:t>
          </a:r>
        </a:p>
      </dsp:txBody>
      <dsp:txXfrm>
        <a:off x="3114775" y="1407306"/>
        <a:ext cx="2007633" cy="1204580"/>
      </dsp:txXfrm>
    </dsp:sp>
    <dsp:sp modelId="{A3073566-6D49-42A4-BEDD-B2DF2E6CD8AB}">
      <dsp:nvSpPr>
        <dsp:cNvPr id="0" name=""/>
        <dsp:cNvSpPr/>
      </dsp:nvSpPr>
      <dsp:spPr>
        <a:xfrm>
          <a:off x="2010577" y="2812649"/>
          <a:ext cx="2007633" cy="1204580"/>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Personal Financing</a:t>
          </a:r>
        </a:p>
      </dsp:txBody>
      <dsp:txXfrm>
        <a:off x="2010577" y="2812649"/>
        <a:ext cx="2007633" cy="1204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BDA167-0E7A-4482-9D55-3793608F2145}">
      <dsp:nvSpPr>
        <dsp:cNvPr id="0" name=""/>
        <dsp:cNvSpPr/>
      </dsp:nvSpPr>
      <dsp:spPr>
        <a:xfrm>
          <a:off x="4261660" y="3198597"/>
          <a:ext cx="2323687" cy="1505222"/>
        </a:xfrm>
        <a:prstGeom prst="roundRect">
          <a:avLst>
            <a:gd name="adj" fmla="val 10000"/>
          </a:avLst>
        </a:prstGeom>
        <a:solidFill>
          <a:schemeClr val="lt1">
            <a:alpha val="90000"/>
            <a:hueOff val="0"/>
            <a:satOff val="0"/>
            <a:lumOff val="0"/>
            <a:alphaOff val="0"/>
          </a:schemeClr>
        </a:solidFill>
        <a:ln w="22225" cap="rnd" cmpd="sng" algn="ctr">
          <a:solidFill>
            <a:schemeClr val="accent2">
              <a:hueOff val="6232456"/>
              <a:satOff val="-39208"/>
              <a:lumOff val="-2352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r>
            <a:rPr lang="en-US" sz="1400" kern="1200" dirty="0"/>
            <a:t>Rivalry</a:t>
          </a:r>
        </a:p>
        <a:p>
          <a:pPr marL="114300" lvl="1" indent="-114300" algn="l" defTabSz="622300">
            <a:lnSpc>
              <a:spcPct val="90000"/>
            </a:lnSpc>
            <a:spcBef>
              <a:spcPct val="0"/>
            </a:spcBef>
            <a:spcAft>
              <a:spcPct val="15000"/>
            </a:spcAft>
            <a:buChar char="•"/>
          </a:pPr>
          <a:r>
            <a:rPr lang="en-US" sz="1400" kern="1200" dirty="0"/>
            <a:t>Global Politics</a:t>
          </a:r>
        </a:p>
      </dsp:txBody>
      <dsp:txXfrm>
        <a:off x="4991831" y="3607968"/>
        <a:ext cx="1560450" cy="1062786"/>
      </dsp:txXfrm>
    </dsp:sp>
    <dsp:sp modelId="{980D1F06-E530-43F7-AD99-35DB82DB3CF2}">
      <dsp:nvSpPr>
        <dsp:cNvPr id="0" name=""/>
        <dsp:cNvSpPr/>
      </dsp:nvSpPr>
      <dsp:spPr>
        <a:xfrm>
          <a:off x="470381" y="3198597"/>
          <a:ext cx="2323687" cy="1505222"/>
        </a:xfrm>
        <a:prstGeom prst="roundRect">
          <a:avLst>
            <a:gd name="adj" fmla="val 10000"/>
          </a:avLst>
        </a:prstGeom>
        <a:solidFill>
          <a:schemeClr val="lt1">
            <a:alpha val="90000"/>
            <a:hueOff val="0"/>
            <a:satOff val="0"/>
            <a:lumOff val="0"/>
            <a:alphaOff val="0"/>
          </a:schemeClr>
        </a:solidFill>
        <a:ln w="22225" cap="rnd" cmpd="sng" algn="ctr">
          <a:solidFill>
            <a:schemeClr val="accent2">
              <a:hueOff val="9348684"/>
              <a:satOff val="-58812"/>
              <a:lumOff val="-352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r>
            <a:rPr lang="en-US" sz="1400" kern="1200" dirty="0"/>
            <a:t>Boom of E-commerce</a:t>
          </a:r>
        </a:p>
        <a:p>
          <a:pPr marL="114300" lvl="1" indent="-114300" algn="l" defTabSz="622300">
            <a:lnSpc>
              <a:spcPct val="90000"/>
            </a:lnSpc>
            <a:spcBef>
              <a:spcPct val="0"/>
            </a:spcBef>
            <a:spcAft>
              <a:spcPct val="15000"/>
            </a:spcAft>
            <a:buChar char="•"/>
          </a:pPr>
          <a:r>
            <a:rPr lang="en-US" sz="1400" kern="1200" dirty="0"/>
            <a:t>Global Connectivity</a:t>
          </a:r>
        </a:p>
      </dsp:txBody>
      <dsp:txXfrm>
        <a:off x="503446" y="3607968"/>
        <a:ext cx="1560450" cy="1062786"/>
      </dsp:txXfrm>
    </dsp:sp>
    <dsp:sp modelId="{54688A7B-FB4D-4319-8CD8-91115D2BFF99}">
      <dsp:nvSpPr>
        <dsp:cNvPr id="0" name=""/>
        <dsp:cNvSpPr/>
      </dsp:nvSpPr>
      <dsp:spPr>
        <a:xfrm>
          <a:off x="4261660" y="0"/>
          <a:ext cx="2323687" cy="1505222"/>
        </a:xfrm>
        <a:prstGeom prst="roundRect">
          <a:avLst>
            <a:gd name="adj" fmla="val 10000"/>
          </a:avLst>
        </a:prstGeom>
        <a:solidFill>
          <a:schemeClr val="lt1">
            <a:alpha val="90000"/>
            <a:hueOff val="0"/>
            <a:satOff val="0"/>
            <a:lumOff val="0"/>
            <a:alphaOff val="0"/>
          </a:schemeClr>
        </a:solidFill>
        <a:ln w="22225" cap="rnd" cmpd="sng" algn="ctr">
          <a:solidFill>
            <a:schemeClr val="accent2">
              <a:hueOff val="3116228"/>
              <a:satOff val="-19604"/>
              <a:lumOff val="-1176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r>
            <a:rPr lang="en-US" sz="1400" kern="1200" dirty="0"/>
            <a:t>New Venture</a:t>
          </a:r>
        </a:p>
        <a:p>
          <a:pPr marL="114300" lvl="1" indent="-114300" algn="l" defTabSz="622300">
            <a:lnSpc>
              <a:spcPct val="90000"/>
            </a:lnSpc>
            <a:spcBef>
              <a:spcPct val="0"/>
            </a:spcBef>
            <a:spcAft>
              <a:spcPct val="15000"/>
            </a:spcAft>
            <a:buChar char="•"/>
          </a:pPr>
          <a:r>
            <a:rPr lang="en-US" sz="1400" kern="1200" dirty="0"/>
            <a:t>Low Reach</a:t>
          </a:r>
        </a:p>
        <a:p>
          <a:pPr marL="114300" lvl="1" indent="-114300" algn="l" defTabSz="622300">
            <a:lnSpc>
              <a:spcPct val="90000"/>
            </a:lnSpc>
            <a:spcBef>
              <a:spcPct val="0"/>
            </a:spcBef>
            <a:spcAft>
              <a:spcPct val="15000"/>
            </a:spcAft>
            <a:buChar char="•"/>
          </a:pPr>
          <a:r>
            <a:rPr lang="en-US" sz="1400" kern="1200" dirty="0"/>
            <a:t>Lack of Innovation</a:t>
          </a:r>
        </a:p>
      </dsp:txBody>
      <dsp:txXfrm>
        <a:off x="4991831" y="33065"/>
        <a:ext cx="1560450" cy="1062786"/>
      </dsp:txXfrm>
    </dsp:sp>
    <dsp:sp modelId="{16EF846E-2A72-4B4F-A7AF-C57BA2C737D9}">
      <dsp:nvSpPr>
        <dsp:cNvPr id="0" name=""/>
        <dsp:cNvSpPr/>
      </dsp:nvSpPr>
      <dsp:spPr>
        <a:xfrm>
          <a:off x="470381" y="0"/>
          <a:ext cx="2323687" cy="1505222"/>
        </a:xfrm>
        <a:prstGeom prst="roundRect">
          <a:avLst>
            <a:gd name="adj" fmla="val 10000"/>
          </a:avLst>
        </a:prstGeom>
        <a:solidFill>
          <a:schemeClr val="lt1">
            <a:alpha val="90000"/>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r>
            <a:rPr lang="en-US" sz="1400" kern="1200" dirty="0"/>
            <a:t>Rapid Transit</a:t>
          </a:r>
        </a:p>
        <a:p>
          <a:pPr marL="114300" lvl="1" indent="-114300" algn="l" defTabSz="622300">
            <a:lnSpc>
              <a:spcPct val="90000"/>
            </a:lnSpc>
            <a:spcBef>
              <a:spcPct val="0"/>
            </a:spcBef>
            <a:spcAft>
              <a:spcPct val="15000"/>
            </a:spcAft>
            <a:buChar char="•"/>
          </a:pPr>
          <a:r>
            <a:rPr lang="en-US" sz="1400" kern="1200" dirty="0"/>
            <a:t>Strong Operational Team</a:t>
          </a:r>
        </a:p>
        <a:p>
          <a:pPr marL="114300" lvl="1" indent="-114300" algn="l" defTabSz="622300">
            <a:lnSpc>
              <a:spcPct val="90000"/>
            </a:lnSpc>
            <a:spcBef>
              <a:spcPct val="0"/>
            </a:spcBef>
            <a:spcAft>
              <a:spcPct val="15000"/>
            </a:spcAft>
            <a:buChar char="•"/>
          </a:pPr>
          <a:r>
            <a:rPr lang="en-US" sz="1400" kern="1200" dirty="0"/>
            <a:t>Booking Stores</a:t>
          </a:r>
        </a:p>
      </dsp:txBody>
      <dsp:txXfrm>
        <a:off x="503446" y="33065"/>
        <a:ext cx="1560450" cy="1062786"/>
      </dsp:txXfrm>
    </dsp:sp>
    <dsp:sp modelId="{5951F68E-92F0-466D-97B9-75A264E9CEA6}">
      <dsp:nvSpPr>
        <dsp:cNvPr id="0" name=""/>
        <dsp:cNvSpPr/>
      </dsp:nvSpPr>
      <dsp:spPr>
        <a:xfrm>
          <a:off x="1444072" y="268117"/>
          <a:ext cx="2036754" cy="2036754"/>
        </a:xfrm>
        <a:prstGeom prst="pieWedge">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9824" tIns="369824" rIns="369824" bIns="369824" numCol="1" spcCol="1270" anchor="ctr" anchorCtr="0">
          <a:noAutofit/>
        </a:bodyPr>
        <a:lstStyle/>
        <a:p>
          <a:pPr marL="0" lvl="0" indent="0" algn="ctr" defTabSz="2311400">
            <a:lnSpc>
              <a:spcPct val="90000"/>
            </a:lnSpc>
            <a:spcBef>
              <a:spcPct val="0"/>
            </a:spcBef>
            <a:spcAft>
              <a:spcPct val="35000"/>
            </a:spcAft>
            <a:buNone/>
          </a:pPr>
          <a:endParaRPr lang="en-US" sz="5200" kern="1200" dirty="0"/>
        </a:p>
      </dsp:txBody>
      <dsp:txXfrm>
        <a:off x="2040623" y="864668"/>
        <a:ext cx="1440203" cy="1440203"/>
      </dsp:txXfrm>
    </dsp:sp>
    <dsp:sp modelId="{ED1658B3-F927-4E7D-87DE-D8DF5C5F35B2}">
      <dsp:nvSpPr>
        <dsp:cNvPr id="0" name=""/>
        <dsp:cNvSpPr/>
      </dsp:nvSpPr>
      <dsp:spPr>
        <a:xfrm rot="5400000">
          <a:off x="3574902" y="268117"/>
          <a:ext cx="2036754" cy="2036754"/>
        </a:xfrm>
        <a:prstGeom prst="pieWedge">
          <a:avLst/>
        </a:prstGeom>
        <a:solidFill>
          <a:schemeClr val="accent2">
            <a:hueOff val="3116228"/>
            <a:satOff val="-19604"/>
            <a:lumOff val="-1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3574902" y="864668"/>
        <a:ext cx="1440203" cy="1440203"/>
      </dsp:txXfrm>
    </dsp:sp>
    <dsp:sp modelId="{2B658E4A-DB3F-4A30-9C38-85BE36022C82}">
      <dsp:nvSpPr>
        <dsp:cNvPr id="0" name=""/>
        <dsp:cNvSpPr/>
      </dsp:nvSpPr>
      <dsp:spPr>
        <a:xfrm rot="10800000">
          <a:off x="3574902" y="2398948"/>
          <a:ext cx="2036754" cy="2036754"/>
        </a:xfrm>
        <a:prstGeom prst="pieWedge">
          <a:avLst/>
        </a:prstGeom>
        <a:solidFill>
          <a:schemeClr val="accent2">
            <a:hueOff val="6232456"/>
            <a:satOff val="-39208"/>
            <a:lumOff val="-235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rot="10800000">
        <a:off x="3574902" y="2398948"/>
        <a:ext cx="1440203" cy="1440203"/>
      </dsp:txXfrm>
    </dsp:sp>
    <dsp:sp modelId="{D07381C5-04B6-47F1-BA3F-10BDE8C35277}">
      <dsp:nvSpPr>
        <dsp:cNvPr id="0" name=""/>
        <dsp:cNvSpPr/>
      </dsp:nvSpPr>
      <dsp:spPr>
        <a:xfrm rot="16200000">
          <a:off x="1444072" y="2398948"/>
          <a:ext cx="2036754" cy="2036754"/>
        </a:xfrm>
        <a:prstGeom prst="pieWedge">
          <a:avLst/>
        </a:prstGeom>
        <a:solidFill>
          <a:schemeClr val="accent2">
            <a:hueOff val="9348684"/>
            <a:satOff val="-58812"/>
            <a:lumOff val="-35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9824" tIns="369824" rIns="369824" bIns="369824" numCol="1" spcCol="1270" anchor="ctr" anchorCtr="0">
          <a:noAutofit/>
        </a:bodyPr>
        <a:lstStyle/>
        <a:p>
          <a:pPr marL="0" lvl="0" indent="0" algn="ctr" defTabSz="2311400">
            <a:lnSpc>
              <a:spcPct val="90000"/>
            </a:lnSpc>
            <a:spcBef>
              <a:spcPct val="0"/>
            </a:spcBef>
            <a:spcAft>
              <a:spcPct val="35000"/>
            </a:spcAft>
            <a:buNone/>
          </a:pPr>
          <a:endParaRPr lang="en-US" sz="5200" kern="1200" dirty="0"/>
        </a:p>
      </dsp:txBody>
      <dsp:txXfrm rot="5400000">
        <a:off x="2040623" y="2398948"/>
        <a:ext cx="1440203" cy="1440203"/>
      </dsp:txXfrm>
    </dsp:sp>
    <dsp:sp modelId="{252FB82B-A800-40BB-8EB4-620FE952FA87}">
      <dsp:nvSpPr>
        <dsp:cNvPr id="0" name=""/>
        <dsp:cNvSpPr/>
      </dsp:nvSpPr>
      <dsp:spPr>
        <a:xfrm>
          <a:off x="3176253" y="1928566"/>
          <a:ext cx="703221" cy="611496"/>
        </a:xfrm>
        <a:prstGeom prst="circularArrow">
          <a:avLst/>
        </a:prstGeom>
        <a:solidFill>
          <a:schemeClr val="accent2">
            <a:tint val="4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EC24C7-9CED-478B-BF15-0C4D43FD5CC5}">
      <dsp:nvSpPr>
        <dsp:cNvPr id="0" name=""/>
        <dsp:cNvSpPr/>
      </dsp:nvSpPr>
      <dsp:spPr>
        <a:xfrm rot="10800000">
          <a:off x="3176253" y="2163757"/>
          <a:ext cx="703221" cy="611496"/>
        </a:xfrm>
        <a:prstGeom prst="circularArrow">
          <a:avLst/>
        </a:prstGeom>
        <a:solidFill>
          <a:schemeClr val="accent2">
            <a:tint val="4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9A0FA-2191-4F92-A1E4-6EB4598AC4EC}" type="datetimeFigureOut">
              <a:rPr lang="en-US" smtClean="0"/>
              <a:t>7/7/22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359F2-43EF-4812-9DC0-98C0B1A40681}" type="slidenum">
              <a:rPr lang="en-US" smtClean="0"/>
              <a:t>‹#›</a:t>
            </a:fld>
            <a:endParaRPr lang="en-US" dirty="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fld id="{B63359F2-43EF-4812-9DC0-98C0B1A40681}" type="slidenum">
              <a:rPr lang="en-US" smtClean="0"/>
              <a:t>1</a:t>
            </a:fld>
            <a:endParaRPr lang="en-US" dirty="0"/>
          </a:p>
        </p:txBody>
      </p:sp>
    </p:spTree>
    <p:extLst>
      <p:ext uri="{BB962C8B-B14F-4D97-AF65-F5344CB8AC3E}">
        <p14:creationId xmlns:p14="http://schemas.microsoft.com/office/powerpoint/2010/main" val="676357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2</a:t>
            </a:fld>
            <a:endParaRPr lang="en-US" dirty="0"/>
          </a:p>
        </p:txBody>
      </p:sp>
    </p:spTree>
    <p:extLst>
      <p:ext uri="{BB962C8B-B14F-4D97-AF65-F5344CB8AC3E}">
        <p14:creationId xmlns:p14="http://schemas.microsoft.com/office/powerpoint/2010/main" val="4131202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3</a:t>
            </a:fld>
            <a:endParaRPr lang="en-US" dirty="0"/>
          </a:p>
        </p:txBody>
      </p:sp>
    </p:spTree>
    <p:extLst>
      <p:ext uri="{BB962C8B-B14F-4D97-AF65-F5344CB8AC3E}">
        <p14:creationId xmlns:p14="http://schemas.microsoft.com/office/powerpoint/2010/main" val="1168205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4</a:t>
            </a:fld>
            <a:endParaRPr lang="en-US" dirty="0"/>
          </a:p>
        </p:txBody>
      </p:sp>
    </p:spTree>
    <p:extLst>
      <p:ext uri="{BB962C8B-B14F-4D97-AF65-F5344CB8AC3E}">
        <p14:creationId xmlns:p14="http://schemas.microsoft.com/office/powerpoint/2010/main" val="32627599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5</a:t>
            </a:fld>
            <a:endParaRPr lang="en-US" dirty="0"/>
          </a:p>
        </p:txBody>
      </p:sp>
    </p:spTree>
    <p:extLst>
      <p:ext uri="{BB962C8B-B14F-4D97-AF65-F5344CB8AC3E}">
        <p14:creationId xmlns:p14="http://schemas.microsoft.com/office/powerpoint/2010/main" val="95938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l">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63359F2-43EF-4812-9DC0-98C0B1A40681}" type="slidenum">
              <a:rPr lang="en-US" smtClean="0"/>
              <a:t>6</a:t>
            </a:fld>
            <a:endParaRPr lang="en-US" dirty="0"/>
          </a:p>
        </p:txBody>
      </p:sp>
    </p:spTree>
    <p:extLst>
      <p:ext uri="{BB962C8B-B14F-4D97-AF65-F5344CB8AC3E}">
        <p14:creationId xmlns:p14="http://schemas.microsoft.com/office/powerpoint/2010/main" val="2093406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7</a:t>
            </a:fld>
            <a:endParaRPr lang="en-US" dirty="0"/>
          </a:p>
        </p:txBody>
      </p:sp>
    </p:spTree>
    <p:extLst>
      <p:ext uri="{BB962C8B-B14F-4D97-AF65-F5344CB8AC3E}">
        <p14:creationId xmlns:p14="http://schemas.microsoft.com/office/powerpoint/2010/main" val="2387889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8</a:t>
            </a:fld>
            <a:endParaRPr lang="en-US" dirty="0"/>
          </a:p>
        </p:txBody>
      </p:sp>
    </p:spTree>
    <p:extLst>
      <p:ext uri="{BB962C8B-B14F-4D97-AF65-F5344CB8AC3E}">
        <p14:creationId xmlns:p14="http://schemas.microsoft.com/office/powerpoint/2010/main" val="1068667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9</a:t>
            </a:fld>
            <a:endParaRPr lang="en-US" dirty="0"/>
          </a:p>
        </p:txBody>
      </p:sp>
    </p:spTree>
    <p:extLst>
      <p:ext uri="{BB962C8B-B14F-4D97-AF65-F5344CB8AC3E}">
        <p14:creationId xmlns:p14="http://schemas.microsoft.com/office/powerpoint/2010/main" val="2879389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10</a:t>
            </a:fld>
            <a:endParaRPr lang="en-US" dirty="0"/>
          </a:p>
        </p:txBody>
      </p:sp>
    </p:spTree>
    <p:extLst>
      <p:ext uri="{BB962C8B-B14F-4D97-AF65-F5344CB8AC3E}">
        <p14:creationId xmlns:p14="http://schemas.microsoft.com/office/powerpoint/2010/main" val="3074893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12</a:t>
            </a:fld>
            <a:endParaRPr lang="en-US" dirty="0"/>
          </a:p>
        </p:txBody>
      </p:sp>
    </p:spTree>
    <p:extLst>
      <p:ext uri="{BB962C8B-B14F-4D97-AF65-F5344CB8AC3E}">
        <p14:creationId xmlns:p14="http://schemas.microsoft.com/office/powerpoint/2010/main" val="995475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a:lstStyle/>
          <a:p>
            <a:r>
              <a:rPr lang="en-US"/>
              <a:t>Click to edit Master title style</a:t>
            </a:r>
            <a:endParaRPr lang="en-US" dirty="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a:lstStyle>
            <a:lvl1pPr marL="0" indent="0">
              <a:buNone/>
              <a:defRPr/>
            </a:lvl1pPr>
          </a:lstStyle>
          <a:p>
            <a:r>
              <a:rPr lang="en-US"/>
              <a:t>Click to edit Master subtitle style</a:t>
            </a:r>
            <a:endParaRPr lang="en-US" dirty="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a:lstStyle/>
          <a:p>
            <a:r>
              <a:rPr lang="en-US"/>
              <a:t>Click icon to add picture</a:t>
            </a:r>
            <a:endParaRPr lang="en-US" dirty="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a:lstStyle>
            <a:lvl1pPr>
              <a:defRPr/>
            </a:lvl1p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a:lstStyle>
            <a:lvl1pPr marL="0" indent="0">
              <a:buNone/>
              <a:defRPr/>
            </a:lvl1pPr>
          </a:lstStyle>
          <a:p>
            <a:pPr lvl="0"/>
            <a:r>
              <a:rPr lang="en-US"/>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a:lstStyle/>
          <a:p>
            <a:r>
              <a:rPr lang="en-US"/>
              <a:t>Click icon to add picture</a:t>
            </a:r>
            <a:endParaRPr lang="en-US" dirty="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a:normAutofit/>
          </a:bodyPr>
          <a:lstStyle/>
          <a:p>
            <a:r>
              <a:rPr lang="en-US">
                <a:solidFill>
                  <a:schemeClr val="tx2"/>
                </a:solidFill>
              </a:rPr>
              <a:t>Click to edit Master title style</a:t>
            </a:r>
            <a:endParaRPr lang="en-US" dirty="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a:normAutofit/>
          </a:bodyPr>
          <a:lstStyle>
            <a:lvl1pPr marL="0" indent="0">
              <a:buNone/>
              <a:defRPr/>
            </a:lvl1pPr>
          </a:lstStyle>
          <a:p>
            <a:pPr lvl="0"/>
            <a:r>
              <a:rPr lang="en-US"/>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a:lstStyle/>
          <a:p>
            <a:r>
              <a:rPr lang="en-US"/>
              <a:t>Click icon to add picture</a:t>
            </a:r>
            <a:endParaRPr lang="en-US" dirty="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a:lstStyle/>
          <a:p>
            <a:r>
              <a:rPr lang="en-US"/>
              <a:t>Click icon to add picture</a:t>
            </a:r>
            <a:endParaRPr lang="en-US" dirty="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a:lstStyle/>
          <a:p>
            <a:r>
              <a:rPr lang="en-US"/>
              <a:t>Click to edit Master title style</a:t>
            </a:r>
            <a:endParaRPr lang="en-US" dirty="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a:lstStyle>
            <a:lvl1pPr marL="0" indent="0">
              <a:buNone/>
              <a:defRPr/>
            </a:lvl1pPr>
          </a:lstStyle>
          <a:p>
            <a:r>
              <a:rPr lang="en-US"/>
              <a:t>Click to edit Master subtitle style</a:t>
            </a:r>
            <a:endParaRPr lang="en-US" dirty="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a:lstStyle/>
          <a:p>
            <a:r>
              <a:rPr lang="en-US"/>
              <a:t>Click icon to add picture</a:t>
            </a:r>
            <a:endParaRPr lang="en-US" dirty="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r>
              <a:rPr lang="en-US" dirty="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r>
              <a:rPr lang="en-US" dirty="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a:lstStyle/>
          <a:p>
            <a:r>
              <a:rPr lang="en-US"/>
              <a:t>Click to edit Master title style</a:t>
            </a:r>
            <a:endParaRPr lang="en-US" dirty="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a:lstStyle>
            <a:lvl1pPr marL="0" indent="0">
              <a:buNone/>
              <a:defRPr/>
            </a:lvl1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a:lstStyle/>
          <a:p>
            <a:r>
              <a:rPr lang="en-US"/>
              <a:t>Click icon to add picture</a:t>
            </a:r>
            <a:endParaRPr lang="en-US" dirty="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a:lstStyle/>
          <a:p>
            <a:r>
              <a:rPr lang="en-US"/>
              <a:t>Click icon to add SmartArt graphic</a:t>
            </a:r>
            <a:endParaRPr lang="en-US" dirty="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a:lstStyle/>
          <a:p>
            <a:r>
              <a:rPr lang="en-US"/>
              <a:t>Click icon to add SmartArt graphic</a:t>
            </a:r>
            <a:endParaRPr lang="en-US" dirty="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a:lstStyle/>
          <a:p>
            <a:r>
              <a:rPr lang="en-US"/>
              <a:t>Click icon to add SmartArt graphic</a:t>
            </a:r>
            <a:endParaRPr lang="en-US" dirty="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a:lstStyle/>
          <a:p>
            <a:r>
              <a:rPr lang="en-US"/>
              <a:t>Click icon to add SmartArt graphic</a:t>
            </a:r>
            <a:endParaRPr lang="en-US" dirty="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4" name="Footer Placeholder 3"/>
          <p:cNvSpPr>
            <a:spLocks noGrp="1"/>
          </p:cNvSpPr>
          <p:nvPr>
            <p:ph type="ftr" sz="quarter" idx="11"/>
          </p:nvPr>
        </p:nvSpPr>
        <p:spPr/>
        <p:txBody>
          <a:bodyPr/>
          <a:lstStyle/>
          <a:p>
            <a:r>
              <a:rPr lang="en-US" dirty="0"/>
              <a:t>Sample Footer Text</a:t>
            </a:r>
          </a:p>
        </p:txBody>
      </p:sp>
      <p:sp>
        <p:nvSpPr>
          <p:cNvPr id="3" name="Date Placeholder 2"/>
          <p:cNvSpPr>
            <a:spLocks noGrp="1"/>
          </p:cNvSpPr>
          <p:nvPr>
            <p:ph type="dt" sz="half" idx="10"/>
          </p:nvPr>
        </p:nvSpPr>
        <p:spPr/>
        <p:txBody>
          <a:bodyPr/>
          <a:lstStyle/>
          <a:p>
            <a:r>
              <a:rPr lang="en-US" dirty="0"/>
              <a:t>20XX</a:t>
            </a:r>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p>
            <a:r>
              <a:rPr lang="en-US" dirty="0"/>
              <a:t>20XX</a:t>
            </a:r>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3200400"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2343" y="2250891"/>
            <a:ext cx="320040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4412341" y="2926051"/>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p>
            <a:r>
              <a:rPr lang="en-US" dirty="0"/>
              <a:t>20XX</a:t>
            </a:r>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anchor="ctr"/>
          <a:lstStyle/>
          <a:p>
            <a:pPr algn="r"/>
            <a:r>
              <a:rPr lang="en-US">
                <a:solidFill>
                  <a:schemeClr val="tx2"/>
                </a:solidFill>
              </a:rPr>
              <a:t>Click to edit Master title style</a:t>
            </a:r>
            <a:endParaRPr lang="en-US" dirty="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a:lstStyle/>
          <a:p>
            <a:r>
              <a:rPr lang="en-US"/>
              <a:t>Click icon to add picture</a:t>
            </a:r>
            <a:endParaRPr lang="en-US" dirty="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a:lstStyle/>
          <a:p>
            <a:r>
              <a:rPr lang="en-US"/>
              <a:t>Click icon to add picture</a:t>
            </a:r>
            <a:endParaRPr lang="en-US" dirty="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a:lstStyle/>
          <a:p>
            <a:r>
              <a:rPr lang="en-US"/>
              <a:t>Click icon to add picture</a:t>
            </a:r>
            <a:endParaRPr lang="en-US" dirty="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a:lstStyle/>
          <a:p>
            <a:r>
              <a:rPr lang="en-US"/>
              <a:t>Click icon to add picture</a:t>
            </a:r>
            <a:endParaRPr lang="en-US" dirty="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a:normAutofit/>
          </a:bodyPr>
          <a:lstStyle>
            <a:lvl1pPr marL="0" indent="0">
              <a:buNone/>
              <a:defRPr/>
            </a:lvl1pPr>
          </a:lstStyle>
          <a:p>
            <a:pPr lvl="0"/>
            <a:r>
              <a:rPr lang="en-US"/>
              <a:t>Click to edit Master text styles</a:t>
            </a:r>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a:lstStyle/>
          <a:p>
            <a:r>
              <a:rPr lang="en-US"/>
              <a:t>Click to edit Master title style</a:t>
            </a:r>
            <a:endParaRPr lang="en-US" dirty="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a:normAutofit/>
          </a:bodyPr>
          <a:lstStyle>
            <a:lvl1pPr marL="0" indent="0">
              <a:buNone/>
              <a:defRPr/>
            </a:lvl1pPr>
          </a:lstStyle>
          <a:p>
            <a:pPr lvl="0"/>
            <a:r>
              <a:rPr lang="en-US"/>
              <a:t>Click to edit Master text styles</a:t>
            </a:r>
          </a:p>
        </p:txBody>
      </p:sp>
      <p:sp>
        <p:nvSpPr>
          <p:cNvPr id="3" name="Footer Placeholder 2"/>
          <p:cNvSpPr>
            <a:spLocks noGrp="1"/>
          </p:cNvSpPr>
          <p:nvPr>
            <p:ph type="ftr" sz="quarter" idx="11"/>
          </p:nvPr>
        </p:nvSpPr>
        <p:spPr/>
        <p:txBody>
          <a:bodyPr/>
          <a:lstStyle/>
          <a:p>
            <a:r>
              <a:rPr lang="en-US" dirty="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a:lstStyle/>
          <a:p>
            <a:r>
              <a:rPr lang="en-US"/>
              <a:t>Click icon to add picture</a:t>
            </a:r>
            <a:endParaRPr lang="en-US" dirty="0"/>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Sample Footer Text</a:t>
            </a:r>
          </a:p>
        </p:txBody>
      </p:sp>
      <p:sp>
        <p:nvSpPr>
          <p:cNvPr id="5" name="Date Placeholder 4"/>
          <p:cNvSpPr>
            <a:spLocks noGrp="1"/>
          </p:cNvSpPr>
          <p:nvPr>
            <p:ph type="dt" sz="half" idx="10"/>
          </p:nvPr>
        </p:nvSpPr>
        <p:spPr/>
        <p:txBody>
          <a:bodyPr/>
          <a:lstStyle/>
          <a:p>
            <a:r>
              <a:rPr lang="en-US" dirty="0"/>
              <a:t>20XX</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r>
              <a:rPr lang="en-US" dirty="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r>
              <a:rPr lang="en-US" dirty="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pPr algn="l"/>
            <a:r>
              <a:rPr lang="en-US" dirty="0"/>
              <a:t>Sample Footer Text</a:t>
            </a:r>
          </a:p>
        </p:txBody>
      </p:sp>
      <p:sp>
        <p:nvSpPr>
          <p:cNvPr id="5" name="Date Placeholder 4"/>
          <p:cNvSpPr>
            <a:spLocks noGrp="1"/>
          </p:cNvSpPr>
          <p:nvPr>
            <p:ph type="dt" sz="half" idx="10"/>
          </p:nvPr>
        </p:nvSpPr>
        <p:spPr/>
        <p:txBody>
          <a:bodyPr/>
          <a:lstStyle/>
          <a:p>
            <a:r>
              <a:rPr lang="en-US" dirty="0"/>
              <a:t>20XX</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r>
              <a:rPr lang="en-US" dirty="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r>
              <a:rPr lang="en-US" dirty="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jfif"/><Relationship Id="rId4" Type="http://schemas.openxmlformats.org/officeDocument/2006/relationships/hyperlink" Target="https://www.hippopx.com/en/belgium-antwerp-shipping-container-freight-cargo-transport-94592"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8" Type="http://schemas.openxmlformats.org/officeDocument/2006/relationships/hyperlink" Target="https://pixabay.com/fr/livreur-gar%C3%A7on-l-homme-livraison-1424808/" TargetMode="External"/><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hyperlink" Target="https://pixabay.com/es/parcela-paquete-embalaje-cuadro-575623/" TargetMode="External"/><Relationship Id="rId5" Type="http://schemas.openxmlformats.org/officeDocument/2006/relationships/image" Target="../media/image5.png"/><Relationship Id="rId10" Type="http://schemas.openxmlformats.org/officeDocument/2006/relationships/hyperlink" Target="https://openclipart.org/detail/188854/cartoon-truck-by-cyberscooty-188854" TargetMode="External"/><Relationship Id="rId4" Type="http://schemas.openxmlformats.org/officeDocument/2006/relationships/hyperlink" Target="https://pixabay.com/fr/camion-de-livraison-express-rapide-3331471/" TargetMode="External"/><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hyperlink" Target="https://pixabay.com/en/circle-colorful-cooperation-1300241/" TargetMode="External"/><Relationship Id="rId5" Type="http://schemas.openxmlformats.org/officeDocument/2006/relationships/image" Target="../media/image9.png"/><Relationship Id="rId4" Type="http://schemas.openxmlformats.org/officeDocument/2006/relationships/hyperlink" Target="https://www.freepngimg.com/png/74389-network-media-digital-bpo-advertising-marketing-ecommerce"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s://tapchiai.net/mo-hinh-marketing-7p-la-gi.html"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274321" y="704088"/>
            <a:ext cx="11576304" cy="1499616"/>
          </a:xfrm>
        </p:spPr>
        <p:txBody>
          <a:bodyPr>
            <a:normAutofit fontScale="90000"/>
          </a:bodyPr>
          <a:lstStyle/>
          <a:p>
            <a:pPr marL="0" marR="0">
              <a:spcBef>
                <a:spcPts val="0"/>
              </a:spcBef>
              <a:spcAft>
                <a:spcPts val="0"/>
              </a:spcAft>
            </a:pPr>
            <a:br>
              <a:rPr lang="en-US" sz="40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US" sz="40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t>Title: Managing Enterprise in the 21</a:t>
            </a:r>
            <a:r>
              <a:rPr lang="en-US" sz="4000" b="1" kern="1400" spc="-50" baseline="30000" dirty="0">
                <a:effectLst/>
                <a:latin typeface="Times New Roman" panose="02020603050405020304" pitchFamily="18" charset="0"/>
                <a:ea typeface="Times New Roman" panose="02020603050405020304" pitchFamily="18" charset="0"/>
                <a:cs typeface="Times New Roman" panose="02020603050405020304" pitchFamily="18" charset="0"/>
              </a:rPr>
              <a:t>st</a:t>
            </a:r>
            <a:r>
              <a:rPr lang="en-US" sz="4000" b="1" kern="1400" spc="-50" dirty="0">
                <a:effectLst/>
                <a:latin typeface="Times New Roman" panose="02020603050405020304" pitchFamily="18" charset="0"/>
                <a:ea typeface="Times New Roman" panose="02020603050405020304" pitchFamily="18" charset="0"/>
                <a:cs typeface="Times New Roman" panose="02020603050405020304" pitchFamily="18" charset="0"/>
              </a:rPr>
              <a:t> Century</a:t>
            </a:r>
            <a:endParaRPr lang="en-US" sz="5400" dirty="0"/>
          </a:p>
        </p:txBody>
      </p:sp>
      <p:sp>
        <p:nvSpPr>
          <p:cNvPr id="5" name="Subtitle 4">
            <a:extLst>
              <a:ext uri="{FF2B5EF4-FFF2-40B4-BE49-F238E27FC236}">
                <a16:creationId xmlns:a16="http://schemas.microsoft.com/office/drawing/2014/main" id="{639AF166-E191-409C-98AE-C2A47C576895}"/>
              </a:ext>
            </a:extLst>
          </p:cNvPr>
          <p:cNvSpPr>
            <a:spLocks noGrp="1"/>
          </p:cNvSpPr>
          <p:nvPr>
            <p:ph type="subTitle" idx="1"/>
          </p:nvPr>
        </p:nvSpPr>
        <p:spPr>
          <a:xfrm>
            <a:off x="721870" y="2377441"/>
            <a:ext cx="10993546" cy="615878"/>
          </a:xfrm>
        </p:spPr>
        <p:txBody>
          <a:bodyPr>
            <a:normAutofit/>
          </a:bodyPr>
          <a:lstStyle/>
          <a:p>
            <a:r>
              <a:rPr lang="en-US" sz="1600" b="0" i="0" dirty="0">
                <a:solidFill>
                  <a:srgbClr val="222222"/>
                </a:solidFill>
                <a:effectLst/>
                <a:latin typeface="Roboto" panose="02000000000000000000" pitchFamily="2" charset="0"/>
              </a:rPr>
              <a:t>Module Code: BMSW4006</a:t>
            </a:r>
          </a:p>
        </p:txBody>
      </p:sp>
      <p:pic>
        <p:nvPicPr>
          <p:cNvPr id="8" name="Picture Placeholder 7">
            <a:extLst>
              <a:ext uri="{FF2B5EF4-FFF2-40B4-BE49-F238E27FC236}">
                <a16:creationId xmlns:a16="http://schemas.microsoft.com/office/drawing/2014/main" id="{D9011B7D-CD6B-49C3-8163-9672E7B5EB9C}"/>
              </a:ext>
            </a:extLst>
          </p:cNvPr>
          <p:cNvPicPr>
            <a:picLocks noGrp="1" noChangeAspect="1"/>
          </p:cNvPicPr>
          <p:nvPr>
            <p:ph type="pic" sz="quarter" idx="13"/>
          </p:nvPr>
        </p:nvPicPr>
        <p:blipFill>
          <a:blip r:embed="rId3"/>
          <a:srcRect/>
          <a:stretch/>
        </p:blipFill>
        <p:spPr>
          <a:xfrm>
            <a:off x="1" y="3314700"/>
            <a:ext cx="12192000" cy="3543300"/>
          </a:xfrm>
        </p:spPr>
      </p:pic>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CEE0-AF33-4B8B-9622-2A50B4FD62C5}"/>
              </a:ext>
            </a:extLst>
          </p:cNvPr>
          <p:cNvSpPr>
            <a:spLocks noGrp="1"/>
          </p:cNvSpPr>
          <p:nvPr>
            <p:ph type="title"/>
          </p:nvPr>
        </p:nvSpPr>
        <p:spPr>
          <a:xfrm>
            <a:off x="581192" y="702155"/>
            <a:ext cx="3424138" cy="1500131"/>
          </a:xfrm>
        </p:spPr>
        <p:txBody>
          <a:bodyPr/>
          <a:lstStyle/>
          <a:p>
            <a:r>
              <a:rPr lang="en-US" dirty="0"/>
              <a:t>Contents</a:t>
            </a:r>
          </a:p>
        </p:txBody>
      </p:sp>
      <p:sp>
        <p:nvSpPr>
          <p:cNvPr id="3" name="Content Placeholder 2">
            <a:extLst>
              <a:ext uri="{FF2B5EF4-FFF2-40B4-BE49-F238E27FC236}">
                <a16:creationId xmlns:a16="http://schemas.microsoft.com/office/drawing/2014/main" id="{F0495D9B-1C30-46A7-AC78-0AD00F70BCAE}"/>
              </a:ext>
            </a:extLst>
          </p:cNvPr>
          <p:cNvSpPr>
            <a:spLocks noGrp="1"/>
          </p:cNvSpPr>
          <p:nvPr>
            <p:ph idx="1"/>
          </p:nvPr>
        </p:nvSpPr>
        <p:spPr>
          <a:xfrm>
            <a:off x="581193" y="2414788"/>
            <a:ext cx="3424138" cy="3975776"/>
          </a:xfrm>
        </p:spPr>
        <p:txBody>
          <a:bodyPr/>
          <a:lstStyle/>
          <a:p>
            <a:r>
              <a:rPr lang="en-US" dirty="0"/>
              <a:t>Overview of the Business</a:t>
            </a:r>
          </a:p>
          <a:p>
            <a:r>
              <a:rPr lang="en-US" dirty="0"/>
              <a:t>Operations</a:t>
            </a:r>
          </a:p>
          <a:p>
            <a:r>
              <a:rPr lang="en-US" dirty="0"/>
              <a:t>Marketing and Promotion</a:t>
            </a:r>
          </a:p>
          <a:p>
            <a:r>
              <a:rPr lang="en-US" dirty="0"/>
              <a:t>Finance</a:t>
            </a:r>
          </a:p>
          <a:p>
            <a:r>
              <a:rPr lang="en-US" dirty="0"/>
              <a:t>Conclusion</a:t>
            </a:r>
          </a:p>
        </p:txBody>
      </p:sp>
      <p:pic>
        <p:nvPicPr>
          <p:cNvPr id="7" name="Picture Placeholder 6">
            <a:extLst>
              <a:ext uri="{FF2B5EF4-FFF2-40B4-BE49-F238E27FC236}">
                <a16:creationId xmlns:a16="http://schemas.microsoft.com/office/drawing/2014/main" id="{7F61309D-C856-4938-ADC7-424523E494CD}"/>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a:stretch/>
        </p:blipFill>
        <p:spPr>
          <a:xfrm>
            <a:off x="4242815" y="638988"/>
            <a:ext cx="3703320" cy="5751576"/>
          </a:xfrm>
        </p:spPr>
      </p:pic>
      <p:sp>
        <p:nvSpPr>
          <p:cNvPr id="11" name="Footer Placeholder 10">
            <a:extLst>
              <a:ext uri="{FF2B5EF4-FFF2-40B4-BE49-F238E27FC236}">
                <a16:creationId xmlns:a16="http://schemas.microsoft.com/office/drawing/2014/main" id="{6AA17CD5-6A6E-4EE4-BD68-9B358654D56D}"/>
              </a:ext>
            </a:extLst>
          </p:cNvPr>
          <p:cNvSpPr>
            <a:spLocks noGrp="1"/>
          </p:cNvSpPr>
          <p:nvPr>
            <p:ph type="ftr" sz="quarter" idx="11"/>
          </p:nvPr>
        </p:nvSpPr>
        <p:spPr>
          <a:xfrm>
            <a:off x="581192" y="6423914"/>
            <a:ext cx="6917210" cy="365125"/>
          </a:xfrm>
        </p:spPr>
        <p:txBody>
          <a:bodyPr/>
          <a:lstStyle/>
          <a:p>
            <a:r>
              <a:rPr lang="en-US" dirty="0" err="1"/>
              <a:t>repidX</a:t>
            </a:r>
            <a:r>
              <a:rPr lang="en-US" dirty="0"/>
              <a:t> Freight</a:t>
            </a:r>
          </a:p>
        </p:txBody>
      </p:sp>
      <p:sp>
        <p:nvSpPr>
          <p:cNvPr id="12" name="Slide Number Placeholder 11">
            <a:extLst>
              <a:ext uri="{FF2B5EF4-FFF2-40B4-BE49-F238E27FC236}">
                <a16:creationId xmlns:a16="http://schemas.microsoft.com/office/drawing/2014/main" id="{9A0B9DDD-5A75-438F-8748-02EC3B861C4F}"/>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2</a:t>
            </a:fld>
            <a:endParaRPr lang="en-US" dirty="0"/>
          </a:p>
        </p:txBody>
      </p:sp>
      <p:pic>
        <p:nvPicPr>
          <p:cNvPr id="13" name="Picture Placeholder 12">
            <a:extLst>
              <a:ext uri="{FF2B5EF4-FFF2-40B4-BE49-F238E27FC236}">
                <a16:creationId xmlns:a16="http://schemas.microsoft.com/office/drawing/2014/main" id="{DAEAD8EE-00FF-4160-3455-1A5DD72EAAA4}"/>
              </a:ext>
            </a:extLst>
          </p:cNvPr>
          <p:cNvPicPr>
            <a:picLocks noGrp="1" noChangeAspect="1"/>
          </p:cNvPicPr>
          <p:nvPr>
            <p:ph type="pic" sz="quarter" idx="14"/>
          </p:nvPr>
        </p:nvPicPr>
        <p:blipFill>
          <a:blip r:embed="rId5"/>
          <a:srcRect l="4515" r="4515"/>
          <a:stretch>
            <a:fillRect/>
          </a:stretch>
        </p:blipFill>
        <p:spPr/>
      </p:pic>
    </p:spTree>
    <p:extLst>
      <p:ext uri="{BB962C8B-B14F-4D97-AF65-F5344CB8AC3E}">
        <p14:creationId xmlns:p14="http://schemas.microsoft.com/office/powerpoint/2010/main" val="380516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a:lstStyle/>
          <a:p>
            <a:r>
              <a:rPr lang="en-US" dirty="0"/>
              <a:t>Business Overview</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0" y="3598836"/>
            <a:ext cx="3869784" cy="1605149"/>
          </a:xfrm>
        </p:spPr>
        <p:txBody>
          <a:bodyPr anchor="t"/>
          <a:lstStyle/>
          <a:p>
            <a:pPr marL="0" marR="0" algn="just">
              <a:lnSpc>
                <a:spcPct val="150000"/>
              </a:lnSpc>
              <a:spcBef>
                <a:spcPts val="0"/>
              </a:spcBef>
              <a:spcAft>
                <a:spcPts val="800"/>
              </a:spcAft>
            </a:pPr>
            <a:r>
              <a:rPr lang="en-US" sz="1800" dirty="0" err="1">
                <a:effectLst/>
                <a:latin typeface="Sylfaen" panose="010A0502050306030303" pitchFamily="18" charset="0"/>
                <a:ea typeface="Calibri" panose="020F0502020204030204" pitchFamily="34" charset="0"/>
                <a:cs typeface="Times New Roman" panose="02020603050405020304" pitchFamily="18" charset="0"/>
              </a:rPr>
              <a:t>RapidX</a:t>
            </a:r>
            <a:r>
              <a:rPr lang="en-US" sz="1800" dirty="0">
                <a:effectLst/>
                <a:latin typeface="Sylfaen" panose="010A0502050306030303" pitchFamily="18" charset="0"/>
                <a:ea typeface="Calibri" panose="020F0502020204030204" pitchFamily="34" charset="0"/>
                <a:cs typeface="Times New Roman" panose="02020603050405020304" pitchFamily="18" charset="0"/>
              </a:rPr>
              <a:t> is a UK-based international freight company which sends and delivers goods around the globe.</a:t>
            </a:r>
          </a:p>
        </p:txBody>
      </p:sp>
      <p:sp>
        <p:nvSpPr>
          <p:cNvPr id="14" name="Footer Placeholder 13">
            <a:extLst>
              <a:ext uri="{FF2B5EF4-FFF2-40B4-BE49-F238E27FC236}">
                <a16:creationId xmlns:a16="http://schemas.microsoft.com/office/drawing/2014/main" id="{9C838D91-2BF9-4595-90F6-6E2D751F6F13}"/>
              </a:ext>
            </a:extLst>
          </p:cNvPr>
          <p:cNvSpPr>
            <a:spLocks noGrp="1"/>
          </p:cNvSpPr>
          <p:nvPr>
            <p:ph type="ftr" sz="quarter" idx="11"/>
          </p:nvPr>
        </p:nvSpPr>
        <p:spPr>
          <a:xfrm>
            <a:off x="581192" y="6423914"/>
            <a:ext cx="6917210" cy="365125"/>
          </a:xfrm>
        </p:spPr>
        <p:txBody>
          <a:bodyPr/>
          <a:lstStyle/>
          <a:p>
            <a:r>
              <a:rPr lang="en-US" dirty="0" err="1"/>
              <a:t>RapiDX</a:t>
            </a:r>
            <a:r>
              <a:rPr lang="en-US" dirty="0"/>
              <a:t> Freight</a:t>
            </a:r>
          </a:p>
        </p:txBody>
      </p:sp>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a:lstStyle/>
          <a:p>
            <a:r>
              <a:rPr lang="en-US" dirty="0"/>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3</a:t>
            </a:fld>
            <a:endParaRPr lang="en-US" dirty="0"/>
          </a:p>
        </p:txBody>
      </p:sp>
      <p:sp>
        <p:nvSpPr>
          <p:cNvPr id="16" name="Title 1">
            <a:extLst>
              <a:ext uri="{FF2B5EF4-FFF2-40B4-BE49-F238E27FC236}">
                <a16:creationId xmlns:a16="http://schemas.microsoft.com/office/drawing/2014/main" id="{BD6EA110-F623-1EFC-A21D-8723136BA158}"/>
              </a:ext>
            </a:extLst>
          </p:cNvPr>
          <p:cNvSpPr txBox="1">
            <a:spLocks/>
          </p:cNvSpPr>
          <p:nvPr/>
        </p:nvSpPr>
        <p:spPr>
          <a:xfrm>
            <a:off x="5866201" y="2832860"/>
            <a:ext cx="3013036"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Business Aims</a:t>
            </a:r>
          </a:p>
        </p:txBody>
      </p:sp>
      <p:sp>
        <p:nvSpPr>
          <p:cNvPr id="18" name="Title 1">
            <a:extLst>
              <a:ext uri="{FF2B5EF4-FFF2-40B4-BE49-F238E27FC236}">
                <a16:creationId xmlns:a16="http://schemas.microsoft.com/office/drawing/2014/main" id="{0EBDF04C-6780-C1CC-33AF-94CAA1564177}"/>
              </a:ext>
            </a:extLst>
          </p:cNvPr>
          <p:cNvSpPr txBox="1">
            <a:spLocks/>
          </p:cNvSpPr>
          <p:nvPr/>
        </p:nvSpPr>
        <p:spPr>
          <a:xfrm>
            <a:off x="581190" y="2832861"/>
            <a:ext cx="3013038" cy="708434"/>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Mission Statement</a:t>
            </a:r>
          </a:p>
        </p:txBody>
      </p:sp>
      <p:sp>
        <p:nvSpPr>
          <p:cNvPr id="21" name="Content Placeholder 2">
            <a:extLst>
              <a:ext uri="{FF2B5EF4-FFF2-40B4-BE49-F238E27FC236}">
                <a16:creationId xmlns:a16="http://schemas.microsoft.com/office/drawing/2014/main" id="{5882F988-2C52-21AF-4E0B-002C36C0EC07}"/>
              </a:ext>
            </a:extLst>
          </p:cNvPr>
          <p:cNvSpPr txBox="1">
            <a:spLocks/>
          </p:cNvSpPr>
          <p:nvPr/>
        </p:nvSpPr>
        <p:spPr>
          <a:xfrm>
            <a:off x="5866201" y="3429000"/>
            <a:ext cx="5164565" cy="1774985"/>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algn="just">
              <a:lnSpc>
                <a:spcPct val="150000"/>
              </a:lnSpc>
              <a:spcBef>
                <a:spcPts val="0"/>
              </a:spcBef>
              <a:spcAft>
                <a:spcPts val="800"/>
              </a:spcAft>
            </a:pPr>
            <a:r>
              <a:rPr lang="en-US" sz="1800" dirty="0" err="1">
                <a:effectLst/>
                <a:latin typeface="Sylfaen" panose="010A0502050306030303" pitchFamily="18" charset="0"/>
                <a:ea typeface="Calibri" panose="020F0502020204030204" pitchFamily="34" charset="0"/>
                <a:cs typeface="Times New Roman" panose="02020603050405020304" pitchFamily="18" charset="0"/>
              </a:rPr>
              <a:t>RapidX</a:t>
            </a:r>
            <a:r>
              <a:rPr lang="en-US" sz="1800" dirty="0">
                <a:effectLst/>
                <a:latin typeface="Sylfaen" panose="010A0502050306030303" pitchFamily="18" charset="0"/>
                <a:ea typeface="Calibri" panose="020F0502020204030204" pitchFamily="34" charset="0"/>
                <a:cs typeface="Times New Roman" panose="02020603050405020304" pitchFamily="18" charset="0"/>
              </a:rPr>
              <a:t> aims to offer super-fast sending and delivering service to customers worldwide using its sustainable and efficient freight service technique. </a:t>
            </a:r>
          </a:p>
        </p:txBody>
      </p:sp>
    </p:spTree>
    <p:extLst>
      <p:ext uri="{BB962C8B-B14F-4D97-AF65-F5344CB8AC3E}">
        <p14:creationId xmlns:p14="http://schemas.microsoft.com/office/powerpoint/2010/main" val="3980136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a:lstStyle/>
          <a:p>
            <a:r>
              <a:rPr lang="en-US" dirty="0"/>
              <a:t>Business Overview</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81190" y="3087612"/>
            <a:ext cx="9584786" cy="2641420"/>
          </a:xfrm>
        </p:spPr>
        <p:txBody>
          <a:bodyPr anchor="t">
            <a:normAutofit fontScale="85000" lnSpcReduction="10000"/>
          </a:bodyPr>
          <a:lstStyle/>
          <a:p>
            <a:pPr marL="285750" indent="-285750" algn="just">
              <a:lnSpc>
                <a:spcPct val="150000"/>
              </a:lnSpc>
              <a:spcBef>
                <a:spcPts val="0"/>
              </a:spcBef>
              <a:spcAft>
                <a:spcPts val="800"/>
              </a:spcAft>
              <a:buFont typeface="Arial" panose="020B0604020202020204" pitchFamily="34" charset="0"/>
              <a:buChar char="•"/>
            </a:pPr>
            <a:r>
              <a:rPr lang="en-US" dirty="0">
                <a:latin typeface="Sylfaen" panose="010A0502050306030303" pitchFamily="18" charset="0"/>
                <a:ea typeface="Calibri" panose="020F0502020204030204" pitchFamily="34" charset="0"/>
              </a:rPr>
              <a:t>Use sustainable technology to develop an efficient freight delivery system.</a:t>
            </a:r>
          </a:p>
          <a:p>
            <a:pPr marL="285750" indent="-285750" algn="just">
              <a:lnSpc>
                <a:spcPct val="150000"/>
              </a:lnSpc>
              <a:spcBef>
                <a:spcPts val="0"/>
              </a:spcBef>
              <a:spcAft>
                <a:spcPts val="800"/>
              </a:spcAft>
              <a:buFont typeface="Arial" panose="020B0604020202020204" pitchFamily="34" charset="0"/>
              <a:buChar char="•"/>
            </a:pPr>
            <a:r>
              <a:rPr lang="en-US" dirty="0">
                <a:latin typeface="Sylfaen" panose="010A0502050306030303" pitchFamily="18" charset="0"/>
                <a:ea typeface="Calibri" panose="020F0502020204030204" pitchFamily="34" charset="0"/>
              </a:rPr>
              <a:t>Hire effective and efficient personnel.</a:t>
            </a:r>
          </a:p>
          <a:p>
            <a:pPr marL="285750" indent="-285750" algn="just">
              <a:lnSpc>
                <a:spcPct val="150000"/>
              </a:lnSpc>
              <a:spcBef>
                <a:spcPts val="0"/>
              </a:spcBef>
              <a:spcAft>
                <a:spcPts val="800"/>
              </a:spcAft>
              <a:buFont typeface="Arial" panose="020B0604020202020204" pitchFamily="34" charset="0"/>
              <a:buChar char="•"/>
            </a:pPr>
            <a:r>
              <a:rPr lang="en-US" dirty="0">
                <a:latin typeface="Sylfaen" panose="010A0502050306030303" pitchFamily="18" charset="0"/>
                <a:ea typeface="Calibri" panose="020F0502020204030204" pitchFamily="34" charset="0"/>
              </a:rPr>
              <a:t>Establish a team for public engagement and marketing that targets Wales customers of international freight service </a:t>
            </a:r>
            <a:r>
              <a:rPr lang="en-GB" dirty="0">
                <a:latin typeface="Sylfaen" panose="010A0502050306030303" pitchFamily="18" charset="0"/>
                <a:ea typeface="Calibri" panose="020F0502020204030204" pitchFamily="34" charset="0"/>
              </a:rPr>
              <a:t>(</a:t>
            </a:r>
            <a:r>
              <a:rPr lang="en-GB" dirty="0" err="1">
                <a:latin typeface="Sylfaen" panose="010A0502050306030303" pitchFamily="18" charset="0"/>
                <a:ea typeface="Calibri" panose="020F0502020204030204" pitchFamily="34" charset="0"/>
              </a:rPr>
              <a:t>Jeston</a:t>
            </a:r>
            <a:r>
              <a:rPr lang="en-GB" dirty="0">
                <a:latin typeface="Sylfaen" panose="010A0502050306030303" pitchFamily="18" charset="0"/>
                <a:ea typeface="Calibri" panose="020F0502020204030204" pitchFamily="34" charset="0"/>
              </a:rPr>
              <a:t> and Nelis, 2014)</a:t>
            </a:r>
            <a:r>
              <a:rPr lang="en-US" dirty="0">
                <a:latin typeface="Sylfaen" panose="010A0502050306030303" pitchFamily="18" charset="0"/>
                <a:ea typeface="Calibri" panose="020F0502020204030204" pitchFamily="34" charset="0"/>
              </a:rPr>
              <a:t>.</a:t>
            </a:r>
          </a:p>
          <a:p>
            <a:pPr marL="285750" indent="-285750" algn="just">
              <a:lnSpc>
                <a:spcPct val="150000"/>
              </a:lnSpc>
              <a:spcBef>
                <a:spcPts val="0"/>
              </a:spcBef>
              <a:spcAft>
                <a:spcPts val="800"/>
              </a:spcAft>
              <a:buFont typeface="Arial" panose="020B0604020202020204" pitchFamily="34" charset="0"/>
              <a:buChar char="•"/>
            </a:pPr>
            <a:r>
              <a:rPr lang="en-US" dirty="0">
                <a:latin typeface="Sylfaen" panose="010A0502050306030303" pitchFamily="18" charset="0"/>
                <a:ea typeface="Calibri" panose="020F0502020204030204" pitchFamily="34" charset="0"/>
              </a:rPr>
              <a:t>Research and develop strategies to ensure easy procedures for the customers to send and deliver goods worldwide.</a:t>
            </a:r>
          </a:p>
          <a:p>
            <a:pPr marL="285750" indent="-285750" algn="just">
              <a:lnSpc>
                <a:spcPct val="150000"/>
              </a:lnSpc>
              <a:spcBef>
                <a:spcPts val="0"/>
              </a:spcBef>
              <a:spcAft>
                <a:spcPts val="800"/>
              </a:spcAft>
              <a:buFont typeface="Arial" panose="020B0604020202020204" pitchFamily="34" charset="0"/>
              <a:buChar char="•"/>
            </a:pPr>
            <a:r>
              <a:rPr lang="en-US" dirty="0">
                <a:latin typeface="Sylfaen" panose="010A0502050306030303" pitchFamily="18" charset="0"/>
                <a:ea typeface="Calibri" panose="020F0502020204030204" pitchFamily="34" charset="0"/>
              </a:rPr>
              <a:t>Installing collection and receive hub in every </a:t>
            </a:r>
            <a:r>
              <a:rPr lang="en-US" dirty="0" err="1">
                <a:latin typeface="Sylfaen" panose="010A0502050306030303" pitchFamily="18" charset="0"/>
                <a:ea typeface="Calibri" panose="020F0502020204030204" pitchFamily="34" charset="0"/>
              </a:rPr>
              <a:t>neighbourhood</a:t>
            </a:r>
            <a:r>
              <a:rPr lang="en-US" dirty="0">
                <a:latin typeface="Sylfaen" panose="010A0502050306030303" pitchFamily="18" charset="0"/>
                <a:ea typeface="Calibri" panose="020F0502020204030204" pitchFamily="34" charset="0"/>
              </a:rPr>
              <a:t> in Cardiff, Wales. </a:t>
            </a:r>
          </a:p>
          <a:p>
            <a:pPr marL="285750" marR="0" indent="-285750" algn="just">
              <a:lnSpc>
                <a:spcPct val="150000"/>
              </a:lnSpc>
              <a:spcBef>
                <a:spcPts val="0"/>
              </a:spcBef>
              <a:spcAft>
                <a:spcPts val="800"/>
              </a:spcAft>
              <a:buFont typeface="Arial" panose="020B0604020202020204" pitchFamily="34" charset="0"/>
              <a:buChar char="•"/>
            </a:pPr>
            <a:endParaRPr lang="en-US" sz="1600" dirty="0">
              <a:effectLst/>
              <a:latin typeface="Sylfaen" panose="010A0502050306030303" pitchFamily="18" charset="0"/>
              <a:ea typeface="Calibri" panose="020F0502020204030204" pitchFamily="34" charset="0"/>
              <a:cs typeface="Times New Roman" panose="02020603050405020304" pitchFamily="18" charset="0"/>
            </a:endParaRPr>
          </a:p>
        </p:txBody>
      </p:sp>
      <p:sp>
        <p:nvSpPr>
          <p:cNvPr id="14" name="Footer Placeholder 13">
            <a:extLst>
              <a:ext uri="{FF2B5EF4-FFF2-40B4-BE49-F238E27FC236}">
                <a16:creationId xmlns:a16="http://schemas.microsoft.com/office/drawing/2014/main" id="{9C838D91-2BF9-4595-90F6-6E2D751F6F13}"/>
              </a:ext>
            </a:extLst>
          </p:cNvPr>
          <p:cNvSpPr>
            <a:spLocks noGrp="1"/>
          </p:cNvSpPr>
          <p:nvPr>
            <p:ph type="ftr" sz="quarter" idx="11"/>
          </p:nvPr>
        </p:nvSpPr>
        <p:spPr>
          <a:xfrm>
            <a:off x="581192" y="6423914"/>
            <a:ext cx="6917210" cy="365125"/>
          </a:xfrm>
        </p:spPr>
        <p:txBody>
          <a:bodyPr/>
          <a:lstStyle/>
          <a:p>
            <a:r>
              <a:rPr lang="en-US" dirty="0" err="1"/>
              <a:t>RapiDX</a:t>
            </a:r>
            <a:r>
              <a:rPr lang="en-US" dirty="0"/>
              <a:t> Freight</a:t>
            </a:r>
          </a:p>
        </p:txBody>
      </p:sp>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a:lstStyle/>
          <a:p>
            <a:r>
              <a:rPr lang="en-US" dirty="0"/>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4</a:t>
            </a:fld>
            <a:endParaRPr lang="en-US" dirty="0"/>
          </a:p>
        </p:txBody>
      </p:sp>
      <p:sp>
        <p:nvSpPr>
          <p:cNvPr id="18" name="Title 1">
            <a:extLst>
              <a:ext uri="{FF2B5EF4-FFF2-40B4-BE49-F238E27FC236}">
                <a16:creationId xmlns:a16="http://schemas.microsoft.com/office/drawing/2014/main" id="{0EBDF04C-6780-C1CC-33AF-94CAA1564177}"/>
              </a:ext>
            </a:extLst>
          </p:cNvPr>
          <p:cNvSpPr txBox="1">
            <a:spLocks/>
          </p:cNvSpPr>
          <p:nvPr/>
        </p:nvSpPr>
        <p:spPr>
          <a:xfrm>
            <a:off x="581190" y="2392730"/>
            <a:ext cx="3013036"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Objectives</a:t>
            </a:r>
          </a:p>
        </p:txBody>
      </p:sp>
    </p:spTree>
    <p:extLst>
      <p:ext uri="{BB962C8B-B14F-4D97-AF65-F5344CB8AC3E}">
        <p14:creationId xmlns:p14="http://schemas.microsoft.com/office/powerpoint/2010/main" val="3473805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B4489-FC73-422D-B916-0D61046F5294}"/>
              </a:ext>
            </a:extLst>
          </p:cNvPr>
          <p:cNvSpPr>
            <a:spLocks noGrp="1"/>
          </p:cNvSpPr>
          <p:nvPr>
            <p:ph type="ctrTitle"/>
          </p:nvPr>
        </p:nvSpPr>
        <p:spPr>
          <a:xfrm>
            <a:off x="366038" y="691396"/>
            <a:ext cx="10993549" cy="590321"/>
          </a:xfrm>
        </p:spPr>
        <p:txBody>
          <a:bodyPr anchor="t">
            <a:normAutofit/>
          </a:bodyPr>
          <a:lstStyle/>
          <a:p>
            <a:r>
              <a:rPr lang="en-US" dirty="0"/>
              <a:t>Operations</a:t>
            </a:r>
          </a:p>
        </p:txBody>
      </p:sp>
      <p:sp>
        <p:nvSpPr>
          <p:cNvPr id="18" name="Title 1">
            <a:extLst>
              <a:ext uri="{FF2B5EF4-FFF2-40B4-BE49-F238E27FC236}">
                <a16:creationId xmlns:a16="http://schemas.microsoft.com/office/drawing/2014/main" id="{1E516BD9-A045-C046-71D7-E3371911DEE7}"/>
              </a:ext>
            </a:extLst>
          </p:cNvPr>
          <p:cNvSpPr txBox="1">
            <a:spLocks/>
          </p:cNvSpPr>
          <p:nvPr/>
        </p:nvSpPr>
        <p:spPr>
          <a:xfrm>
            <a:off x="792208" y="2340755"/>
            <a:ext cx="1247608"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dirty="0"/>
              <a:t>Express</a:t>
            </a:r>
          </a:p>
        </p:txBody>
      </p:sp>
      <p:sp>
        <p:nvSpPr>
          <p:cNvPr id="19" name="Title 1">
            <a:extLst>
              <a:ext uri="{FF2B5EF4-FFF2-40B4-BE49-F238E27FC236}">
                <a16:creationId xmlns:a16="http://schemas.microsoft.com/office/drawing/2014/main" id="{5C763D77-58A3-CB75-C77A-62BD636BAAFB}"/>
              </a:ext>
            </a:extLst>
          </p:cNvPr>
          <p:cNvSpPr txBox="1">
            <a:spLocks/>
          </p:cNvSpPr>
          <p:nvPr/>
        </p:nvSpPr>
        <p:spPr>
          <a:xfrm>
            <a:off x="2871882" y="2340754"/>
            <a:ext cx="1559441"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dirty="0"/>
              <a:t>STANDARD</a:t>
            </a:r>
          </a:p>
        </p:txBody>
      </p:sp>
      <p:sp>
        <p:nvSpPr>
          <p:cNvPr id="20" name="Title 1">
            <a:extLst>
              <a:ext uri="{FF2B5EF4-FFF2-40B4-BE49-F238E27FC236}">
                <a16:creationId xmlns:a16="http://schemas.microsoft.com/office/drawing/2014/main" id="{C06FEC13-6D2E-4103-38BB-E9563DBD3562}"/>
              </a:ext>
            </a:extLst>
          </p:cNvPr>
          <p:cNvSpPr txBox="1">
            <a:spLocks/>
          </p:cNvSpPr>
          <p:nvPr/>
        </p:nvSpPr>
        <p:spPr>
          <a:xfrm>
            <a:off x="5425005" y="2340754"/>
            <a:ext cx="1410185"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000" dirty="0"/>
              <a:t>Same-DAY</a:t>
            </a:r>
          </a:p>
        </p:txBody>
      </p:sp>
      <p:sp>
        <p:nvSpPr>
          <p:cNvPr id="21" name="Title 1">
            <a:extLst>
              <a:ext uri="{FF2B5EF4-FFF2-40B4-BE49-F238E27FC236}">
                <a16:creationId xmlns:a16="http://schemas.microsoft.com/office/drawing/2014/main" id="{C93D6DAA-B666-9694-AA0C-2F70275D909F}"/>
              </a:ext>
            </a:extLst>
          </p:cNvPr>
          <p:cNvSpPr txBox="1">
            <a:spLocks/>
          </p:cNvSpPr>
          <p:nvPr/>
        </p:nvSpPr>
        <p:spPr>
          <a:xfrm>
            <a:off x="10020542" y="1315369"/>
            <a:ext cx="1709568"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Transport</a:t>
            </a:r>
          </a:p>
        </p:txBody>
      </p:sp>
      <p:sp>
        <p:nvSpPr>
          <p:cNvPr id="22" name="Title 1">
            <a:extLst>
              <a:ext uri="{FF2B5EF4-FFF2-40B4-BE49-F238E27FC236}">
                <a16:creationId xmlns:a16="http://schemas.microsoft.com/office/drawing/2014/main" id="{401C5014-065F-A29B-BC8B-2FA0967FCD8B}"/>
              </a:ext>
            </a:extLst>
          </p:cNvPr>
          <p:cNvSpPr txBox="1">
            <a:spLocks/>
          </p:cNvSpPr>
          <p:nvPr/>
        </p:nvSpPr>
        <p:spPr>
          <a:xfrm>
            <a:off x="10044058" y="3173388"/>
            <a:ext cx="1899413"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E-Commerce</a:t>
            </a:r>
          </a:p>
        </p:txBody>
      </p:sp>
      <p:sp>
        <p:nvSpPr>
          <p:cNvPr id="23" name="Title 1">
            <a:extLst>
              <a:ext uri="{FF2B5EF4-FFF2-40B4-BE49-F238E27FC236}">
                <a16:creationId xmlns:a16="http://schemas.microsoft.com/office/drawing/2014/main" id="{25F22F5C-CE53-8A21-0411-FC0ECB65C3B9}"/>
              </a:ext>
            </a:extLst>
          </p:cNvPr>
          <p:cNvSpPr txBox="1">
            <a:spLocks/>
          </p:cNvSpPr>
          <p:nvPr/>
        </p:nvSpPr>
        <p:spPr>
          <a:xfrm>
            <a:off x="10044058" y="4903763"/>
            <a:ext cx="1686050" cy="511223"/>
          </a:xfrm>
          <a:prstGeom prst="rect">
            <a:avLst/>
          </a:prstGeom>
        </p:spPr>
        <p:txBody>
          <a:bodyPr vert="horz" lIns="91440" tIns="45720" rIns="91440" bIns="45720" rtlCol="0" anchor="b">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2000" dirty="0"/>
              <a:t>Customs</a:t>
            </a:r>
          </a:p>
        </p:txBody>
      </p:sp>
      <p:sp>
        <p:nvSpPr>
          <p:cNvPr id="24" name="Rectangle 23">
            <a:extLst>
              <a:ext uri="{FF2B5EF4-FFF2-40B4-BE49-F238E27FC236}">
                <a16:creationId xmlns:a16="http://schemas.microsoft.com/office/drawing/2014/main" id="{6D8C5C7F-2846-8BD7-661C-F9014BD9C7AB}"/>
              </a:ext>
            </a:extLst>
          </p:cNvPr>
          <p:cNvSpPr/>
          <p:nvPr/>
        </p:nvSpPr>
        <p:spPr>
          <a:xfrm>
            <a:off x="366038" y="2996418"/>
            <a:ext cx="6653740" cy="3170186"/>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C5D4DEA-219C-75CB-6E09-3F5B253DA7EE}"/>
              </a:ext>
            </a:extLst>
          </p:cNvPr>
          <p:cNvSpPr/>
          <p:nvPr/>
        </p:nvSpPr>
        <p:spPr>
          <a:xfrm>
            <a:off x="7455603" y="1443014"/>
            <a:ext cx="2431639" cy="472359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7" name="Straight Connector 26">
            <a:extLst>
              <a:ext uri="{FF2B5EF4-FFF2-40B4-BE49-F238E27FC236}">
                <a16:creationId xmlns:a16="http://schemas.microsoft.com/office/drawing/2014/main" id="{E60E899B-CEC8-FEFB-F565-1D7744457655}"/>
              </a:ext>
            </a:extLst>
          </p:cNvPr>
          <p:cNvCxnSpPr/>
          <p:nvPr/>
        </p:nvCxnSpPr>
        <p:spPr>
          <a:xfrm>
            <a:off x="366038" y="2851977"/>
            <a:ext cx="665374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75B9E99C-350A-29FD-16BA-3BA271936FFF}"/>
              </a:ext>
            </a:extLst>
          </p:cNvPr>
          <p:cNvCxnSpPr>
            <a:cxnSpLocks/>
          </p:cNvCxnSpPr>
          <p:nvPr/>
        </p:nvCxnSpPr>
        <p:spPr>
          <a:xfrm>
            <a:off x="10020542" y="1443014"/>
            <a:ext cx="0" cy="4723590"/>
          </a:xfrm>
          <a:prstGeom prst="line">
            <a:avLst/>
          </a:prstGeom>
        </p:spPr>
        <p:style>
          <a:lnRef idx="2">
            <a:schemeClr val="accent1"/>
          </a:lnRef>
          <a:fillRef idx="0">
            <a:schemeClr val="accent1"/>
          </a:fillRef>
          <a:effectRef idx="1">
            <a:schemeClr val="accent1"/>
          </a:effectRef>
          <a:fontRef idx="minor">
            <a:schemeClr val="tx1"/>
          </a:fontRef>
        </p:style>
      </p:cxnSp>
      <p:sp>
        <p:nvSpPr>
          <p:cNvPr id="32" name="Title 1">
            <a:extLst>
              <a:ext uri="{FF2B5EF4-FFF2-40B4-BE49-F238E27FC236}">
                <a16:creationId xmlns:a16="http://schemas.microsoft.com/office/drawing/2014/main" id="{AD8905BB-1A19-6CF2-B892-2C3A6A0F715C}"/>
              </a:ext>
            </a:extLst>
          </p:cNvPr>
          <p:cNvSpPr txBox="1">
            <a:spLocks/>
          </p:cNvSpPr>
          <p:nvPr/>
        </p:nvSpPr>
        <p:spPr>
          <a:xfrm>
            <a:off x="366038" y="3107588"/>
            <a:ext cx="2239244" cy="3059016"/>
          </a:xfrm>
          <a:prstGeom prst="rect">
            <a:avLst/>
          </a:prstGeom>
        </p:spPr>
        <p:txBody>
          <a:bodyPr vert="horz" lIns="91440" tIns="45720" rIns="91440" bIns="45720" rtlCol="0" anchor="t">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buFont typeface="Arial" panose="020B0604020202020204" pitchFamily="34" charset="0"/>
              <a:buChar char="•"/>
            </a:pPr>
            <a:r>
              <a:rPr lang="en-US" sz="1600" b="1" dirty="0"/>
              <a:t>For Business</a:t>
            </a:r>
          </a:p>
          <a:p>
            <a:pPr marL="342900" indent="-342900">
              <a:buFont typeface="Arial" panose="020B0604020202020204" pitchFamily="34" charset="0"/>
              <a:buChar char="•"/>
            </a:pPr>
            <a:r>
              <a:rPr lang="en-US" sz="1600" b="1" dirty="0"/>
              <a:t>Global Parcels</a:t>
            </a:r>
          </a:p>
          <a:p>
            <a:pPr marL="342900" indent="-342900">
              <a:buFont typeface="Arial" panose="020B0604020202020204" pitchFamily="34" charset="0"/>
              <a:buChar char="•"/>
            </a:pPr>
            <a:r>
              <a:rPr lang="en-US" sz="1600" b="1" dirty="0"/>
              <a:t>Delivery to Door</a:t>
            </a:r>
            <a:br>
              <a:rPr lang="en-US" sz="1600" b="1" dirty="0"/>
            </a:br>
            <a:r>
              <a:rPr lang="en-US" sz="1600" b="1" dirty="0"/>
              <a:t>End-to-End Tracking</a:t>
            </a:r>
          </a:p>
          <a:p>
            <a:pPr marL="342900" indent="-342900">
              <a:buFont typeface="Arial" panose="020B0604020202020204" pitchFamily="34" charset="0"/>
              <a:buChar char="•"/>
            </a:pPr>
            <a:r>
              <a:rPr lang="en-US" sz="1600" b="1" dirty="0"/>
              <a:t>Nearby booking store</a:t>
            </a:r>
          </a:p>
        </p:txBody>
      </p:sp>
      <p:sp>
        <p:nvSpPr>
          <p:cNvPr id="34" name="Title 1">
            <a:extLst>
              <a:ext uri="{FF2B5EF4-FFF2-40B4-BE49-F238E27FC236}">
                <a16:creationId xmlns:a16="http://schemas.microsoft.com/office/drawing/2014/main" id="{BB545933-5C7D-B813-C366-27F20AF8A568}"/>
              </a:ext>
            </a:extLst>
          </p:cNvPr>
          <p:cNvSpPr txBox="1">
            <a:spLocks/>
          </p:cNvSpPr>
          <p:nvPr/>
        </p:nvSpPr>
        <p:spPr>
          <a:xfrm>
            <a:off x="2738582" y="3120284"/>
            <a:ext cx="2239242" cy="3059016"/>
          </a:xfrm>
          <a:prstGeom prst="rect">
            <a:avLst/>
          </a:prstGeom>
        </p:spPr>
        <p:txBody>
          <a:bodyPr vert="horz" lIns="91440" tIns="45720" rIns="91440" bIns="45720" rtlCol="0" anchor="t">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buFont typeface="Arial" panose="020B0604020202020204" pitchFamily="34" charset="0"/>
              <a:buChar char="•"/>
            </a:pPr>
            <a:r>
              <a:rPr lang="en-US" sz="1600" b="1" dirty="0"/>
              <a:t>Pick-Up, Delivery and Return</a:t>
            </a:r>
          </a:p>
          <a:p>
            <a:pPr marL="342900" indent="-342900">
              <a:buFont typeface="Arial" panose="020B0604020202020204" pitchFamily="34" charset="0"/>
              <a:buChar char="•"/>
            </a:pPr>
            <a:r>
              <a:rPr lang="en-US" sz="1600" b="1" dirty="0"/>
              <a:t>Affordable</a:t>
            </a:r>
          </a:p>
          <a:p>
            <a:pPr marL="342900" indent="-342900">
              <a:buFont typeface="Arial" panose="020B0604020202020204" pitchFamily="34" charset="0"/>
              <a:buChar char="•"/>
            </a:pPr>
            <a:r>
              <a:rPr lang="en-US" sz="1600" b="1" dirty="0"/>
              <a:t>Global Deliveries</a:t>
            </a:r>
          </a:p>
          <a:p>
            <a:pPr marL="342900" indent="-342900">
              <a:buFont typeface="Arial" panose="020B0604020202020204" pitchFamily="34" charset="0"/>
              <a:buChar char="•"/>
            </a:pPr>
            <a:r>
              <a:rPr lang="en-US" sz="1600" b="1" dirty="0"/>
              <a:t>Low charge</a:t>
            </a:r>
          </a:p>
        </p:txBody>
      </p:sp>
      <p:sp>
        <p:nvSpPr>
          <p:cNvPr id="36" name="Title 1">
            <a:extLst>
              <a:ext uri="{FF2B5EF4-FFF2-40B4-BE49-F238E27FC236}">
                <a16:creationId xmlns:a16="http://schemas.microsoft.com/office/drawing/2014/main" id="{A11452A7-1BF0-1BA9-FD4A-65B871673D6A}"/>
              </a:ext>
            </a:extLst>
          </p:cNvPr>
          <p:cNvSpPr txBox="1">
            <a:spLocks/>
          </p:cNvSpPr>
          <p:nvPr/>
        </p:nvSpPr>
        <p:spPr>
          <a:xfrm>
            <a:off x="4713399" y="3107588"/>
            <a:ext cx="2239242" cy="3059016"/>
          </a:xfrm>
          <a:prstGeom prst="rect">
            <a:avLst/>
          </a:prstGeom>
        </p:spPr>
        <p:txBody>
          <a:bodyPr vert="horz" lIns="91440" tIns="45720" rIns="91440" bIns="45720" rtlCol="0" anchor="t">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buFont typeface="Arial" panose="020B0604020202020204" pitchFamily="34" charset="0"/>
              <a:buChar char="•"/>
            </a:pPr>
            <a:r>
              <a:rPr lang="en-US" sz="1600" b="1" dirty="0"/>
              <a:t>Critical and Urgent</a:t>
            </a:r>
          </a:p>
          <a:p>
            <a:pPr marL="342900" indent="-342900">
              <a:buFont typeface="Arial" panose="020B0604020202020204" pitchFamily="34" charset="0"/>
              <a:buChar char="•"/>
            </a:pPr>
            <a:r>
              <a:rPr lang="en-US" sz="1600" b="1" dirty="0"/>
              <a:t>48 Hours Delivery</a:t>
            </a:r>
          </a:p>
          <a:p>
            <a:pPr marL="342900" indent="-342900">
              <a:buFont typeface="Arial" panose="020B0604020202020204" pitchFamily="34" charset="0"/>
              <a:buChar char="•"/>
            </a:pPr>
            <a:r>
              <a:rPr lang="en-US" sz="1600" b="1" dirty="0"/>
              <a:t>Local and International delivery options</a:t>
            </a:r>
          </a:p>
        </p:txBody>
      </p:sp>
      <p:sp>
        <p:nvSpPr>
          <p:cNvPr id="37" name="Title 1">
            <a:extLst>
              <a:ext uri="{FF2B5EF4-FFF2-40B4-BE49-F238E27FC236}">
                <a16:creationId xmlns:a16="http://schemas.microsoft.com/office/drawing/2014/main" id="{D757E578-F769-EC21-6CD5-62A0EA64012C}"/>
              </a:ext>
            </a:extLst>
          </p:cNvPr>
          <p:cNvSpPr txBox="1">
            <a:spLocks/>
          </p:cNvSpPr>
          <p:nvPr/>
        </p:nvSpPr>
        <p:spPr>
          <a:xfrm>
            <a:off x="7455602" y="1546029"/>
            <a:ext cx="2397106" cy="1305946"/>
          </a:xfrm>
          <a:prstGeom prst="rect">
            <a:avLst/>
          </a:prstGeom>
        </p:spPr>
        <p:txBody>
          <a:bodyPr vert="horz" lIns="91440" tIns="45720" rIns="91440" bIns="45720" rtlCol="0" anchor="t">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buClr>
                <a:srgbClr val="FFC000"/>
              </a:buClr>
              <a:buFont typeface="Wingdings" panose="05000000000000000000" pitchFamily="2" charset="2"/>
              <a:buChar char="ü"/>
            </a:pPr>
            <a:r>
              <a:rPr lang="en-US" sz="1500" b="1" dirty="0">
                <a:solidFill>
                  <a:schemeClr val="accent2">
                    <a:lumMod val="50000"/>
                  </a:schemeClr>
                </a:solidFill>
              </a:rPr>
              <a:t>Designed For manufacturers, wholesalers and Retailers.</a:t>
            </a:r>
          </a:p>
        </p:txBody>
      </p:sp>
      <p:sp>
        <p:nvSpPr>
          <p:cNvPr id="40" name="Title 1">
            <a:extLst>
              <a:ext uri="{FF2B5EF4-FFF2-40B4-BE49-F238E27FC236}">
                <a16:creationId xmlns:a16="http://schemas.microsoft.com/office/drawing/2014/main" id="{652A521D-37D1-70FC-1F10-8EA95AA5E4A3}"/>
              </a:ext>
            </a:extLst>
          </p:cNvPr>
          <p:cNvSpPr txBox="1">
            <a:spLocks/>
          </p:cNvSpPr>
          <p:nvPr/>
        </p:nvSpPr>
        <p:spPr>
          <a:xfrm>
            <a:off x="7495458" y="3442817"/>
            <a:ext cx="2397106" cy="1305946"/>
          </a:xfrm>
          <a:prstGeom prst="rect">
            <a:avLst/>
          </a:prstGeom>
        </p:spPr>
        <p:txBody>
          <a:bodyPr vert="horz" lIns="91440" tIns="45720" rIns="91440" bIns="45720" rtlCol="0" anchor="t">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buClr>
                <a:srgbClr val="FFC000"/>
              </a:buClr>
              <a:buFont typeface="Wingdings" panose="05000000000000000000" pitchFamily="2" charset="2"/>
              <a:buChar char="ü"/>
            </a:pPr>
            <a:r>
              <a:rPr lang="en-US" sz="1500" b="1" dirty="0">
                <a:solidFill>
                  <a:schemeClr val="accent2">
                    <a:lumMod val="50000"/>
                  </a:schemeClr>
                </a:solidFill>
              </a:rPr>
              <a:t>Delivers e-commerce goods to the customers and collects bills.</a:t>
            </a:r>
          </a:p>
        </p:txBody>
      </p:sp>
      <p:sp>
        <p:nvSpPr>
          <p:cNvPr id="41" name="Title 1">
            <a:extLst>
              <a:ext uri="{FF2B5EF4-FFF2-40B4-BE49-F238E27FC236}">
                <a16:creationId xmlns:a16="http://schemas.microsoft.com/office/drawing/2014/main" id="{5C74EF37-1065-3A05-1184-82701C37AC7F}"/>
              </a:ext>
            </a:extLst>
          </p:cNvPr>
          <p:cNvSpPr txBox="1">
            <a:spLocks/>
          </p:cNvSpPr>
          <p:nvPr/>
        </p:nvSpPr>
        <p:spPr>
          <a:xfrm>
            <a:off x="7492797" y="5032615"/>
            <a:ext cx="2397106" cy="1305946"/>
          </a:xfrm>
          <a:prstGeom prst="rect">
            <a:avLst/>
          </a:prstGeom>
        </p:spPr>
        <p:txBody>
          <a:bodyPr vert="horz" lIns="91440" tIns="45720" rIns="91440" bIns="45720" rtlCol="0" anchor="t">
            <a:no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buClr>
                <a:srgbClr val="FFC000"/>
              </a:buClr>
              <a:buFont typeface="Wingdings" panose="05000000000000000000" pitchFamily="2" charset="2"/>
              <a:buChar char="ü"/>
            </a:pPr>
            <a:r>
              <a:rPr lang="en-US" sz="1500" b="1" dirty="0">
                <a:solidFill>
                  <a:schemeClr val="accent2">
                    <a:lumMod val="50000"/>
                  </a:schemeClr>
                </a:solidFill>
              </a:rPr>
              <a:t>Brokerage services at international Customs.</a:t>
            </a:r>
          </a:p>
        </p:txBody>
      </p:sp>
      <p:pic>
        <p:nvPicPr>
          <p:cNvPr id="43" name="Picture 42">
            <a:extLst>
              <a:ext uri="{FF2B5EF4-FFF2-40B4-BE49-F238E27FC236}">
                <a16:creationId xmlns:a16="http://schemas.microsoft.com/office/drawing/2014/main" id="{A8A83F97-FB7F-1097-18A1-FE7D025ADB1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61156" y="1792939"/>
            <a:ext cx="909711" cy="603631"/>
          </a:xfrm>
          <a:prstGeom prst="rect">
            <a:avLst/>
          </a:prstGeom>
        </p:spPr>
      </p:pic>
      <p:pic>
        <p:nvPicPr>
          <p:cNvPr id="45" name="Picture 44">
            <a:extLst>
              <a:ext uri="{FF2B5EF4-FFF2-40B4-BE49-F238E27FC236}">
                <a16:creationId xmlns:a16="http://schemas.microsoft.com/office/drawing/2014/main" id="{CD50346D-5A5C-26E3-00E2-5CF6B93F88A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243598" y="1787138"/>
            <a:ext cx="853346" cy="596009"/>
          </a:xfrm>
          <a:prstGeom prst="rect">
            <a:avLst/>
          </a:prstGeom>
        </p:spPr>
      </p:pic>
      <p:pic>
        <p:nvPicPr>
          <p:cNvPr id="47" name="Picture 46">
            <a:extLst>
              <a:ext uri="{FF2B5EF4-FFF2-40B4-BE49-F238E27FC236}">
                <a16:creationId xmlns:a16="http://schemas.microsoft.com/office/drawing/2014/main" id="{7DAE5755-EFFE-02BC-CE9A-4AE971B5E15F}"/>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725517" y="1845616"/>
            <a:ext cx="740965" cy="586903"/>
          </a:xfrm>
          <a:prstGeom prst="rect">
            <a:avLst/>
          </a:prstGeom>
        </p:spPr>
      </p:pic>
      <p:pic>
        <p:nvPicPr>
          <p:cNvPr id="49" name="Picture 48">
            <a:extLst>
              <a:ext uri="{FF2B5EF4-FFF2-40B4-BE49-F238E27FC236}">
                <a16:creationId xmlns:a16="http://schemas.microsoft.com/office/drawing/2014/main" id="{DDDD6DFA-1A53-C420-2B5E-772F7D9F98A9}"/>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10343938" y="1917687"/>
            <a:ext cx="796175" cy="562630"/>
          </a:xfrm>
          <a:prstGeom prst="rect">
            <a:avLst/>
          </a:prstGeom>
        </p:spPr>
      </p:pic>
    </p:spTree>
    <p:extLst>
      <p:ext uri="{BB962C8B-B14F-4D97-AF65-F5344CB8AC3E}">
        <p14:creationId xmlns:p14="http://schemas.microsoft.com/office/powerpoint/2010/main" val="1721841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E4ED-A01E-4EEE-BAB3-F66C86F21672}"/>
              </a:ext>
            </a:extLst>
          </p:cNvPr>
          <p:cNvSpPr>
            <a:spLocks noGrp="1"/>
          </p:cNvSpPr>
          <p:nvPr>
            <p:ph type="title"/>
          </p:nvPr>
        </p:nvSpPr>
        <p:spPr>
          <a:xfrm>
            <a:off x="581192" y="731520"/>
            <a:ext cx="11029616" cy="618978"/>
          </a:xfrm>
        </p:spPr>
        <p:txBody>
          <a:bodyPr anchor="t"/>
          <a:lstStyle/>
          <a:p>
            <a:r>
              <a:rPr lang="en-US" dirty="0"/>
              <a:t>Marketing and Promotion</a:t>
            </a:r>
          </a:p>
        </p:txBody>
      </p:sp>
      <p:sp>
        <p:nvSpPr>
          <p:cNvPr id="8" name="Footer Placeholder 7">
            <a:extLst>
              <a:ext uri="{FF2B5EF4-FFF2-40B4-BE49-F238E27FC236}">
                <a16:creationId xmlns:a16="http://schemas.microsoft.com/office/drawing/2014/main" id="{1B7645B3-B75C-434F-AB33-1C3335F08CCB}"/>
              </a:ext>
            </a:extLst>
          </p:cNvPr>
          <p:cNvSpPr>
            <a:spLocks noGrp="1"/>
          </p:cNvSpPr>
          <p:nvPr>
            <p:ph type="ftr" sz="quarter" idx="11"/>
          </p:nvPr>
        </p:nvSpPr>
        <p:spPr>
          <a:xfrm>
            <a:off x="581192" y="6423914"/>
            <a:ext cx="6917210" cy="365125"/>
          </a:xfrm>
        </p:spPr>
        <p:txBody>
          <a:bodyPr/>
          <a:lstStyle/>
          <a:p>
            <a:r>
              <a:rPr lang="en-US" dirty="0" err="1"/>
              <a:t>RapidX</a:t>
            </a:r>
            <a:r>
              <a:rPr lang="en-US" dirty="0"/>
              <a:t> </a:t>
            </a:r>
            <a:r>
              <a:rPr lang="en-US" dirty="0" err="1"/>
              <a:t>FreiGHT</a:t>
            </a:r>
            <a:endParaRPr lang="en-US" dirty="0"/>
          </a:p>
        </p:txBody>
      </p:sp>
      <p:sp>
        <p:nvSpPr>
          <p:cNvPr id="7" name="Date Placeholder 6">
            <a:extLst>
              <a:ext uri="{FF2B5EF4-FFF2-40B4-BE49-F238E27FC236}">
                <a16:creationId xmlns:a16="http://schemas.microsoft.com/office/drawing/2014/main" id="{11EA4786-0B7C-4A96-8541-BEB665948AE4}"/>
              </a:ext>
            </a:extLst>
          </p:cNvPr>
          <p:cNvSpPr>
            <a:spLocks noGrp="1"/>
          </p:cNvSpPr>
          <p:nvPr>
            <p:ph type="dt" sz="half" idx="10"/>
          </p:nvPr>
        </p:nvSpPr>
        <p:spPr>
          <a:xfrm>
            <a:off x="7605951" y="6423914"/>
            <a:ext cx="2844799" cy="365125"/>
          </a:xfrm>
        </p:spPr>
        <p:txBody>
          <a:bodyPr/>
          <a:lstStyle/>
          <a:p>
            <a:r>
              <a:rPr lang="en-US" dirty="0"/>
              <a:t>20XX</a:t>
            </a:r>
          </a:p>
        </p:txBody>
      </p:sp>
      <p:sp>
        <p:nvSpPr>
          <p:cNvPr id="9" name="Slide Number Placeholder 8">
            <a:extLst>
              <a:ext uri="{FF2B5EF4-FFF2-40B4-BE49-F238E27FC236}">
                <a16:creationId xmlns:a16="http://schemas.microsoft.com/office/drawing/2014/main" id="{E23FACE5-0C67-483B-8BC7-0D4E6D6230E6}"/>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6</a:t>
            </a:fld>
            <a:endParaRPr lang="en-US" dirty="0"/>
          </a:p>
        </p:txBody>
      </p:sp>
      <p:pic>
        <p:nvPicPr>
          <p:cNvPr id="10" name="Picture 9">
            <a:extLst>
              <a:ext uri="{FF2B5EF4-FFF2-40B4-BE49-F238E27FC236}">
                <a16:creationId xmlns:a16="http://schemas.microsoft.com/office/drawing/2014/main" id="{196B75DE-C2D3-BC0D-0E96-241D5879D4D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27400" y="1926203"/>
            <a:ext cx="2342004" cy="1873146"/>
          </a:xfrm>
          <a:prstGeom prst="rect">
            <a:avLst/>
          </a:prstGeom>
        </p:spPr>
      </p:pic>
      <p:pic>
        <p:nvPicPr>
          <p:cNvPr id="13" name="Picture 12">
            <a:extLst>
              <a:ext uri="{FF2B5EF4-FFF2-40B4-BE49-F238E27FC236}">
                <a16:creationId xmlns:a16="http://schemas.microsoft.com/office/drawing/2014/main" id="{2C9D5E6E-980D-2EFB-086C-A387400D8433}"/>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774272" y="1886470"/>
            <a:ext cx="1709404" cy="1697615"/>
          </a:xfrm>
          <a:prstGeom prst="rect">
            <a:avLst/>
          </a:prstGeom>
        </p:spPr>
      </p:pic>
      <p:pic>
        <p:nvPicPr>
          <p:cNvPr id="15" name="Picture 14">
            <a:extLst>
              <a:ext uri="{FF2B5EF4-FFF2-40B4-BE49-F238E27FC236}">
                <a16:creationId xmlns:a16="http://schemas.microsoft.com/office/drawing/2014/main" id="{DD4617D8-0936-296E-915A-A98541976964}"/>
              </a:ext>
            </a:extLst>
          </p:cNvPr>
          <p:cNvPicPr>
            <a:picLocks noChangeAspect="1"/>
          </p:cNvPicPr>
          <p:nvPr/>
        </p:nvPicPr>
        <p:blipFill>
          <a:blip r:embed="rId7"/>
          <a:stretch>
            <a:fillRect/>
          </a:stretch>
        </p:blipFill>
        <p:spPr>
          <a:xfrm>
            <a:off x="3310081" y="2206143"/>
            <a:ext cx="2554520" cy="1573522"/>
          </a:xfrm>
          <a:prstGeom prst="rect">
            <a:avLst/>
          </a:prstGeom>
        </p:spPr>
      </p:pic>
      <p:pic>
        <p:nvPicPr>
          <p:cNvPr id="17" name="Picture 16">
            <a:extLst>
              <a:ext uri="{FF2B5EF4-FFF2-40B4-BE49-F238E27FC236}">
                <a16:creationId xmlns:a16="http://schemas.microsoft.com/office/drawing/2014/main" id="{1536CD2E-248C-FB76-513A-FB167582183E}"/>
              </a:ext>
            </a:extLst>
          </p:cNvPr>
          <p:cNvPicPr>
            <a:picLocks noChangeAspect="1"/>
          </p:cNvPicPr>
          <p:nvPr/>
        </p:nvPicPr>
        <p:blipFill>
          <a:blip r:embed="rId8"/>
          <a:stretch>
            <a:fillRect/>
          </a:stretch>
        </p:blipFill>
        <p:spPr>
          <a:xfrm>
            <a:off x="581192" y="1978169"/>
            <a:ext cx="1821180" cy="1821180"/>
          </a:xfrm>
          <a:prstGeom prst="rect">
            <a:avLst/>
          </a:prstGeom>
        </p:spPr>
      </p:pic>
      <p:sp>
        <p:nvSpPr>
          <p:cNvPr id="18" name="Title 1">
            <a:extLst>
              <a:ext uri="{FF2B5EF4-FFF2-40B4-BE49-F238E27FC236}">
                <a16:creationId xmlns:a16="http://schemas.microsoft.com/office/drawing/2014/main" id="{02608340-5CDB-2FAA-9B88-32F9AE93E750}"/>
              </a:ext>
            </a:extLst>
          </p:cNvPr>
          <p:cNvSpPr txBox="1">
            <a:spLocks/>
          </p:cNvSpPr>
          <p:nvPr/>
        </p:nvSpPr>
        <p:spPr>
          <a:xfrm>
            <a:off x="581192" y="4059341"/>
            <a:ext cx="1922857" cy="618978"/>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dirty="0"/>
              <a:t>Visual Attraction</a:t>
            </a:r>
          </a:p>
        </p:txBody>
      </p:sp>
      <p:sp>
        <p:nvSpPr>
          <p:cNvPr id="19" name="Title 1">
            <a:extLst>
              <a:ext uri="{FF2B5EF4-FFF2-40B4-BE49-F238E27FC236}">
                <a16:creationId xmlns:a16="http://schemas.microsoft.com/office/drawing/2014/main" id="{2DB8128B-CEC3-6F61-EDDD-D4FDEB319659}"/>
              </a:ext>
            </a:extLst>
          </p:cNvPr>
          <p:cNvSpPr txBox="1">
            <a:spLocks/>
          </p:cNvSpPr>
          <p:nvPr/>
        </p:nvSpPr>
        <p:spPr>
          <a:xfrm>
            <a:off x="3625912" y="4078907"/>
            <a:ext cx="1922857" cy="618978"/>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dirty="0"/>
              <a:t>Word-of-</a:t>
            </a:r>
          </a:p>
          <a:p>
            <a:pPr algn="ctr"/>
            <a:r>
              <a:rPr lang="en-US" sz="1800" b="1" dirty="0"/>
              <a:t>Mouth</a:t>
            </a:r>
          </a:p>
        </p:txBody>
      </p:sp>
      <p:sp>
        <p:nvSpPr>
          <p:cNvPr id="20" name="Title 1">
            <a:extLst>
              <a:ext uri="{FF2B5EF4-FFF2-40B4-BE49-F238E27FC236}">
                <a16:creationId xmlns:a16="http://schemas.microsoft.com/office/drawing/2014/main" id="{0641FCB0-2BF2-5687-A371-E974DC683984}"/>
              </a:ext>
            </a:extLst>
          </p:cNvPr>
          <p:cNvSpPr txBox="1">
            <a:spLocks/>
          </p:cNvSpPr>
          <p:nvPr/>
        </p:nvSpPr>
        <p:spPr>
          <a:xfrm>
            <a:off x="6615834" y="4054677"/>
            <a:ext cx="1922857" cy="618978"/>
          </a:xfrm>
          <a:prstGeom prst="rect">
            <a:avLst/>
          </a:prstGeom>
        </p:spPr>
        <p:txBody>
          <a:bodyPr vert="horz" lIns="91440" tIns="45720" rIns="91440" bIns="45720" rtlCol="0" anchor="t">
            <a:normAutofit fontScale="92500"/>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dirty="0"/>
              <a:t>Social MEDIA Platforms</a:t>
            </a:r>
          </a:p>
        </p:txBody>
      </p:sp>
      <p:sp>
        <p:nvSpPr>
          <p:cNvPr id="21" name="Title 1">
            <a:extLst>
              <a:ext uri="{FF2B5EF4-FFF2-40B4-BE49-F238E27FC236}">
                <a16:creationId xmlns:a16="http://schemas.microsoft.com/office/drawing/2014/main" id="{7B3D143C-C276-0CD6-DA65-1C8ED90B3699}"/>
              </a:ext>
            </a:extLst>
          </p:cNvPr>
          <p:cNvSpPr txBox="1">
            <a:spLocks/>
          </p:cNvSpPr>
          <p:nvPr/>
        </p:nvSpPr>
        <p:spPr>
          <a:xfrm>
            <a:off x="9660554" y="4017274"/>
            <a:ext cx="1922857" cy="618978"/>
          </a:xfrm>
          <a:prstGeom prst="rect">
            <a:avLst/>
          </a:prstGeom>
        </p:spPr>
        <p:txBody>
          <a:bodyPr vert="horz" lIns="91440" tIns="45720" rIns="91440" bIns="45720" rtlCol="0" anchor="t">
            <a:normAutofit lnSpcReduction="10000"/>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800" b="1" dirty="0"/>
              <a:t>CSR and</a:t>
            </a:r>
          </a:p>
          <a:p>
            <a:pPr algn="ctr"/>
            <a:r>
              <a:rPr lang="en-US" sz="1800" b="1" dirty="0"/>
              <a:t>Sponsorship</a:t>
            </a:r>
          </a:p>
        </p:txBody>
      </p:sp>
      <p:sp>
        <p:nvSpPr>
          <p:cNvPr id="22" name="Title 1">
            <a:extLst>
              <a:ext uri="{FF2B5EF4-FFF2-40B4-BE49-F238E27FC236}">
                <a16:creationId xmlns:a16="http://schemas.microsoft.com/office/drawing/2014/main" id="{D83BBDA6-6F09-C4AE-5D9D-917841BAE239}"/>
              </a:ext>
            </a:extLst>
          </p:cNvPr>
          <p:cNvSpPr txBox="1">
            <a:spLocks/>
          </p:cNvSpPr>
          <p:nvPr/>
        </p:nvSpPr>
        <p:spPr>
          <a:xfrm>
            <a:off x="530353" y="4802142"/>
            <a:ext cx="1922857" cy="1324337"/>
          </a:xfrm>
          <a:prstGeom prst="rect">
            <a:avLst/>
          </a:prstGeom>
        </p:spPr>
        <p:txBody>
          <a:bodyPr vert="horz" lIns="91440" tIns="45720" rIns="91440" bIns="45720" rtlCol="0" anchor="t">
            <a:normAutofit fontScale="92500"/>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400" dirty="0">
                <a:latin typeface="Glacial Indifference" pitchFamily="50" charset="0"/>
                <a:ea typeface="DengXian" panose="02010600030101010101" pitchFamily="2" charset="-122"/>
              </a:rPr>
              <a:t>Visually attract customers through tempting color palettes in advertisements, branding and Logo. </a:t>
            </a:r>
          </a:p>
        </p:txBody>
      </p:sp>
      <p:sp>
        <p:nvSpPr>
          <p:cNvPr id="23" name="Title 1">
            <a:extLst>
              <a:ext uri="{FF2B5EF4-FFF2-40B4-BE49-F238E27FC236}">
                <a16:creationId xmlns:a16="http://schemas.microsoft.com/office/drawing/2014/main" id="{DC7DA5EC-81A0-0099-1240-4121252BA821}"/>
              </a:ext>
            </a:extLst>
          </p:cNvPr>
          <p:cNvSpPr txBox="1">
            <a:spLocks/>
          </p:cNvSpPr>
          <p:nvPr/>
        </p:nvSpPr>
        <p:spPr>
          <a:xfrm>
            <a:off x="3625912" y="4843525"/>
            <a:ext cx="1922857" cy="1324337"/>
          </a:xfrm>
          <a:prstGeom prst="rect">
            <a:avLst/>
          </a:prstGeom>
        </p:spPr>
        <p:txBody>
          <a:bodyPr vert="horz" lIns="91440" tIns="45720" rIns="91440" bIns="45720" rtlCol="0" anchor="t">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400" dirty="0">
                <a:latin typeface="Glacial Indifference" pitchFamily="50" charset="0"/>
                <a:ea typeface="DengXian" panose="02010600030101010101" pitchFamily="2" charset="-122"/>
              </a:rPr>
              <a:t>Word-of-mouth promotion through the satisfied Customers.</a:t>
            </a:r>
          </a:p>
        </p:txBody>
      </p:sp>
      <p:sp>
        <p:nvSpPr>
          <p:cNvPr id="24" name="Title 1">
            <a:extLst>
              <a:ext uri="{FF2B5EF4-FFF2-40B4-BE49-F238E27FC236}">
                <a16:creationId xmlns:a16="http://schemas.microsoft.com/office/drawing/2014/main" id="{E83F1854-C2B2-0D4C-1385-6EAB799A5C93}"/>
              </a:ext>
            </a:extLst>
          </p:cNvPr>
          <p:cNvSpPr txBox="1">
            <a:spLocks/>
          </p:cNvSpPr>
          <p:nvPr/>
        </p:nvSpPr>
        <p:spPr>
          <a:xfrm>
            <a:off x="6536973" y="4802141"/>
            <a:ext cx="1922857" cy="1324337"/>
          </a:xfrm>
          <a:prstGeom prst="rect">
            <a:avLst/>
          </a:prstGeom>
        </p:spPr>
        <p:txBody>
          <a:bodyPr vert="horz" lIns="91440" tIns="45720" rIns="91440" bIns="45720" rtlCol="0" anchor="t">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400" dirty="0">
                <a:latin typeface="Glacial Indifference" pitchFamily="50" charset="0"/>
                <a:ea typeface="DengXian" panose="02010600030101010101" pitchFamily="2" charset="-122"/>
              </a:rPr>
              <a:t>Social Media Ad-campaigns, especially on Facebook.</a:t>
            </a:r>
          </a:p>
        </p:txBody>
      </p:sp>
      <p:sp>
        <p:nvSpPr>
          <p:cNvPr id="25" name="Title 1">
            <a:extLst>
              <a:ext uri="{FF2B5EF4-FFF2-40B4-BE49-F238E27FC236}">
                <a16:creationId xmlns:a16="http://schemas.microsoft.com/office/drawing/2014/main" id="{B80D0C88-9202-A3CD-E698-A7913A54353C}"/>
              </a:ext>
            </a:extLst>
          </p:cNvPr>
          <p:cNvSpPr txBox="1">
            <a:spLocks/>
          </p:cNvSpPr>
          <p:nvPr/>
        </p:nvSpPr>
        <p:spPr>
          <a:xfrm>
            <a:off x="9632532" y="4797932"/>
            <a:ext cx="1922857" cy="1324337"/>
          </a:xfrm>
          <a:prstGeom prst="rect">
            <a:avLst/>
          </a:prstGeom>
        </p:spPr>
        <p:txBody>
          <a:bodyPr vert="horz" lIns="91440" tIns="45720" rIns="91440" bIns="45720" rtlCol="0" anchor="t">
            <a:normAutofit/>
          </a:bodyPr>
          <a:lst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1400" dirty="0">
                <a:latin typeface="Glacial Indifference" pitchFamily="50" charset="0"/>
                <a:ea typeface="DengXian" panose="02010600030101010101" pitchFamily="2" charset="-122"/>
              </a:rPr>
              <a:t>Involving in social welfare programs and sponsoring in local and global sports events.</a:t>
            </a:r>
          </a:p>
        </p:txBody>
      </p:sp>
    </p:spTree>
    <p:extLst>
      <p:ext uri="{BB962C8B-B14F-4D97-AF65-F5344CB8AC3E}">
        <p14:creationId xmlns:p14="http://schemas.microsoft.com/office/powerpoint/2010/main" val="3286049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E4ED-A01E-4EEE-BAB3-F66C86F21672}"/>
              </a:ext>
            </a:extLst>
          </p:cNvPr>
          <p:cNvSpPr>
            <a:spLocks noGrp="1"/>
          </p:cNvSpPr>
          <p:nvPr>
            <p:ph type="title"/>
          </p:nvPr>
        </p:nvSpPr>
        <p:spPr>
          <a:xfrm>
            <a:off x="581192" y="731520"/>
            <a:ext cx="11029616" cy="618978"/>
          </a:xfrm>
        </p:spPr>
        <p:txBody>
          <a:bodyPr anchor="t"/>
          <a:lstStyle/>
          <a:p>
            <a:r>
              <a:rPr lang="en-US" dirty="0"/>
              <a:t>Marketing and Promotion</a:t>
            </a:r>
          </a:p>
        </p:txBody>
      </p:sp>
      <p:sp>
        <p:nvSpPr>
          <p:cNvPr id="8" name="Footer Placeholder 7">
            <a:extLst>
              <a:ext uri="{FF2B5EF4-FFF2-40B4-BE49-F238E27FC236}">
                <a16:creationId xmlns:a16="http://schemas.microsoft.com/office/drawing/2014/main" id="{1B7645B3-B75C-434F-AB33-1C3335F08CCB}"/>
              </a:ext>
            </a:extLst>
          </p:cNvPr>
          <p:cNvSpPr>
            <a:spLocks noGrp="1"/>
          </p:cNvSpPr>
          <p:nvPr>
            <p:ph type="ftr" sz="quarter" idx="11"/>
          </p:nvPr>
        </p:nvSpPr>
        <p:spPr>
          <a:xfrm>
            <a:off x="581192" y="6423914"/>
            <a:ext cx="6917210" cy="365125"/>
          </a:xfrm>
        </p:spPr>
        <p:txBody>
          <a:bodyPr/>
          <a:lstStyle/>
          <a:p>
            <a:r>
              <a:rPr lang="en-US" dirty="0" err="1"/>
              <a:t>RapidX</a:t>
            </a:r>
            <a:r>
              <a:rPr lang="en-US" dirty="0"/>
              <a:t> </a:t>
            </a:r>
            <a:r>
              <a:rPr lang="en-US" dirty="0" err="1"/>
              <a:t>FreiGHT</a:t>
            </a:r>
            <a:endParaRPr lang="en-US" dirty="0"/>
          </a:p>
        </p:txBody>
      </p:sp>
      <p:sp>
        <p:nvSpPr>
          <p:cNvPr id="7" name="Date Placeholder 6">
            <a:extLst>
              <a:ext uri="{FF2B5EF4-FFF2-40B4-BE49-F238E27FC236}">
                <a16:creationId xmlns:a16="http://schemas.microsoft.com/office/drawing/2014/main" id="{11EA4786-0B7C-4A96-8541-BEB665948AE4}"/>
              </a:ext>
            </a:extLst>
          </p:cNvPr>
          <p:cNvSpPr>
            <a:spLocks noGrp="1"/>
          </p:cNvSpPr>
          <p:nvPr>
            <p:ph type="dt" sz="half" idx="10"/>
          </p:nvPr>
        </p:nvSpPr>
        <p:spPr>
          <a:xfrm>
            <a:off x="7605951" y="6423914"/>
            <a:ext cx="2844799" cy="365125"/>
          </a:xfrm>
        </p:spPr>
        <p:txBody>
          <a:bodyPr/>
          <a:lstStyle/>
          <a:p>
            <a:r>
              <a:rPr lang="en-US" dirty="0"/>
              <a:t>20XX</a:t>
            </a:r>
          </a:p>
        </p:txBody>
      </p:sp>
      <p:sp>
        <p:nvSpPr>
          <p:cNvPr id="9" name="Slide Number Placeholder 8">
            <a:extLst>
              <a:ext uri="{FF2B5EF4-FFF2-40B4-BE49-F238E27FC236}">
                <a16:creationId xmlns:a16="http://schemas.microsoft.com/office/drawing/2014/main" id="{E23FACE5-0C67-483B-8BC7-0D4E6D6230E6}"/>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7</a:t>
            </a:fld>
            <a:endParaRPr lang="en-US" dirty="0"/>
          </a:p>
        </p:txBody>
      </p:sp>
      <p:sp>
        <p:nvSpPr>
          <p:cNvPr id="26" name="TextBox 25">
            <a:extLst>
              <a:ext uri="{FF2B5EF4-FFF2-40B4-BE49-F238E27FC236}">
                <a16:creationId xmlns:a16="http://schemas.microsoft.com/office/drawing/2014/main" id="{D50FDCB8-544D-206A-ACBD-80089D68BE77}"/>
              </a:ext>
            </a:extLst>
          </p:cNvPr>
          <p:cNvSpPr txBox="1"/>
          <p:nvPr/>
        </p:nvSpPr>
        <p:spPr>
          <a:xfrm>
            <a:off x="581192" y="1413580"/>
            <a:ext cx="10813639" cy="4531753"/>
          </a:xfrm>
          <a:prstGeom prst="rect">
            <a:avLst/>
          </a:prstGeom>
          <a:noFill/>
        </p:spPr>
        <p:txBody>
          <a:bodyPr wrap="square" rtlCol="0">
            <a:spAutoFit/>
          </a:bodyPr>
          <a:lstStyle/>
          <a:p>
            <a:pPr marL="0" marR="0">
              <a:lnSpc>
                <a:spcPct val="150000"/>
              </a:lnSpc>
              <a:spcBef>
                <a:spcPct val="0"/>
              </a:spcBef>
              <a:spcAft>
                <a:spcPts val="800"/>
              </a:spcAft>
            </a:pPr>
            <a:r>
              <a:rPr lang="en-GB" sz="2800" cap="all" dirty="0">
                <a:solidFill>
                  <a:schemeClr val="tx1">
                    <a:lumMod val="75000"/>
                    <a:lumOff val="25000"/>
                  </a:schemeClr>
                </a:solidFill>
                <a:latin typeface="Sylfaen" panose="010A0502050306030303" pitchFamily="18" charset="0"/>
                <a:ea typeface="+mj-ea"/>
                <a:cs typeface="+mj-cs"/>
              </a:rPr>
              <a:t>Three strategic marketing decisions:</a:t>
            </a:r>
            <a:endParaRPr lang="en-US" sz="2800" cap="all" dirty="0">
              <a:solidFill>
                <a:schemeClr val="tx1">
                  <a:lumMod val="75000"/>
                  <a:lumOff val="25000"/>
                </a:schemeClr>
              </a:solidFill>
              <a:latin typeface="Sylfaen" panose="010A0502050306030303" pitchFamily="18" charset="0"/>
              <a:ea typeface="+mj-ea"/>
              <a:cs typeface="+mj-cs"/>
            </a:endParaRPr>
          </a:p>
          <a:p>
            <a:pPr marL="342900" marR="0" lvl="0" indent="-342900" algn="just">
              <a:lnSpc>
                <a:spcPct val="150000"/>
              </a:lnSpc>
              <a:spcBef>
                <a:spcPts val="0"/>
              </a:spcBef>
              <a:spcAft>
                <a:spcPts val="0"/>
              </a:spcAft>
              <a:buFont typeface="+mj-lt"/>
              <a:buAutoNum type="arabicPeriod"/>
            </a:pPr>
            <a:r>
              <a:rPr lang="en-GB" sz="1800" b="1" dirty="0">
                <a:effectLst/>
                <a:latin typeface="Sylfaen" panose="010A0502050306030303" pitchFamily="18" charset="0"/>
                <a:ea typeface="Calibri" panose="020F0502020204030204" pitchFamily="34" charset="0"/>
                <a:cs typeface="Times New Roman" panose="02020603050405020304" pitchFamily="18" charset="0"/>
              </a:rPr>
              <a:t>Objective: </a:t>
            </a:r>
            <a:r>
              <a:rPr lang="en-GB" sz="1800" dirty="0">
                <a:effectLst/>
                <a:latin typeface="Sylfaen" panose="010A0502050306030303" pitchFamily="18" charset="0"/>
                <a:ea typeface="Calibri" panose="020F0502020204030204" pitchFamily="34" charset="0"/>
              </a:rPr>
              <a:t>Depending on the situation, the goals of each campaign vary. </a:t>
            </a:r>
            <a:endParaRPr lang="en-GB" sz="1800" b="1" dirty="0">
              <a:effectLst/>
              <a:latin typeface="Sylfaen" panose="010A0502050306030303"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endParaRPr lang="en-GB" sz="1800" b="1" dirty="0">
              <a:effectLst/>
              <a:latin typeface="Sylfaen" panose="010A0502050306030303"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dirty="0">
                <a:effectLst/>
                <a:latin typeface="Sylfaen" panose="010A0502050306030303" pitchFamily="18" charset="0"/>
                <a:ea typeface="Calibri" panose="020F0502020204030204" pitchFamily="34" charset="0"/>
                <a:cs typeface="Times New Roman" panose="02020603050405020304" pitchFamily="18" charset="0"/>
              </a:rPr>
              <a:t>Segmenting and Targeting: </a:t>
            </a:r>
            <a:r>
              <a:rPr lang="en-GB" sz="1800" dirty="0">
                <a:effectLst/>
                <a:latin typeface="Sylfaen" panose="010A0502050306030303" pitchFamily="18" charset="0"/>
                <a:ea typeface="Calibri" panose="020F0502020204030204" pitchFamily="34" charset="0"/>
              </a:rPr>
              <a:t>Segmentation and targeting are essential components of advertising creation. It is vital to determine the market segment with the most particular demands and desires (Camilleri, 2018).</a:t>
            </a:r>
          </a:p>
          <a:p>
            <a:pPr marL="342900" marR="0" lvl="0" indent="-342900" algn="just">
              <a:lnSpc>
                <a:spcPct val="150000"/>
              </a:lnSpc>
              <a:spcBef>
                <a:spcPts val="0"/>
              </a:spcBef>
              <a:spcAft>
                <a:spcPts val="0"/>
              </a:spcAft>
              <a:buFont typeface="+mj-lt"/>
              <a:buAutoNum type="arabicPeriod"/>
            </a:pPr>
            <a:endParaRPr lang="en-GB" sz="1800" b="1" dirty="0">
              <a:effectLst/>
              <a:latin typeface="Sylfaen" panose="010A0502050306030303"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800" b="1" dirty="0">
                <a:effectLst/>
                <a:latin typeface="Sylfaen" panose="010A0502050306030303" pitchFamily="18" charset="0"/>
                <a:ea typeface="Calibri" panose="020F0502020204030204" pitchFamily="34" charset="0"/>
                <a:cs typeface="Times New Roman" panose="02020603050405020304" pitchFamily="18" charset="0"/>
              </a:rPr>
              <a:t>Differentiation and Positioning: </a:t>
            </a:r>
            <a:r>
              <a:rPr lang="en-GB" sz="1800" dirty="0">
                <a:effectLst/>
                <a:latin typeface="Sylfaen" panose="010A0502050306030303" pitchFamily="18" charset="0"/>
                <a:ea typeface="Calibri" panose="020F0502020204030204" pitchFamily="34" charset="0"/>
              </a:rPr>
              <a:t>It is essential to evaluate the industry, determine where the service differs from its rivals, and position the service so that customers can examine and compare it to rival brands. Instead of openly contrasting the business to its competitors, </a:t>
            </a:r>
            <a:r>
              <a:rPr lang="en-GB" sz="1800" dirty="0" err="1">
                <a:effectLst/>
                <a:latin typeface="Sylfaen" panose="010A0502050306030303" pitchFamily="18" charset="0"/>
                <a:ea typeface="Calibri" panose="020F0502020204030204" pitchFamily="34" charset="0"/>
              </a:rPr>
              <a:t>RapidX</a:t>
            </a:r>
            <a:r>
              <a:rPr lang="en-GB" sz="1800" dirty="0">
                <a:effectLst/>
                <a:latin typeface="Sylfaen" panose="010A0502050306030303" pitchFamily="18" charset="0"/>
                <a:ea typeface="Calibri" panose="020F0502020204030204" pitchFamily="34" charset="0"/>
              </a:rPr>
              <a:t> Freight highlights its current clientele's positive comments and evaluations to prospective customers (Camilleri, 2018).</a:t>
            </a:r>
            <a:endParaRPr lang="en-US" dirty="0">
              <a:latin typeface="Sylfaen" panose="010A0502050306030303" pitchFamily="18" charset="0"/>
            </a:endParaRPr>
          </a:p>
        </p:txBody>
      </p:sp>
    </p:spTree>
    <p:extLst>
      <p:ext uri="{BB962C8B-B14F-4D97-AF65-F5344CB8AC3E}">
        <p14:creationId xmlns:p14="http://schemas.microsoft.com/office/powerpoint/2010/main" val="3551256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E4ED-A01E-4EEE-BAB3-F66C86F21672}"/>
              </a:ext>
            </a:extLst>
          </p:cNvPr>
          <p:cNvSpPr>
            <a:spLocks noGrp="1"/>
          </p:cNvSpPr>
          <p:nvPr>
            <p:ph type="title"/>
          </p:nvPr>
        </p:nvSpPr>
        <p:spPr>
          <a:xfrm>
            <a:off x="581192" y="731520"/>
            <a:ext cx="11029616" cy="618978"/>
          </a:xfrm>
        </p:spPr>
        <p:txBody>
          <a:bodyPr anchor="t"/>
          <a:lstStyle/>
          <a:p>
            <a:r>
              <a:rPr lang="en-US" dirty="0"/>
              <a:t>Marketing and Promotion</a:t>
            </a:r>
          </a:p>
        </p:txBody>
      </p:sp>
      <p:sp>
        <p:nvSpPr>
          <p:cNvPr id="8" name="Footer Placeholder 7">
            <a:extLst>
              <a:ext uri="{FF2B5EF4-FFF2-40B4-BE49-F238E27FC236}">
                <a16:creationId xmlns:a16="http://schemas.microsoft.com/office/drawing/2014/main" id="{1B7645B3-B75C-434F-AB33-1C3335F08CCB}"/>
              </a:ext>
            </a:extLst>
          </p:cNvPr>
          <p:cNvSpPr>
            <a:spLocks noGrp="1"/>
          </p:cNvSpPr>
          <p:nvPr>
            <p:ph type="ftr" sz="quarter" idx="11"/>
          </p:nvPr>
        </p:nvSpPr>
        <p:spPr>
          <a:xfrm>
            <a:off x="581192" y="6423914"/>
            <a:ext cx="6917210" cy="365125"/>
          </a:xfrm>
        </p:spPr>
        <p:txBody>
          <a:bodyPr/>
          <a:lstStyle/>
          <a:p>
            <a:r>
              <a:rPr lang="en-US" dirty="0" err="1"/>
              <a:t>RapidX</a:t>
            </a:r>
            <a:r>
              <a:rPr lang="en-US" dirty="0"/>
              <a:t> </a:t>
            </a:r>
            <a:r>
              <a:rPr lang="en-US" dirty="0" err="1"/>
              <a:t>FreiGHT</a:t>
            </a:r>
            <a:endParaRPr lang="en-US" dirty="0"/>
          </a:p>
        </p:txBody>
      </p:sp>
      <p:sp>
        <p:nvSpPr>
          <p:cNvPr id="7" name="Date Placeholder 6">
            <a:extLst>
              <a:ext uri="{FF2B5EF4-FFF2-40B4-BE49-F238E27FC236}">
                <a16:creationId xmlns:a16="http://schemas.microsoft.com/office/drawing/2014/main" id="{11EA4786-0B7C-4A96-8541-BEB665948AE4}"/>
              </a:ext>
            </a:extLst>
          </p:cNvPr>
          <p:cNvSpPr>
            <a:spLocks noGrp="1"/>
          </p:cNvSpPr>
          <p:nvPr>
            <p:ph type="dt" sz="half" idx="10"/>
          </p:nvPr>
        </p:nvSpPr>
        <p:spPr>
          <a:xfrm>
            <a:off x="7605951" y="6423914"/>
            <a:ext cx="2844799" cy="365125"/>
          </a:xfrm>
        </p:spPr>
        <p:txBody>
          <a:bodyPr/>
          <a:lstStyle/>
          <a:p>
            <a:r>
              <a:rPr lang="en-US" dirty="0"/>
              <a:t>20XX</a:t>
            </a:r>
          </a:p>
        </p:txBody>
      </p:sp>
      <p:sp>
        <p:nvSpPr>
          <p:cNvPr id="9" name="Slide Number Placeholder 8">
            <a:extLst>
              <a:ext uri="{FF2B5EF4-FFF2-40B4-BE49-F238E27FC236}">
                <a16:creationId xmlns:a16="http://schemas.microsoft.com/office/drawing/2014/main" id="{E23FACE5-0C67-483B-8BC7-0D4E6D6230E6}"/>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8</a:t>
            </a:fld>
            <a:endParaRPr lang="en-US" dirty="0"/>
          </a:p>
        </p:txBody>
      </p:sp>
      <p:sp>
        <p:nvSpPr>
          <p:cNvPr id="27" name="TextBox 26">
            <a:extLst>
              <a:ext uri="{FF2B5EF4-FFF2-40B4-BE49-F238E27FC236}">
                <a16:creationId xmlns:a16="http://schemas.microsoft.com/office/drawing/2014/main" id="{A84DB668-CF50-3DFC-010D-DDB17FF826A3}"/>
              </a:ext>
            </a:extLst>
          </p:cNvPr>
          <p:cNvSpPr txBox="1"/>
          <p:nvPr/>
        </p:nvSpPr>
        <p:spPr>
          <a:xfrm>
            <a:off x="581192" y="1433448"/>
            <a:ext cx="4848939" cy="744178"/>
          </a:xfrm>
          <a:prstGeom prst="rect">
            <a:avLst/>
          </a:prstGeom>
          <a:noFill/>
        </p:spPr>
        <p:txBody>
          <a:bodyPr wrap="square" rtlCol="0">
            <a:spAutoFit/>
          </a:bodyPr>
          <a:lstStyle/>
          <a:p>
            <a:pPr marL="0" marR="0">
              <a:lnSpc>
                <a:spcPct val="150000"/>
              </a:lnSpc>
              <a:spcBef>
                <a:spcPct val="0"/>
              </a:spcBef>
              <a:spcAft>
                <a:spcPts val="800"/>
              </a:spcAft>
            </a:pPr>
            <a:r>
              <a:rPr lang="en-US" sz="3200" cap="all" dirty="0">
                <a:solidFill>
                  <a:schemeClr val="tx1">
                    <a:lumMod val="75000"/>
                    <a:lumOff val="25000"/>
                  </a:schemeClr>
                </a:solidFill>
                <a:latin typeface="+mj-lt"/>
                <a:ea typeface="+mj-ea"/>
                <a:cs typeface="+mj-cs"/>
              </a:rPr>
              <a:t>The Marketing mix</a:t>
            </a:r>
            <a:endParaRPr lang="en-US" sz="2000" dirty="0"/>
          </a:p>
        </p:txBody>
      </p:sp>
      <p:pic>
        <p:nvPicPr>
          <p:cNvPr id="29" name="Picture 28">
            <a:extLst>
              <a:ext uri="{FF2B5EF4-FFF2-40B4-BE49-F238E27FC236}">
                <a16:creationId xmlns:a16="http://schemas.microsoft.com/office/drawing/2014/main" id="{C215E120-7D3E-2677-ADE0-81FA01EBBCC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6000" y="1237957"/>
            <a:ext cx="5106765" cy="5060803"/>
          </a:xfrm>
          <a:prstGeom prst="rect">
            <a:avLst/>
          </a:prstGeom>
        </p:spPr>
      </p:pic>
      <p:sp>
        <p:nvSpPr>
          <p:cNvPr id="10" name="TextBox 9">
            <a:extLst>
              <a:ext uri="{FF2B5EF4-FFF2-40B4-BE49-F238E27FC236}">
                <a16:creationId xmlns:a16="http://schemas.microsoft.com/office/drawing/2014/main" id="{14F0DC4B-21C5-D17D-F6DF-7E3CC4F6A38E}"/>
              </a:ext>
            </a:extLst>
          </p:cNvPr>
          <p:cNvSpPr txBox="1"/>
          <p:nvPr/>
        </p:nvSpPr>
        <p:spPr>
          <a:xfrm>
            <a:off x="798341" y="5757148"/>
            <a:ext cx="6098344" cy="369332"/>
          </a:xfrm>
          <a:prstGeom prst="rect">
            <a:avLst/>
          </a:prstGeom>
          <a:noFill/>
        </p:spPr>
        <p:txBody>
          <a:bodyPr wrap="square">
            <a:spAutoFit/>
          </a:bodyPr>
          <a:lstStyle/>
          <a:p>
            <a:r>
              <a:rPr lang="en-US" sz="1800" dirty="0">
                <a:effectLst/>
                <a:latin typeface="Times New Roman" panose="02020603050405020304" pitchFamily="18" charset="0"/>
                <a:ea typeface="Calibri" panose="020F0502020204030204" pitchFamily="34" charset="0"/>
              </a:rPr>
              <a:t>. </a:t>
            </a:r>
            <a:endParaRPr lang="en-US" dirty="0"/>
          </a:p>
        </p:txBody>
      </p:sp>
      <p:sp>
        <p:nvSpPr>
          <p:cNvPr id="11" name="TextBox 10">
            <a:extLst>
              <a:ext uri="{FF2B5EF4-FFF2-40B4-BE49-F238E27FC236}">
                <a16:creationId xmlns:a16="http://schemas.microsoft.com/office/drawing/2014/main" id="{60FB9A1F-EF2F-0F63-1D4A-20150EAB748E}"/>
              </a:ext>
            </a:extLst>
          </p:cNvPr>
          <p:cNvSpPr txBox="1"/>
          <p:nvPr/>
        </p:nvSpPr>
        <p:spPr>
          <a:xfrm>
            <a:off x="637466" y="2490059"/>
            <a:ext cx="4356566" cy="2862322"/>
          </a:xfrm>
          <a:prstGeom prst="rect">
            <a:avLst/>
          </a:prstGeom>
          <a:noFill/>
        </p:spPr>
        <p:txBody>
          <a:bodyPr wrap="square">
            <a:spAutoFit/>
          </a:bodyPr>
          <a:lstStyle/>
          <a:p>
            <a:r>
              <a:rPr lang="en-US" sz="2000" dirty="0">
                <a:latin typeface="Sylfaen" panose="010A0502050306030303" pitchFamily="18" charset="0"/>
                <a:ea typeface="Calibri" panose="020F0502020204030204" pitchFamily="34" charset="0"/>
              </a:rPr>
              <a:t>As part of a complete marketing strategy, a marketing mix incorporates many points of emphasis. The </a:t>
            </a:r>
            <a:r>
              <a:rPr lang="en-US" sz="2000" dirty="0" err="1">
                <a:latin typeface="Sylfaen" panose="010A0502050306030303" pitchFamily="18" charset="0"/>
                <a:ea typeface="Calibri" panose="020F0502020204030204" pitchFamily="34" charset="0"/>
              </a:rPr>
              <a:t>7Ps</a:t>
            </a:r>
            <a:r>
              <a:rPr lang="en-US" sz="2000" dirty="0">
                <a:latin typeface="Sylfaen" panose="010A0502050306030303" pitchFamily="18" charset="0"/>
                <a:ea typeface="Calibri" panose="020F0502020204030204" pitchFamily="34" charset="0"/>
              </a:rPr>
              <a:t>’ of marketing may be approached in a variety of ways depending on the business and the intended audience. In theory, each component may be analyzed on its own, but in fact, they typically interact </a:t>
            </a:r>
            <a:r>
              <a:rPr lang="en-GB" sz="2000" dirty="0">
                <a:effectLst/>
                <a:latin typeface="Sylfaen" panose="010A0502050306030303" pitchFamily="18" charset="0"/>
                <a:ea typeface="Calibri" panose="020F0502020204030204" pitchFamily="34" charset="0"/>
              </a:rPr>
              <a:t>(Ray and Yin, 2019)</a:t>
            </a:r>
            <a:r>
              <a:rPr lang="en-US" sz="2000" dirty="0">
                <a:latin typeface="Sylfaen" panose="010A0502050306030303" pitchFamily="18" charset="0"/>
              </a:rPr>
              <a:t>.</a:t>
            </a:r>
          </a:p>
        </p:txBody>
      </p:sp>
    </p:spTree>
    <p:extLst>
      <p:ext uri="{BB962C8B-B14F-4D97-AF65-F5344CB8AC3E}">
        <p14:creationId xmlns:p14="http://schemas.microsoft.com/office/powerpoint/2010/main" val="91197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ctrTitle"/>
          </p:nvPr>
        </p:nvSpPr>
        <p:spPr>
          <a:xfrm>
            <a:off x="437681" y="767288"/>
            <a:ext cx="10993549" cy="1475013"/>
          </a:xfrm>
        </p:spPr>
        <p:txBody>
          <a:bodyPr anchor="t" anchorCtr="0"/>
          <a:lstStyle/>
          <a:p>
            <a:r>
              <a:rPr lang="en-US" dirty="0"/>
              <a:t>Finance</a:t>
            </a:r>
          </a:p>
        </p:txBody>
      </p:sp>
      <p:sp>
        <p:nvSpPr>
          <p:cNvPr id="3" name="Subtitle 2">
            <a:extLst>
              <a:ext uri="{FF2B5EF4-FFF2-40B4-BE49-F238E27FC236}">
                <a16:creationId xmlns:a16="http://schemas.microsoft.com/office/drawing/2014/main" id="{C86A883B-8665-48D9-9BB4-5C046036F62E}"/>
              </a:ext>
            </a:extLst>
          </p:cNvPr>
          <p:cNvSpPr>
            <a:spLocks noGrp="1"/>
          </p:cNvSpPr>
          <p:nvPr>
            <p:ph type="subTitle" idx="1"/>
          </p:nvPr>
        </p:nvSpPr>
        <p:spPr>
          <a:xfrm>
            <a:off x="437684" y="1774068"/>
            <a:ext cx="10993546" cy="468233"/>
          </a:xfrm>
        </p:spPr>
        <p:txBody>
          <a:bodyPr>
            <a:normAutofit fontScale="92500" lnSpcReduction="10000"/>
          </a:bodyPr>
          <a:lstStyle/>
          <a:p>
            <a:r>
              <a:rPr lang="en-US" sz="2800" dirty="0"/>
              <a:t>Sources of Financing</a:t>
            </a:r>
          </a:p>
        </p:txBody>
      </p:sp>
      <p:sp>
        <p:nvSpPr>
          <p:cNvPr id="10" name="Date Placeholder 9">
            <a:extLst>
              <a:ext uri="{FF2B5EF4-FFF2-40B4-BE49-F238E27FC236}">
                <a16:creationId xmlns:a16="http://schemas.microsoft.com/office/drawing/2014/main" id="{01DAA9EF-B023-4C9C-9D12-52BE393017CA}"/>
              </a:ext>
            </a:extLst>
          </p:cNvPr>
          <p:cNvSpPr>
            <a:spLocks noGrp="1"/>
          </p:cNvSpPr>
          <p:nvPr>
            <p:ph type="dt" sz="half" idx="10"/>
          </p:nvPr>
        </p:nvSpPr>
        <p:spPr>
          <a:xfrm>
            <a:off x="7605951" y="6423914"/>
            <a:ext cx="2844799" cy="365125"/>
          </a:xfrm>
        </p:spPr>
        <p:txBody>
          <a:bodyPr/>
          <a:lstStyle/>
          <a:p>
            <a:r>
              <a:rPr lang="en-US" dirty="0"/>
              <a:t>20XX</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9</a:t>
            </a:fld>
            <a:endParaRPr lang="en-US" dirty="0"/>
          </a:p>
        </p:txBody>
      </p:sp>
      <p:graphicFrame>
        <p:nvGraphicFramePr>
          <p:cNvPr id="13" name="Diagram 12">
            <a:extLst>
              <a:ext uri="{FF2B5EF4-FFF2-40B4-BE49-F238E27FC236}">
                <a16:creationId xmlns:a16="http://schemas.microsoft.com/office/drawing/2014/main" id="{0B7AFA42-8336-8F79-74BE-947DC6ED3E69}"/>
              </a:ext>
            </a:extLst>
          </p:cNvPr>
          <p:cNvGraphicFramePr/>
          <p:nvPr>
            <p:extLst>
              <p:ext uri="{D42A27DB-BD31-4B8C-83A1-F6EECF244321}">
                <p14:modId xmlns:p14="http://schemas.microsoft.com/office/powerpoint/2010/main" val="1937625226"/>
              </p:ext>
            </p:extLst>
          </p:nvPr>
        </p:nvGraphicFramePr>
        <p:xfrm>
          <a:off x="3002671" y="2242301"/>
          <a:ext cx="6028788" cy="40191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226F6CD1-7D66-8032-F7BF-4126821D920D}"/>
              </a:ext>
            </a:extLst>
          </p:cNvPr>
          <p:cNvSpPr txBox="1"/>
          <p:nvPr/>
        </p:nvSpPr>
        <p:spPr>
          <a:xfrm>
            <a:off x="9436117" y="5808165"/>
            <a:ext cx="2029265" cy="369332"/>
          </a:xfrm>
          <a:prstGeom prst="rect">
            <a:avLst/>
          </a:prstGeom>
          <a:noFill/>
        </p:spPr>
        <p:txBody>
          <a:bodyPr wrap="square">
            <a:spAutoFit/>
          </a:bodyPr>
          <a:lstStyle/>
          <a:p>
            <a:r>
              <a:rPr lang="en-GB" sz="1800" dirty="0">
                <a:effectLst/>
                <a:latin typeface="Times New Roman" panose="02020603050405020304" pitchFamily="18" charset="0"/>
                <a:ea typeface="Calibri" panose="020F0502020204030204" pitchFamily="34" charset="0"/>
              </a:rPr>
              <a:t>(</a:t>
            </a:r>
            <a:r>
              <a:rPr lang="en-GB" sz="1800" dirty="0" err="1">
                <a:effectLst/>
                <a:latin typeface="Times New Roman" panose="02020603050405020304" pitchFamily="18" charset="0"/>
                <a:ea typeface="Calibri" panose="020F0502020204030204" pitchFamily="34" charset="0"/>
              </a:rPr>
              <a:t>Parrino</a:t>
            </a:r>
            <a:r>
              <a:rPr lang="en-GB" sz="1800" dirty="0">
                <a:effectLst/>
                <a:latin typeface="Times New Roman" panose="02020603050405020304" pitchFamily="18" charset="0"/>
                <a:ea typeface="Calibri" panose="020F0502020204030204" pitchFamily="34" charset="0"/>
              </a:rPr>
              <a:t>, 2017).</a:t>
            </a:r>
            <a:endParaRPr lang="en-US" dirty="0"/>
          </a:p>
        </p:txBody>
      </p:sp>
    </p:spTree>
    <p:extLst>
      <p:ext uri="{BB962C8B-B14F-4D97-AF65-F5344CB8AC3E}">
        <p14:creationId xmlns:p14="http://schemas.microsoft.com/office/powerpoint/2010/main" val="2809739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592F8-8CA0-4216-808E-BCF1E34D38DA}"/>
              </a:ext>
            </a:extLst>
          </p:cNvPr>
          <p:cNvSpPr>
            <a:spLocks noGrp="1"/>
          </p:cNvSpPr>
          <p:nvPr>
            <p:ph type="title"/>
          </p:nvPr>
        </p:nvSpPr>
        <p:spPr>
          <a:xfrm>
            <a:off x="454583" y="680503"/>
            <a:ext cx="3568661" cy="1872388"/>
          </a:xfrm>
        </p:spPr>
        <p:txBody>
          <a:bodyPr anchor="t"/>
          <a:lstStyle/>
          <a:p>
            <a:r>
              <a:rPr lang="en-US" dirty="0"/>
              <a:t>SWOT Analysis</a:t>
            </a:r>
          </a:p>
        </p:txBody>
      </p:sp>
      <p:sp>
        <p:nvSpPr>
          <p:cNvPr id="16" name="Date Placeholder 15">
            <a:extLst>
              <a:ext uri="{FF2B5EF4-FFF2-40B4-BE49-F238E27FC236}">
                <a16:creationId xmlns:a16="http://schemas.microsoft.com/office/drawing/2014/main" id="{4F5324B1-1FAF-47A8-BB9C-C1DC70D7A183}"/>
              </a:ext>
            </a:extLst>
          </p:cNvPr>
          <p:cNvSpPr>
            <a:spLocks noGrp="1"/>
          </p:cNvSpPr>
          <p:nvPr>
            <p:ph type="dt" sz="half" idx="10"/>
          </p:nvPr>
        </p:nvSpPr>
        <p:spPr>
          <a:xfrm>
            <a:off x="7605951" y="6423914"/>
            <a:ext cx="2844799" cy="365125"/>
          </a:xfrm>
        </p:spPr>
        <p:txBody>
          <a:bodyPr/>
          <a:lstStyle/>
          <a:p>
            <a:r>
              <a:rPr lang="en-US" dirty="0"/>
              <a:t>20XX</a:t>
            </a:r>
          </a:p>
        </p:txBody>
      </p:sp>
      <p:sp>
        <p:nvSpPr>
          <p:cNvPr id="18" name="Slide Number Placeholder 17">
            <a:extLst>
              <a:ext uri="{FF2B5EF4-FFF2-40B4-BE49-F238E27FC236}">
                <a16:creationId xmlns:a16="http://schemas.microsoft.com/office/drawing/2014/main" id="{F063B0D3-5484-4E9A-B4AE-2957B71E5027}"/>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10</a:t>
            </a:fld>
            <a:endParaRPr lang="en-US" dirty="0"/>
          </a:p>
        </p:txBody>
      </p:sp>
      <p:graphicFrame>
        <p:nvGraphicFramePr>
          <p:cNvPr id="3" name="Diagram 2">
            <a:extLst>
              <a:ext uri="{FF2B5EF4-FFF2-40B4-BE49-F238E27FC236}">
                <a16:creationId xmlns:a16="http://schemas.microsoft.com/office/drawing/2014/main" id="{183DE279-A267-58E8-DE6D-6A7FACDB1877}"/>
              </a:ext>
            </a:extLst>
          </p:cNvPr>
          <p:cNvGraphicFramePr/>
          <p:nvPr>
            <p:extLst>
              <p:ext uri="{D42A27DB-BD31-4B8C-83A1-F6EECF244321}">
                <p14:modId xmlns:p14="http://schemas.microsoft.com/office/powerpoint/2010/main" val="2757813480"/>
              </p:ext>
            </p:extLst>
          </p:nvPr>
        </p:nvGraphicFramePr>
        <p:xfrm>
          <a:off x="2568135" y="1473677"/>
          <a:ext cx="7055729" cy="4703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DA914E8-5AEF-E9E8-DA48-9E9193E4799C}"/>
              </a:ext>
            </a:extLst>
          </p:cNvPr>
          <p:cNvSpPr txBox="1"/>
          <p:nvPr/>
        </p:nvSpPr>
        <p:spPr>
          <a:xfrm>
            <a:off x="6334557" y="4305506"/>
            <a:ext cx="1814732" cy="461665"/>
          </a:xfrm>
          <a:prstGeom prst="rect">
            <a:avLst/>
          </a:prstGeom>
          <a:noFill/>
        </p:spPr>
        <p:txBody>
          <a:bodyPr wrap="square" rtlCol="0">
            <a:spAutoFit/>
          </a:bodyPr>
          <a:lstStyle/>
          <a:p>
            <a:r>
              <a:rPr lang="en-US" sz="2400" dirty="0">
                <a:solidFill>
                  <a:schemeClr val="bg1"/>
                </a:solidFill>
              </a:rPr>
              <a:t>Threats</a:t>
            </a:r>
          </a:p>
        </p:txBody>
      </p:sp>
      <p:sp>
        <p:nvSpPr>
          <p:cNvPr id="7" name="TextBox 6">
            <a:extLst>
              <a:ext uri="{FF2B5EF4-FFF2-40B4-BE49-F238E27FC236}">
                <a16:creationId xmlns:a16="http://schemas.microsoft.com/office/drawing/2014/main" id="{07466308-CBAD-EABD-DA54-C0C0DECA3FF4}"/>
              </a:ext>
            </a:extLst>
          </p:cNvPr>
          <p:cNvSpPr txBox="1"/>
          <p:nvPr/>
        </p:nvSpPr>
        <p:spPr>
          <a:xfrm>
            <a:off x="6189463" y="2771764"/>
            <a:ext cx="2020090" cy="461665"/>
          </a:xfrm>
          <a:prstGeom prst="rect">
            <a:avLst/>
          </a:prstGeom>
          <a:noFill/>
        </p:spPr>
        <p:txBody>
          <a:bodyPr wrap="square" rtlCol="0">
            <a:spAutoFit/>
          </a:bodyPr>
          <a:lstStyle/>
          <a:p>
            <a:r>
              <a:rPr lang="en-US" sz="2400" dirty="0">
                <a:solidFill>
                  <a:schemeClr val="bg1"/>
                </a:solidFill>
              </a:rPr>
              <a:t>Weakness</a:t>
            </a:r>
          </a:p>
        </p:txBody>
      </p:sp>
      <p:sp>
        <p:nvSpPr>
          <p:cNvPr id="8" name="TextBox 7">
            <a:extLst>
              <a:ext uri="{FF2B5EF4-FFF2-40B4-BE49-F238E27FC236}">
                <a16:creationId xmlns:a16="http://schemas.microsoft.com/office/drawing/2014/main" id="{83EB762A-82D7-3005-0922-61AB351BF399}"/>
              </a:ext>
            </a:extLst>
          </p:cNvPr>
          <p:cNvSpPr txBox="1"/>
          <p:nvPr/>
        </p:nvSpPr>
        <p:spPr>
          <a:xfrm>
            <a:off x="4133744" y="4305110"/>
            <a:ext cx="2786321" cy="461665"/>
          </a:xfrm>
          <a:prstGeom prst="rect">
            <a:avLst/>
          </a:prstGeom>
          <a:noFill/>
        </p:spPr>
        <p:txBody>
          <a:bodyPr wrap="square" rtlCol="0">
            <a:spAutoFit/>
          </a:bodyPr>
          <a:lstStyle/>
          <a:p>
            <a:pPr lvl="0"/>
            <a:r>
              <a:rPr lang="en-US" sz="2400" dirty="0">
                <a:solidFill>
                  <a:schemeClr val="bg1"/>
                </a:solidFill>
              </a:rPr>
              <a:t>Opportunities</a:t>
            </a:r>
          </a:p>
        </p:txBody>
      </p:sp>
      <p:sp>
        <p:nvSpPr>
          <p:cNvPr id="9" name="TextBox 8">
            <a:extLst>
              <a:ext uri="{FF2B5EF4-FFF2-40B4-BE49-F238E27FC236}">
                <a16:creationId xmlns:a16="http://schemas.microsoft.com/office/drawing/2014/main" id="{259AA0D8-6E6D-5DCB-0BCC-803BDA5253D3}"/>
              </a:ext>
            </a:extLst>
          </p:cNvPr>
          <p:cNvSpPr txBox="1"/>
          <p:nvPr/>
        </p:nvSpPr>
        <p:spPr>
          <a:xfrm>
            <a:off x="4455603" y="2771765"/>
            <a:ext cx="1640398" cy="461665"/>
          </a:xfrm>
          <a:prstGeom prst="rect">
            <a:avLst/>
          </a:prstGeom>
          <a:noFill/>
        </p:spPr>
        <p:txBody>
          <a:bodyPr wrap="square" rtlCol="0">
            <a:spAutoFit/>
          </a:bodyPr>
          <a:lstStyle/>
          <a:p>
            <a:pPr lvl="0"/>
            <a:r>
              <a:rPr lang="en-US" sz="2400" dirty="0">
                <a:solidFill>
                  <a:schemeClr val="bg1"/>
                </a:solidFill>
              </a:rPr>
              <a:t>Strengths</a:t>
            </a:r>
          </a:p>
        </p:txBody>
      </p:sp>
      <p:sp>
        <p:nvSpPr>
          <p:cNvPr id="11" name="TextBox 10">
            <a:extLst>
              <a:ext uri="{FF2B5EF4-FFF2-40B4-BE49-F238E27FC236}">
                <a16:creationId xmlns:a16="http://schemas.microsoft.com/office/drawing/2014/main" id="{7AB129B9-3681-B705-3D46-2AFD38B12EFD}"/>
              </a:ext>
            </a:extLst>
          </p:cNvPr>
          <p:cNvSpPr txBox="1"/>
          <p:nvPr/>
        </p:nvSpPr>
        <p:spPr>
          <a:xfrm>
            <a:off x="9436117" y="5808165"/>
            <a:ext cx="2029265" cy="369332"/>
          </a:xfrm>
          <a:prstGeom prst="rect">
            <a:avLst/>
          </a:prstGeom>
          <a:noFill/>
        </p:spPr>
        <p:txBody>
          <a:bodyPr wrap="square">
            <a:spAutoFit/>
          </a:bodyPr>
          <a:lstStyle/>
          <a:p>
            <a:r>
              <a:rPr lang="en-GB" sz="1800" dirty="0">
                <a:effectLst/>
                <a:latin typeface="Times New Roman" panose="02020603050405020304" pitchFamily="18" charset="0"/>
                <a:ea typeface="Calibri" panose="020F0502020204030204" pitchFamily="34" charset="0"/>
              </a:rPr>
              <a:t>(</a:t>
            </a:r>
            <a:r>
              <a:rPr lang="en-GB" dirty="0" err="1">
                <a:latin typeface="Times New Roman" panose="02020603050405020304" pitchFamily="18" charset="0"/>
                <a:ea typeface="Calibri" panose="020F0502020204030204" pitchFamily="34" charset="0"/>
              </a:rPr>
              <a:t>Sarsby</a:t>
            </a:r>
            <a:r>
              <a:rPr lang="en-GB" sz="1800" dirty="0">
                <a:effectLst/>
                <a:latin typeface="Times New Roman" panose="02020603050405020304" pitchFamily="18" charset="0"/>
                <a:ea typeface="Calibri" panose="020F0502020204030204" pitchFamily="34" charset="0"/>
              </a:rPr>
              <a:t>, 2016).</a:t>
            </a:r>
            <a:endParaRPr lang="en-US" dirty="0"/>
          </a:p>
        </p:txBody>
      </p:sp>
    </p:spTree>
    <p:extLst>
      <p:ext uri="{BB962C8B-B14F-4D97-AF65-F5344CB8AC3E}">
        <p14:creationId xmlns:p14="http://schemas.microsoft.com/office/powerpoint/2010/main" val="275256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17B37-3ABF-424E-9128-F20C2B7250DC}"/>
              </a:ext>
            </a:extLst>
          </p:cNvPr>
          <p:cNvSpPr>
            <a:spLocks noGrp="1"/>
          </p:cNvSpPr>
          <p:nvPr>
            <p:ph type="title"/>
          </p:nvPr>
        </p:nvSpPr>
        <p:spPr>
          <a:xfrm>
            <a:off x="581192" y="731520"/>
            <a:ext cx="11029616" cy="987552"/>
          </a:xfrm>
        </p:spPr>
        <p:txBody>
          <a:bodyPr/>
          <a:lstStyle/>
          <a:p>
            <a:r>
              <a:rPr lang="en-US" dirty="0"/>
              <a:t>References</a:t>
            </a:r>
          </a:p>
        </p:txBody>
      </p:sp>
      <p:sp>
        <p:nvSpPr>
          <p:cNvPr id="5" name="Footer Placeholder 4">
            <a:extLst>
              <a:ext uri="{FF2B5EF4-FFF2-40B4-BE49-F238E27FC236}">
                <a16:creationId xmlns:a16="http://schemas.microsoft.com/office/drawing/2014/main" id="{1911AF5F-8658-48C6-8F26-A03E38923927}"/>
              </a:ext>
            </a:extLst>
          </p:cNvPr>
          <p:cNvSpPr>
            <a:spLocks noGrp="1"/>
          </p:cNvSpPr>
          <p:nvPr>
            <p:ph type="ftr" sz="quarter" idx="11"/>
          </p:nvPr>
        </p:nvSpPr>
        <p:spPr>
          <a:xfrm>
            <a:off x="581192" y="6423914"/>
            <a:ext cx="691721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7F44DC3D-C5F6-4BF7-97BD-7548BB256C49}"/>
              </a:ext>
            </a:extLst>
          </p:cNvPr>
          <p:cNvSpPr>
            <a:spLocks noGrp="1"/>
          </p:cNvSpPr>
          <p:nvPr>
            <p:ph type="dt" sz="half" idx="10"/>
          </p:nvPr>
        </p:nvSpPr>
        <p:spPr>
          <a:xfrm>
            <a:off x="7605951" y="6423914"/>
            <a:ext cx="2844799" cy="365125"/>
          </a:xfrm>
        </p:spPr>
        <p:txBody>
          <a:bodyPr/>
          <a:lstStyle/>
          <a:p>
            <a:r>
              <a:rPr lang="en-US" dirty="0"/>
              <a:t>20XX</a:t>
            </a:r>
          </a:p>
        </p:txBody>
      </p:sp>
      <p:sp>
        <p:nvSpPr>
          <p:cNvPr id="6" name="Slide Number Placeholder 5">
            <a:extLst>
              <a:ext uri="{FF2B5EF4-FFF2-40B4-BE49-F238E27FC236}">
                <a16:creationId xmlns:a16="http://schemas.microsoft.com/office/drawing/2014/main" id="{29851974-A699-44BC-93B3-F64FE92D3C90}"/>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11</a:t>
            </a:fld>
            <a:endParaRPr lang="en-US" dirty="0"/>
          </a:p>
        </p:txBody>
      </p:sp>
      <p:sp>
        <p:nvSpPr>
          <p:cNvPr id="3" name="TextBox 2">
            <a:extLst>
              <a:ext uri="{FF2B5EF4-FFF2-40B4-BE49-F238E27FC236}">
                <a16:creationId xmlns:a16="http://schemas.microsoft.com/office/drawing/2014/main" id="{28A5BB01-40F8-B58F-D699-BFBB3D8AEA3A}"/>
              </a:ext>
            </a:extLst>
          </p:cNvPr>
          <p:cNvSpPr txBox="1"/>
          <p:nvPr/>
        </p:nvSpPr>
        <p:spPr>
          <a:xfrm>
            <a:off x="581192" y="1913206"/>
            <a:ext cx="10827706" cy="2945935"/>
          </a:xfrm>
          <a:prstGeom prst="rect">
            <a:avLst/>
          </a:prstGeom>
          <a:noFill/>
        </p:spPr>
        <p:txBody>
          <a:bodyPr wrap="square" rtlCol="0">
            <a:spAutoFit/>
          </a:bodyPr>
          <a:lstStyle/>
          <a:p>
            <a:pPr marL="0" marR="0" algn="just">
              <a:lnSpc>
                <a:spcPct val="150000"/>
              </a:lnSpc>
              <a:spcBef>
                <a:spcPts val="0"/>
              </a:spcBef>
              <a:spcAft>
                <a:spcPts val="800"/>
              </a:spcAft>
            </a:pPr>
            <a:r>
              <a:rPr lang="en-GB" sz="1800" dirty="0">
                <a:effectLst/>
                <a:latin typeface="Sylfaen" panose="010A0502050306030303" pitchFamily="18" charset="0"/>
                <a:ea typeface="Calibri" panose="020F0502020204030204" pitchFamily="34" charset="0"/>
                <a:cs typeface="Times New Roman" panose="02020603050405020304" pitchFamily="18" charset="0"/>
              </a:rPr>
              <a:t>Camilleri, M.A. (2018) ‘Market segmentation, targeting and positioning’, in </a:t>
            </a:r>
            <a:r>
              <a:rPr lang="en-GB" sz="1800" i="1" dirty="0">
                <a:effectLst/>
                <a:latin typeface="Sylfaen" panose="010A0502050306030303" pitchFamily="18" charset="0"/>
                <a:ea typeface="Calibri" panose="020F0502020204030204" pitchFamily="34" charset="0"/>
                <a:cs typeface="Times New Roman" panose="02020603050405020304" pitchFamily="18" charset="0"/>
              </a:rPr>
              <a:t>Travel marketing, tourism economics and the airline product</a:t>
            </a:r>
            <a:r>
              <a:rPr lang="en-GB" sz="1800" dirty="0">
                <a:effectLst/>
                <a:latin typeface="Sylfaen" panose="010A0502050306030303" pitchFamily="18" charset="0"/>
                <a:ea typeface="Calibri" panose="020F0502020204030204" pitchFamily="34" charset="0"/>
                <a:cs typeface="Times New Roman" panose="02020603050405020304" pitchFamily="18" charset="0"/>
              </a:rPr>
              <a:t>. Springer, pp. 69–83.</a:t>
            </a:r>
            <a:endParaRPr lang="en-US" sz="1800" dirty="0">
              <a:effectLst/>
              <a:latin typeface="Sylfaen" panose="010A0502050306030303"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err="1">
                <a:effectLst/>
                <a:latin typeface="Sylfaen" panose="010A0502050306030303" pitchFamily="18" charset="0"/>
                <a:ea typeface="Calibri" panose="020F0502020204030204" pitchFamily="34" charset="0"/>
                <a:cs typeface="Times New Roman" panose="02020603050405020304" pitchFamily="18" charset="0"/>
              </a:rPr>
              <a:t>Jeston</a:t>
            </a:r>
            <a:r>
              <a:rPr lang="en-GB" sz="1800" dirty="0">
                <a:effectLst/>
                <a:latin typeface="Sylfaen" panose="010A0502050306030303" pitchFamily="18" charset="0"/>
                <a:ea typeface="Calibri" panose="020F0502020204030204" pitchFamily="34" charset="0"/>
                <a:cs typeface="Times New Roman" panose="02020603050405020304" pitchFamily="18" charset="0"/>
              </a:rPr>
              <a:t>, J. and Nelis, J. (2014) </a:t>
            </a:r>
            <a:r>
              <a:rPr lang="en-GB" sz="1800" i="1" dirty="0">
                <a:effectLst/>
                <a:latin typeface="Sylfaen" panose="010A0502050306030303" pitchFamily="18" charset="0"/>
                <a:ea typeface="Calibri" panose="020F0502020204030204" pitchFamily="34" charset="0"/>
                <a:cs typeface="Times New Roman" panose="02020603050405020304" pitchFamily="18" charset="0"/>
              </a:rPr>
              <a:t>Business Process Management</a:t>
            </a:r>
            <a:r>
              <a:rPr lang="en-GB" sz="1800" dirty="0">
                <a:effectLst/>
                <a:latin typeface="Sylfaen" panose="010A0502050306030303" pitchFamily="18" charset="0"/>
                <a:ea typeface="Calibri" panose="020F0502020204030204" pitchFamily="34" charset="0"/>
                <a:cs typeface="Times New Roman" panose="02020603050405020304" pitchFamily="18" charset="0"/>
              </a:rPr>
              <a:t>. Routledge.</a:t>
            </a:r>
            <a:endParaRPr lang="en-US" sz="1800" dirty="0">
              <a:effectLst/>
              <a:latin typeface="Sylfaen" panose="010A0502050306030303"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err="1">
                <a:effectLst/>
                <a:latin typeface="Sylfaen" panose="010A0502050306030303" pitchFamily="18" charset="0"/>
                <a:ea typeface="Calibri" panose="020F0502020204030204" pitchFamily="34" charset="0"/>
                <a:cs typeface="Times New Roman" panose="02020603050405020304" pitchFamily="18" charset="0"/>
              </a:rPr>
              <a:t>Parrino</a:t>
            </a:r>
            <a:r>
              <a:rPr lang="en-GB" sz="1800" dirty="0">
                <a:effectLst/>
                <a:latin typeface="Sylfaen" panose="010A0502050306030303" pitchFamily="18" charset="0"/>
                <a:ea typeface="Calibri" panose="020F0502020204030204" pitchFamily="34" charset="0"/>
                <a:cs typeface="Times New Roman" panose="02020603050405020304" pitchFamily="18" charset="0"/>
              </a:rPr>
              <a:t>, R. </a:t>
            </a:r>
            <a:r>
              <a:rPr lang="en-GB" sz="1800" i="1" dirty="0">
                <a:effectLst/>
                <a:latin typeface="Sylfaen" panose="010A0502050306030303" pitchFamily="18" charset="0"/>
                <a:ea typeface="Calibri" panose="020F0502020204030204" pitchFamily="34" charset="0"/>
                <a:cs typeface="Times New Roman" panose="02020603050405020304" pitchFamily="18" charset="0"/>
              </a:rPr>
              <a:t>.</a:t>
            </a:r>
            <a:r>
              <a:rPr lang="en-GB" sz="1800" dirty="0">
                <a:effectLst/>
                <a:latin typeface="Sylfaen" panose="010A0502050306030303" pitchFamily="18" charset="0"/>
                <a:ea typeface="Calibri" panose="020F0502020204030204" pitchFamily="34" charset="0"/>
                <a:cs typeface="Times New Roman" panose="02020603050405020304" pitchFamily="18" charset="0"/>
              </a:rPr>
              <a:t> (2017) </a:t>
            </a:r>
            <a:r>
              <a:rPr lang="en-GB" sz="1800" i="1" dirty="0">
                <a:effectLst/>
                <a:latin typeface="Sylfaen" panose="010A0502050306030303" pitchFamily="18" charset="0"/>
                <a:ea typeface="Calibri" panose="020F0502020204030204" pitchFamily="34" charset="0"/>
                <a:cs typeface="Times New Roman" panose="02020603050405020304" pitchFamily="18" charset="0"/>
              </a:rPr>
              <a:t>Business Finance</a:t>
            </a:r>
            <a:r>
              <a:rPr lang="en-GB" sz="1800" dirty="0">
                <a:effectLst/>
                <a:latin typeface="Sylfaen" panose="010A0502050306030303" pitchFamily="18" charset="0"/>
                <a:ea typeface="Calibri" panose="020F0502020204030204" pitchFamily="34" charset="0"/>
                <a:cs typeface="Times New Roman" panose="02020603050405020304" pitchFamily="18" charset="0"/>
              </a:rPr>
              <a:t>. John Wiley &amp; Sons Australia, Limited.</a:t>
            </a:r>
            <a:endParaRPr lang="en-US" sz="1800" dirty="0">
              <a:effectLst/>
              <a:latin typeface="Sylfaen" panose="010A0502050306030303"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Sylfaen" panose="010A0502050306030303" pitchFamily="18" charset="0"/>
                <a:ea typeface="Calibri" panose="020F0502020204030204" pitchFamily="34" charset="0"/>
                <a:cs typeface="Times New Roman" panose="02020603050405020304" pitchFamily="18" charset="0"/>
              </a:rPr>
              <a:t>Ray, S. and Yin, S. (2019) </a:t>
            </a:r>
            <a:r>
              <a:rPr lang="en-GB" sz="1800" i="1" dirty="0">
                <a:effectLst/>
                <a:latin typeface="Sylfaen" panose="010A0502050306030303" pitchFamily="18" charset="0"/>
                <a:ea typeface="Calibri" panose="020F0502020204030204" pitchFamily="34" charset="0"/>
                <a:cs typeface="Times New Roman" panose="02020603050405020304" pitchFamily="18" charset="0"/>
              </a:rPr>
              <a:t>Channel Strategies and Marketing Mix in a Connected World</a:t>
            </a:r>
            <a:r>
              <a:rPr lang="en-GB" sz="1800" dirty="0">
                <a:effectLst/>
                <a:latin typeface="Sylfaen" panose="010A0502050306030303" pitchFamily="18" charset="0"/>
                <a:ea typeface="Calibri" panose="020F0502020204030204" pitchFamily="34" charset="0"/>
                <a:cs typeface="Times New Roman" panose="02020603050405020304" pitchFamily="18" charset="0"/>
              </a:rPr>
              <a:t>. Springer Nature.</a:t>
            </a:r>
            <a:endParaRPr lang="en-US" sz="1800" dirty="0">
              <a:effectLst/>
              <a:latin typeface="Sylfaen" panose="010A0502050306030303"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err="1">
                <a:effectLst/>
                <a:latin typeface="Sylfaen" panose="010A0502050306030303" pitchFamily="18" charset="0"/>
                <a:ea typeface="Calibri" panose="020F0502020204030204" pitchFamily="34" charset="0"/>
                <a:cs typeface="Times New Roman" panose="02020603050405020304" pitchFamily="18" charset="0"/>
              </a:rPr>
              <a:t>Sarsby</a:t>
            </a:r>
            <a:r>
              <a:rPr lang="en-GB" sz="1800" dirty="0">
                <a:effectLst/>
                <a:latin typeface="Sylfaen" panose="010A0502050306030303" pitchFamily="18" charset="0"/>
                <a:ea typeface="Calibri" panose="020F0502020204030204" pitchFamily="34" charset="0"/>
                <a:cs typeface="Times New Roman" panose="02020603050405020304" pitchFamily="18" charset="0"/>
              </a:rPr>
              <a:t>, A. (2016) </a:t>
            </a:r>
            <a:r>
              <a:rPr lang="en-GB" sz="1800" i="1" dirty="0">
                <a:effectLst/>
                <a:latin typeface="Sylfaen" panose="010A0502050306030303" pitchFamily="18" charset="0"/>
                <a:ea typeface="Calibri" panose="020F0502020204030204" pitchFamily="34" charset="0"/>
                <a:cs typeface="Times New Roman" panose="02020603050405020304" pitchFamily="18" charset="0"/>
              </a:rPr>
              <a:t>SWOT analysis</a:t>
            </a:r>
            <a:r>
              <a:rPr lang="en-GB" sz="1800" dirty="0">
                <a:effectLst/>
                <a:latin typeface="Sylfaen" panose="010A0502050306030303" pitchFamily="18" charset="0"/>
                <a:ea typeface="Calibri" panose="020F0502020204030204" pitchFamily="34" charset="0"/>
                <a:cs typeface="Times New Roman" panose="02020603050405020304" pitchFamily="18" charset="0"/>
              </a:rPr>
              <a:t>. Lulu. com.</a:t>
            </a:r>
            <a:endParaRPr lang="en-US" sz="1800" dirty="0">
              <a:effectLst/>
              <a:latin typeface="Sylfaen" panose="010A0502050306030303"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08071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609906" y="702156"/>
            <a:ext cx="3568661" cy="1188720"/>
          </a:xfrm>
        </p:spPr>
        <p:txBody>
          <a:bodyPr/>
          <a:lstStyle/>
          <a:p>
            <a:r>
              <a:rPr lang="en-US" dirty="0"/>
              <a:t>Thank you</a:t>
            </a:r>
          </a:p>
        </p:txBody>
      </p:sp>
      <p:sp>
        <p:nvSpPr>
          <p:cNvPr id="3" name="Content Placeholder 2">
            <a:extLst>
              <a:ext uri="{FF2B5EF4-FFF2-40B4-BE49-F238E27FC236}">
                <a16:creationId xmlns:a16="http://schemas.microsoft.com/office/drawing/2014/main" id="{75982AA6-9E74-43FC-B452-142C7571DCCC}"/>
              </a:ext>
            </a:extLst>
          </p:cNvPr>
          <p:cNvSpPr>
            <a:spLocks noGrp="1"/>
          </p:cNvSpPr>
          <p:nvPr>
            <p:ph idx="1"/>
          </p:nvPr>
        </p:nvSpPr>
        <p:spPr>
          <a:xfrm>
            <a:off x="609906" y="2340864"/>
            <a:ext cx="3568661" cy="3634486"/>
          </a:xfrm>
        </p:spPr>
        <p:txBody>
          <a:bodyPr/>
          <a:lstStyle/>
          <a:p>
            <a:r>
              <a:rPr lang="en-US" b="0" i="0" dirty="0">
                <a:solidFill>
                  <a:srgbClr val="222222"/>
                </a:solidFill>
                <a:effectLst/>
                <a:latin typeface="Roboto" panose="02000000000000000000" pitchFamily="2" charset="0"/>
              </a:rPr>
              <a:t>Alexei </a:t>
            </a:r>
            <a:r>
              <a:rPr lang="en-US" b="0" i="0" dirty="0" err="1">
                <a:solidFill>
                  <a:srgbClr val="222222"/>
                </a:solidFill>
                <a:effectLst/>
                <a:latin typeface="Roboto" panose="02000000000000000000" pitchFamily="2" charset="0"/>
              </a:rPr>
              <a:t>Moroz</a:t>
            </a:r>
            <a:endParaRPr lang="en-US" b="0" i="0" dirty="0">
              <a:solidFill>
                <a:srgbClr val="222222"/>
              </a:solidFill>
              <a:effectLst/>
              <a:latin typeface="Roboto" panose="02000000000000000000" pitchFamily="2" charset="0"/>
            </a:endParaRPr>
          </a:p>
          <a:p>
            <a:r>
              <a:rPr lang="en-US" dirty="0"/>
              <a:t>ID: 2115517</a:t>
            </a:r>
          </a:p>
          <a:p>
            <a:endParaRPr lang="en-US" dirty="0"/>
          </a:p>
        </p:txBody>
      </p:sp>
      <p:pic>
        <p:nvPicPr>
          <p:cNvPr id="6" name="Picture Placeholder 5" descr="A doctor talking to a patient&#10;">
            <a:extLst>
              <a:ext uri="{FF2B5EF4-FFF2-40B4-BE49-F238E27FC236}">
                <a16:creationId xmlns:a16="http://schemas.microsoft.com/office/drawing/2014/main" id="{AC4A1F6E-E065-4C87-B012-9FBDEC8C1ED7}"/>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657344" y="0"/>
            <a:ext cx="7534656" cy="6858000"/>
          </a:xfrm>
        </p:spPr>
      </p:pic>
    </p:spTree>
    <p:extLst>
      <p:ext uri="{BB962C8B-B14F-4D97-AF65-F5344CB8AC3E}">
        <p14:creationId xmlns:p14="http://schemas.microsoft.com/office/powerpoint/2010/main" val="2261619712"/>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_Win32_JB_SL_v2.potx" id="{1C1B9226-0BCF-4F11-8C9C-4780CC1ABB3B}" vid="{6B91BC45-CF1E-4756-9009-7BE00F9B25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Dividend design</Template>
  <TotalTime>0</TotalTime>
  <Words>669</Words>
  <Application>Microsoft Macintosh PowerPoint</Application>
  <PresentationFormat>Widescreen</PresentationFormat>
  <Paragraphs>131</Paragraphs>
  <Slides>12</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Arial</vt:lpstr>
      <vt:lpstr>Calibri</vt:lpstr>
      <vt:lpstr>Gill Sans MT</vt:lpstr>
      <vt:lpstr>Glacial Indifference</vt:lpstr>
      <vt:lpstr>Roboto</vt:lpstr>
      <vt:lpstr>Sylfaen</vt:lpstr>
      <vt:lpstr>Times New Roman</vt:lpstr>
      <vt:lpstr>Wingdings</vt:lpstr>
      <vt:lpstr>Wingdings 2</vt:lpstr>
      <vt:lpstr>DividendVTI</vt:lpstr>
      <vt:lpstr> Title: Managing Enterprise in the 21st Century</vt:lpstr>
      <vt:lpstr>Contents</vt:lpstr>
      <vt:lpstr>Business Overview</vt:lpstr>
      <vt:lpstr>Business Overview</vt:lpstr>
      <vt:lpstr>Operations</vt:lpstr>
      <vt:lpstr>Marketing and Promotion</vt:lpstr>
      <vt:lpstr>Marketing and Promotion</vt:lpstr>
      <vt:lpstr>Marketing and Promotion</vt:lpstr>
      <vt:lpstr>Finance</vt:lpstr>
      <vt:lpstr>SWOT Analysis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2022-06-17T15:51:23Z</dcterms:created>
  <dcterms:modified xsi:type="dcterms:W3CDTF">2022-07-07T08:39:23Z</dcterms:modified>
</cp:coreProperties>
</file>