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2" r:id="rId4"/>
    <p:sldMasterId id="2147483659" r:id="rId5"/>
  </p:sldMasterIdLst>
  <p:notesMasterIdLst>
    <p:notesMasterId r:id="rId8"/>
  </p:notesMasterIdLst>
  <p:sldIdLst>
    <p:sldId id="719" r:id="rId6"/>
    <p:sldId id="850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CC"/>
    <a:srgbClr val="000099"/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B87851B-249A-4212-B4B3-F258EB3B0247}" v="118" dt="2025-10-02T09:11:31.90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01" d="100"/>
          <a:sy n="101" d="100"/>
        </p:scale>
        <p:origin x="132" y="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13" Type="http://schemas.microsoft.com/office/2016/11/relationships/changesInfo" Target="changesInfos/changesInfo1.xml"/><Relationship Id="rId3" Type="http://schemas.openxmlformats.org/officeDocument/2006/relationships/customXml" Target="../customXml/item3.xml"/><Relationship Id="rId7" Type="http://schemas.openxmlformats.org/officeDocument/2006/relationships/slide" Target="slides/slide2.xml"/><Relationship Id="rId12" Type="http://schemas.openxmlformats.org/officeDocument/2006/relationships/tableStyles" Target="tableStyle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theme" Target="theme/theme1.xml"/><Relationship Id="rId5" Type="http://schemas.openxmlformats.org/officeDocument/2006/relationships/slideMaster" Target="slideMasters/slideMaster2.xml"/><Relationship Id="rId10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presProps" Target="presProps.xml"/><Relationship Id="rId14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9B87851B-249A-4212-B4B3-F258EB3B0247}"/>
    <pc:docChg chg="undo custSel modSld">
      <pc:chgData name="Jenifer Prince Devaraj" userId="c3fb109c-09d1-42a6-93f4-69472d709861" providerId="ADAL" clId="{9B87851B-249A-4212-B4B3-F258EB3B0247}" dt="2025-10-02T09:11:31.903" v="122" actId="20577"/>
      <pc:docMkLst>
        <pc:docMk/>
      </pc:docMkLst>
      <pc:sldChg chg="modSp mod">
        <pc:chgData name="Jenifer Prince Devaraj" userId="c3fb109c-09d1-42a6-93f4-69472d709861" providerId="ADAL" clId="{9B87851B-249A-4212-B4B3-F258EB3B0247}" dt="2025-10-02T09:10:41.336" v="16" actId="20577"/>
        <pc:sldMkLst>
          <pc:docMk/>
          <pc:sldMk cId="3119007398" sldId="719"/>
        </pc:sldMkLst>
        <pc:spChg chg="mod">
          <ac:chgData name="Jenifer Prince Devaraj" userId="c3fb109c-09d1-42a6-93f4-69472d709861" providerId="ADAL" clId="{9B87851B-249A-4212-B4B3-F258EB3B0247}" dt="2025-10-02T09:10:41.336" v="16" actId="20577"/>
          <ac:spMkLst>
            <pc:docMk/>
            <pc:sldMk cId="3119007398" sldId="719"/>
            <ac:spMk id="4" creationId="{BE605BA5-7179-54D8-AA19-BC9809E09348}"/>
          </ac:spMkLst>
        </pc:spChg>
      </pc:sldChg>
      <pc:sldChg chg="modSp mod">
        <pc:chgData name="Jenifer Prince Devaraj" userId="c3fb109c-09d1-42a6-93f4-69472d709861" providerId="ADAL" clId="{9B87851B-249A-4212-B4B3-F258EB3B0247}" dt="2025-10-02T09:11:31.903" v="122" actId="20577"/>
        <pc:sldMkLst>
          <pc:docMk/>
          <pc:sldMk cId="1874724622" sldId="850"/>
        </pc:sldMkLst>
        <pc:spChg chg="mod">
          <ac:chgData name="Jenifer Prince Devaraj" userId="c3fb109c-09d1-42a6-93f4-69472d709861" providerId="ADAL" clId="{9B87851B-249A-4212-B4B3-F258EB3B0247}" dt="2025-10-02T09:11:31.903" v="122" actId="20577"/>
          <ac:spMkLst>
            <pc:docMk/>
            <pc:sldMk cId="1874724622" sldId="850"/>
            <ac:spMk id="6" creationId="{4195D011-E58A-AD34-3962-B57F9734E333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02/10/2025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962186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13– Designing Synchnorous and Asynchronous Circuits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13– Designing Synchnorous and Asynchronous Circuits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13– Designing Synchnorous and Asynchronous Circuits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slideLayout" Target="../slideLayouts/slideLayout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.png"/><Relationship Id="rId5" Type="http://schemas.openxmlformats.org/officeDocument/2006/relationships/theme" Target="../theme/theme2.xml"/><Relationship Id="rId4" Type="http://schemas.openxmlformats.org/officeDocument/2006/relationships/slideLayout" Target="../slideLayouts/slideLayout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BE605BA5-7179-54D8-AA19-BC9809E09348}"/>
              </a:ext>
            </a:extLst>
          </p:cNvPr>
          <p:cNvSpPr txBox="1">
            <a:spLocks/>
          </p:cNvSpPr>
          <p:nvPr/>
        </p:nvSpPr>
        <p:spPr>
          <a:xfrm>
            <a:off x="2047314" y="1884527"/>
            <a:ext cx="8747686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Name	: Radio Frequency Systems</a:t>
            </a:r>
          </a:p>
          <a:p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Code	: ACDA5019</a:t>
            </a:r>
          </a:p>
          <a:p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Topic 		: Activity 5</a:t>
            </a: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ACDA5019- Radio Frequency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6" name="Content Placeholder 2">
                <a:extLst>
                  <a:ext uri="{FF2B5EF4-FFF2-40B4-BE49-F238E27FC236}">
                    <a16:creationId xmlns:a16="http://schemas.microsoft.com/office/drawing/2014/main" id="{4195D011-E58A-AD34-3962-B57F9734E333}"/>
                  </a:ext>
                </a:extLst>
              </p:cNvPr>
              <p:cNvSpPr txBox="1">
                <a:spLocks/>
              </p:cNvSpPr>
              <p:nvPr/>
            </p:nvSpPr>
            <p:spPr>
              <a:xfrm>
                <a:off x="167640" y="1328470"/>
                <a:ext cx="10206070" cy="481081"/>
              </a:xfrm>
              <a:prstGeom prst="rect">
                <a:avLst/>
              </a:prstGeom>
            </p:spPr>
            <p:txBody>
              <a:bodyPr vert="horz" lIns="91440" tIns="45720" rIns="91440" bIns="45720" rtlCol="0">
                <a:noAutofit/>
              </a:bodyPr>
              <a:lstStyle>
                <a:lvl1pPr marL="228600" indent="-228600" algn="l" defTabSz="9144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Font typeface="Arial" panose="020B0604020202020204" pitchFamily="34" charset="0"/>
                  <a:buChar char="•"/>
                  <a:defRPr sz="2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858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11430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6002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20574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5146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9718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4290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8862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lnSpc>
                    <a:spcPct val="150000"/>
                  </a:lnSpc>
                  <a:buFont typeface="Arial" panose="020B0604020202020204" pitchFamily="34" charset="0"/>
                  <a:buNone/>
                </a:pPr>
                <a:r>
                  <a:rPr lang="en-GB" sz="2400" b="1" dirty="0"/>
                  <a:t>Activity 5</a:t>
                </a:r>
              </a:p>
              <a:p>
                <a:pPr marL="0" indent="0" algn="just">
                  <a:lnSpc>
                    <a:spcPct val="150000"/>
                  </a:lnSpc>
                  <a:buNone/>
                </a:pPr>
                <a:r>
                  <a:rPr lang="en-GB" sz="2200" dirty="0"/>
                  <a:t>In Simulink, Design a DSBSC- AM Modulation blocks for the values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20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200" b="0" i="1" smtClean="0">
                            <a:latin typeface="Cambria Math" panose="02040503050406030204" pitchFamily="18" charset="0"/>
                          </a:rPr>
                          <m:t>𝐴</m:t>
                        </m:r>
                      </m:e>
                      <m:sub>
                        <m:r>
                          <a:rPr lang="en-GB" sz="2200" b="0" i="1" smtClean="0">
                            <a:latin typeface="Cambria Math" panose="02040503050406030204" pitchFamily="18" charset="0"/>
                          </a:rPr>
                          <m:t>𝑐</m:t>
                        </m:r>
                      </m:sub>
                    </m:sSub>
                    <m:r>
                      <a:rPr lang="en-GB" sz="2200" b="0" i="1" smtClean="0">
                        <a:latin typeface="Cambria Math" panose="02040503050406030204" pitchFamily="18" charset="0"/>
                      </a:rPr>
                      <m:t>=2</m:t>
                    </m:r>
                    <m:r>
                      <a:rPr lang="en-GB" sz="2200" b="0" i="1" smtClean="0">
                        <a:latin typeface="Cambria Math" panose="02040503050406030204" pitchFamily="18" charset="0"/>
                      </a:rPr>
                      <m:t>𝑉</m:t>
                    </m:r>
                    <m:r>
                      <a:rPr lang="en-GB" sz="2200" b="0" i="1" smtClean="0">
                        <a:latin typeface="Cambria Math" panose="02040503050406030204" pitchFamily="18" charset="0"/>
                      </a:rPr>
                      <m:t>,</m:t>
                    </m:r>
                    <m:sSub>
                      <m:sSubPr>
                        <m:ctrlPr>
                          <a:rPr lang="en-GB" sz="22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200" i="1">
                            <a:latin typeface="Cambria Math" panose="02040503050406030204" pitchFamily="18" charset="0"/>
                          </a:rPr>
                          <m:t>𝐴</m:t>
                        </m:r>
                      </m:e>
                      <m:sub>
                        <m:r>
                          <a:rPr lang="en-GB" sz="2200" b="0" i="1" smtClean="0">
                            <a:latin typeface="Cambria Math" panose="02040503050406030204" pitchFamily="18" charset="0"/>
                          </a:rPr>
                          <m:t>𝑚</m:t>
                        </m:r>
                      </m:sub>
                    </m:sSub>
                    <m:r>
                      <a:rPr lang="en-GB" sz="2200" i="1">
                        <a:latin typeface="Cambria Math" panose="02040503050406030204" pitchFamily="18" charset="0"/>
                      </a:rPr>
                      <m:t>=</m:t>
                    </m:r>
                    <m:r>
                      <a:rPr lang="en-GB" sz="2200" b="0" i="1" smtClean="0">
                        <a:latin typeface="Cambria Math" panose="02040503050406030204" pitchFamily="18" charset="0"/>
                      </a:rPr>
                      <m:t>1</m:t>
                    </m:r>
                    <m:r>
                      <a:rPr lang="en-GB" sz="2200" i="1">
                        <a:latin typeface="Cambria Math" panose="02040503050406030204" pitchFamily="18" charset="0"/>
                      </a:rPr>
                      <m:t>𝑉</m:t>
                    </m:r>
                  </m:oMath>
                </a14:m>
                <a:r>
                  <a:rPr lang="en-GB" sz="2200" dirty="0"/>
                  <a:t>;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2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200" b="0" i="1" smtClean="0">
                            <a:latin typeface="Cambria Math" panose="02040503050406030204" pitchFamily="18" charset="0"/>
                          </a:rPr>
                          <m:t>𝑓</m:t>
                        </m:r>
                      </m:e>
                      <m:sub>
                        <m:r>
                          <a:rPr lang="en-GB" sz="2200" i="1">
                            <a:latin typeface="Cambria Math" panose="02040503050406030204" pitchFamily="18" charset="0"/>
                          </a:rPr>
                          <m:t>𝑐</m:t>
                        </m:r>
                      </m:sub>
                    </m:sSub>
                    <m:r>
                      <a:rPr lang="en-GB" sz="2200" i="1">
                        <a:latin typeface="Cambria Math" panose="02040503050406030204" pitchFamily="18" charset="0"/>
                      </a:rPr>
                      <m:t>=</m:t>
                    </m:r>
                    <m:r>
                      <a:rPr lang="en-GB" sz="2200" b="0" i="1" smtClean="0">
                        <a:latin typeface="Cambria Math" panose="02040503050406030204" pitchFamily="18" charset="0"/>
                      </a:rPr>
                      <m:t>100</m:t>
                    </m:r>
                    <m:r>
                      <a:rPr lang="en-GB" sz="2200" b="0" i="1" smtClean="0">
                        <a:latin typeface="Cambria Math" panose="02040503050406030204" pitchFamily="18" charset="0"/>
                      </a:rPr>
                      <m:t>𝐻𝑧</m:t>
                    </m:r>
                    <m:r>
                      <a:rPr lang="en-GB" sz="2200" b="0" i="1" smtClean="0">
                        <a:latin typeface="Cambria Math" panose="02040503050406030204" pitchFamily="18" charset="0"/>
                      </a:rPr>
                      <m:t> </m:t>
                    </m:r>
                    <m:r>
                      <a:rPr lang="en-GB" sz="2200" b="0" i="1" smtClean="0">
                        <a:latin typeface="Cambria Math" panose="02040503050406030204" pitchFamily="18" charset="0"/>
                      </a:rPr>
                      <m:t>𝑎𝑛𝑑</m:t>
                    </m:r>
                    <m:r>
                      <a:rPr lang="en-GB" sz="2200" b="0" i="1" smtClean="0">
                        <a:latin typeface="Cambria Math" panose="02040503050406030204" pitchFamily="18" charset="0"/>
                      </a:rPr>
                      <m:t> </m:t>
                    </m:r>
                    <m:sSub>
                      <m:sSubPr>
                        <m:ctrlPr>
                          <a:rPr lang="en-GB" sz="22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200" b="0" i="1" smtClean="0">
                            <a:latin typeface="Cambria Math" panose="02040503050406030204" pitchFamily="18" charset="0"/>
                          </a:rPr>
                          <m:t>𝑓</m:t>
                        </m:r>
                      </m:e>
                      <m:sub>
                        <m:r>
                          <a:rPr lang="en-GB" sz="2200" b="0" i="1" smtClean="0">
                            <a:latin typeface="Cambria Math" panose="02040503050406030204" pitchFamily="18" charset="0"/>
                          </a:rPr>
                          <m:t>𝑚</m:t>
                        </m:r>
                      </m:sub>
                    </m:sSub>
                    <m:r>
                      <a:rPr lang="en-GB" sz="2200" i="1">
                        <a:latin typeface="Cambria Math" panose="02040503050406030204" pitchFamily="18" charset="0"/>
                      </a:rPr>
                      <m:t>=</m:t>
                    </m:r>
                    <m:r>
                      <a:rPr lang="en-GB" sz="2200" b="0" i="1" smtClean="0">
                        <a:latin typeface="Cambria Math" panose="02040503050406030204" pitchFamily="18" charset="0"/>
                      </a:rPr>
                      <m:t>10</m:t>
                    </m:r>
                    <m:r>
                      <a:rPr lang="en-GB" sz="2200" b="0" i="1" smtClean="0">
                        <a:latin typeface="Cambria Math" panose="02040503050406030204" pitchFamily="18" charset="0"/>
                      </a:rPr>
                      <m:t>𝐻𝑧</m:t>
                    </m:r>
                  </m:oMath>
                </a14:m>
                <a:r>
                  <a:rPr lang="en-GB" sz="2200" dirty="0"/>
                  <a:t>. Analyse the signals in both time and frequency domain. Also, design the demodulation to recovery the </a:t>
                </a:r>
                <a:r>
                  <a:rPr lang="en-GB" sz="2200"/>
                  <a:t>original signal  </a:t>
                </a:r>
                <a:r>
                  <a:rPr lang="en-GB" sz="2200" dirty="0"/>
                  <a:t>using coherent detector.</a:t>
                </a:r>
              </a:p>
            </p:txBody>
          </p:sp>
        </mc:Choice>
        <mc:Fallback>
          <p:sp>
            <p:nvSpPr>
              <p:cNvPr id="6" name="Content Placeholder 2">
                <a:extLst>
                  <a:ext uri="{FF2B5EF4-FFF2-40B4-BE49-F238E27FC236}">
                    <a16:creationId xmlns:a16="http://schemas.microsoft.com/office/drawing/2014/main" id="{4195D011-E58A-AD34-3962-B57F9734E333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7640" y="1328470"/>
                <a:ext cx="10206070" cy="481081"/>
              </a:xfrm>
              <a:prstGeom prst="rect">
                <a:avLst/>
              </a:prstGeom>
              <a:blipFill>
                <a:blip r:embed="rId3"/>
                <a:stretch>
                  <a:fillRect l="-956" r="-717" b="-387342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874724622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0804DBFC42F64693D899720BA9B0FE" ma:contentTypeVersion="12" ma:contentTypeDescription="Create a new document." ma:contentTypeScope="" ma:versionID="5c81c53a402e6d4cdf1213f0cdb4457e">
  <xsd:schema xmlns:xsd="http://www.w3.org/2001/XMLSchema" xmlns:xs="http://www.w3.org/2001/XMLSchema" xmlns:p="http://schemas.microsoft.com/office/2006/metadata/properties" xmlns:ns3="d8e79d84-78fb-44a9-92e9-d04bdd8f0359" xmlns:ns4="04c7059f-bde8-4ce9-bb0f-e52888740953" targetNamespace="http://schemas.microsoft.com/office/2006/metadata/properties" ma:root="true" ma:fieldsID="be1b2890ab1318a7a06729010eb0bbf9" ns3:_="" ns4:_="">
    <xsd:import namespace="d8e79d84-78fb-44a9-92e9-d04bdd8f0359"/>
    <xsd:import namespace="04c7059f-bde8-4ce9-bb0f-e52888740953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DateTaken" minOccurs="0"/>
                <xsd:element ref="ns3:MediaServiceAutoTags" minOccurs="0"/>
                <xsd:element ref="ns3:MediaLengthInSeconds" minOccurs="0"/>
                <xsd:element ref="ns3:MediaServiceGenerationTime" minOccurs="0"/>
                <xsd:element ref="ns3:MediaServiceEventHashCode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8e79d84-78fb-44a9-92e9-d04bdd8f035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AutoTags" ma:index="12" nillable="true" ma:displayName="Tags" ma:internalName="MediaServiceAutoTags" ma:readOnly="true">
      <xsd:simpleType>
        <xsd:restriction base="dms:Text"/>
      </xsd:simpleType>
    </xsd:element>
    <xsd:element name="MediaLengthInSeconds" ma:index="13" nillable="true" ma:displayName="MediaLengthInSeconds" ma:hidden="true" ma:internalName="MediaLengthInSeconds" ma:readOnly="true">
      <xsd:simpleType>
        <xsd:restriction base="dms:Unknown"/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9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4c7059f-bde8-4ce9-bb0f-e52888740953" elementFormDefault="qualified">
    <xsd:import namespace="http://schemas.microsoft.com/office/2006/documentManagement/types"/>
    <xsd:import namespace="http://schemas.microsoft.com/office/infopath/2007/PartnerControls"/>
    <xsd:element name="SharedWithUsers" ma:index="16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7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8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7D09DC4-48CE-45C2-9393-0A8E48C8FD95}">
  <ds:schemaRefs>
    <ds:schemaRef ds:uri="04c7059f-bde8-4ce9-bb0f-e52888740953"/>
    <ds:schemaRef ds:uri="d8e79d84-78fb-44a9-92e9-d04bdd8f0359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9DB61DE1-D78C-49DF-BF2B-F8284A9B5320}">
  <ds:schemaRefs>
    <ds:schemaRef ds:uri="04c7059f-bde8-4ce9-bb0f-e52888740953"/>
    <ds:schemaRef ds:uri="d8e79d84-78fb-44a9-92e9-d04bdd8f0359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8674</TotalTime>
  <Words>85</Words>
  <Application>Microsoft Office PowerPoint</Application>
  <PresentationFormat>Widescreen</PresentationFormat>
  <Paragraphs>10</Paragraphs>
  <Slides>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2</vt:i4>
      </vt:variant>
    </vt:vector>
  </HeadingPairs>
  <TitlesOfParts>
    <vt:vector size="10" baseType="lpstr">
      <vt:lpstr>Calibri </vt:lpstr>
      <vt:lpstr>Arial</vt:lpstr>
      <vt:lpstr>Calibri</vt:lpstr>
      <vt:lpstr>Calibri Light</vt:lpstr>
      <vt:lpstr>Cambria</vt:lpstr>
      <vt:lpstr>Cambria Math</vt:lpstr>
      <vt:lpstr>UWTSD 200_Title Page 2</vt:lpstr>
      <vt:lpstr>UWTSD 200_Text 3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41</cp:revision>
  <dcterms:created xsi:type="dcterms:W3CDTF">2021-03-09T15:35:42Z</dcterms:created>
  <dcterms:modified xsi:type="dcterms:W3CDTF">2025-10-02T09:11:32Z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0x010100A20804DBFC42F64693D899720BA9B0FE</vt:lpwstr>
  </property>
</Properties>
</file>