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86" r:id="rId5"/>
    <p:sldId id="285" r:id="rId6"/>
    <p:sldId id="287" r:id="rId7"/>
    <p:sldId id="257" r:id="rId8"/>
    <p:sldId id="289" r:id="rId9"/>
    <p:sldId id="267" r:id="rId10"/>
    <p:sldId id="268" r:id="rId11"/>
    <p:sldId id="270" r:id="rId12"/>
    <p:sldId id="269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D9DD742-741A-44B9-BF17-EAD1B66A2FF7}" v="1" dt="2020-01-28T17:23:10.13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96" autoAdjust="0"/>
    <p:restoredTop sz="94660"/>
  </p:normalViewPr>
  <p:slideViewPr>
    <p:cSldViewPr snapToGrid="0">
      <p:cViewPr varScale="1">
        <p:scale>
          <a:sx n="77" d="100"/>
          <a:sy n="77" d="100"/>
        </p:scale>
        <p:origin x="62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683FAFC-5BD5-4D18-95FD-B854C9610F52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94BB38-8194-4F2A-BCD5-6CC6852EB6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64251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3FAFC-5BD5-4D18-95FD-B854C9610F52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94BB38-8194-4F2A-BCD5-6CC6852EB6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06780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3FAFC-5BD5-4D18-95FD-B854C9610F52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94BB38-8194-4F2A-BCD5-6CC6852EB6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41371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3FAFC-5BD5-4D18-95FD-B854C9610F52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94BB38-8194-4F2A-BCD5-6CC6852EB6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72161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3FAFC-5BD5-4D18-95FD-B854C9610F52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94BB38-8194-4F2A-BCD5-6CC6852EB6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23548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3FAFC-5BD5-4D18-95FD-B854C9610F52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94BB38-8194-4F2A-BCD5-6CC6852EB6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29034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3FAFC-5BD5-4D18-95FD-B854C9610F52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94BB38-8194-4F2A-BCD5-6CC6852EB6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97632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3FAFC-5BD5-4D18-95FD-B854C9610F52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94BB38-8194-4F2A-BCD5-6CC6852EB6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61974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3FAFC-5BD5-4D18-95FD-B854C9610F52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94BB38-8194-4F2A-BCD5-6CC6852EB6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78325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3FAFC-5BD5-4D18-95FD-B854C9610F52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94BB38-8194-4F2A-BCD5-6CC6852EB6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94731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3FAFC-5BD5-4D18-95FD-B854C9610F52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94BB38-8194-4F2A-BCD5-6CC6852EB6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22161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83FAFC-5BD5-4D18-95FD-B854C9610F52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94BB38-8194-4F2A-BCD5-6CC6852EB6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95107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forbes.com/sites/quora/2017/12/14/who-is-more-important-to-a-company-its-customers-or-its-employees/#5836e80949f5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heguardian.com/politics/2018/jun/05/the-pros-and-cons-of-a-second-eu-referendum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DB61D4-2C88-D14B-9609-38C2A5AE3E2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The Step-up to BA in Leadership &amp; Management Process explained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74F26A9-B44B-0548-A688-19E3657CB86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28800" y="3992809"/>
            <a:ext cx="8534400" cy="1470025"/>
          </a:xfrm>
        </p:spPr>
        <p:txBody>
          <a:bodyPr>
            <a:noAutofit/>
          </a:bodyPr>
          <a:lstStyle/>
          <a:p>
            <a:r>
              <a:rPr lang="en-US" sz="3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Bridging the Gap</a:t>
            </a:r>
          </a:p>
          <a:p>
            <a:r>
              <a:rPr lang="en-US" sz="3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Module  2</a:t>
            </a:r>
          </a:p>
        </p:txBody>
      </p:sp>
    </p:spTree>
    <p:extLst>
      <p:ext uri="{BB962C8B-B14F-4D97-AF65-F5344CB8AC3E}">
        <p14:creationId xmlns:p14="http://schemas.microsoft.com/office/powerpoint/2010/main" val="38954503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C36C63-1973-3A4E-AC62-877F25FCCA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80369"/>
            <a:ext cx="10972800" cy="1143000"/>
          </a:xfrm>
        </p:spPr>
        <p:txBody>
          <a:bodyPr/>
          <a:lstStyle/>
          <a:p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The Benefits of the Step – up Process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DF96107-6039-AD40-894C-41DAC16D63E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5351" y="1060084"/>
            <a:ext cx="3154285" cy="456482"/>
          </a:xfrm>
        </p:spPr>
        <p:txBody>
          <a:bodyPr>
            <a:noAutofit/>
          </a:bodyPr>
          <a:lstStyle/>
          <a:p>
            <a:r>
              <a:rPr lang="en-US" sz="28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the Student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71950A-D239-F44D-8EAE-C7B1161F10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38212" y="1502150"/>
            <a:ext cx="5157787" cy="4207275"/>
          </a:xfrm>
        </p:spPr>
        <p:txBody>
          <a:bodyPr>
            <a:normAutofit fontScale="25000" lnSpcReduction="20000"/>
          </a:bodyPr>
          <a:lstStyle/>
          <a:p>
            <a:endParaRPr lang="en-US" dirty="0"/>
          </a:p>
          <a:p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Acclimatises you to the Level 5 environment</a:t>
            </a:r>
          </a:p>
          <a:p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Sets out the academic skills standard that you need to achieve to be successful in your degree</a:t>
            </a:r>
          </a:p>
          <a:p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Confirms and further develops the academic skills you will require for the degree</a:t>
            </a:r>
          </a:p>
          <a:p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Gives you more confidence to successfully tackle the next step</a:t>
            </a:r>
          </a:p>
          <a:p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Helps develop your criticality </a:t>
            </a:r>
          </a:p>
          <a:p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Helps you to better apply and enjoy your learning</a:t>
            </a:r>
          </a:p>
          <a:p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Identifies any gaps in knowledge and understanding</a:t>
            </a:r>
          </a:p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C22B6BA-A01A-964D-97B0-4DCFCDA9997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368261" y="1060084"/>
            <a:ext cx="3398387" cy="567994"/>
          </a:xfrm>
        </p:spPr>
        <p:txBody>
          <a:bodyPr>
            <a:noAutofit/>
          </a:bodyPr>
          <a:lstStyle/>
          <a:p>
            <a:r>
              <a:rPr lang="en-US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the L5 Tutor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D1D889E-797A-FE41-89FB-67C38F26228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75860" y="1782268"/>
            <a:ext cx="5183188" cy="3293464"/>
          </a:xfrm>
        </p:spPr>
        <p:txBody>
          <a:bodyPr>
            <a:no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Has a better understanding of your current level of academic skills and can target extra support for you, if required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Shows your commitment to your personal development &amp; the degree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Able to focus feedback more closely around each of the modules learning outcomes and assessment criteria</a:t>
            </a:r>
          </a:p>
        </p:txBody>
      </p:sp>
    </p:spTree>
    <p:extLst>
      <p:ext uri="{BB962C8B-B14F-4D97-AF65-F5344CB8AC3E}">
        <p14:creationId xmlns:p14="http://schemas.microsoft.com/office/powerpoint/2010/main" val="22242745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83171" y="1322107"/>
            <a:ext cx="8825658" cy="1318382"/>
          </a:xfrm>
        </p:spPr>
        <p:txBody>
          <a:bodyPr>
            <a:normAutofit/>
          </a:bodyPr>
          <a:lstStyle/>
          <a:p>
            <a:r>
              <a:rPr lang="en-GB" sz="6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Academic Skills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87671" y="3239318"/>
            <a:ext cx="10216657" cy="861420"/>
          </a:xfrm>
        </p:spPr>
        <p:txBody>
          <a:bodyPr>
            <a:noAutofit/>
          </a:bodyPr>
          <a:lstStyle/>
          <a:p>
            <a:pPr algn="ctr"/>
            <a:r>
              <a:rPr lang="en-GB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Exercises to improve your Academic Skills</a:t>
            </a:r>
          </a:p>
        </p:txBody>
      </p:sp>
    </p:spTree>
    <p:extLst>
      <p:ext uri="{BB962C8B-B14F-4D97-AF65-F5344CB8AC3E}">
        <p14:creationId xmlns:p14="http://schemas.microsoft.com/office/powerpoint/2010/main" val="29170574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970156" y="1303743"/>
            <a:ext cx="10749776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srgbClr val="D6009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Academic Skills </a:t>
            </a: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We will be exploring and developing the following 8 academic skills during each module from February to November in Level 4</a:t>
            </a:r>
          </a:p>
        </p:txBody>
      </p:sp>
    </p:spTree>
    <p:extLst>
      <p:ext uri="{BB962C8B-B14F-4D97-AF65-F5344CB8AC3E}">
        <p14:creationId xmlns:p14="http://schemas.microsoft.com/office/powerpoint/2010/main" val="23853145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9239" y="741611"/>
            <a:ext cx="11813521" cy="4689034"/>
          </a:xfrm>
        </p:spPr>
        <p:txBody>
          <a:bodyPr>
            <a:noAutofit/>
          </a:bodyPr>
          <a:lstStyle/>
          <a:p>
            <a:pPr marL="914400" lvl="1" indent="-457200">
              <a:buFont typeface="+mj-lt"/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Present materials that evidence your thoughts and ideas and when lecturers read your work, it is clear that those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thoughts and ideas are yours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0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First Skill</a:t>
            </a: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Confirm that you understand other authors’ work and show respect to their work –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reference correctly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(</a:t>
            </a:r>
            <a:r>
              <a:rPr lang="en-GB" sz="20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Second Skill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Show that you can tell apart your own thoughts from those of others -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originate with you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0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Third Skill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Make the topic your own -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have confidence, you can do it.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0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Fourth Skill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Improve your writing skill /academic literacy -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invest in your future starting now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0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Fifth Skill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Build your confidence -  Writing in your own words and your own style is central to your learning and development -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practice makes perfect 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0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Sixth Skill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Advance your note taking skills - know what to pinpoint in the presenter’s delivery that requires you to take notes for further reading - 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learn to listen and take notes! (</a:t>
            </a:r>
            <a:r>
              <a:rPr lang="en-GB" sz="20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Seventh Skill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Develop close reading skills -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read, remember, write (</a:t>
            </a:r>
            <a:r>
              <a:rPr lang="en-GB" sz="20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Eighth Skill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457200" lvl="1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16365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24933" y="1163275"/>
            <a:ext cx="10664041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Show that you can tell apart your own thoughts from those of others – </a:t>
            </a: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originate with you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(</a:t>
            </a: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Third Skill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)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1489754" y="46742"/>
            <a:ext cx="8534400" cy="1116533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all" spc="0" normalizeH="0" baseline="0" noProof="0" dirty="0">
                <a:ln w="3175" cmpd="sng">
                  <a:noFill/>
                </a:ln>
                <a:solidFill>
                  <a:srgbClr val="D6009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Module 2: Third Skill: Exercise 1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41712" y="1988366"/>
            <a:ext cx="1052747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Referring to the statement below write down if you agree or disagree with the statement, and state why you agree or disagree with the statement?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b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2"/>
              </a:rPr>
              <a:t>Who Is More Important To A Company: Its Customers Or Its Employees?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1F497D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b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Write an account of your agreement or disagreement with the statement and include the statement in quotes along with the correct reference. 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1F497D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Remember you are practicing writing your own thoughts - original thought on the matter.</a:t>
            </a:r>
          </a:p>
        </p:txBody>
      </p:sp>
    </p:spTree>
    <p:extLst>
      <p:ext uri="{BB962C8B-B14F-4D97-AF65-F5344CB8AC3E}">
        <p14:creationId xmlns:p14="http://schemas.microsoft.com/office/powerpoint/2010/main" val="31749873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379140" y="166827"/>
            <a:ext cx="5813243" cy="751085"/>
          </a:xfrm>
          <a:prstGeom prst="rect">
            <a:avLst/>
          </a:prstGeom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0" u="none" strike="noStrike" kern="1200" cap="all" spc="0" normalizeH="0" baseline="0" noProof="0" dirty="0">
                <a:ln w="3175" cmpd="sng">
                  <a:noFill/>
                </a:ln>
                <a:solidFill>
                  <a:srgbClr val="D6009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yriad Pro"/>
                <a:ea typeface="+mj-ea"/>
                <a:cs typeface="+mj-cs"/>
              </a:rPr>
              <a:t>Third Skill 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79140" y="866663"/>
            <a:ext cx="10632849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How well did you achieve the task?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Select your star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Show your work and your impression of how well you achieved the exercise to your module tutor.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	Did you write you own thoughts well?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	Did you write the reference correctly – Author , year, page number?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	Your tutor will give feedback before you begin the BA.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	Do you need to improve or practice this skill?</a:t>
            </a:r>
          </a:p>
        </p:txBody>
      </p:sp>
      <p:sp>
        <p:nvSpPr>
          <p:cNvPr id="4" name="5-Point Star 3"/>
          <p:cNvSpPr/>
          <p:nvPr/>
        </p:nvSpPr>
        <p:spPr>
          <a:xfrm>
            <a:off x="6889864" y="790424"/>
            <a:ext cx="1371600" cy="1230086"/>
          </a:xfrm>
          <a:prstGeom prst="star5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FFCC00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5" name="5-Point Star 4"/>
          <p:cNvSpPr/>
          <p:nvPr/>
        </p:nvSpPr>
        <p:spPr>
          <a:xfrm>
            <a:off x="8621089" y="745672"/>
            <a:ext cx="1371600" cy="1230086"/>
          </a:xfrm>
          <a:prstGeom prst="star5">
            <a:avLst/>
          </a:prstGeom>
          <a:solidFill>
            <a:schemeClr val="tx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6" name="5-Point Star 5"/>
          <p:cNvSpPr/>
          <p:nvPr/>
        </p:nvSpPr>
        <p:spPr>
          <a:xfrm>
            <a:off x="10352314" y="790424"/>
            <a:ext cx="1371600" cy="1230086"/>
          </a:xfrm>
          <a:prstGeom prst="star5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7266214" y="1307655"/>
            <a:ext cx="78337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GOLD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997439" y="1282356"/>
            <a:ext cx="78337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SILVER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0695610" y="1288883"/>
            <a:ext cx="78337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BRONZE</a:t>
            </a:r>
          </a:p>
        </p:txBody>
      </p:sp>
    </p:spTree>
    <p:extLst>
      <p:ext uri="{BB962C8B-B14F-4D97-AF65-F5344CB8AC3E}">
        <p14:creationId xmlns:p14="http://schemas.microsoft.com/office/powerpoint/2010/main" val="27629880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1116533"/>
            <a:ext cx="11704123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Make the topic your own – </a:t>
            </a: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have confidence, you can do it. 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(</a:t>
            </a:r>
            <a:r>
              <a:rPr kumimoji="0" lang="en-GB" sz="2200" b="1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Fourth Skill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)</a:t>
            </a: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1528944" y="0"/>
            <a:ext cx="8534400" cy="1116533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all" spc="0" normalizeH="0" baseline="0" noProof="0" dirty="0" err="1">
                <a:ln w="3175" cmpd="sng">
                  <a:noFill/>
                </a:ln>
                <a:solidFill>
                  <a:srgbClr val="D6009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MOdule</a:t>
            </a:r>
            <a:r>
              <a:rPr kumimoji="0" lang="en-GB" sz="3200" b="0" i="0" u="none" strike="noStrike" kern="1200" cap="all" spc="0" normalizeH="0" baseline="0" noProof="0" dirty="0">
                <a:ln w="3175" cmpd="sng">
                  <a:noFill/>
                </a:ln>
                <a:solidFill>
                  <a:srgbClr val="D6009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2: Fourth Skill: Exercise 1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14003" y="1650643"/>
            <a:ext cx="11346874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Discuss on your WhatsApp group if you agree or disagree with the following statement.  State why you agree or disagree with the statement.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b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</a:b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Robles, M.M. (2012) “Implications for Business Educators”, in Maund, A. Schriek, M. and Tinkler, P. T. (2017) </a:t>
            </a: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Certificate in Higher Education: Skills for the Workplace. London. Sage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pp. 519–521.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Write an account of your view of the outcome of the discussion. Did you agree or disagree on the statement discussed and why?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1F497D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You must </a:t>
            </a: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write in your own words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this is an individual task not a joint task.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1F497D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Remember you are practicing writing your own thoughts - original thought on the 	matter – </a:t>
            </a: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your written account NOT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some </a:t>
            </a: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other person’s written account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8351407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379140" y="263675"/>
            <a:ext cx="5813243" cy="751085"/>
          </a:xfrm>
          <a:prstGeom prst="rect">
            <a:avLst/>
          </a:prstGeom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0" u="none" strike="noStrike" kern="1200" cap="all" spc="0" normalizeH="0" baseline="0" noProof="0" dirty="0">
                <a:ln w="3175" cmpd="sng">
                  <a:noFill/>
                </a:ln>
                <a:solidFill>
                  <a:srgbClr val="D6009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yriad Pro"/>
                <a:ea typeface="+mj-ea"/>
                <a:cs typeface="+mj-cs"/>
              </a:rPr>
              <a:t>Fourth Skill 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79140" y="1014760"/>
            <a:ext cx="10789727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How well did you achieve the task?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Select your star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Show your work and your impression of how well you achieved the exercise to your module tutor.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	Did you write your account of the discussion in your own words or was it 	similar to any another person in your group?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	Your tutor will give feedback before the new term.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	Do you need to improve or practice this skill?</a:t>
            </a:r>
          </a:p>
        </p:txBody>
      </p:sp>
      <p:sp>
        <p:nvSpPr>
          <p:cNvPr id="4" name="5-Point Star 3"/>
          <p:cNvSpPr/>
          <p:nvPr/>
        </p:nvSpPr>
        <p:spPr>
          <a:xfrm>
            <a:off x="6889864" y="790424"/>
            <a:ext cx="1371600" cy="1230086"/>
          </a:xfrm>
          <a:prstGeom prst="star5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FFCC00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5" name="5-Point Star 4"/>
          <p:cNvSpPr/>
          <p:nvPr/>
        </p:nvSpPr>
        <p:spPr>
          <a:xfrm>
            <a:off x="8621089" y="745672"/>
            <a:ext cx="1371600" cy="1230086"/>
          </a:xfrm>
          <a:prstGeom prst="star5">
            <a:avLst/>
          </a:prstGeom>
          <a:solidFill>
            <a:schemeClr val="tx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6" name="5-Point Star 5"/>
          <p:cNvSpPr/>
          <p:nvPr/>
        </p:nvSpPr>
        <p:spPr>
          <a:xfrm>
            <a:off x="10352314" y="790424"/>
            <a:ext cx="1371600" cy="1230086"/>
          </a:xfrm>
          <a:prstGeom prst="star5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7266214" y="1307655"/>
            <a:ext cx="78337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GOLD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997439" y="1282356"/>
            <a:ext cx="78337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SILVER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0695610" y="1288883"/>
            <a:ext cx="78337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BRONZE</a:t>
            </a:r>
          </a:p>
        </p:txBody>
      </p:sp>
    </p:spTree>
    <p:extLst>
      <p:ext uri="{BB962C8B-B14F-4D97-AF65-F5344CB8AC3E}">
        <p14:creationId xmlns:p14="http://schemas.microsoft.com/office/powerpoint/2010/main" val="1724612488"/>
      </p:ext>
    </p:extLst>
  </p:cSld>
  <p:clrMapOvr>
    <a:masterClrMapping/>
  </p:clrMapOvr>
</p:sld>
</file>

<file path=ppt/theme/theme1.xml><?xml version="1.0" encoding="utf-8"?>
<a:theme xmlns:a="http://schemas.openxmlformats.org/drawingml/2006/main" name="Default Them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fault Theme" id="{4EDD5D2F-0DA9-45A0-9D74-260097302066}" vid="{328693C3-4DA8-45CE-A288-7D0FF9D8548B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710BD3F0AEEF84FA606FD601678EC93" ma:contentTypeVersion="30" ma:contentTypeDescription="Create a new document." ma:contentTypeScope="" ma:versionID="e0541e7154bb3f712d97a0810d791772">
  <xsd:schema xmlns:xsd="http://www.w3.org/2001/XMLSchema" xmlns:xs="http://www.w3.org/2001/XMLSchema" xmlns:p="http://schemas.microsoft.com/office/2006/metadata/properties" xmlns:ns3="af73078d-a5bc-48dc-b246-bc0132131284" xmlns:ns4="29175ae9-5035-4541-baef-9062a3a44232" targetNamespace="http://schemas.microsoft.com/office/2006/metadata/properties" ma:root="true" ma:fieldsID="42544b206df2f82f3b9f8e2908e3acb1" ns3:_="" ns4:_="">
    <xsd:import namespace="af73078d-a5bc-48dc-b246-bc0132131284"/>
    <xsd:import namespace="29175ae9-5035-4541-baef-9062a3a44232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ingHintHash" minOccurs="0"/>
                <xsd:element ref="ns3:SharedWithDetails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DateTaken" minOccurs="0"/>
                <xsd:element ref="ns4:MediaServiceLocation" minOccurs="0"/>
                <xsd:element ref="ns4:MediaServiceOCR" minOccurs="0"/>
                <xsd:element ref="ns4:MediaServiceEventHashCode" minOccurs="0"/>
                <xsd:element ref="ns4:MediaServiceGenerationTime" minOccurs="0"/>
                <xsd:element ref="ns4:NotebookType" minOccurs="0"/>
                <xsd:element ref="ns4:FolderType" minOccurs="0"/>
                <xsd:element ref="ns4:CultureName" minOccurs="0"/>
                <xsd:element ref="ns4:AppVersion" minOccurs="0"/>
                <xsd:element ref="ns4:TeamsChannelId" minOccurs="0"/>
                <xsd:element ref="ns4:Owner" minOccurs="0"/>
                <xsd:element ref="ns4:DefaultSectionNames" minOccurs="0"/>
                <xsd:element ref="ns4:Templates" minOccurs="0"/>
                <xsd:element ref="ns4:Teachers" minOccurs="0"/>
                <xsd:element ref="ns4:Students" minOccurs="0"/>
                <xsd:element ref="ns4:Student_Groups" minOccurs="0"/>
                <xsd:element ref="ns4:Invited_Teachers" minOccurs="0"/>
                <xsd:element ref="ns4:Invited_Students" minOccurs="0"/>
                <xsd:element ref="ns4:Self_Registration_Enabled" minOccurs="0"/>
                <xsd:element ref="ns4:Has_Teacher_Only_SectionGroup" minOccurs="0"/>
                <xsd:element ref="ns4:Is_Collaboration_Space_Locked" minOccurs="0"/>
                <xsd:element ref="ns4:IsNotebookLocked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f73078d-a5bc-48dc-b246-bc0132131284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9175ae9-5035-4541-baef-9062a3a4423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description="" ma:internalName="MediaServiceAutoTags" ma:readOnly="true">
      <xsd:simpleType>
        <xsd:restriction base="dms:Text"/>
      </xsd:simpleType>
    </xsd:element>
    <xsd:element name="MediaServiceDateTaken" ma:index="14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Location" ma:index="15" nillable="true" ma:displayName="MediaServiceLocation" ma:description="" ma:internalName="MediaServiceLocation" ma:readOnly="true">
      <xsd:simpleType>
        <xsd:restriction base="dms:Text"/>
      </xsd:simpleType>
    </xsd:element>
    <xsd:element name="MediaServiceOCR" ma:index="16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NotebookType" ma:index="19" nillable="true" ma:displayName="Notebook Type" ma:internalName="NotebookType">
      <xsd:simpleType>
        <xsd:restriction base="dms:Text"/>
      </xsd:simpleType>
    </xsd:element>
    <xsd:element name="FolderType" ma:index="20" nillable="true" ma:displayName="Folder Type" ma:internalName="FolderType">
      <xsd:simpleType>
        <xsd:restriction base="dms:Text"/>
      </xsd:simpleType>
    </xsd:element>
    <xsd:element name="CultureName" ma:index="21" nillable="true" ma:displayName="Culture Name" ma:internalName="CultureName">
      <xsd:simpleType>
        <xsd:restriction base="dms:Text"/>
      </xsd:simpleType>
    </xsd:element>
    <xsd:element name="AppVersion" ma:index="22" nillable="true" ma:displayName="App Version" ma:internalName="AppVersion">
      <xsd:simpleType>
        <xsd:restriction base="dms:Text"/>
      </xsd:simpleType>
    </xsd:element>
    <xsd:element name="TeamsChannelId" ma:index="23" nillable="true" ma:displayName="Teams Channel Id" ma:internalName="TeamsChannelId">
      <xsd:simpleType>
        <xsd:restriction base="dms:Text"/>
      </xsd:simpleType>
    </xsd:element>
    <xsd:element name="Owner" ma:index="24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efaultSectionNames" ma:index="25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26" nillable="true" ma:displayName="Templates" ma:internalName="Templates">
      <xsd:simpleType>
        <xsd:restriction base="dms:Note">
          <xsd:maxLength value="255"/>
        </xsd:restriction>
      </xsd:simpleType>
    </xsd:element>
    <xsd:element name="Teachers" ma:index="27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28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29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Invited_Teachers" ma:index="30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31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32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33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34" nillable="true" ma:displayName="Is Collaboration Space Locked" ma:internalName="Is_Collaboration_Space_Locked">
      <xsd:simpleType>
        <xsd:restriction base="dms:Boolean"/>
      </xsd:simpleType>
    </xsd:element>
    <xsd:element name="IsNotebookLocked" ma:index="35" nillable="true" ma:displayName="Is Notebook Locked" ma:internalName="IsNotebookLocked">
      <xsd:simpleType>
        <xsd:restriction base="dms:Boolean"/>
      </xsd:simpleType>
    </xsd:element>
    <xsd:element name="MediaServiceAutoKeyPoints" ma:index="3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3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elf_Registration_Enabled xmlns="29175ae9-5035-4541-baef-9062a3a44232" xsi:nil="true"/>
    <Teachers xmlns="29175ae9-5035-4541-baef-9062a3a44232">
      <UserInfo>
        <DisplayName/>
        <AccountId xsi:nil="true"/>
        <AccountType/>
      </UserInfo>
    </Teachers>
    <Student_Groups xmlns="29175ae9-5035-4541-baef-9062a3a44232">
      <UserInfo>
        <DisplayName/>
        <AccountId xsi:nil="true"/>
        <AccountType/>
      </UserInfo>
    </Student_Groups>
    <Is_Collaboration_Space_Locked xmlns="29175ae9-5035-4541-baef-9062a3a44232" xsi:nil="true"/>
    <Has_Teacher_Only_SectionGroup xmlns="29175ae9-5035-4541-baef-9062a3a44232" xsi:nil="true"/>
    <CultureName xmlns="29175ae9-5035-4541-baef-9062a3a44232" xsi:nil="true"/>
    <Invited_Students xmlns="29175ae9-5035-4541-baef-9062a3a44232" xsi:nil="true"/>
    <DefaultSectionNames xmlns="29175ae9-5035-4541-baef-9062a3a44232" xsi:nil="true"/>
    <Templates xmlns="29175ae9-5035-4541-baef-9062a3a44232" xsi:nil="true"/>
    <TeamsChannelId xmlns="29175ae9-5035-4541-baef-9062a3a44232" xsi:nil="true"/>
    <Owner xmlns="29175ae9-5035-4541-baef-9062a3a44232">
      <UserInfo>
        <DisplayName/>
        <AccountId xsi:nil="true"/>
        <AccountType/>
      </UserInfo>
    </Owner>
    <Invited_Teachers xmlns="29175ae9-5035-4541-baef-9062a3a44232" xsi:nil="true"/>
    <IsNotebookLocked xmlns="29175ae9-5035-4541-baef-9062a3a44232" xsi:nil="true"/>
    <NotebookType xmlns="29175ae9-5035-4541-baef-9062a3a44232" xsi:nil="true"/>
    <FolderType xmlns="29175ae9-5035-4541-baef-9062a3a44232" xsi:nil="true"/>
    <Students xmlns="29175ae9-5035-4541-baef-9062a3a44232">
      <UserInfo>
        <DisplayName/>
        <AccountId xsi:nil="true"/>
        <AccountType/>
      </UserInfo>
    </Students>
    <AppVersion xmlns="29175ae9-5035-4541-baef-9062a3a44232" xsi:nil="true"/>
  </documentManagement>
</p:properties>
</file>

<file path=customXml/itemProps1.xml><?xml version="1.0" encoding="utf-8"?>
<ds:datastoreItem xmlns:ds="http://schemas.openxmlformats.org/officeDocument/2006/customXml" ds:itemID="{5486F6BB-605F-40B3-896B-DD7A49CF253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f73078d-a5bc-48dc-b246-bc0132131284"/>
    <ds:schemaRef ds:uri="29175ae9-5035-4541-baef-9062a3a4423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2F2199DA-DDD4-48D0-9F2E-12AC46217D3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D693B34-06A4-4AB9-B97B-B89EE30E67BC}">
  <ds:schemaRefs>
    <ds:schemaRef ds:uri="http://schemas.openxmlformats.org/package/2006/metadata/core-properties"/>
    <ds:schemaRef ds:uri="29175ae9-5035-4541-baef-9062a3a44232"/>
    <ds:schemaRef ds:uri="af73078d-a5bc-48dc-b246-bc0132131284"/>
    <ds:schemaRef ds:uri="http://schemas.microsoft.com/office/infopath/2007/PartnerControls"/>
    <ds:schemaRef ds:uri="http://schemas.microsoft.com/office/2006/metadata/properties"/>
    <ds:schemaRef ds:uri="http://schemas.microsoft.com/office/2006/documentManagement/types"/>
    <ds:schemaRef ds:uri="http://www.w3.org/XML/1998/namespace"/>
    <ds:schemaRef ds:uri="http://purl.org/dc/elements/1.1/"/>
    <ds:schemaRef ds:uri="http://purl.org/dc/dcmitype/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807</Words>
  <Application>Microsoft Office PowerPoint</Application>
  <PresentationFormat>Widescreen</PresentationFormat>
  <Paragraphs>82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Arial Rounded MT Bold</vt:lpstr>
      <vt:lpstr>Myriad Pro</vt:lpstr>
      <vt:lpstr>Default Theme</vt:lpstr>
      <vt:lpstr>The Step-up to BA in Leadership &amp; Management Process explained</vt:lpstr>
      <vt:lpstr>The Benefits of the Step – up Process</vt:lpstr>
      <vt:lpstr>Academic Skills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Step-up to BA in Leadership &amp; Management Process explained</dc:title>
  <dc:creator>Julia Ault</dc:creator>
  <cp:lastModifiedBy>Julia Ault</cp:lastModifiedBy>
  <cp:revision>1</cp:revision>
  <dcterms:created xsi:type="dcterms:W3CDTF">2020-01-28T17:20:07Z</dcterms:created>
  <dcterms:modified xsi:type="dcterms:W3CDTF">2020-01-28T17:23:20Z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0x010100E710BD3F0AEEF84FA606FD601678EC93</vt:lpwstr>
  </property>
</Properties>
</file>