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8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9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4538" r:id="rId2"/>
    <p:sldMasterId id="2147483724" r:id="rId3"/>
    <p:sldMasterId id="2147483748" r:id="rId4"/>
    <p:sldMasterId id="2147483736" r:id="rId5"/>
    <p:sldMasterId id="2147483868" r:id="rId6"/>
    <p:sldMasterId id="2147483878" r:id="rId7"/>
    <p:sldMasterId id="2147483888" r:id="rId8"/>
    <p:sldMasterId id="2147483898" r:id="rId9"/>
    <p:sldMasterId id="2147484689" r:id="rId10"/>
    <p:sldMasterId id="2147484702" r:id="rId11"/>
  </p:sldMasterIdLst>
  <p:notesMasterIdLst>
    <p:notesMasterId r:id="rId52"/>
  </p:notesMasterIdLst>
  <p:handoutMasterIdLst>
    <p:handoutMasterId r:id="rId53"/>
  </p:handoutMasterIdLst>
  <p:sldIdLst>
    <p:sldId id="376" r:id="rId12"/>
    <p:sldId id="350" r:id="rId13"/>
    <p:sldId id="341" r:id="rId14"/>
    <p:sldId id="405" r:id="rId15"/>
    <p:sldId id="379" r:id="rId16"/>
    <p:sldId id="374" r:id="rId17"/>
    <p:sldId id="377" r:id="rId18"/>
    <p:sldId id="417" r:id="rId19"/>
    <p:sldId id="452" r:id="rId20"/>
    <p:sldId id="496" r:id="rId21"/>
    <p:sldId id="380" r:id="rId22"/>
    <p:sldId id="438" r:id="rId23"/>
    <p:sldId id="485" r:id="rId24"/>
    <p:sldId id="486" r:id="rId25"/>
    <p:sldId id="487" r:id="rId26"/>
    <p:sldId id="488" r:id="rId27"/>
    <p:sldId id="368" r:id="rId28"/>
    <p:sldId id="466" r:id="rId29"/>
    <p:sldId id="468" r:id="rId30"/>
    <p:sldId id="469" r:id="rId31"/>
    <p:sldId id="470" r:id="rId32"/>
    <p:sldId id="473" r:id="rId33"/>
    <p:sldId id="475" r:id="rId34"/>
    <p:sldId id="472" r:id="rId35"/>
    <p:sldId id="484" r:id="rId36"/>
    <p:sldId id="482" r:id="rId37"/>
    <p:sldId id="448" r:id="rId38"/>
    <p:sldId id="465" r:id="rId39"/>
    <p:sldId id="495" r:id="rId40"/>
    <p:sldId id="490" r:id="rId41"/>
    <p:sldId id="450" r:id="rId42"/>
    <p:sldId id="489" r:id="rId43"/>
    <p:sldId id="492" r:id="rId44"/>
    <p:sldId id="362" r:id="rId45"/>
    <p:sldId id="494" r:id="rId46"/>
    <p:sldId id="493" r:id="rId47"/>
    <p:sldId id="491" r:id="rId48"/>
    <p:sldId id="431" r:id="rId49"/>
    <p:sldId id="375" r:id="rId50"/>
    <p:sldId id="443" r:id="rId5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1" autoAdjust="0"/>
    <p:restoredTop sz="88564" autoAdjust="0"/>
  </p:normalViewPr>
  <p:slideViewPr>
    <p:cSldViewPr>
      <p:cViewPr>
        <p:scale>
          <a:sx n="100" d="100"/>
          <a:sy n="100" d="100"/>
        </p:scale>
        <p:origin x="-2200" y="-3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47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1400" y="17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4" Type="http://schemas.openxmlformats.org/officeDocument/2006/relationships/slide" Target="slides/slide3.xml"/><Relationship Id="rId15" Type="http://schemas.openxmlformats.org/officeDocument/2006/relationships/slide" Target="slides/slide4.xml"/><Relationship Id="rId16" Type="http://schemas.openxmlformats.org/officeDocument/2006/relationships/slide" Target="slides/slide5.xml"/><Relationship Id="rId17" Type="http://schemas.openxmlformats.org/officeDocument/2006/relationships/slide" Target="slides/slide6.xml"/><Relationship Id="rId18" Type="http://schemas.openxmlformats.org/officeDocument/2006/relationships/slide" Target="slides/slide7.xml"/><Relationship Id="rId19" Type="http://schemas.openxmlformats.org/officeDocument/2006/relationships/slide" Target="slides/slide8.xml"/><Relationship Id="rId50" Type="http://schemas.openxmlformats.org/officeDocument/2006/relationships/slide" Target="slides/slide39.xml"/><Relationship Id="rId51" Type="http://schemas.openxmlformats.org/officeDocument/2006/relationships/slide" Target="slides/slide40.xml"/><Relationship Id="rId52" Type="http://schemas.openxmlformats.org/officeDocument/2006/relationships/notesMaster" Target="notesMasters/notesMaster1.xml"/><Relationship Id="rId53" Type="http://schemas.openxmlformats.org/officeDocument/2006/relationships/handoutMaster" Target="handoutMasters/handoutMaster1.xml"/><Relationship Id="rId54" Type="http://schemas.openxmlformats.org/officeDocument/2006/relationships/printerSettings" Target="printerSettings/printerSettings1.bin"/><Relationship Id="rId55" Type="http://schemas.openxmlformats.org/officeDocument/2006/relationships/presProps" Target="presProps.xml"/><Relationship Id="rId56" Type="http://schemas.openxmlformats.org/officeDocument/2006/relationships/viewProps" Target="viewProps.xml"/><Relationship Id="rId57" Type="http://schemas.openxmlformats.org/officeDocument/2006/relationships/theme" Target="theme/theme1.xml"/><Relationship Id="rId58" Type="http://schemas.openxmlformats.org/officeDocument/2006/relationships/tableStyles" Target="tableStyles.xml"/><Relationship Id="rId40" Type="http://schemas.openxmlformats.org/officeDocument/2006/relationships/slide" Target="slides/slide29.xml"/><Relationship Id="rId41" Type="http://schemas.openxmlformats.org/officeDocument/2006/relationships/slide" Target="slides/slide30.xml"/><Relationship Id="rId42" Type="http://schemas.openxmlformats.org/officeDocument/2006/relationships/slide" Target="slides/slide31.xml"/><Relationship Id="rId43" Type="http://schemas.openxmlformats.org/officeDocument/2006/relationships/slide" Target="slides/slide32.xml"/><Relationship Id="rId44" Type="http://schemas.openxmlformats.org/officeDocument/2006/relationships/slide" Target="slides/slide33.xml"/><Relationship Id="rId45" Type="http://schemas.openxmlformats.org/officeDocument/2006/relationships/slide" Target="slides/slide34.xml"/><Relationship Id="rId46" Type="http://schemas.openxmlformats.org/officeDocument/2006/relationships/slide" Target="slides/slide35.xml"/><Relationship Id="rId47" Type="http://schemas.openxmlformats.org/officeDocument/2006/relationships/slide" Target="slides/slide36.xml"/><Relationship Id="rId48" Type="http://schemas.openxmlformats.org/officeDocument/2006/relationships/slide" Target="slides/slide37.xml"/><Relationship Id="rId49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30" Type="http://schemas.openxmlformats.org/officeDocument/2006/relationships/slide" Target="slides/slide19.xml"/><Relationship Id="rId31" Type="http://schemas.openxmlformats.org/officeDocument/2006/relationships/slide" Target="slides/slide20.xml"/><Relationship Id="rId32" Type="http://schemas.openxmlformats.org/officeDocument/2006/relationships/slide" Target="slides/slide21.xml"/><Relationship Id="rId33" Type="http://schemas.openxmlformats.org/officeDocument/2006/relationships/slide" Target="slides/slide22.xml"/><Relationship Id="rId34" Type="http://schemas.openxmlformats.org/officeDocument/2006/relationships/slide" Target="slides/slide23.xml"/><Relationship Id="rId35" Type="http://schemas.openxmlformats.org/officeDocument/2006/relationships/slide" Target="slides/slide24.xml"/><Relationship Id="rId36" Type="http://schemas.openxmlformats.org/officeDocument/2006/relationships/slide" Target="slides/slide25.xml"/><Relationship Id="rId37" Type="http://schemas.openxmlformats.org/officeDocument/2006/relationships/slide" Target="slides/slide26.xml"/><Relationship Id="rId38" Type="http://schemas.openxmlformats.org/officeDocument/2006/relationships/slide" Target="slides/slide27.xml"/><Relationship Id="rId39" Type="http://schemas.openxmlformats.org/officeDocument/2006/relationships/slide" Target="slides/slide28.xml"/><Relationship Id="rId20" Type="http://schemas.openxmlformats.org/officeDocument/2006/relationships/slide" Target="slides/slide9.xml"/><Relationship Id="rId21" Type="http://schemas.openxmlformats.org/officeDocument/2006/relationships/slide" Target="slides/slide10.xml"/><Relationship Id="rId22" Type="http://schemas.openxmlformats.org/officeDocument/2006/relationships/slide" Target="slides/slide11.xml"/><Relationship Id="rId23" Type="http://schemas.openxmlformats.org/officeDocument/2006/relationships/slide" Target="slides/slide12.xml"/><Relationship Id="rId24" Type="http://schemas.openxmlformats.org/officeDocument/2006/relationships/slide" Target="slides/slide13.xml"/><Relationship Id="rId25" Type="http://schemas.openxmlformats.org/officeDocument/2006/relationships/slide" Target="slides/slide14.xml"/><Relationship Id="rId26" Type="http://schemas.openxmlformats.org/officeDocument/2006/relationships/slide" Target="slides/slide15.xml"/><Relationship Id="rId27" Type="http://schemas.openxmlformats.org/officeDocument/2006/relationships/slide" Target="slides/slide16.xml"/><Relationship Id="rId28" Type="http://schemas.openxmlformats.org/officeDocument/2006/relationships/slide" Target="slides/slide17.xml"/><Relationship Id="rId29" Type="http://schemas.openxmlformats.org/officeDocument/2006/relationships/slide" Target="slides/slide18.xml"/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F708A0CC-6E9E-D14A-BC26-D835FBF7461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3487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218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6844579F-C20D-1D41-BB43-43AF548731B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0869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661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325" y="4300538"/>
            <a:ext cx="5476875" cy="41576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 dirty="0">
              <a:latin typeface="Times New Roman" charset="0"/>
              <a:ea typeface="SimSun" charset="0"/>
              <a:cs typeface="SimSun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69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MS PGothic" charset="0"/>
            </a:endParaRPr>
          </a:p>
        </p:txBody>
      </p:sp>
      <p:sp>
        <p:nvSpPr>
          <p:cNvPr id="1269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64EAD2-7FE5-B142-A1E1-03B6A76D5C08}" type="slidenum">
              <a:rPr lang="en-GB" sz="1200">
                <a:latin typeface="Times New Roman" charset="0"/>
                <a:cs typeface="Arial" charset="0"/>
              </a:rPr>
              <a:pPr/>
              <a:t>3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1A2498-785E-3C43-8A97-91698577CAEC}" type="slidenum">
              <a:rPr lang="en-GB" sz="1200">
                <a:latin typeface="Times New Roman" charset="0"/>
                <a:cs typeface="Arial" charset="0"/>
              </a:rPr>
              <a:pPr/>
              <a:t>4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7526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09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FA055A5-FD05-334F-8E28-4A417ED718FD}" type="slidenum">
              <a:rPr lang="en-GB" sz="1200">
                <a:latin typeface="Times New Roman" charset="0"/>
                <a:cs typeface="Arial" charset="0"/>
              </a:rPr>
              <a:pPr/>
              <a:t>7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7834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3262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in the modern </a:t>
            </a:r>
            <a:r>
              <a:rPr lang="en-GB" dirty="0" smtClean="0">
                <a:latin typeface="+mn-lt"/>
                <a:ea typeface="+mn-ea"/>
                <a:cs typeface="ＭＳ Ｐゴシック" charset="0"/>
              </a:rPr>
              <a:t>sense began in the early 1950s, driven by businesses that </a:t>
            </a:r>
            <a:r>
              <a:rPr lang="en-GB" noProof="0" dirty="0" smtClean="0">
                <a:latin typeface="+mn-lt"/>
                <a:ea typeface="+mn-ea"/>
                <a:cs typeface="ＭＳ Ｐゴシック" charset="0"/>
              </a:rPr>
              <a:t>realised</a:t>
            </a:r>
            <a:r>
              <a:rPr lang="en-GB" dirty="0" smtClean="0">
                <a:latin typeface="+mn-lt"/>
                <a:ea typeface="+mn-ea"/>
                <a:cs typeface="ＭＳ Ｐゴシック" charset="0"/>
              </a:rPr>
              <a:t> the benefits of organising work around projects, and the critical need to communicate and co-ordinate work across departments and professions.</a:t>
            </a:r>
          </a:p>
          <a:p>
            <a:pPr>
              <a:defRPr/>
            </a:pPr>
            <a:endParaRPr lang="en-GB" dirty="0" smtClean="0">
              <a:latin typeface="+mn-lt"/>
              <a:ea typeface="+mn-ea"/>
              <a:cs typeface="ＭＳ Ｐゴシック" charset="0"/>
            </a:endParaRP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As mentioned a Project has a definite beginning and end, and is not a continuous process.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Project management uses various tools to measure progress and track project tasks.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Projects need ad-hoc resources, as opposed to businesses that have dedicated full-time positions.</a:t>
            </a:r>
          </a:p>
          <a:p>
            <a:pPr>
              <a:defRPr/>
            </a:pPr>
            <a:endParaRPr lang="en-GB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Project management methodologies consist of four to five process groups, and a control system. Regardless of the methodology or terminology used, project management uses the same basic processes.</a:t>
            </a:r>
          </a:p>
          <a:p>
            <a:pPr>
              <a:defRPr/>
            </a:pPr>
            <a:endParaRPr lang="en-GB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The next couple of slides will provide us with some more detail around what each of these stages contain. </a:t>
            </a:r>
          </a:p>
          <a:p>
            <a:pPr>
              <a:defRPr/>
            </a:pPr>
            <a:endParaRPr lang="en-GB" dirty="0" smtClean="0">
              <a:ea typeface="+mn-ea"/>
              <a:cs typeface="ＭＳ Ｐゴシック" charset="0"/>
            </a:endParaRP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3B01C3F-AA6E-564F-A7DD-6B0AC05FD7A8}" type="slidenum">
              <a:rPr lang="en-GB" sz="1200">
                <a:latin typeface="Times New Roman" charset="0"/>
                <a:cs typeface="Arial" charset="0"/>
              </a:rPr>
              <a:pPr/>
              <a:t>11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7080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1749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0705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60389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0705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 dirty="0"/>
          </a:p>
        </p:txBody>
      </p:sp>
      <p:sp>
        <p:nvSpPr>
          <p:cNvPr id="7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 dirty="0"/>
          </a:p>
        </p:txBody>
      </p:sp>
      <p:sp>
        <p:nvSpPr>
          <p:cNvPr id="92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276" tIns="44346" rIns="90276" bIns="44346"/>
          <a:lstStyle/>
          <a:p>
            <a:pPr defTabSz="911225"/>
            <a:endParaRPr lang="en-US" dirty="0"/>
          </a:p>
        </p:txBody>
      </p:sp>
      <p:sp>
        <p:nvSpPr>
          <p:cNvPr id="118787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prstGeom prst="rect">
            <a:avLst/>
          </a:prstGeom>
          <a:noFill/>
          <a:ln w="12700"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741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 marL="114300" indent="-114300"/>
            <a:endParaRPr lang="en-GB"/>
          </a:p>
        </p:txBody>
      </p:sp>
      <p:sp>
        <p:nvSpPr>
          <p:cNvPr id="153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0804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563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49905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7909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6701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8937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24581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68512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47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Relationship Id="rId2" Type="http://schemas.openxmlformats.org/officeDocument/2006/relationships/image" Target="../media/image3.jpeg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Relationship Id="rId2" Type="http://schemas.openxmlformats.org/officeDocument/2006/relationships/image" Target="../media/image3.jpeg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667625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BDCFD-E5B9-4F4F-AF73-F5CE5AE4DD1E}" type="datetime1">
              <a:rPr lang="en-GB" smtClean="0"/>
              <a:t>24/07/17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144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502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63A08F-66C0-6942-BEF8-6A52D46AA94A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4CA702-9E4E-744F-9601-BC3DF381D90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52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66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EF890-B845-F943-9C4F-8071F7614514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A058-AFF0-034B-A9F9-B87D8F632CA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154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51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DEDA9-537C-2047-B013-E91B67BCBAE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B007-51A0-EE4E-8E3F-B026CF85CEF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548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675EF-9977-EC41-A9C4-F668EA61987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483-F04E-9944-920D-5C9BF343D70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85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B3966-C3B9-114B-B656-FB0AB92DE86F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5F46-C262-AD4B-A788-B0A5A9099F5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348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2B0F3-B6B9-EA48-995D-AB78064803C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DA3D0-ECA8-224E-B9CC-73CA688871D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57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A3270-279A-9B4F-B3B5-0EDAA2BC2D3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378A-BB71-AD4C-BF5D-D895F88AFCC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667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15452-C749-D542-ABE0-2314D8F1FCC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A5E0-6B42-2343-B67C-BC31EF1B0F4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02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6DA16-3551-FC47-BBDC-F24A1C9D8DB5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D688E-CD59-1746-ABF2-6035502438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540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9B6BE-39EA-484E-AEBD-1AF945D3E6BD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66FB-CE3F-9442-A0A0-A29F907475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691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4FC96-BAEA-F947-B221-D445D5AE7567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7F7C-B461-9648-8EE3-CC1230AC59C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44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213F9-87DD-7A4B-9C15-A09E9CFA6877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BDFB7-5AA1-0A48-82E2-982BE6172CE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2693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4AE95-A2AD-B541-A89A-9D718189B49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B0D00-3169-1E46-9EFC-4865C74047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8868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90FDA-E38D-1543-ABB8-684FBBC86F1C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94153-9314-604F-B309-29134221D06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576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097B5B66-E0E8-274A-9852-13DD268D6A8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4A33B68-7CA0-5F40-940A-F5AAABE8B12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24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7D8B141-E44E-794F-9034-CC23944A10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8A764B3-A5D0-0E40-8FEC-7AB225B102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239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52CC821-4954-1E42-86F4-9E212621091D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D3E7863-E6A7-1545-B009-AB8B728B2B9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3423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514FAA4F-1C09-9342-AEE7-60405867078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AE6D79B-6564-0647-B0CB-DE524E2B2E4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001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9956512-FF6E-6148-9FCE-BBAFA077D522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4F383B6-A500-4C44-BF10-F00AE199A47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4276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E2CE08F3-AEEF-0849-A698-CB4B50B37B1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7EA53AF-A8B3-F74C-B42B-4051928CE0A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6983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2A9BF3A-F272-F740-B560-2B91BD0FD98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2B9E951D-6B72-F04F-8422-DF4E4296ADA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2069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6D4E6991-BB00-C943-BE98-E2E045B36B9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32BC70-A645-5245-AFED-96E1856DC3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43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6512436-776F-A044-88F4-01D080AE060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8BDD195-308C-014D-BB07-53D97453392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50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A158FABC-B8AD-1D4E-AB66-5406C44A73C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4F63D2A-FB15-7E4F-AC83-CA95B68B7C2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7925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7AD93E4-BBC3-CC47-BA6E-EFAD8AD1AC5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E39510E-429A-AC41-83AD-C25AA693CD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0781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14E32-DB3F-5E4E-A495-097D8070173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5063A-6913-5C46-A07D-66CB51A5D1B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3019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2BFFF-CC67-904C-869C-DED6CC73684F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46318-802C-294F-A224-9707079720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7856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14869-204B-D347-AAF3-1F9B38A666F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5BD9-725F-3843-9C3D-F5683DCBAA9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1516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85BE5-BECC-764C-A884-B09673E1F0AF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C372-5C7C-2A48-94A3-21E2CBDFB69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2936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1881D-D934-5E4A-950B-AD730F19494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047-0800-5F4E-B4F5-B50DBF77C95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9590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587F2-8DA8-0C40-BCB7-D2C65B6DCE38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4CBB-2D25-F445-8976-D39AB57392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0668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F3106-CA0D-4240-86FE-1314D6286442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2107-1DCC-D446-A883-599D4472B22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1902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81286-89E8-C749-8608-6808FAE4269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A75C2-C2B2-B647-82D5-CD74C3AAFDA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9120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2DB31-301B-524F-BEE7-7F2E4ED44F85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F352-4ADF-E346-BFE2-8003403332E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888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9858C-9511-D24A-BD0A-F560C05E994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A8947-A567-2143-81EA-2A10D23602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0977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E7320-425C-AC4E-A98A-1BAAB5FF5ADF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27B2-B130-7C47-9AD5-840BF75DD6C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7750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75D69-C2AF-3F45-9BAA-AC99BC76F0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F8130-7F0C-504C-92FD-CADF75E00DC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7094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38F48-E8D0-FE43-B39A-28D0E500274E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A86D-4374-3C4D-BCD7-A73770D6E17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4761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0A287-FFA8-7D4A-B712-DB81C834752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32659-80AE-5F46-AB8E-F67B84E74D2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7285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33F5E-C621-2043-B8A7-250DE4E6FB1E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B5CB-2CE2-A04D-BF1C-B7A64958CE9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311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C0457-B967-5E4A-804C-8D65D2235B0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2C90-1B13-9247-AEB5-F848C9338A4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6357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F732B-2C31-6742-8974-1D06ED2961CD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187D-6E56-7A4C-9D06-AF088AD61BF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5077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FAD78-6BF0-7A44-ABE0-5DA4B030ED0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F95B2-5C7B-CC4E-AC4D-B2A47568E0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77277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D937E-D618-A047-884C-095A54A81D0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E9A58-93DF-114F-838C-8779241A1CA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52074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4D6D6-1B7A-7245-B587-FD840802D56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99F-83FA-214D-8EF2-4D02B5E158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189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FE316-8174-EE48-86FC-38686DCAFEC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A508-D25E-CE4C-9B93-80C5795A900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069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05189-063D-1C46-B57D-A55ECDD57E6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159B6-163D-9347-AE18-84B5DBF5DBF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3647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A53B20A-5849-CD4D-B6EB-206B206AA25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2C42F62-DA6F-7A4C-A47B-C85F8C104C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63594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E51A8B5-BBB1-DF48-B28F-F30FDD026F4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B531EB3-FD31-B649-BD74-8C49385E4AB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79847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A774D30-CA25-F94D-8285-11575683A8C2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ADCE161-8871-2D48-8742-2BDFD7576F8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61731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1EAC043-252C-F147-AF5B-2EB0B654843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3C18A7E-DD66-5448-A0A6-BE9ABFD5062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7688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756BC25-0CBF-5146-8B69-A6D8014CEDC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BAE3187-000B-4A4B-86BE-E6486FA1D13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3063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C2EA9EF-CD25-B34C-9773-DF84665809C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623E486-0653-7D4C-9B53-1AF4ED75493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4301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0C53534-94F7-844A-AAF7-9069DC659FD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C2BBE2D-AF2E-F944-98C6-F5811C603DA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02630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81A7961-B426-F243-A4BB-5C7EB6F09DFE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25F4CF-84A4-8D4E-AF8B-7614364DE5D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40129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9B97560-6874-D04B-8938-24562A93384E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C9A8D71-82CE-7440-ABAF-CAFA668C463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36872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D5B997-D2B8-E24D-AC63-D96B2A435BB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61861E-E0FA-9C41-AB3F-5DA65F19F7D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28184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278813D-8313-6348-B576-F9500561AA9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E999D30-7759-D345-A657-35881BFE25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04508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54C619F-2163-E34B-8CD1-B2E5F2DF15B5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DA6289-4C6F-CC43-8BF4-7FF8432B218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775810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14CBB62-95BD-2947-A531-6D4167B9388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6C3980B-8459-1A4B-B416-195887D9951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34728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C782BD-F58A-B549-8A32-6CA96EAC6AA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A59BA52-F000-4143-9805-56404A7FF50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21074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BF7AFA-206C-BE4A-8A02-0682F0C5468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41A11-7CD0-2B40-86F9-4DB0089B6E1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27532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3A604E0-ABAA-274A-82E3-336D02AFBCD5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230B875-8374-6E41-8F14-7F956AA1A59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24592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7ED4FA-8D3D-054C-8E4F-5901506A6058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94F44A9-A8BE-6246-BB37-2FC904A92D9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2659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7BF7F1B-13EB-5B4F-8F1B-2C680DA19BA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092316C-A3B9-CB46-BD39-AEE01165CD4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03031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EF7CF6F-C0ED-8C47-B14A-03754984C652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323A882-E04D-9E45-9F4A-C14284333A4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16501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23536F2-8BFC-2349-9A0E-E4FC26B5778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FE1157F-446A-AE48-88EF-5F20688522C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63503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58CB41-91F3-1C4A-847B-E069986D2AD7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78C6B7-5F26-2E48-927F-8035B35FC9A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92296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80A5E96-AD3E-6A43-997F-F3C0949BD7D8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D3663C2-9E3A-B642-ADC2-D760C238864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6444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DAA706E-D59C-164B-94E1-38F39BD00D5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60054DD-31A2-114D-8F54-A0E5952F74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52617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CDB8848-5CAD-314A-8CD3-AA258AC5174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11E0C48-138B-8641-A76F-A736527B4B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3052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C14DD28-FBF5-074D-A6BD-7F6CB8DE8DF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BF44EB8-9DC1-454E-B32D-6698F95260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11707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38376-2A95-DA4C-A9F2-168CA880CC25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FE8AC57-B40B-594B-8B3C-65E60095C17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8817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EF4A371-35EB-9D4F-88D8-8E5DC5683E4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18BFFF28-4786-F240-9FBB-64EE35C2E60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99017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6C6820E-C76C-7C43-ACF9-177EFAF5AD10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3955B8E-70A2-464F-8B89-5400487FDE8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3442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0E9AF0C-C73B-7241-A790-50B618259D5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1B3EEF-B80D-4A45-91C5-32C5A133C86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5960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B72A0C9-6687-304F-8446-BAA6C38B34BF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C2007E6-C93A-DB43-9957-F22AD02DC0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00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751FBB3-5FC9-3349-AF60-6DC2F2983AC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9C0A0F5-0341-5A4F-855B-FF480969293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12538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A3F54A6-4521-0D4F-AA73-A9B15FEE1BB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3F52999-840F-6A44-8899-536EB13AE98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8498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49C1F08-BBC2-B342-AA8F-264E30460BF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5DF0C5B-4F45-604A-BB3D-112624765E8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8688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535121A-9E68-8449-BF85-AF5A4141DDC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8443BCD-7B50-6140-A803-BCB96B7F2FA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84096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23B0EA6-7DE3-EA4B-8400-8A662060D39D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E88B5B3-565F-2E41-BAE0-6730E2B824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64541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6899BB9-0AB2-764D-B974-9BCB3A3752B5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614198-E743-6441-95D2-D229416FFAF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48382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1D7DD-661D-0746-9461-D81A69451932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24AC6-37A9-734D-BDD8-5762879858A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60305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C112D-71B6-E446-B5C9-55679130312B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2FC3-7AE2-7B4F-A788-0BC08D74181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56699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13B8F-ECBB-0943-B264-C62D1D50ED7B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E1B0D-AD92-294A-A11E-2AA2DE4841F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31154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07B66-6815-0C4B-A8A0-B5747A3BCE31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26FF-E130-0742-B625-1DD126D9E32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62067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B8354-2B3F-1345-9D49-8191E9847DFA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D764-C08E-4047-A7B5-73B11968D6D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42735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781E7-5388-5044-9FC7-3B634F821B35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D8230-3D89-D24F-BCF5-98DE889CC47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2190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BAF76-40CB-FA45-8D80-D8E665BEF0BB}" type="datetime1">
              <a:rPr lang="en-GB" smtClean="0"/>
              <a:t>24/07/17</a:t>
            </a:fld>
            <a:endParaRPr lang="cy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F9AED-BB09-E84A-B5A0-232C399BA58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82243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D54AF-7226-4B47-9F38-1264A176949D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167C2-EDE4-374E-9DC9-A0F6EAB709D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5044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7508D-358B-894A-8224-319249B68672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35BF5-EF5A-574D-BB30-26746F23011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29229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2CBC5-4DDE-FA41-90C4-31493F293A87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43B0B-6B2F-9D4B-A5CA-0EB368EFE9A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4217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D5147-758D-1544-8D86-1E2F825675A1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4218-859F-E940-B5CE-9A3398D15D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96949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14CBA02-B315-7F43-8771-44607C8EA673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2580-1C92-614B-912E-2D9C89FAA1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3214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4A245F4-EB44-0F4F-AB85-1AD15F5147B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1D34-01FB-0641-8598-AB823B9B88A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37704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C6A20E32-2EA5-E349-8732-B4103E942CBE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9DC-FCA2-0D46-9FCC-2EAB6DD9715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07019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0FE969A-E806-B442-B90B-109BB1B2A9C8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7056C-28F7-0544-B978-62191D558C1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80251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61E5267A-474E-2640-A024-2F0BEBD7BCFC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0B59-728B-3540-A159-794CE1C51E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70186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BBFADADD-133A-944D-958A-B419D9991B3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C92D6-B207-EC49-9B2F-D8DE195EBC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65972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02AC8D6B-0A7E-B449-8269-E32F20A5BEE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662C0-E9DB-5447-8C9A-D7EB0CF4FB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62577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FF3CE4B4-550F-1944-B85C-61B2B67639A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C1159-0A06-A54F-92A1-F41A9158934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2931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AB34F036-FF76-F04B-92E2-0EE11BF6C587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F0A4-E160-BE42-960E-2DBA4965937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20747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50E26B8A-E4A6-C846-AAD7-732360B4E558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A02B-992B-4746-8694-39B3C0A61FB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481196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304800"/>
            <a:ext cx="7721600" cy="4572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11200" y="914400"/>
            <a:ext cx="7721600" cy="26289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1200" y="3695700"/>
            <a:ext cx="7721600" cy="26289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07914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304800"/>
            <a:ext cx="7721600" cy="4572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11200" y="914400"/>
            <a:ext cx="3784600" cy="5410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48200" y="914400"/>
            <a:ext cx="3784600" cy="54102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187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theme" Target="../theme/theme1.xml"/><Relationship Id="rId8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18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7.xml"/><Relationship Id="rId2" Type="http://schemas.openxmlformats.org/officeDocument/2006/relationships/slideLayout" Target="../slideLayouts/slideLayout8.xml"/><Relationship Id="rId3" Type="http://schemas.openxmlformats.org/officeDocument/2006/relationships/slideLayout" Target="../slideLayouts/slideLayout9.xml"/><Relationship Id="rId4" Type="http://schemas.openxmlformats.org/officeDocument/2006/relationships/slideLayout" Target="../slideLayouts/slideLayout10.xml"/><Relationship Id="rId5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3.xml"/><Relationship Id="rId8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19.xml"/><Relationship Id="rId2" Type="http://schemas.openxmlformats.org/officeDocument/2006/relationships/slideLayout" Target="../slideLayouts/slideLayout20.xml"/><Relationship Id="rId3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5.xml"/><Relationship Id="rId8" Type="http://schemas.openxmlformats.org/officeDocument/2006/relationships/slideLayout" Target="../slideLayouts/slideLayout26.xml"/><Relationship Id="rId9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8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0.xml"/><Relationship Id="rId2" Type="http://schemas.openxmlformats.org/officeDocument/2006/relationships/slideLayout" Target="../slideLayouts/slideLayout31.xml"/><Relationship Id="rId3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6.xml"/><Relationship Id="rId8" Type="http://schemas.openxmlformats.org/officeDocument/2006/relationships/slideLayout" Target="../slideLayouts/slideLayout37.xml"/><Relationship Id="rId9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9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1" Type="http://schemas.openxmlformats.org/officeDocument/2006/relationships/slideLayout" Target="../slideLayouts/slideLayout41.xml"/><Relationship Id="rId2" Type="http://schemas.openxmlformats.org/officeDocument/2006/relationships/slideLayout" Target="../slideLayouts/slideLayout42.xml"/><Relationship Id="rId3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4.xml"/><Relationship Id="rId5" Type="http://schemas.openxmlformats.org/officeDocument/2006/relationships/slideLayout" Target="../slideLayouts/slideLayout45.xml"/><Relationship Id="rId6" Type="http://schemas.openxmlformats.org/officeDocument/2006/relationships/slideLayout" Target="../slideLayouts/slideLayout46.xml"/><Relationship Id="rId7" Type="http://schemas.openxmlformats.org/officeDocument/2006/relationships/slideLayout" Target="../slideLayouts/slideLayout47.xml"/><Relationship Id="rId8" Type="http://schemas.openxmlformats.org/officeDocument/2006/relationships/slideLayout" Target="../slideLayouts/slideLayout48.xml"/><Relationship Id="rId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4.xml"/><Relationship Id="rId4" Type="http://schemas.openxmlformats.org/officeDocument/2006/relationships/slideLayout" Target="../slideLayouts/slideLayout55.xml"/><Relationship Id="rId5" Type="http://schemas.openxmlformats.org/officeDocument/2006/relationships/slideLayout" Target="../slideLayouts/slideLayout56.xml"/><Relationship Id="rId6" Type="http://schemas.openxmlformats.org/officeDocument/2006/relationships/slideLayout" Target="../slideLayouts/slideLayout57.xml"/><Relationship Id="rId7" Type="http://schemas.openxmlformats.org/officeDocument/2006/relationships/slideLayout" Target="../slideLayouts/slideLayout58.xml"/><Relationship Id="rId8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0.xml"/><Relationship Id="rId10" Type="http://schemas.openxmlformats.org/officeDocument/2006/relationships/theme" Target="../theme/theme6.xml"/><Relationship Id="rId1" Type="http://schemas.openxmlformats.org/officeDocument/2006/relationships/slideLayout" Target="../slideLayouts/slideLayout52.xml"/><Relationship Id="rId2" Type="http://schemas.openxmlformats.org/officeDocument/2006/relationships/slideLayout" Target="../slideLayouts/slideLayout53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5.xml"/><Relationship Id="rId6" Type="http://schemas.openxmlformats.org/officeDocument/2006/relationships/slideLayout" Target="../slideLayouts/slideLayout66.xml"/><Relationship Id="rId7" Type="http://schemas.openxmlformats.org/officeDocument/2006/relationships/slideLayout" Target="../slideLayouts/slideLayout67.xml"/><Relationship Id="rId8" Type="http://schemas.openxmlformats.org/officeDocument/2006/relationships/slideLayout" Target="../slideLayouts/slideLayout68.xml"/><Relationship Id="rId9" Type="http://schemas.openxmlformats.org/officeDocument/2006/relationships/slideLayout" Target="../slideLayouts/slideLayout69.xml"/><Relationship Id="rId10" Type="http://schemas.openxmlformats.org/officeDocument/2006/relationships/theme" Target="../theme/theme7.xml"/><Relationship Id="rId1" Type="http://schemas.openxmlformats.org/officeDocument/2006/relationships/slideLayout" Target="../slideLayouts/slideLayout61.xml"/><Relationship Id="rId2" Type="http://schemas.openxmlformats.org/officeDocument/2006/relationships/slideLayout" Target="../slideLayouts/slideLayout6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2.xml"/><Relationship Id="rId4" Type="http://schemas.openxmlformats.org/officeDocument/2006/relationships/slideLayout" Target="../slideLayouts/slideLayout73.xml"/><Relationship Id="rId5" Type="http://schemas.openxmlformats.org/officeDocument/2006/relationships/slideLayout" Target="../slideLayouts/slideLayout74.xml"/><Relationship Id="rId6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6.xml"/><Relationship Id="rId8" Type="http://schemas.openxmlformats.org/officeDocument/2006/relationships/slideLayout" Target="../slideLayouts/slideLayout77.xml"/><Relationship Id="rId9" Type="http://schemas.openxmlformats.org/officeDocument/2006/relationships/slideLayout" Target="../slideLayouts/slideLayout78.xml"/><Relationship Id="rId10" Type="http://schemas.openxmlformats.org/officeDocument/2006/relationships/theme" Target="../theme/theme8.xml"/><Relationship Id="rId1" Type="http://schemas.openxmlformats.org/officeDocument/2006/relationships/slideLayout" Target="../slideLayouts/slideLayout70.xml"/><Relationship Id="rId2" Type="http://schemas.openxmlformats.org/officeDocument/2006/relationships/slideLayout" Target="../slideLayouts/slideLayout7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1.xml"/><Relationship Id="rId4" Type="http://schemas.openxmlformats.org/officeDocument/2006/relationships/slideLayout" Target="../slideLayouts/slideLayout82.xml"/><Relationship Id="rId5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4.xml"/><Relationship Id="rId7" Type="http://schemas.openxmlformats.org/officeDocument/2006/relationships/slideLayout" Target="../slideLayouts/slideLayout85.xml"/><Relationship Id="rId8" Type="http://schemas.openxmlformats.org/officeDocument/2006/relationships/slideLayout" Target="../slideLayouts/slideLayout86.xml"/><Relationship Id="rId9" Type="http://schemas.openxmlformats.org/officeDocument/2006/relationships/slideLayout" Target="../slideLayouts/slideLayout87.xml"/><Relationship Id="rId10" Type="http://schemas.openxmlformats.org/officeDocument/2006/relationships/theme" Target="../theme/theme9.xml"/><Relationship Id="rId1" Type="http://schemas.openxmlformats.org/officeDocument/2006/relationships/slideLayout" Target="../slideLayouts/slideLayout79.xml"/><Relationship Id="rId2" Type="http://schemas.openxmlformats.org/officeDocument/2006/relationships/slideLayout" Target="../slideLayouts/slideLayout80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8.xml"/><Relationship Id="rId12" Type="http://schemas.openxmlformats.org/officeDocument/2006/relationships/theme" Target="../theme/theme10.xml"/><Relationship Id="rId13" Type="http://schemas.openxmlformats.org/officeDocument/2006/relationships/image" Target="../media/image2.jpeg"/><Relationship Id="rId1" Type="http://schemas.openxmlformats.org/officeDocument/2006/relationships/slideLayout" Target="../slideLayouts/slideLayout88.xml"/><Relationship Id="rId2" Type="http://schemas.openxmlformats.org/officeDocument/2006/relationships/slideLayout" Target="../slideLayouts/slideLayout89.xml"/><Relationship Id="rId3" Type="http://schemas.openxmlformats.org/officeDocument/2006/relationships/slideLayout" Target="../slideLayouts/slideLayout90.xml"/><Relationship Id="rId4" Type="http://schemas.openxmlformats.org/officeDocument/2006/relationships/slideLayout" Target="../slideLayouts/slideLayout91.xml"/><Relationship Id="rId5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3.xml"/><Relationship Id="rId7" Type="http://schemas.openxmlformats.org/officeDocument/2006/relationships/slideLayout" Target="../slideLayouts/slideLayout94.xml"/><Relationship Id="rId8" Type="http://schemas.openxmlformats.org/officeDocument/2006/relationships/slideLayout" Target="../slideLayouts/slideLayout95.xml"/><Relationship Id="rId9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97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09.xml"/><Relationship Id="rId12" Type="http://schemas.openxmlformats.org/officeDocument/2006/relationships/slideLayout" Target="../slideLayouts/slideLayout110.xml"/><Relationship Id="rId13" Type="http://schemas.openxmlformats.org/officeDocument/2006/relationships/slideLayout" Target="../slideLayouts/slideLayout111.xml"/><Relationship Id="rId14" Type="http://schemas.openxmlformats.org/officeDocument/2006/relationships/theme" Target="../theme/theme11.xml"/><Relationship Id="rId15" Type="http://schemas.openxmlformats.org/officeDocument/2006/relationships/image" Target="../media/image2.jpeg"/><Relationship Id="rId1" Type="http://schemas.openxmlformats.org/officeDocument/2006/relationships/slideLayout" Target="../slideLayouts/slideLayout99.xml"/><Relationship Id="rId2" Type="http://schemas.openxmlformats.org/officeDocument/2006/relationships/slideLayout" Target="../slideLayouts/slideLayout100.xml"/><Relationship Id="rId3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5.xml"/><Relationship Id="rId8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fld id="{C15389E4-5607-0B4F-B7E8-810AACEDC398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66D206FD-346D-8D43-9B2E-90939C15318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175" r:id="rId1"/>
    <p:sldLayoutId id="2147485176" r:id="rId2"/>
    <p:sldLayoutId id="2147485131" r:id="rId3"/>
    <p:sldLayoutId id="2147485177" r:id="rId4"/>
    <p:sldLayoutId id="2147485132" r:id="rId5"/>
    <p:sldLayoutId id="2147485178" r:id="rId6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77D7851E-1ADA-AD47-AB6F-F3C53A75B4F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F69ED40-7ACC-734E-91F0-D548C32254B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33" r:id="rId1"/>
    <p:sldLayoutId id="2147485134" r:id="rId2"/>
    <p:sldLayoutId id="2147485135" r:id="rId3"/>
    <p:sldLayoutId id="2147485136" r:id="rId4"/>
    <p:sldLayoutId id="2147485137" r:id="rId5"/>
    <p:sldLayoutId id="2147485138" r:id="rId6"/>
    <p:sldLayoutId id="2147485139" r:id="rId7"/>
    <p:sldLayoutId id="2147485140" r:id="rId8"/>
    <p:sldLayoutId id="2147485141" r:id="rId9"/>
    <p:sldLayoutId id="2147485142" r:id="rId10"/>
    <p:sldLayoutId id="2147485143" r:id="rId11"/>
    <p:sldLayoutId id="2147485144" r:id="rId12"/>
  </p:sldLayoutIdLst>
  <p:hf hdr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79" r:id="rId1"/>
    <p:sldLayoutId id="2147485180" r:id="rId2"/>
    <p:sldLayoutId id="2147485181" r:id="rId3"/>
    <p:sldLayoutId id="2147485182" r:id="rId4"/>
    <p:sldLayoutId id="2147485183" r:id="rId5"/>
    <p:sldLayoutId id="2147485184" r:id="rId6"/>
    <p:sldLayoutId id="2147485185" r:id="rId7"/>
    <p:sldLayoutId id="2147485186" r:id="rId8"/>
    <p:sldLayoutId id="2147485187" r:id="rId9"/>
    <p:sldLayoutId id="2147485188" r:id="rId10"/>
    <p:sldLayoutId id="2147485189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692F5BDF-3C93-5447-96AC-892A7DF09F84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DDAC6A0C-D9D2-8E4B-BF3B-B56F1071DAB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45" r:id="rId1"/>
    <p:sldLayoutId id="2147485146" r:id="rId2"/>
    <p:sldLayoutId id="2147485147" r:id="rId3"/>
    <p:sldLayoutId id="2147485148" r:id="rId4"/>
    <p:sldLayoutId id="2147485149" r:id="rId5"/>
    <p:sldLayoutId id="2147485150" r:id="rId6"/>
    <p:sldLayoutId id="2147485151" r:id="rId7"/>
    <p:sldLayoutId id="2147485152" r:id="rId8"/>
    <p:sldLayoutId id="2147485153" r:id="rId9"/>
    <p:sldLayoutId id="2147485154" r:id="rId10"/>
    <p:sldLayoutId id="2147485155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6AD8DE2F-C193-7C46-96C1-99C18E2F3177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ED5EB4A0-F4AB-8248-81CC-655AD9A7D5D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56" r:id="rId1"/>
    <p:sldLayoutId id="2147485157" r:id="rId2"/>
    <p:sldLayoutId id="2147485158" r:id="rId3"/>
    <p:sldLayoutId id="2147485159" r:id="rId4"/>
    <p:sldLayoutId id="2147485160" r:id="rId5"/>
    <p:sldLayoutId id="2147485161" r:id="rId6"/>
    <p:sldLayoutId id="2147485162" r:id="rId7"/>
    <p:sldLayoutId id="2147485163" r:id="rId8"/>
    <p:sldLayoutId id="2147485164" r:id="rId9"/>
    <p:sldLayoutId id="2147485165" r:id="rId10"/>
    <p:sldLayoutId id="2147485166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0" r:id="rId1"/>
    <p:sldLayoutId id="2147485191" r:id="rId2"/>
    <p:sldLayoutId id="2147485192" r:id="rId3"/>
    <p:sldLayoutId id="2147485193" r:id="rId4"/>
    <p:sldLayoutId id="2147485194" r:id="rId5"/>
    <p:sldLayoutId id="2147485195" r:id="rId6"/>
    <p:sldLayoutId id="2147485196" r:id="rId7"/>
    <p:sldLayoutId id="2147485197" r:id="rId8"/>
    <p:sldLayoutId id="2147485198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9" r:id="rId1"/>
    <p:sldLayoutId id="2147485200" r:id="rId2"/>
    <p:sldLayoutId id="2147485201" r:id="rId3"/>
    <p:sldLayoutId id="2147485202" r:id="rId4"/>
    <p:sldLayoutId id="2147485203" r:id="rId5"/>
    <p:sldLayoutId id="2147485204" r:id="rId6"/>
    <p:sldLayoutId id="2147485205" r:id="rId7"/>
    <p:sldLayoutId id="2147485206" r:id="rId8"/>
    <p:sldLayoutId id="2147485207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08" r:id="rId1"/>
    <p:sldLayoutId id="2147485209" r:id="rId2"/>
    <p:sldLayoutId id="2147485210" r:id="rId3"/>
    <p:sldLayoutId id="2147485211" r:id="rId4"/>
    <p:sldLayoutId id="2147485212" r:id="rId5"/>
    <p:sldLayoutId id="2147485213" r:id="rId6"/>
    <p:sldLayoutId id="2147485214" r:id="rId7"/>
    <p:sldLayoutId id="2147485215" r:id="rId8"/>
    <p:sldLayoutId id="2147485216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17" r:id="rId1"/>
    <p:sldLayoutId id="2147485218" r:id="rId2"/>
    <p:sldLayoutId id="2147485219" r:id="rId3"/>
    <p:sldLayoutId id="2147485220" r:id="rId4"/>
    <p:sldLayoutId id="2147485221" r:id="rId5"/>
    <p:sldLayoutId id="2147485222" r:id="rId6"/>
    <p:sldLayoutId id="2147485223" r:id="rId7"/>
    <p:sldLayoutId id="2147485224" r:id="rId8"/>
    <p:sldLayoutId id="2147485225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6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5955CB13-4281-CF4E-9740-593405484F7D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AB11DAD-6CB1-0040-9826-8186EDF2484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6" r:id="rId1"/>
    <p:sldLayoutId id="2147485227" r:id="rId2"/>
    <p:sldLayoutId id="2147485167" r:id="rId3"/>
    <p:sldLayoutId id="2147485168" r:id="rId4"/>
    <p:sldLayoutId id="2147485169" r:id="rId5"/>
    <p:sldLayoutId id="2147485170" r:id="rId6"/>
    <p:sldLayoutId id="2147485228" r:id="rId7"/>
    <p:sldLayoutId id="2147485171" r:id="rId8"/>
    <p:sldLayoutId id="2147485172" r:id="rId9"/>
    <p:sldLayoutId id="2147485173" r:id="rId10"/>
    <p:sldLayoutId id="2147485174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373E650C-A27A-BE4F-9B17-D2BCD362EAC5}" type="datetime1">
              <a:rPr lang="en-GB" smtClean="0"/>
              <a:t>24/07/17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9" r:id="rId1"/>
    <p:sldLayoutId id="2147485230" r:id="rId2"/>
    <p:sldLayoutId id="2147485231" r:id="rId3"/>
    <p:sldLayoutId id="2147485232" r:id="rId4"/>
    <p:sldLayoutId id="2147485233" r:id="rId5"/>
    <p:sldLayoutId id="2147485234" r:id="rId6"/>
    <p:sldLayoutId id="2147485235" r:id="rId7"/>
    <p:sldLayoutId id="2147485236" r:id="rId8"/>
    <p:sldLayoutId id="2147485237" r:id="rId9"/>
    <p:sldLayoutId id="2147485238" r:id="rId10"/>
    <p:sldLayoutId id="2147485239" r:id="rId11"/>
    <p:sldLayoutId id="2147485240" r:id="rId12"/>
    <p:sldLayoutId id="2147485241" r:id="rId13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8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Anthony.Gwyther@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0.xml"/><Relationship Id="rId2" Type="http://schemas.openxmlformats.org/officeDocument/2006/relationships/notesSlide" Target="../notesSlides/notesSlide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2.xml"/><Relationship Id="rId2" Type="http://schemas.openxmlformats.org/officeDocument/2006/relationships/notesSlide" Target="../notesSlides/notesSlide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1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1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2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2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Relationship Id="rId2" Type="http://schemas.openxmlformats.org/officeDocument/2006/relationships/notesSlide" Target="../notesSlides/notesSlide2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2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2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2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675" y="2349500"/>
            <a:ext cx="8497888" cy="8937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DSAW7043: Work-Based Project </a:t>
            </a: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Management </a:t>
            </a: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: Process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22882" name="Subtitle 2"/>
          <p:cNvSpPr>
            <a:spLocks noGrp="1"/>
          </p:cNvSpPr>
          <p:nvPr>
            <p:ph type="subTitle" idx="1"/>
          </p:nvPr>
        </p:nvSpPr>
        <p:spPr>
          <a:xfrm>
            <a:off x="1370013" y="4365625"/>
            <a:ext cx="6400800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Anthony Gwyther</a:t>
            </a: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</a:rPr>
              <a:t>Work-based Learning Fellow – </a:t>
            </a:r>
            <a:r>
              <a:rPr lang="en-GB" sz="1500" i="1" dirty="0">
                <a:solidFill>
                  <a:schemeClr val="bg1"/>
                </a:solidFill>
                <a:latin typeface="Calibri" charset="0"/>
                <a:hlinkClick r:id="rId3"/>
              </a:rPr>
              <a:t>Anthony.Gwyther@tsd.ac.uk</a:t>
            </a: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</p:txBody>
      </p:sp>
      <p:sp>
        <p:nvSpPr>
          <p:cNvPr id="1228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D47030C2-D2B3-1042-AD0C-6B14B0051DBA}" type="slidenum">
              <a:rPr lang="en-US" sz="1200">
                <a:solidFill>
                  <a:srgbClr val="898989"/>
                </a:solidFill>
              </a:rPr>
              <a:pPr/>
              <a:t>1</a:t>
            </a:fld>
            <a:endParaRPr lang="en-US" sz="1200" dirty="0">
              <a:solidFill>
                <a:srgbClr val="898989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981712-DDC5-7449-8AFD-5AA7F1081FEA}" type="datetime1">
              <a:rPr lang="en-GB" smtClean="0"/>
              <a:t>24/07/17</a:t>
            </a:fld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Box 1"/>
          <p:cNvSpPr txBox="1">
            <a:spLocks noChangeArrowheads="1"/>
          </p:cNvSpPr>
          <p:nvPr/>
        </p:nvSpPr>
        <p:spPr bwMode="auto">
          <a:xfrm>
            <a:off x="468313" y="1412875"/>
            <a:ext cx="8207375" cy="25542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sz="3200" b="1" dirty="0" smtClean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r>
              <a:rPr lang="en-GB" sz="3200" b="1" i="1" dirty="0" smtClean="0">
                <a:latin typeface="Calibri" pitchFamily="34" charset="0"/>
                <a:ea typeface="+mn-ea"/>
              </a:rPr>
              <a:t>Introduction to Workplace Project Management</a:t>
            </a:r>
          </a:p>
          <a:p>
            <a:pPr algn="ctr" eaLnBrk="1" hangingPunct="1">
              <a:defRPr/>
            </a:pPr>
            <a:r>
              <a:rPr lang="en-GB" sz="3200" b="1" i="1" dirty="0" smtClean="0">
                <a:latin typeface="Calibri" pitchFamily="34" charset="0"/>
                <a:ea typeface="+mn-ea"/>
              </a:rPr>
              <a:t>Day </a:t>
            </a:r>
            <a:r>
              <a:rPr lang="en-GB" sz="3200" b="1" i="1" dirty="0" smtClean="0">
                <a:latin typeface="Calibri" pitchFamily="34" charset="0"/>
                <a:ea typeface="+mn-ea"/>
              </a:rPr>
              <a:t>3 </a:t>
            </a:r>
            <a:endParaRPr lang="en-GB" sz="3200" b="1" i="1" dirty="0" smtClean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endParaRPr lang="en-GB" sz="3200" b="1" i="1" dirty="0" smtClean="0">
              <a:latin typeface="Calibri" pitchFamily="34" charset="0"/>
              <a:ea typeface="+mn-ea"/>
            </a:endParaRPr>
          </a:p>
        </p:txBody>
      </p:sp>
      <p:pic>
        <p:nvPicPr>
          <p:cNvPr id="123906" name="Picture 4" descr="http://www.gla.ac.uk/media/media_166929_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789363"/>
            <a:ext cx="1487487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A76CA2-83A2-F442-AA49-7048B49BB79A}" type="datetime1">
              <a:rPr lang="en-GB" smtClean="0"/>
              <a:t>24/07/17</a:t>
            </a:fld>
            <a:endParaRPr lang="cy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81F9AED-BB09-E84A-B5A0-232C399BA588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2555776" y="692696"/>
            <a:ext cx="4752528" cy="4124206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Recap of Last time</a:t>
            </a:r>
          </a:p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We covered:-</a:t>
            </a: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 smtClean="0"/>
              <a:t>Implementation.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 smtClean="0"/>
              <a:t>Measurement.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 smtClean="0"/>
              <a:t>Risk Management.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 smtClean="0"/>
              <a:t>Change control.</a:t>
            </a:r>
            <a:endParaRPr lang="en-GB" sz="2400" dirty="0"/>
          </a:p>
          <a:p>
            <a:pPr>
              <a:defRPr/>
            </a:pPr>
            <a:endParaRPr lang="en-GB" sz="2400" b="1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99C730-77BE-A840-85CD-DB75169E7A06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latin typeface="Times New Roman" charset="0"/>
            </a:endParaRPr>
          </a:p>
        </p:txBody>
      </p:sp>
      <p:sp>
        <p:nvSpPr>
          <p:cNvPr id="131074" name="Text Box 5"/>
          <p:cNvSpPr txBox="1">
            <a:spLocks noChangeArrowheads="1"/>
          </p:cNvSpPr>
          <p:nvPr/>
        </p:nvSpPr>
        <p:spPr bwMode="auto">
          <a:xfrm>
            <a:off x="539750" y="893763"/>
            <a:ext cx="8280400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2800" b="1" dirty="0">
                <a:latin typeface="Calibri" charset="0"/>
              </a:rPr>
              <a:t>What is a project?</a:t>
            </a:r>
          </a:p>
          <a:p>
            <a:endParaRPr lang="en-GB" sz="2800" b="1" dirty="0">
              <a:latin typeface="Calibri" charset="0"/>
            </a:endParaRPr>
          </a:p>
          <a:p>
            <a:r>
              <a:rPr lang="en-GB" sz="2800" dirty="0">
                <a:latin typeface="Calibri" charset="0"/>
              </a:rPr>
              <a:t> </a:t>
            </a:r>
            <a:r>
              <a:rPr lang="ja-JP" altLang="en-GB" sz="2800">
                <a:latin typeface="Calibri" charset="0"/>
              </a:rPr>
              <a:t>‘</a:t>
            </a:r>
            <a:r>
              <a:rPr lang="en-GB" altLang="ja-JP" sz="2800" dirty="0">
                <a:latin typeface="Calibri" charset="0"/>
              </a:rPr>
              <a:t>A unique set of co-ordinated activities, with definite starting and finishing points, undertaken by an individual or team to meet specific objectives within defined time, cost and performance parameters</a:t>
            </a:r>
            <a:r>
              <a:rPr lang="ja-JP" altLang="en-GB" sz="2800">
                <a:latin typeface="Calibri" charset="0"/>
              </a:rPr>
              <a:t>’</a:t>
            </a:r>
            <a:r>
              <a:rPr lang="en-GB" altLang="ja-JP" sz="2800" dirty="0">
                <a:latin typeface="Calibri" charset="0"/>
              </a:rPr>
              <a:t> </a:t>
            </a:r>
          </a:p>
          <a:p>
            <a:r>
              <a:rPr lang="en-GB" sz="2800" dirty="0">
                <a:latin typeface="Calibri" charset="0"/>
              </a:rPr>
              <a:t>(Office of Government Commerce).</a:t>
            </a:r>
            <a:endParaRPr lang="en-GB" sz="2800" i="1" dirty="0">
              <a:latin typeface="Calibri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7C014-83BD-8344-B758-91E27C4C42E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5615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E948B4D-4870-614B-BE70-0A58BDFB9A82}" type="slidenum">
              <a:rPr lang="en-GB" sz="1200">
                <a:solidFill>
                  <a:srgbClr val="898989"/>
                </a:solidFill>
              </a:rPr>
              <a:pPr/>
              <a:t>5</a:t>
            </a:fld>
            <a:endParaRPr lang="en-GB" sz="1200" dirty="0">
              <a:solidFill>
                <a:srgbClr val="89898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9838" y="1052513"/>
            <a:ext cx="1655762" cy="64611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Quality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92725" y="2997200"/>
            <a:ext cx="1295400" cy="6461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4438" y="2997200"/>
            <a:ext cx="1223962" cy="64611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Time</a:t>
            </a:r>
          </a:p>
        </p:txBody>
      </p:sp>
      <p:sp>
        <p:nvSpPr>
          <p:cNvPr id="6" name="Oval 5"/>
          <p:cNvSpPr/>
          <p:nvPr/>
        </p:nvSpPr>
        <p:spPr>
          <a:xfrm>
            <a:off x="1907704" y="188640"/>
            <a:ext cx="5544616" cy="475252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5400" dirty="0">
                <a:solidFill>
                  <a:srgbClr val="0000FF"/>
                </a:solidFill>
                <a:effectLst>
                  <a:glow rad="1905000">
                    <a:schemeClr val="tx2">
                      <a:lumMod val="75000"/>
                      <a:alpha val="29000"/>
                    </a:schemeClr>
                  </a:glow>
                </a:effectLst>
              </a:rPr>
              <a:t>SCOPE</a:t>
            </a:r>
          </a:p>
        </p:txBody>
      </p:sp>
      <p:sp>
        <p:nvSpPr>
          <p:cNvPr id="203782" name="TextBox 6"/>
          <p:cNvSpPr txBox="1">
            <a:spLocks noChangeArrowheads="1"/>
          </p:cNvSpPr>
          <p:nvPr/>
        </p:nvSpPr>
        <p:spPr bwMode="auto">
          <a:xfrm>
            <a:off x="250825" y="333375"/>
            <a:ext cx="20177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1800" dirty="0"/>
              <a:t>Project Deliverables</a:t>
            </a:r>
          </a:p>
        </p:txBody>
      </p:sp>
      <p:sp>
        <p:nvSpPr>
          <p:cNvPr id="8" name="Notched Right Arrow 7"/>
          <p:cNvSpPr/>
          <p:nvPr/>
        </p:nvSpPr>
        <p:spPr>
          <a:xfrm rot="20139567">
            <a:off x="-53975" y="3663950"/>
            <a:ext cx="2592388" cy="1871663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RISK!!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27B246-8EB3-AC48-9760-9979C9631BDB}" type="datetime1">
              <a:rPr lang="en-GB" smtClean="0"/>
              <a:t>24/07/17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u="sng" dirty="0" smtClean="0">
                <a:cs typeface="+mn-cs"/>
              </a:rPr>
              <a:t>Take home exercise:-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sz="2800" u="sng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No Take home exercise last time!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Starting on final assignments,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Comments?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F4C98-BAAD-644F-A2AA-DB6E2DAE92A7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3754874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Aim of the day</a:t>
            </a:r>
          </a:p>
          <a:p>
            <a:pPr>
              <a:defRPr/>
            </a:pP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Reinforce learning from previous </a:t>
            </a: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2 </a:t>
            </a: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days and to move into Project Closure and Control.</a:t>
            </a: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Objectives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Define the needs and outcomes of Closure phase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Introduce concept of Control Plan and tools relevant for this phase of project management.</a:t>
            </a: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B76F5A-5DFB-C448-AE7D-334CFE7B058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229600" cy="1143000"/>
          </a:xfrm>
        </p:spPr>
        <p:txBody>
          <a:bodyPr/>
          <a:lstStyle/>
          <a:p>
            <a:r>
              <a:rPr lang="en-GB" dirty="0" smtClean="0"/>
              <a:t>Some Reminders from Last Session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89FBAA-3212-A848-808F-5672CA47B92F}" type="datetime1">
              <a:rPr lang="en-GB" smtClean="0"/>
              <a:t>24/07/17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5801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720" y="77876"/>
            <a:ext cx="5090869" cy="56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893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24/07/17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1" y="188640"/>
            <a:ext cx="8123413" cy="554901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15816" y="4462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Risk Register Template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3216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en-GB" dirty="0">
                <a:latin typeface="Myriad Pro" charset="0"/>
              </a:rPr>
              <a:t>Project Management </a:t>
            </a:r>
          </a:p>
        </p:txBody>
      </p:sp>
      <p:sp>
        <p:nvSpPr>
          <p:cNvPr id="12902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dirty="0">
                <a:latin typeface="Myriad Pro" charset="0"/>
              </a:rPr>
              <a:t>The stages typically seen in a project:-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dirty="0">
                <a:latin typeface="Myriad Pro" charset="0"/>
              </a:rPr>
              <a:t>Initiation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dirty="0">
                <a:latin typeface="Myriad Pro" charset="0"/>
              </a:rPr>
              <a:t>Planning and Design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sz="3200" dirty="0">
                <a:solidFill>
                  <a:srgbClr val="800000"/>
                </a:solidFill>
                <a:latin typeface="Myriad Pro" charset="0"/>
              </a:rPr>
              <a:t>Execution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sz="3200" dirty="0">
                <a:solidFill>
                  <a:srgbClr val="800000"/>
                </a:solidFill>
                <a:latin typeface="Myriad Pro" charset="0"/>
              </a:rPr>
              <a:t>Monitoring and Controlling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sz="3200" dirty="0">
                <a:solidFill>
                  <a:srgbClr val="3366FF"/>
                </a:solidFill>
                <a:latin typeface="Myriad Pro" charset="0"/>
              </a:rPr>
              <a:t>Delivery, Closing and Control system </a:t>
            </a:r>
          </a:p>
        </p:txBody>
      </p:sp>
      <p:pic>
        <p:nvPicPr>
          <p:cNvPr id="129027" name="Picture 2" descr="http://myprojectexperienceblog.files.wordpress.com/2011/10/projectmanagem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475494"/>
            <a:ext cx="1331640" cy="1382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A3DC81-2103-9F4F-AEAF-02D32902E0C9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5. Project Closure and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Closing the Project</a:t>
            </a:r>
          </a:p>
          <a:p>
            <a:r>
              <a:rPr lang="en-GB" sz="2800" dirty="0" smtClean="0"/>
              <a:t>Closing any associated Contracts</a:t>
            </a:r>
          </a:p>
          <a:p>
            <a:r>
              <a:rPr lang="en-GB" sz="2800" dirty="0" smtClean="0"/>
              <a:t>Ensuring if needed a Control Plan is in Place.</a:t>
            </a:r>
          </a:p>
          <a:p>
            <a:r>
              <a:rPr lang="en-GB" sz="2800" dirty="0" smtClean="0"/>
              <a:t>Post Implementation Review.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4EB7DB-3AEC-1142-81A2-18AA2E4ABC02}" type="datetime1">
              <a:rPr lang="en-GB" smtClean="0"/>
              <a:t>24/07/17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7671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18752"/>
            <a:ext cx="8229600" cy="1143000"/>
          </a:xfrm>
        </p:spPr>
        <p:txBody>
          <a:bodyPr/>
          <a:lstStyle/>
          <a:p>
            <a:r>
              <a:rPr lang="en-GB" sz="3200" dirty="0" smtClean="0"/>
              <a:t>Closing the Project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r>
              <a:rPr lang="en-GB" dirty="0" smtClean="0"/>
              <a:t>Formal acceptance that the project is complete from the Sponsors.</a:t>
            </a:r>
          </a:p>
          <a:p>
            <a:r>
              <a:rPr lang="en-GB" dirty="0" smtClean="0"/>
              <a:t>Administration tasks such as handing over documentation.</a:t>
            </a:r>
          </a:p>
          <a:p>
            <a:r>
              <a:rPr lang="en-GB" dirty="0" smtClean="0"/>
              <a:t>Completion of training.</a:t>
            </a:r>
          </a:p>
          <a:p>
            <a:r>
              <a:rPr lang="en-GB" dirty="0" smtClean="0"/>
              <a:t>Archiving as appropriate.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1217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143000"/>
          </a:xfrm>
        </p:spPr>
        <p:txBody>
          <a:bodyPr/>
          <a:lstStyle/>
          <a:p>
            <a:r>
              <a:rPr lang="en-GB" sz="4000" dirty="0" smtClean="0"/>
              <a:t>Project Closure Activities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60851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 smtClean="0"/>
              <a:t>Could Include but not limited to:-</a:t>
            </a:r>
          </a:p>
          <a:p>
            <a:r>
              <a:rPr lang="en-GB" sz="2000" dirty="0" smtClean="0"/>
              <a:t>Handing over activities to the on-going Business/Process Owner.</a:t>
            </a:r>
          </a:p>
          <a:p>
            <a:r>
              <a:rPr lang="en-GB" sz="2000" dirty="0" smtClean="0"/>
              <a:t>Managing transition of project staff to other roles.</a:t>
            </a:r>
          </a:p>
          <a:p>
            <a:r>
              <a:rPr lang="en-GB" sz="2000" dirty="0" smtClean="0"/>
              <a:t>Resolve or hand-off any outstanding issues.</a:t>
            </a:r>
          </a:p>
          <a:p>
            <a:r>
              <a:rPr lang="en-GB" sz="2000" dirty="0" smtClean="0"/>
              <a:t>Risk Management handover of Risk Register etc.</a:t>
            </a:r>
          </a:p>
          <a:p>
            <a:r>
              <a:rPr lang="en-GB" sz="2000" dirty="0" smtClean="0"/>
              <a:t>Financials, e.g. under/overspends.</a:t>
            </a:r>
          </a:p>
          <a:p>
            <a:r>
              <a:rPr lang="en-GB" sz="2000" dirty="0" smtClean="0"/>
              <a:t>Archive project documents.</a:t>
            </a:r>
          </a:p>
          <a:p>
            <a:r>
              <a:rPr lang="en-GB" sz="2000" dirty="0" smtClean="0"/>
              <a:t>Standard Operating Procedures.</a:t>
            </a:r>
          </a:p>
          <a:p>
            <a:r>
              <a:rPr lang="en-GB" sz="2000" dirty="0" smtClean="0"/>
              <a:t>Training.</a:t>
            </a:r>
          </a:p>
          <a:p>
            <a:r>
              <a:rPr lang="en-GB" sz="2000" dirty="0" smtClean="0"/>
              <a:t>Control Plans.</a:t>
            </a:r>
          </a:p>
          <a:p>
            <a:r>
              <a:rPr lang="en-GB" sz="2000" dirty="0" smtClean="0"/>
              <a:t>Lessons Learned.</a:t>
            </a:r>
          </a:p>
          <a:p>
            <a:r>
              <a:rPr lang="en-GB" sz="2000" dirty="0" smtClean="0"/>
              <a:t>Formal closure of Contracts.</a:t>
            </a:r>
          </a:p>
          <a:p>
            <a:endParaRPr lang="en-GB" sz="20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4EB7DB-3AEC-1142-81A2-18AA2E4ABC02}" type="datetime1">
              <a:rPr lang="en-GB" smtClean="0"/>
              <a:t>24/07/17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3082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600" dirty="0" smtClean="0"/>
              <a:t>Closure Document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3917032"/>
          </a:xfrm>
        </p:spPr>
        <p:txBody>
          <a:bodyPr/>
          <a:lstStyle/>
          <a:p>
            <a:r>
              <a:rPr lang="en-GB" sz="2800" dirty="0" smtClean="0"/>
              <a:t>If desired a Project Closure form can be used.</a:t>
            </a:r>
          </a:p>
          <a:p>
            <a:r>
              <a:rPr lang="en-GB" sz="2800" dirty="0" smtClean="0"/>
              <a:t>Many different templates available.</a:t>
            </a:r>
          </a:p>
          <a:p>
            <a:r>
              <a:rPr lang="en-GB" sz="2800" dirty="0" smtClean="0"/>
              <a:t>Useful to formalise the closure and ensure Sponsor/Stakeholders are clear that project IS finished.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0598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116632"/>
            <a:ext cx="4184061" cy="5501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8859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>
          <a:xfrm>
            <a:off x="179512" y="2060848"/>
            <a:ext cx="8229600" cy="1143000"/>
          </a:xfrm>
        </p:spPr>
        <p:txBody>
          <a:bodyPr anchor="t"/>
          <a:lstStyle/>
          <a:p>
            <a:pPr eaLnBrk="1" hangingPunct="1"/>
            <a:r>
              <a:rPr lang="en-GB" dirty="0">
                <a:latin typeface="Myriad Pro" charset="0"/>
              </a:rPr>
              <a:t>Break.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1B10FD-1FE6-A842-8CFA-FFC4CE31433B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Control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Separate from the Control aspect covered in section 4.</a:t>
            </a:r>
          </a:p>
          <a:p>
            <a:r>
              <a:rPr lang="en-GB" sz="2800" dirty="0" smtClean="0"/>
              <a:t>Project Control starts very early and is the mechanism for ensuring time, budget, quality etc. stay on track during the project.</a:t>
            </a:r>
          </a:p>
          <a:p>
            <a:r>
              <a:rPr lang="en-GB" sz="2800" dirty="0" smtClean="0"/>
              <a:t>The </a:t>
            </a:r>
            <a:r>
              <a:rPr lang="en-GB" sz="2800" b="1" i="1" dirty="0" smtClean="0"/>
              <a:t>Control Plan </a:t>
            </a:r>
            <a:r>
              <a:rPr lang="en-GB" sz="2800" dirty="0" smtClean="0"/>
              <a:t>is what keeps it on track once the project team is disbanded and the outcome sits with the Process/Business Owner(s).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4EB7DB-3AEC-1142-81A2-18AA2E4ABC02}" type="datetime1">
              <a:rPr lang="en-GB" smtClean="0"/>
              <a:t>24/07/17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4145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AutoShape 4"/>
          <p:cNvSpPr>
            <a:spLocks noChangeArrowheads="1"/>
          </p:cNvSpPr>
          <p:nvPr/>
        </p:nvSpPr>
        <p:spPr bwMode="auto">
          <a:xfrm>
            <a:off x="2123728" y="5085184"/>
            <a:ext cx="4419600" cy="520700"/>
          </a:xfrm>
          <a:prstGeom prst="roundRect">
            <a:avLst>
              <a:gd name="adj" fmla="val 12477"/>
            </a:avLst>
          </a:prstGeom>
          <a:gradFill rotWithShape="0">
            <a:gsLst>
              <a:gs pos="0">
                <a:srgbClr val="FFFFFF">
                  <a:gamma/>
                  <a:shade val="89804"/>
                  <a:invGamma/>
                </a:srgbClr>
              </a:gs>
              <a:gs pos="100000">
                <a:srgbClr val="FFFFFF"/>
              </a:gs>
            </a:gsLst>
            <a:lin ang="2700000" scaled="1"/>
          </a:gradFill>
          <a:ln w="12700">
            <a:solidFill>
              <a:schemeClr val="tx1"/>
            </a:solidFill>
            <a:round/>
            <a:headEnd/>
            <a:tailEnd/>
          </a:ln>
          <a:effectLst>
            <a:outerShdw blurRad="63500" dist="107763" dir="2700000" algn="ctr" rotWithShape="0">
              <a:schemeClr val="folHlink">
                <a:alpha val="74998"/>
              </a:schemeClr>
            </a:outerShdw>
          </a:effectLst>
        </p:spPr>
        <p:txBody>
          <a:bodyPr wrap="none" lIns="90488" tIns="44450" rIns="90488" bIns="44450" anchor="ctr"/>
          <a:lstStyle/>
          <a:p>
            <a:pPr algn="ctr"/>
            <a:r>
              <a:rPr lang="en-US" sz="3200" b="1" dirty="0">
                <a:solidFill>
                  <a:schemeClr val="hlink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High risk areas only!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 Plans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US" sz="2800" dirty="0"/>
              <a:t>What	elements make up a control plan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US" sz="2800" dirty="0"/>
              <a:t>Why	should we bother with them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US" sz="2800" dirty="0"/>
              <a:t>Who	contributes to their preparation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US" sz="2800" dirty="0"/>
              <a:t>How	do we develop one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US" sz="2800" dirty="0"/>
              <a:t>When	do we update them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US" sz="2800" dirty="0"/>
              <a:t>Where	should the plan reside</a:t>
            </a:r>
          </a:p>
        </p:txBody>
      </p:sp>
    </p:spTree>
    <p:extLst>
      <p:ext uri="{BB962C8B-B14F-4D97-AF65-F5344CB8AC3E}">
        <p14:creationId xmlns:p14="http://schemas.microsoft.com/office/powerpoint/2010/main" val="322735268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>
          <a:xfrm>
            <a:off x="776288" y="311150"/>
            <a:ext cx="7588250" cy="487363"/>
          </a:xfrm>
          <a:noFill/>
          <a:ln/>
        </p:spPr>
        <p:txBody>
          <a:bodyPr lIns="0" tIns="0" rIns="0" bIns="0" anchor="ctr">
            <a:spAutoFit/>
          </a:bodyPr>
          <a:lstStyle/>
          <a:p>
            <a:r>
              <a:rPr lang="en-US" sz="3200" dirty="0"/>
              <a:t>Importance to Customer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19088" y="1110616"/>
            <a:ext cx="8516937" cy="1969770"/>
          </a:xfrm>
          <a:noFill/>
          <a:ln/>
        </p:spPr>
        <p:txBody>
          <a:bodyPr lIns="0" tIns="0" rIns="0" bIns="0" anchor="ctr" anchorCtr="1">
            <a:spAutoFit/>
          </a:bodyPr>
          <a:lstStyle/>
          <a:p>
            <a:pPr marL="457200" indent="-457200">
              <a:buFontTx/>
              <a:buNone/>
            </a:pPr>
            <a:r>
              <a:rPr lang="en-US" dirty="0" smtClean="0"/>
              <a:t>	The </a:t>
            </a:r>
            <a:r>
              <a:rPr lang="en-US" dirty="0"/>
              <a:t>only reason a control plan exists is to ensure that </a:t>
            </a:r>
            <a:r>
              <a:rPr lang="en-US" dirty="0" smtClean="0"/>
              <a:t>the outcome of the project continues to satisfy the client requirements </a:t>
            </a:r>
            <a:r>
              <a:rPr lang="en-US" i="1" u="sng" dirty="0" smtClean="0"/>
              <a:t>INTO THE FUTURE</a:t>
            </a:r>
            <a:r>
              <a:rPr lang="en-US" i="1" dirty="0" smtClean="0"/>
              <a:t>!</a:t>
            </a:r>
            <a:endParaRPr lang="en-US" i="1" dirty="0"/>
          </a:p>
        </p:txBody>
      </p:sp>
      <p:grpSp>
        <p:nvGrpSpPr>
          <p:cNvPr id="8206" name="Group 14"/>
          <p:cNvGrpSpPr>
            <a:grpSpLocks/>
          </p:cNvGrpSpPr>
          <p:nvPr/>
        </p:nvGrpSpPr>
        <p:grpSpPr bwMode="auto">
          <a:xfrm>
            <a:off x="388938" y="3698875"/>
            <a:ext cx="8291512" cy="1139825"/>
            <a:chOff x="245" y="2666"/>
            <a:chExt cx="5223" cy="718"/>
          </a:xfrm>
        </p:grpSpPr>
        <p:sp>
          <p:nvSpPr>
            <p:cNvPr id="8197" name="Rectangle 5"/>
            <p:cNvSpPr>
              <a:spLocks noChangeArrowheads="1"/>
            </p:cNvSpPr>
            <p:nvPr/>
          </p:nvSpPr>
          <p:spPr bwMode="auto">
            <a:xfrm>
              <a:off x="245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en-US" sz="1400" b="1" dirty="0" smtClean="0"/>
                <a:t>Client </a:t>
              </a:r>
            </a:p>
            <a:p>
              <a:pPr algn="ctr" defTabSz="1450975"/>
              <a:r>
                <a:rPr lang="en-US" sz="1400" b="1" dirty="0" smtClean="0"/>
                <a:t>Requirements</a:t>
              </a:r>
              <a:endParaRPr lang="en-US" sz="1400" b="1" dirty="0"/>
            </a:p>
          </p:txBody>
        </p:sp>
        <p:sp>
          <p:nvSpPr>
            <p:cNvPr id="8198" name="Rectangle 6"/>
            <p:cNvSpPr>
              <a:spLocks noChangeArrowheads="1"/>
            </p:cNvSpPr>
            <p:nvPr/>
          </p:nvSpPr>
          <p:spPr bwMode="auto">
            <a:xfrm>
              <a:off x="1354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en-US" sz="1400" b="1" dirty="0" smtClean="0"/>
                <a:t>Project Scope</a:t>
              </a:r>
              <a:endParaRPr lang="en-US" sz="1400" b="1" dirty="0"/>
            </a:p>
          </p:txBody>
        </p:sp>
        <p:sp>
          <p:nvSpPr>
            <p:cNvPr id="8199" name="Rectangle 7"/>
            <p:cNvSpPr>
              <a:spLocks noChangeArrowheads="1"/>
            </p:cNvSpPr>
            <p:nvPr/>
          </p:nvSpPr>
          <p:spPr bwMode="auto">
            <a:xfrm>
              <a:off x="2463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en-US" sz="1400" b="1" dirty="0" smtClean="0"/>
                <a:t>Project Output</a:t>
              </a:r>
            </a:p>
          </p:txBody>
        </p:sp>
        <p:sp>
          <p:nvSpPr>
            <p:cNvPr id="8200" name="Rectangle 8"/>
            <p:cNvSpPr>
              <a:spLocks noChangeArrowheads="1"/>
            </p:cNvSpPr>
            <p:nvPr/>
          </p:nvSpPr>
          <p:spPr bwMode="auto">
            <a:xfrm>
              <a:off x="3521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en-US" sz="1400" b="1" dirty="0" smtClean="0"/>
                <a:t>Control Plan</a:t>
              </a:r>
              <a:endParaRPr lang="en-US" sz="1400" b="1" dirty="0"/>
            </a:p>
          </p:txBody>
        </p:sp>
        <p:sp>
          <p:nvSpPr>
            <p:cNvPr id="8201" name="Rectangle 9"/>
            <p:cNvSpPr>
              <a:spLocks noChangeArrowheads="1"/>
            </p:cNvSpPr>
            <p:nvPr/>
          </p:nvSpPr>
          <p:spPr bwMode="auto">
            <a:xfrm>
              <a:off x="4630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en-US" sz="1400" b="1" dirty="0" smtClean="0"/>
                <a:t>Ongoing </a:t>
              </a:r>
            </a:p>
            <a:p>
              <a:pPr algn="ctr" defTabSz="1450975"/>
              <a:r>
                <a:rPr lang="en-US" sz="1400" b="1" dirty="0" smtClean="0"/>
                <a:t>Satisfaction</a:t>
              </a:r>
            </a:p>
          </p:txBody>
        </p:sp>
        <p:sp>
          <p:nvSpPr>
            <p:cNvPr id="8202" name="AutoShape 10"/>
            <p:cNvSpPr>
              <a:spLocks noChangeArrowheads="1"/>
            </p:cNvSpPr>
            <p:nvPr/>
          </p:nvSpPr>
          <p:spPr bwMode="auto">
            <a:xfrm>
              <a:off x="1122" y="2877"/>
              <a:ext cx="193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203" name="AutoShape 11"/>
            <p:cNvSpPr>
              <a:spLocks noChangeArrowheads="1"/>
            </p:cNvSpPr>
            <p:nvPr/>
          </p:nvSpPr>
          <p:spPr bwMode="auto">
            <a:xfrm>
              <a:off x="2231" y="2877"/>
              <a:ext cx="193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204" name="AutoShape 12"/>
            <p:cNvSpPr>
              <a:spLocks noChangeArrowheads="1"/>
            </p:cNvSpPr>
            <p:nvPr/>
          </p:nvSpPr>
          <p:spPr bwMode="auto">
            <a:xfrm>
              <a:off x="3339" y="2877"/>
              <a:ext cx="194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205" name="AutoShape 13"/>
            <p:cNvSpPr>
              <a:spLocks noChangeArrowheads="1"/>
            </p:cNvSpPr>
            <p:nvPr/>
          </p:nvSpPr>
          <p:spPr bwMode="auto">
            <a:xfrm>
              <a:off x="4398" y="2877"/>
              <a:ext cx="193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22152046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777875" y="246063"/>
            <a:ext cx="7588250" cy="487362"/>
          </a:xfrm>
          <a:noFill/>
          <a:ln/>
        </p:spPr>
        <p:txBody>
          <a:bodyPr lIns="0" tIns="0" rIns="0" bIns="0" anchor="ctr">
            <a:spAutoFit/>
          </a:bodyPr>
          <a:lstStyle/>
          <a:p>
            <a:r>
              <a:rPr lang="en-US" sz="3200" dirty="0"/>
              <a:t>Control Plan Roadmap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196752"/>
            <a:ext cx="3959225" cy="3083921"/>
          </a:xfrm>
          <a:solidFill>
            <a:schemeClr val="bg1"/>
          </a:solidFill>
          <a:ln/>
        </p:spPr>
        <p:txBody>
          <a:bodyPr>
            <a:spAutoFit/>
          </a:bodyPr>
          <a:lstStyle/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 smtClean="0">
                <a:solidFill>
                  <a:srgbClr val="000000"/>
                </a:solidFill>
              </a:rPr>
              <a:t>1.Collect </a:t>
            </a:r>
            <a:r>
              <a:rPr lang="en-US" sz="1800" dirty="0">
                <a:solidFill>
                  <a:srgbClr val="000000"/>
                </a:solidFill>
              </a:rPr>
              <a:t>existing documentation for process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 smtClean="0">
                <a:solidFill>
                  <a:srgbClr val="000000"/>
                </a:solidFill>
              </a:rPr>
              <a:t>2.Determine </a:t>
            </a:r>
            <a:r>
              <a:rPr lang="en-US" sz="1800" dirty="0">
                <a:solidFill>
                  <a:srgbClr val="000000"/>
                </a:solidFill>
              </a:rPr>
              <a:t>scope of </a:t>
            </a:r>
            <a:r>
              <a:rPr lang="en-US" sz="1800" dirty="0" smtClean="0">
                <a:solidFill>
                  <a:srgbClr val="000000"/>
                </a:solidFill>
              </a:rPr>
              <a:t>control </a:t>
            </a:r>
            <a:r>
              <a:rPr lang="en-US" sz="1800" dirty="0">
                <a:solidFill>
                  <a:srgbClr val="000000"/>
                </a:solidFill>
              </a:rPr>
              <a:t>plan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 smtClean="0">
                <a:solidFill>
                  <a:srgbClr val="000000"/>
                </a:solidFill>
              </a:rPr>
              <a:t>3.Update existing documentation and use if appropriate.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 smtClean="0">
                <a:solidFill>
                  <a:srgbClr val="000000"/>
                </a:solidFill>
              </a:rPr>
              <a:t>4.Fill </a:t>
            </a:r>
            <a:r>
              <a:rPr lang="en-US" sz="1800" dirty="0">
                <a:solidFill>
                  <a:srgbClr val="000000"/>
                </a:solidFill>
              </a:rPr>
              <a:t>in Control Plan </a:t>
            </a:r>
            <a:r>
              <a:rPr lang="en-US" sz="1800" dirty="0" smtClean="0">
                <a:solidFill>
                  <a:srgbClr val="000000"/>
                </a:solidFill>
              </a:rPr>
              <a:t>Summary</a:t>
            </a:r>
            <a:endParaRPr lang="en-US" sz="1800" dirty="0">
              <a:solidFill>
                <a:srgbClr val="000000"/>
              </a:solidFill>
            </a:endParaRP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 smtClean="0">
                <a:solidFill>
                  <a:srgbClr val="000000"/>
                </a:solidFill>
              </a:rPr>
              <a:t>5.Identify </a:t>
            </a:r>
            <a:r>
              <a:rPr lang="en-US" sz="1800" dirty="0">
                <a:solidFill>
                  <a:srgbClr val="000000"/>
                </a:solidFill>
              </a:rPr>
              <a:t>missing or inadequate components — gaps</a:t>
            </a:r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16016" y="1124744"/>
            <a:ext cx="4340225" cy="3083921"/>
          </a:xfrm>
          <a:noFill/>
          <a:ln/>
        </p:spPr>
        <p:txBody>
          <a:bodyPr>
            <a:spAutoFit/>
          </a:bodyPr>
          <a:lstStyle/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/>
              <a:t>Pay particular attention to adequacy of training, maintenance, operating and reaction plans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/>
              <a:t>Assign tasks to team members to complete missing plan elements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en-US" sz="1800" dirty="0"/>
              <a:t>T</a:t>
            </a:r>
            <a:r>
              <a:rPr lang="en-US" sz="1800" dirty="0" smtClean="0"/>
              <a:t>rain appropriate personnel</a:t>
            </a:r>
            <a:endParaRPr lang="en-US" sz="1800" dirty="0"/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85000"/>
              <a:buNone/>
            </a:pPr>
            <a:r>
              <a:rPr lang="en-US" sz="1800" dirty="0"/>
              <a:t>Collect sign-off </a:t>
            </a:r>
            <a:r>
              <a:rPr lang="en-US" sz="1800" dirty="0" smtClean="0"/>
              <a:t>signatures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85000"/>
              <a:buNone/>
            </a:pPr>
            <a:r>
              <a:rPr lang="en-US" sz="1800" dirty="0" smtClean="0"/>
              <a:t>Best practice would be to verify </a:t>
            </a:r>
            <a:r>
              <a:rPr lang="en-US" sz="1800" dirty="0"/>
              <a:t>control plan effectiveness in six </a:t>
            </a:r>
            <a:r>
              <a:rPr lang="en-US" sz="1800" dirty="0" smtClean="0"/>
              <a:t>months.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23571086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Oval 4"/>
          <p:cNvSpPr>
            <a:spLocks noChangeArrowheads="1"/>
          </p:cNvSpPr>
          <p:nvPr/>
        </p:nvSpPr>
        <p:spPr bwMode="auto">
          <a:xfrm>
            <a:off x="2915816" y="5013176"/>
            <a:ext cx="3127375" cy="673100"/>
          </a:xfrm>
          <a:prstGeom prst="ellipse">
            <a:avLst/>
          </a:prstGeom>
          <a:gradFill rotWithShape="0">
            <a:gsLst>
              <a:gs pos="0">
                <a:srgbClr val="FFFFFF">
                  <a:gamma/>
                  <a:shade val="89804"/>
                  <a:invGamma/>
                </a:srgbClr>
              </a:gs>
              <a:gs pos="100000">
                <a:srgbClr val="FFFFFF"/>
              </a:gs>
            </a:gsLst>
            <a:lin ang="2700000" scaled="1"/>
          </a:gradFill>
          <a:ln w="12700">
            <a:solidFill>
              <a:schemeClr val="tx1"/>
            </a:solidFill>
            <a:round/>
            <a:headEnd/>
            <a:tailEnd/>
          </a:ln>
          <a:effectLst>
            <a:outerShdw blurRad="63500" dist="107763" dir="2700000" algn="ctr" rotWithShape="0">
              <a:schemeClr val="folHlink">
                <a:alpha val="74998"/>
              </a:schemeClr>
            </a:outerShdw>
          </a:effectLst>
        </p:spPr>
        <p:txBody>
          <a:bodyPr wrap="none" lIns="90488" tIns="44450" rIns="90488" bIns="44450" anchor="ctr"/>
          <a:lstStyle/>
          <a:p>
            <a:pPr algn="ctr"/>
            <a:r>
              <a:rPr lang="en-US" b="1" dirty="0"/>
              <a:t>Revise Periodically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en-US" sz="2800" dirty="0"/>
              <a:t>Control Plan Strategy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229600" cy="3917032"/>
          </a:xfrm>
        </p:spPr>
        <p:txBody>
          <a:bodyPr/>
          <a:lstStyle/>
          <a:p>
            <a:pPr marL="0" indent="0">
              <a:buClr>
                <a:srgbClr val="114FFB"/>
              </a:buClr>
              <a:buSzPct val="65000"/>
              <a:buNone/>
            </a:pPr>
            <a:r>
              <a:rPr lang="en-GB" sz="2000" smtClean="0"/>
              <a:t>The intent of an effective control plan strategy is to:-</a:t>
            </a:r>
          </a:p>
          <a:p>
            <a:pPr marL="0" indent="0">
              <a:buClr>
                <a:srgbClr val="114FFB"/>
              </a:buClr>
              <a:buSzPct val="65000"/>
              <a:buNone/>
            </a:pPr>
            <a:endParaRPr lang="en-GB" sz="2000" smtClean="0"/>
          </a:p>
          <a:p>
            <a:pPr lvl="1"/>
            <a:r>
              <a:rPr lang="en-GB" sz="1800" smtClean="0"/>
              <a:t>Ensure the output of the project continues as designed.</a:t>
            </a:r>
          </a:p>
          <a:p>
            <a:pPr lvl="1"/>
            <a:r>
              <a:rPr lang="en-GB" sz="1800" smtClean="0"/>
              <a:t>Minimize tampering by those not understanding the original objectives.</a:t>
            </a:r>
          </a:p>
          <a:p>
            <a:pPr lvl="1"/>
            <a:r>
              <a:rPr lang="en-GB" sz="1800" smtClean="0"/>
              <a:t>Assure that the product/project/process improvements that have been identified and implemented become institutionalised.</a:t>
            </a:r>
          </a:p>
          <a:p>
            <a:pPr lvl="1"/>
            <a:r>
              <a:rPr lang="en-GB" sz="1800" smtClean="0"/>
              <a:t>Provide for adequate training in all procedures.</a:t>
            </a:r>
          </a:p>
          <a:p>
            <a:pPr lvl="1"/>
            <a:r>
              <a:rPr lang="en-GB" sz="1800" smtClean="0"/>
              <a:t>Include required maintenance schedules.</a:t>
            </a:r>
          </a:p>
          <a:p>
            <a:pPr lvl="1"/>
            <a:r>
              <a:rPr lang="en-GB" sz="1800" smtClean="0"/>
              <a:t>Carries forward items highlighted in the Risk Register.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52240414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6" name="Rectangle 6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US" sz="2800" dirty="0"/>
              <a:t>Control Plan Components</a:t>
            </a:r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395536" y="1196752"/>
            <a:ext cx="8229600" cy="3917032"/>
          </a:xfrm>
        </p:spPr>
        <p:txBody>
          <a:bodyPr/>
          <a:lstStyle/>
          <a:p>
            <a:pPr marL="0" indent="0">
              <a:buClr>
                <a:srgbClr val="114FFB"/>
              </a:buClr>
              <a:buSzPct val="65000"/>
              <a:buNone/>
            </a:pPr>
            <a:r>
              <a:rPr lang="en-US" sz="1800" b="1" dirty="0" smtClean="0"/>
              <a:t>Good Control Plans Have:-</a:t>
            </a:r>
            <a:endParaRPr lang="en-US" sz="1800" b="1" dirty="0"/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4788024" y="2420888"/>
            <a:ext cx="4104456" cy="2257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/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Sampling &amp; Testing methods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Measurement Systems Analysis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Training Materials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Maintenance schedules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Reaction Plan and</a:t>
            </a:r>
            <a:br>
              <a:rPr lang="en-GB" sz="1800" b="1" smtClean="0"/>
            </a:br>
            <a:r>
              <a:rPr lang="en-GB" sz="1800" b="1" smtClean="0"/>
              <a:t>Procedures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b="1" smtClean="0"/>
              <a:t>Makes it clear what to do when things go wrong</a:t>
            </a:r>
            <a:endParaRPr lang="en-GB" sz="1800" b="1"/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611560" y="2420888"/>
            <a:ext cx="3640137" cy="173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Clear Responsibilities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Checklists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Mistake proofing systems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Standard Operating Procedures 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en-GB" sz="1800" b="1" smtClean="0"/>
              <a:t>Workmanship Standards</a:t>
            </a:r>
            <a:endParaRPr lang="en-GB" sz="1800" b="1"/>
          </a:p>
        </p:txBody>
      </p:sp>
    </p:spTree>
    <p:extLst>
      <p:ext uri="{BB962C8B-B14F-4D97-AF65-F5344CB8AC3E}">
        <p14:creationId xmlns:p14="http://schemas.microsoft.com/office/powerpoint/2010/main" val="6662287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637" y="404664"/>
            <a:ext cx="8642835" cy="5291725"/>
          </a:xfrm>
          <a:prstGeom prst="rect">
            <a:avLst/>
          </a:prstGeom>
        </p:spPr>
      </p:pic>
      <p:sp>
        <p:nvSpPr>
          <p:cNvPr id="1434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US" sz="2800" dirty="0"/>
              <a:t>Control Plan Summary</a:t>
            </a:r>
          </a:p>
        </p:txBody>
      </p:sp>
    </p:spTree>
    <p:extLst>
      <p:ext uri="{BB962C8B-B14F-4D97-AF65-F5344CB8AC3E}">
        <p14:creationId xmlns:p14="http://schemas.microsoft.com/office/powerpoint/2010/main" val="88134580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E5267A-474E-2640-A024-2F0BEBD7BCFC}" type="datetime1">
              <a:rPr lang="en-GB" smtClean="0"/>
              <a:t>24/07/17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81890B59-728B-3540-A159-794CE1C51EFA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5" name="Rectangle 7"/>
          <p:cNvSpPr txBox="1">
            <a:spLocks noChangeArrowheads="1"/>
          </p:cNvSpPr>
          <p:nvPr/>
        </p:nvSpPr>
        <p:spPr bwMode="auto">
          <a:xfrm>
            <a:off x="457200" y="-24340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en-US" sz="2800" dirty="0" smtClean="0"/>
              <a:t>Control Plan Summary Example</a:t>
            </a:r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4545" y="548680"/>
            <a:ext cx="9854979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7264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1" name="AutoShape 5"/>
          <p:cNvSpPr>
            <a:spLocks noChangeArrowheads="1"/>
          </p:cNvSpPr>
          <p:nvPr/>
        </p:nvSpPr>
        <p:spPr bwMode="auto">
          <a:xfrm rot="16200000" flipH="1">
            <a:off x="7169150" y="1758950"/>
            <a:ext cx="1206500" cy="444500"/>
          </a:xfrm>
          <a:prstGeom prst="rightArrow">
            <a:avLst>
              <a:gd name="adj1" fmla="val 50000"/>
              <a:gd name="adj2" fmla="val 1357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3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/>
              <a:t>Reaction Plan and Procedures</a:t>
            </a:r>
            <a:endParaRPr lang="en-GB" sz="3600"/>
          </a:p>
        </p:txBody>
      </p:sp>
      <p:sp>
        <p:nvSpPr>
          <p:cNvPr id="55304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914400"/>
            <a:ext cx="3784600" cy="3666728"/>
          </a:xfrm>
        </p:spPr>
        <p:txBody>
          <a:bodyPr/>
          <a:lstStyle/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GB" sz="2000" smtClean="0"/>
              <a:t>Actions should be the responsibility of people closest to the process.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en-GB" sz="2000" smtClean="0"/>
              <a:t>The reaction plan can simply refer to an Standard Operating Procedure and identify the person responsible for the reaction.</a:t>
            </a:r>
            <a:endParaRPr lang="en-GB" sz="2000"/>
          </a:p>
        </p:txBody>
      </p:sp>
      <p:pic>
        <p:nvPicPr>
          <p:cNvPr id="2" name="Picture 1" descr="Screen Shot 2017-02-13 at 11.27.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564904"/>
            <a:ext cx="3437508" cy="2184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65294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20891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Project Record </a:t>
            </a:r>
            <a:r>
              <a:rPr lang="en-GB" sz="3200" dirty="0" smtClean="0"/>
              <a:t>Management</a:t>
            </a:r>
          </a:p>
          <a:p>
            <a:pPr algn="ctr"/>
            <a:endParaRPr lang="en-GB" sz="2000" dirty="0" smtClean="0"/>
          </a:p>
          <a:p>
            <a:pPr algn="ctr"/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Essential for Technical/ Construction type projects where version control is crucial, e.g. Drawings, technical specifications.</a:t>
            </a:r>
          </a:p>
          <a:p>
            <a:endParaRPr lang="en-GB" sz="2400" dirty="0" smtClean="0"/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Vital to record changes in Scope, and approvals given.</a:t>
            </a:r>
          </a:p>
          <a:p>
            <a:pPr marL="285750" indent="-285750">
              <a:buFont typeface="Arial"/>
              <a:buChar char="•"/>
            </a:pP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General change management issues, (Variation instructions) and approvals.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DF951B-8721-6642-A738-8F280D92B6B4}" type="datetime1">
              <a:rPr lang="en-GB" smtClean="0"/>
              <a:t>24/07/17</a:t>
            </a:fld>
            <a:endParaRPr lang="en-GB"/>
          </a:p>
        </p:txBody>
      </p:sp>
      <p:sp>
        <p:nvSpPr>
          <p:cNvPr id="5" name="Oval Callout 4"/>
          <p:cNvSpPr/>
          <p:nvPr/>
        </p:nvSpPr>
        <p:spPr>
          <a:xfrm>
            <a:off x="1907704" y="4149080"/>
            <a:ext cx="7020272" cy="2448272"/>
          </a:xfrm>
          <a:prstGeom prst="wedgeEllipseCallout">
            <a:avLst>
              <a:gd name="adj1" fmla="val -37114"/>
              <a:gd name="adj2" fmla="val -82745"/>
            </a:avLst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Remember from Monitor and Control section. Vital to preserve Project Documents as part of Control Plan.</a:t>
            </a:r>
          </a:p>
          <a:p>
            <a:r>
              <a:rPr lang="en-GB" dirty="0" smtClean="0"/>
              <a:t>Reference as </a:t>
            </a:r>
            <a:r>
              <a:rPr lang="en-GB" dirty="0"/>
              <a:t>n</a:t>
            </a:r>
            <a:r>
              <a:rPr lang="en-GB" dirty="0" smtClean="0"/>
              <a:t>ecessary and ensure people know how to get at them!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1414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988840"/>
            <a:ext cx="8229600" cy="1143000"/>
          </a:xfrm>
        </p:spPr>
        <p:txBody>
          <a:bodyPr/>
          <a:lstStyle/>
          <a:p>
            <a:r>
              <a:rPr lang="en-GB" dirty="0" smtClean="0"/>
              <a:t>Break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5486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1143000"/>
          </a:xfrm>
        </p:spPr>
        <p:txBody>
          <a:bodyPr/>
          <a:lstStyle/>
          <a:p>
            <a:r>
              <a:rPr lang="en-GB" dirty="0" smtClean="0"/>
              <a:t>Lessons Learned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4761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30</a:t>
            </a:fld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83568" y="1916832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/>
              <a:t>A Lessons Learned Report enables </a:t>
            </a:r>
            <a:r>
              <a:rPr lang="en-US" sz="2400" dirty="0" err="1" smtClean="0"/>
              <a:t>organisations</a:t>
            </a:r>
            <a:r>
              <a:rPr lang="en-US" sz="2400" dirty="0" smtClean="0"/>
              <a:t> </a:t>
            </a:r>
            <a:r>
              <a:rPr lang="en-US" sz="2400" dirty="0"/>
              <a:t>to document </a:t>
            </a:r>
            <a:r>
              <a:rPr lang="en-US" sz="2400" dirty="0" smtClean="0"/>
              <a:t>project </a:t>
            </a:r>
            <a:r>
              <a:rPr lang="en-US" sz="2400" dirty="0"/>
              <a:t>challenges and </a:t>
            </a:r>
            <a:r>
              <a:rPr lang="en-US" sz="2400" dirty="0" smtClean="0"/>
              <a:t>successes and to </a:t>
            </a:r>
            <a:r>
              <a:rPr lang="en-US" sz="2400" dirty="0"/>
              <a:t>understand causes of difficulties </a:t>
            </a:r>
            <a:r>
              <a:rPr lang="en-US" sz="2400" dirty="0" smtClean="0"/>
              <a:t>in order </a:t>
            </a:r>
            <a:r>
              <a:rPr lang="en-US" sz="2400" dirty="0"/>
              <a:t>to achieve greater success in the future. </a:t>
            </a:r>
            <a:endParaRPr lang="en-US" sz="2400" dirty="0" smtClean="0"/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It is part of the continuous improvement cycle.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The </a:t>
            </a:r>
            <a:r>
              <a:rPr lang="en-US" sz="2400" dirty="0"/>
              <a:t>benefits of looking </a:t>
            </a:r>
            <a:r>
              <a:rPr lang="en-US" sz="2400" dirty="0" smtClean="0"/>
              <a:t>at </a:t>
            </a:r>
            <a:r>
              <a:rPr lang="en-US" sz="2400" dirty="0"/>
              <a:t>past experience include process improvement, risk management</a:t>
            </a:r>
            <a:r>
              <a:rPr lang="en-US" sz="2400" dirty="0" smtClean="0"/>
              <a:t>, future budgeting and time estimates.</a:t>
            </a:r>
            <a:endParaRPr lang="en-GB" sz="24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en-GB" sz="3200" smtClean="0"/>
              <a:t>Post Project / Post Implementation Review</a:t>
            </a:r>
            <a:br>
              <a:rPr lang="en-GB" sz="3200" smtClean="0"/>
            </a:br>
            <a:r>
              <a:rPr lang="en-GB" sz="3200" smtClean="0"/>
              <a:t>/Lessons Learned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85917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Post Project / Post Implementation Review</a:t>
            </a:r>
            <a:br>
              <a:rPr lang="en-GB" sz="3200" dirty="0" smtClean="0"/>
            </a:br>
            <a:r>
              <a:rPr lang="en-GB" sz="3200" dirty="0" smtClean="0"/>
              <a:t>/Lessons Learned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Team Activity</a:t>
            </a:r>
          </a:p>
          <a:p>
            <a:r>
              <a:rPr lang="en-GB" dirty="0" smtClean="0"/>
              <a:t>Brainstorm what went well, not so well.</a:t>
            </a:r>
          </a:p>
          <a:p>
            <a:r>
              <a:rPr lang="en-GB" dirty="0" smtClean="0"/>
              <a:t>Summarise</a:t>
            </a:r>
          </a:p>
          <a:p>
            <a:r>
              <a:rPr lang="en-GB" dirty="0" smtClean="0"/>
              <a:t>Try to identify root causes of issues raised.</a:t>
            </a:r>
          </a:p>
          <a:p>
            <a:r>
              <a:rPr lang="en-GB" dirty="0" smtClean="0"/>
              <a:t>What challenged the team most.</a:t>
            </a:r>
          </a:p>
          <a:p>
            <a:r>
              <a:rPr lang="en-GB" dirty="0" smtClean="0"/>
              <a:t>Suggest solutions for future projects.</a:t>
            </a:r>
          </a:p>
          <a:p>
            <a:r>
              <a:rPr lang="en-GB" dirty="0" smtClean="0"/>
              <a:t>Help people not to re-invent the wheel!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3C112D-71B6-E446-B5C9-55679130312B}" type="datetime1">
              <a:rPr lang="en-GB" smtClean="0"/>
              <a:t>24/07/17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F92FC3-7AE2-7B4F-A788-0BC08D741811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0599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229600" cy="3917032"/>
          </a:xfrm>
        </p:spPr>
        <p:txBody>
          <a:bodyPr/>
          <a:lstStyle/>
          <a:p>
            <a:r>
              <a:rPr lang="en-GB" sz="1600" dirty="0" smtClean="0"/>
              <a:t>An </a:t>
            </a:r>
            <a:r>
              <a:rPr lang="en-GB" sz="1600" dirty="0"/>
              <a:t>a</a:t>
            </a:r>
            <a:r>
              <a:rPr lang="en-GB" sz="1600" dirty="0" smtClean="0"/>
              <a:t>ssessment </a:t>
            </a:r>
            <a:r>
              <a:rPr lang="en-GB" sz="1600" dirty="0"/>
              <a:t>of goals and </a:t>
            </a:r>
            <a:r>
              <a:rPr lang="en-GB" sz="1600" dirty="0" smtClean="0"/>
              <a:t>objectives.</a:t>
            </a:r>
            <a:endParaRPr lang="en-GB" sz="1600" dirty="0"/>
          </a:p>
          <a:p>
            <a:r>
              <a:rPr lang="en-GB" sz="1600" dirty="0"/>
              <a:t>Identification of activities or areas needing additional </a:t>
            </a:r>
            <a:r>
              <a:rPr lang="en-GB" sz="1600" dirty="0" smtClean="0"/>
              <a:t>effort.</a:t>
            </a:r>
            <a:endParaRPr lang="en-GB" sz="1600" dirty="0"/>
          </a:p>
          <a:p>
            <a:r>
              <a:rPr lang="en-GB" sz="1600" dirty="0"/>
              <a:t>Identification of effective activities or </a:t>
            </a:r>
            <a:r>
              <a:rPr lang="en-GB" sz="1600" dirty="0" smtClean="0"/>
              <a:t>strategies.</a:t>
            </a:r>
            <a:endParaRPr lang="en-GB" sz="1600" dirty="0"/>
          </a:p>
          <a:p>
            <a:r>
              <a:rPr lang="en-GB" sz="1600" dirty="0"/>
              <a:t>Comparison of </a:t>
            </a:r>
            <a:r>
              <a:rPr lang="en-GB" sz="1600" dirty="0" smtClean="0"/>
              <a:t>budget costs </a:t>
            </a:r>
            <a:r>
              <a:rPr lang="en-GB" sz="1600" dirty="0"/>
              <a:t>and results </a:t>
            </a:r>
            <a:r>
              <a:rPr lang="en-GB" sz="1600" dirty="0" smtClean="0"/>
              <a:t>.</a:t>
            </a:r>
          </a:p>
          <a:p>
            <a:r>
              <a:rPr lang="en-GB" sz="1600" dirty="0" smtClean="0"/>
              <a:t>Assessment </a:t>
            </a:r>
            <a:r>
              <a:rPr lang="en-GB" sz="1600" dirty="0"/>
              <a:t>of the roles of </a:t>
            </a:r>
            <a:r>
              <a:rPr lang="en-GB" sz="1600" dirty="0" smtClean="0"/>
              <a:t>organisations </a:t>
            </a:r>
            <a:r>
              <a:rPr lang="en-GB" sz="1600" dirty="0"/>
              <a:t>in the project and the interactions among the </a:t>
            </a:r>
            <a:r>
              <a:rPr lang="en-GB" sz="1600" dirty="0" smtClean="0"/>
              <a:t>organisations .</a:t>
            </a:r>
            <a:endParaRPr lang="en-GB" sz="1600" dirty="0"/>
          </a:p>
          <a:p>
            <a:r>
              <a:rPr lang="en-GB" sz="1600" dirty="0" smtClean="0"/>
              <a:t>Were </a:t>
            </a:r>
            <a:r>
              <a:rPr lang="en-GB" sz="1600" dirty="0"/>
              <a:t>the objectives met?</a:t>
            </a:r>
          </a:p>
          <a:p>
            <a:r>
              <a:rPr lang="en-GB" sz="1600" dirty="0" smtClean="0"/>
              <a:t>Was additional effort/resource needed</a:t>
            </a:r>
            <a:r>
              <a:rPr lang="en-GB" sz="1600" dirty="0"/>
              <a:t>?</a:t>
            </a:r>
          </a:p>
          <a:p>
            <a:r>
              <a:rPr lang="en-GB" sz="1600" dirty="0"/>
              <a:t>Were any objectives unmet?</a:t>
            </a:r>
          </a:p>
          <a:p>
            <a:r>
              <a:rPr lang="en-GB" sz="1600" dirty="0"/>
              <a:t>Were any strategies or activities unsuccessful?</a:t>
            </a:r>
          </a:p>
          <a:p>
            <a:r>
              <a:rPr lang="en-GB" sz="1600" dirty="0" smtClean="0"/>
              <a:t>Should </a:t>
            </a:r>
            <a:r>
              <a:rPr lang="en-GB" sz="1600" dirty="0"/>
              <a:t>these activities be continued, renewed, and strengthened?</a:t>
            </a:r>
          </a:p>
          <a:p>
            <a:r>
              <a:rPr lang="en-GB" sz="1600" dirty="0"/>
              <a:t>Can these activities be expanded to apply to other audiences or situations?</a:t>
            </a:r>
          </a:p>
          <a:p>
            <a:r>
              <a:rPr lang="en-GB" sz="1600" dirty="0" smtClean="0"/>
              <a:t>What </a:t>
            </a:r>
            <a:r>
              <a:rPr lang="en-GB" sz="1600" dirty="0"/>
              <a:t>were the </a:t>
            </a:r>
            <a:r>
              <a:rPr lang="en-GB" sz="1600" dirty="0" smtClean="0"/>
              <a:t>costs </a:t>
            </a:r>
            <a:r>
              <a:rPr lang="en-GB" sz="1600" dirty="0"/>
              <a:t>(including staff time) and results of different aspects of </a:t>
            </a:r>
            <a:r>
              <a:rPr lang="en-GB" sz="1600" dirty="0" smtClean="0"/>
              <a:t>project?</a:t>
            </a:r>
            <a:endParaRPr lang="en-GB" sz="1600" dirty="0"/>
          </a:p>
          <a:p>
            <a:r>
              <a:rPr lang="en-GB" sz="1600" dirty="0" smtClean="0"/>
              <a:t>Did </a:t>
            </a:r>
            <a:r>
              <a:rPr lang="en-GB" sz="1600" dirty="0"/>
              <a:t>any conflicts of organizational agendas or operating styles occur?</a:t>
            </a:r>
          </a:p>
          <a:p>
            <a:r>
              <a:rPr lang="en-GB" sz="1600" dirty="0"/>
              <a:t>How did the timing of the </a:t>
            </a:r>
            <a:r>
              <a:rPr lang="en-GB" sz="1600" dirty="0" smtClean="0"/>
              <a:t>project work </a:t>
            </a:r>
            <a:r>
              <a:rPr lang="en-GB" sz="1600" dirty="0"/>
              <a:t>with the different organizations involved?</a:t>
            </a:r>
            <a:r>
              <a:rPr lang="en-GB" sz="1400" dirty="0"/>
              <a:t>	</a:t>
            </a: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3C112D-71B6-E446-B5C9-55679130312B}" type="datetime1">
              <a:rPr lang="en-GB" smtClean="0"/>
              <a:pPr>
                <a:defRPr/>
              </a:pPr>
              <a:t>24/07/17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F92FC3-7AE2-7B4F-A788-0BC08D741811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47664" y="188640"/>
            <a:ext cx="5403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Lessons Learned Report can contain:-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773958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Rewards and Recognition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to be forgotten</a:t>
            </a:r>
          </a:p>
          <a:p>
            <a:r>
              <a:rPr lang="en-GB" dirty="0" smtClean="0"/>
              <a:t>Sometime appropriate to mark the end of a project with a celebration.</a:t>
            </a:r>
          </a:p>
          <a:p>
            <a:r>
              <a:rPr lang="en-GB" dirty="0" smtClean="0"/>
              <a:t>Thank </a:t>
            </a:r>
            <a:r>
              <a:rPr lang="en-GB" dirty="0" err="1" smtClean="0"/>
              <a:t>you’s</a:t>
            </a:r>
            <a:r>
              <a:rPr lang="en-GB" dirty="0"/>
              <a:t> </a:t>
            </a:r>
            <a:r>
              <a:rPr lang="en-GB" dirty="0" smtClean="0"/>
              <a:t>to contributors</a:t>
            </a:r>
          </a:p>
          <a:p>
            <a:r>
              <a:rPr lang="en-GB" dirty="0" smtClean="0"/>
              <a:t>Special recognition and or reward may be also appropriate.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06893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anchor="t"/>
          <a:lstStyle/>
          <a:p>
            <a:pPr eaLnBrk="1" hangingPunct="1"/>
            <a:r>
              <a:rPr lang="en-GB" sz="2800" dirty="0">
                <a:latin typeface="Myriad Pro" charset="0"/>
              </a:rPr>
              <a:t>Day </a:t>
            </a:r>
            <a:r>
              <a:rPr lang="en-GB" sz="2800" dirty="0" smtClean="0">
                <a:latin typeface="Myriad Pro" charset="0"/>
              </a:rPr>
              <a:t>4 Summary</a:t>
            </a:r>
            <a:endParaRPr lang="en-GB" sz="2800" dirty="0">
              <a:latin typeface="Myriad Pro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1340769"/>
            <a:ext cx="4464496" cy="3456384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400" dirty="0" smtClean="0">
                <a:cs typeface="+mn-cs"/>
              </a:rPr>
              <a:t>We have covered:-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24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cs typeface="+mn-cs"/>
              </a:rPr>
              <a:t>Project Closure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cs typeface="+mn-cs"/>
              </a:rPr>
              <a:t>Control Plan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cs typeface="+mn-cs"/>
              </a:rPr>
              <a:t>Lessons Learned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cs typeface="+mn-cs"/>
              </a:rPr>
              <a:t>Reward and Recognition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6CDCA5-013C-4A4C-AAE5-65F9E235C83C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34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44824"/>
            <a:ext cx="8229600" cy="1143000"/>
          </a:xfrm>
        </p:spPr>
        <p:txBody>
          <a:bodyPr/>
          <a:lstStyle/>
          <a:p>
            <a:r>
              <a:rPr lang="en-GB" dirty="0" smtClean="0"/>
              <a:t>Before we finish</a:t>
            </a:r>
            <a:r>
              <a:rPr lang="mr-IN" dirty="0" smtClean="0"/>
              <a:t>……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6094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dirty="0" smtClean="0"/>
              <a:t>Variations on a theme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/>
          <a:lstStyle/>
          <a:p>
            <a:r>
              <a:rPr lang="en-GB" dirty="0" smtClean="0"/>
              <a:t>The project management method we have covered can be described as a generic, traditional or Waterfall method, but other methods can be adopted. </a:t>
            </a:r>
          </a:p>
          <a:p>
            <a:r>
              <a:rPr lang="en-GB" dirty="0" smtClean="0"/>
              <a:t>Pros and Cons can be identified to compare methods.</a:t>
            </a:r>
          </a:p>
          <a:p>
            <a:r>
              <a:rPr lang="en-GB" dirty="0" smtClean="0"/>
              <a:t>Ultimately it is for the Project Manager and team to identify the best approach for their particular project.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4652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Project Management </a:t>
            </a:r>
            <a:r>
              <a:rPr lang="en-GB" sz="3600" dirty="0" smtClean="0"/>
              <a:t>Methodologies Reminder </a:t>
            </a:r>
            <a:r>
              <a:rPr lang="en-GB" sz="3600" dirty="0"/>
              <a:t/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37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7504" y="908720"/>
            <a:ext cx="87849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 </a:t>
            </a:r>
            <a:endParaRPr lang="en-GB" sz="1400" dirty="0" smtClean="0"/>
          </a:p>
          <a:p>
            <a:endParaRPr lang="en-GB" sz="1400" dirty="0"/>
          </a:p>
          <a:p>
            <a:r>
              <a:rPr lang="en-GB" sz="1400" dirty="0"/>
              <a:t>PRINCE2</a:t>
            </a:r>
          </a:p>
          <a:p>
            <a:r>
              <a:rPr lang="en-GB" sz="1400" dirty="0"/>
              <a:t>Focus on product-based planning, continuing business justification, project stages, project governance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MSP Managing Successful Programmes</a:t>
            </a:r>
          </a:p>
          <a:p>
            <a:r>
              <a:rPr lang="en-GB" sz="1400" dirty="0"/>
              <a:t>Programme management- link to strategic goals, focus on legacy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Agile</a:t>
            </a:r>
          </a:p>
          <a:p>
            <a:r>
              <a:rPr lang="en-GB" sz="1400" dirty="0"/>
              <a:t>Fixed inputs; Focus on scope (</a:t>
            </a:r>
            <a:r>
              <a:rPr lang="en-GB" sz="1400" dirty="0" err="1"/>
              <a:t>MoSCoW</a:t>
            </a:r>
            <a:r>
              <a:rPr lang="en-GB" sz="1400" dirty="0"/>
              <a:t>), multiple sprints (work stages)/ scrums (team meetings), creating good-enough products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Lean</a:t>
            </a:r>
          </a:p>
          <a:p>
            <a:r>
              <a:rPr lang="en-GB" sz="1400" dirty="0"/>
              <a:t>Re-engineering of production process to produce customer value; elimination of waste and delay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Six Sigma</a:t>
            </a:r>
          </a:p>
          <a:p>
            <a:r>
              <a:rPr lang="en-GB" sz="1400" dirty="0"/>
              <a:t>Re-engineering of </a:t>
            </a:r>
            <a:r>
              <a:rPr lang="en-GB" sz="1400" dirty="0" smtClean="0"/>
              <a:t>any </a:t>
            </a:r>
            <a:r>
              <a:rPr lang="en-GB" sz="1400" dirty="0"/>
              <a:t>process to </a:t>
            </a:r>
            <a:r>
              <a:rPr lang="en-GB" sz="1400" dirty="0" smtClean="0"/>
              <a:t>improve productivity, consistency reliability etc. </a:t>
            </a:r>
            <a:r>
              <a:rPr lang="en-GB" sz="1400" dirty="0"/>
              <a:t>of output and address cost, </a:t>
            </a:r>
            <a:r>
              <a:rPr lang="en-GB" sz="1400" dirty="0" smtClean="0"/>
              <a:t>schedule inventory quality.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947389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38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67544" y="332656"/>
            <a:ext cx="8064896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/>
              <a:t>Conclusion</a:t>
            </a:r>
          </a:p>
          <a:p>
            <a:pPr algn="ctr"/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All projects </a:t>
            </a:r>
            <a:r>
              <a:rPr lang="en-GB" sz="2400" dirty="0"/>
              <a:t>do run the risk of failure due to unplanned contingencies and inaccurate estimates</a:t>
            </a:r>
            <a:r>
              <a:rPr lang="en-GB" sz="2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Careful planning</a:t>
            </a:r>
            <a:r>
              <a:rPr lang="en-GB" sz="2400" dirty="0"/>
              <a:t>, constraint management, successful recovery from mistakes if and when they do arise will minimize most risks. </a:t>
            </a:r>
            <a:endParaRPr lang="en-GB" sz="2400" dirty="0" smtClean="0"/>
          </a:p>
          <a:p>
            <a:pPr marL="285750" indent="-285750">
              <a:buFont typeface="Arial"/>
              <a:buChar char="•"/>
            </a:pPr>
            <a:endParaRPr lang="en-GB" sz="2400" dirty="0" smtClean="0"/>
          </a:p>
          <a:p>
            <a:pPr marL="285750" indent="-285750">
              <a:buFont typeface="Arial"/>
              <a:buChar char="•"/>
            </a:pPr>
            <a:r>
              <a:rPr lang="en-GB" sz="2400" dirty="0" smtClean="0"/>
              <a:t>Luck </a:t>
            </a:r>
            <a:r>
              <a:rPr lang="en-GB" sz="2400" dirty="0"/>
              <a:t>too, does play a part in the success of a project, but hard work and </a:t>
            </a:r>
            <a:r>
              <a:rPr lang="en-GB" sz="2400" dirty="0" smtClean="0"/>
              <a:t>correct </a:t>
            </a:r>
            <a:r>
              <a:rPr lang="en-GB" sz="2400" dirty="0"/>
              <a:t>management practices </a:t>
            </a:r>
            <a:r>
              <a:rPr lang="en-GB" sz="2400" dirty="0" smtClean="0"/>
              <a:t>should </a:t>
            </a:r>
            <a:r>
              <a:rPr lang="en-GB" sz="2400" dirty="0"/>
              <a:t>override most such difficulties.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77B300-03A1-0946-9BEF-365E18533577}" type="datetime1">
              <a:rPr lang="en-GB" smtClean="0"/>
              <a:t>24/07/17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4204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itle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 anchor="t"/>
          <a:lstStyle/>
          <a:p>
            <a:pPr eaLnBrk="1" hangingPunct="1"/>
            <a:r>
              <a:rPr lang="en-GB" dirty="0">
                <a:latin typeface="Myriad Pro" charset="0"/>
              </a:rPr>
              <a:t>End of Day </a:t>
            </a:r>
            <a:r>
              <a:rPr lang="en-GB" dirty="0" smtClean="0">
                <a:latin typeface="Myriad Pro" charset="0"/>
              </a:rPr>
              <a:t>3</a:t>
            </a:r>
            <a:r>
              <a:rPr lang="en-GB" dirty="0" smtClean="0">
                <a:latin typeface="Myriad Pro" charset="0"/>
              </a:rPr>
              <a:t/>
            </a:r>
            <a:br>
              <a:rPr lang="en-GB" dirty="0" smtClean="0">
                <a:latin typeface="Myriad Pro" charset="0"/>
              </a:rPr>
            </a:br>
            <a:r>
              <a:rPr lang="en-GB" dirty="0" smtClean="0">
                <a:latin typeface="Myriad Pro" charset="0"/>
              </a:rPr>
              <a:t>&amp;</a:t>
            </a:r>
            <a:br>
              <a:rPr lang="en-GB" dirty="0" smtClean="0">
                <a:latin typeface="Myriad Pro" charset="0"/>
              </a:rPr>
            </a:br>
            <a:r>
              <a:rPr lang="en-GB" dirty="0" smtClean="0">
                <a:latin typeface="Myriad Pro" charset="0"/>
              </a:rPr>
              <a:t>End of Taught Sessions</a:t>
            </a:r>
            <a:endParaRPr lang="en-GB" dirty="0">
              <a:latin typeface="Myriad Pro" charset="0"/>
            </a:endParaRPr>
          </a:p>
        </p:txBody>
      </p:sp>
      <p:sp>
        <p:nvSpPr>
          <p:cNvPr id="136194" name="Content Placeholder 2"/>
          <p:cNvSpPr>
            <a:spLocks noGrp="1"/>
          </p:cNvSpPr>
          <p:nvPr>
            <p:ph idx="1"/>
          </p:nvPr>
        </p:nvSpPr>
        <p:spPr>
          <a:xfrm>
            <a:off x="467544" y="3789040"/>
            <a:ext cx="8229600" cy="1468437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dirty="0">
                <a:latin typeface="Myriad Pro" charset="0"/>
              </a:rPr>
              <a:t>Any Questions?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576006-A2DD-D14A-9E52-BFBB52E5465E}" type="datetime1">
              <a:rPr lang="en-GB" smtClean="0"/>
              <a:t>24/07/17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39</a:t>
            </a:fld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40</a:t>
            </a:fld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29A30B-F604-DD49-B283-D8202F86C915}" type="datetime1">
              <a:rPr lang="en-GB" smtClean="0"/>
              <a:t>24/07/17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1446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6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PowerPoint Presentation Template" id="{0D1ACAAF-D24C-4680-B8CC-11ED3888D29C}" vid="{3C49ADF3-94F9-4D40-97E1-94FEF14D3CA4}"/>
    </a:ext>
  </a:extLst>
</a:theme>
</file>

<file path=ppt/theme/theme1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PowerPoint Presentation Template" id="{0D1ACAAF-D24C-4680-B8CC-11ED3888D29C}" vid="{3C49ADF3-94F9-4D40-97E1-94FEF14D3CA4}"/>
    </a:ext>
  </a:extLst>
</a:theme>
</file>

<file path=ppt/theme/theme1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40768</TotalTime>
  <Words>1404</Words>
  <Application>Microsoft Macintosh PowerPoint</Application>
  <PresentationFormat>On-screen Show (4:3)</PresentationFormat>
  <Paragraphs>312</Paragraphs>
  <Slides>40</Slides>
  <Notes>30</Notes>
  <HiddenSlides>0</HiddenSlides>
  <MMClips>0</MMClips>
  <ScaleCrop>false</ScaleCrop>
  <HeadingPairs>
    <vt:vector size="4" baseType="variant">
      <vt:variant>
        <vt:lpstr>Theme</vt:lpstr>
      </vt:variant>
      <vt:variant>
        <vt:i4>11</vt:i4>
      </vt:variant>
      <vt:variant>
        <vt:lpstr>Slide Titles</vt:lpstr>
      </vt:variant>
      <vt:variant>
        <vt:i4>40</vt:i4>
      </vt:variant>
    </vt:vector>
  </HeadingPairs>
  <TitlesOfParts>
    <vt:vector size="51" baseType="lpstr">
      <vt:lpstr>Blank Presentation</vt:lpstr>
      <vt:lpstr>7_Custom Design</vt:lpstr>
      <vt:lpstr>Custom Design</vt:lpstr>
      <vt:lpstr>2_Custom Design</vt:lpstr>
      <vt:lpstr>1_Custom Design</vt:lpstr>
      <vt:lpstr>3_Custom Design</vt:lpstr>
      <vt:lpstr>4_Custom Design</vt:lpstr>
      <vt:lpstr>5_Custom Design</vt:lpstr>
      <vt:lpstr>6_Custom Design</vt:lpstr>
      <vt:lpstr>20140311PresentationUWTSDTemplate</vt:lpstr>
      <vt:lpstr>1_20140311PresentationUWTSDTemplate</vt:lpstr>
      <vt:lpstr> DSAW7043: Work-Based Project Management :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Some Reminders from Last Session</vt:lpstr>
      <vt:lpstr>PowerPoint Presentation</vt:lpstr>
      <vt:lpstr>PowerPoint Presentation</vt:lpstr>
      <vt:lpstr>Project Management </vt:lpstr>
      <vt:lpstr>5. Project Closure and Control</vt:lpstr>
      <vt:lpstr>Closing the Project</vt:lpstr>
      <vt:lpstr>Project Closure Activities</vt:lpstr>
      <vt:lpstr>Closure Document</vt:lpstr>
      <vt:lpstr>PowerPoint Presentation</vt:lpstr>
      <vt:lpstr>Break.</vt:lpstr>
      <vt:lpstr>Project Control Plan</vt:lpstr>
      <vt:lpstr>Control Plans</vt:lpstr>
      <vt:lpstr>Importance to Customer</vt:lpstr>
      <vt:lpstr>Control Plan Roadmap</vt:lpstr>
      <vt:lpstr>Control Plan Strategy</vt:lpstr>
      <vt:lpstr>Control Plan Components</vt:lpstr>
      <vt:lpstr>Control Plan Summary</vt:lpstr>
      <vt:lpstr>PowerPoint Presentation</vt:lpstr>
      <vt:lpstr>Reaction Plan and Procedures</vt:lpstr>
      <vt:lpstr>PowerPoint Presentation</vt:lpstr>
      <vt:lpstr>Break</vt:lpstr>
      <vt:lpstr>Lessons Learned</vt:lpstr>
      <vt:lpstr>PowerPoint Presentation</vt:lpstr>
      <vt:lpstr>Post Project / Post Implementation Review /Lessons Learned</vt:lpstr>
      <vt:lpstr>PowerPoint Presentation</vt:lpstr>
      <vt:lpstr>Rewards and Recognition</vt:lpstr>
      <vt:lpstr>Day 4 Summary</vt:lpstr>
      <vt:lpstr>Before we finish……</vt:lpstr>
      <vt:lpstr>Variations on a theme</vt:lpstr>
      <vt:lpstr>Project Management Methodologies Reminder  </vt:lpstr>
      <vt:lpstr>PowerPoint Presentation</vt:lpstr>
      <vt:lpstr>End of Day 3 &amp; End of Taught Sessions</vt:lpstr>
      <vt:lpstr>PowerPoint Presentation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Ant Gwyther</cp:lastModifiedBy>
  <cp:revision>324</cp:revision>
  <cp:lastPrinted>2003-08-28T14:33:56Z</cp:lastPrinted>
  <dcterms:created xsi:type="dcterms:W3CDTF">2003-07-31T08:54:53Z</dcterms:created>
  <dcterms:modified xsi:type="dcterms:W3CDTF">2017-07-24T11:05:17Z</dcterms:modified>
</cp:coreProperties>
</file>