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44" r:id="rId1"/>
  </p:sldMasterIdLst>
  <p:notesMasterIdLst>
    <p:notesMasterId r:id="rId26"/>
  </p:notesMasterIdLst>
  <p:sldIdLst>
    <p:sldId id="256" r:id="rId2"/>
    <p:sldId id="264" r:id="rId3"/>
    <p:sldId id="257" r:id="rId4"/>
    <p:sldId id="265" r:id="rId5"/>
    <p:sldId id="276" r:id="rId6"/>
    <p:sldId id="266" r:id="rId7"/>
    <p:sldId id="269" r:id="rId8"/>
    <p:sldId id="267" r:id="rId9"/>
    <p:sldId id="280" r:id="rId10"/>
    <p:sldId id="259" r:id="rId11"/>
    <p:sldId id="262" r:id="rId12"/>
    <p:sldId id="274" r:id="rId13"/>
    <p:sldId id="270" r:id="rId14"/>
    <p:sldId id="263" r:id="rId15"/>
    <p:sldId id="268" r:id="rId16"/>
    <p:sldId id="273" r:id="rId17"/>
    <p:sldId id="260" r:id="rId18"/>
    <p:sldId id="272" r:id="rId19"/>
    <p:sldId id="281" r:id="rId20"/>
    <p:sldId id="261" r:id="rId21"/>
    <p:sldId id="275" r:id="rId22"/>
    <p:sldId id="277" r:id="rId23"/>
    <p:sldId id="278" r:id="rId24"/>
    <p:sldId id="279" r:id="rId25"/>
  </p:sldIdLst>
  <p:sldSz cx="12192000" cy="6858000"/>
  <p:notesSz cx="6858000" cy="9144000"/>
  <p:defaultTextStyle>
    <a:defPPr>
      <a:defRPr lang="en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843"/>
    <p:restoredTop sz="78351"/>
  </p:normalViewPr>
  <p:slideViewPr>
    <p:cSldViewPr snapToGrid="0">
      <p:cViewPr varScale="1">
        <p:scale>
          <a:sx n="72" d="100"/>
          <a:sy n="72" d="100"/>
        </p:scale>
        <p:origin x="1016" y="5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FR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D37C35-F2EB-F741-A794-51EA3C5076B5}" type="datetimeFigureOut">
              <a:rPr lang="en-FR" smtClean="0"/>
              <a:t>02/08/2025</a:t>
            </a:fld>
            <a:endParaRPr lang="en-FR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FR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F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F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A0F10F-7C73-784E-B1DE-AA193743E2B3}" type="slidenum">
              <a:rPr lang="en-FR" smtClean="0"/>
              <a:t>‹#›</a:t>
            </a:fld>
            <a:endParaRPr lang="en-FR"/>
          </a:p>
        </p:txBody>
      </p:sp>
    </p:spTree>
    <p:extLst>
      <p:ext uri="{BB962C8B-B14F-4D97-AF65-F5344CB8AC3E}">
        <p14:creationId xmlns:p14="http://schemas.microsoft.com/office/powerpoint/2010/main" val="27022941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FR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A0F10F-7C73-784E-B1DE-AA193743E2B3}" type="slidenum">
              <a:rPr lang="en-FR" smtClean="0"/>
              <a:t>1</a:t>
            </a:fld>
            <a:endParaRPr lang="en-FR"/>
          </a:p>
        </p:txBody>
      </p:sp>
    </p:spTree>
    <p:extLst>
      <p:ext uri="{BB962C8B-B14F-4D97-AF65-F5344CB8AC3E}">
        <p14:creationId xmlns:p14="http://schemas.microsoft.com/office/powerpoint/2010/main" val="34341298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F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A0F10F-7C73-784E-B1DE-AA193743E2B3}" type="slidenum">
              <a:rPr lang="en-FR" smtClean="0"/>
              <a:t>2</a:t>
            </a:fld>
            <a:endParaRPr lang="en-FR"/>
          </a:p>
        </p:txBody>
      </p:sp>
    </p:spTree>
    <p:extLst>
      <p:ext uri="{BB962C8B-B14F-4D97-AF65-F5344CB8AC3E}">
        <p14:creationId xmlns:p14="http://schemas.microsoft.com/office/powerpoint/2010/main" val="27038325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Smiling shortens the vocal tract via lip spreading and jaw opening therefore this study assessed engagement of ZM and OOM muscles.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Vowels have distinct formant patterns influenced by tongue position; raising the tongue helps tune resonance (formant tuning) when pitch approaches/exceeds a vowel’s first formant. This study, therefore, tests practical strategies across various vowels.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Male Western classical singers researched primarily, though strategies differ by genre and sex; this study focuses on female participants.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Exercises used in teaching had not previously been validated.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Smiling affects mood and social inclusion, potentially influencing singer experiences; this study aims to develop strategies to reduce negative expressions during singing.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1200" dirty="0">
              <a:solidFill>
                <a:schemeClr val="bg2">
                  <a:lumMod val="50000"/>
                </a:schemeClr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solidFill>
                <a:schemeClr val="bg2">
                  <a:lumMod val="50000"/>
                </a:schemeClr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Smiling shortens vocal tract shifting f</a:t>
            </a:r>
            <a:r>
              <a:rPr lang="en-FR" sz="1200" baseline="-25000" dirty="0">
                <a:solidFill>
                  <a:schemeClr val="bg2">
                    <a:lumMod val="50000"/>
                  </a:schemeClr>
                </a:solidFill>
              </a:rPr>
              <a:t>R1 </a:t>
            </a:r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a</a:t>
            </a:r>
            <a:r>
              <a:rPr lang="en-GB" sz="1200" dirty="0" err="1">
                <a:solidFill>
                  <a:schemeClr val="bg2">
                    <a:lumMod val="50000"/>
                  </a:schemeClr>
                </a:solidFill>
              </a:rPr>
              <a:t>nd</a:t>
            </a:r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 f</a:t>
            </a:r>
            <a:r>
              <a:rPr lang="en-FR" sz="1200" baseline="-25000" dirty="0">
                <a:solidFill>
                  <a:schemeClr val="bg2">
                    <a:lumMod val="50000"/>
                  </a:schemeClr>
                </a:solidFill>
              </a:rPr>
              <a:t>R2</a:t>
            </a:r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 by 5-10% increasing high-frequency energy and raising 2f</a:t>
            </a:r>
            <a:r>
              <a:rPr lang="en-FR" sz="1200" baseline="-25000" dirty="0">
                <a:solidFill>
                  <a:schemeClr val="bg2">
                    <a:lumMod val="50000"/>
                  </a:schemeClr>
                </a:solidFill>
              </a:rPr>
              <a:t>o</a:t>
            </a:r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 and 3f</a:t>
            </a:r>
            <a:r>
              <a:rPr lang="en-FR" sz="1200" baseline="-25000" dirty="0">
                <a:solidFill>
                  <a:schemeClr val="bg2">
                    <a:lumMod val="50000"/>
                  </a:schemeClr>
                </a:solidFill>
              </a:rPr>
              <a:t>o</a:t>
            </a:r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 (Garnier et al., 2010)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FR" dirty="0"/>
              <a:t>Formant tuning – a strategy for raising FR1 when fundamental frequency approaches F1</a:t>
            </a:r>
            <a:br>
              <a:rPr lang="en-FR" dirty="0"/>
            </a:br>
            <a:endParaRPr lang="en-F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A0F10F-7C73-784E-B1DE-AA193743E2B3}" type="slidenum">
              <a:rPr lang="en-FR" smtClean="0"/>
              <a:t>4</a:t>
            </a:fld>
            <a:endParaRPr lang="en-FR"/>
          </a:p>
        </p:txBody>
      </p:sp>
    </p:spTree>
    <p:extLst>
      <p:ext uri="{BB962C8B-B14F-4D97-AF65-F5344CB8AC3E}">
        <p14:creationId xmlns:p14="http://schemas.microsoft.com/office/powerpoint/2010/main" val="12984140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To further explore the impact of smiling on vocal tract resonance.</a:t>
            </a:r>
          </a:p>
          <a:p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To examine effectiveness of two practical muscle activation exercises in targeting smile muscles and brightening tone.</a:t>
            </a:r>
          </a:p>
          <a:p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To contribute to the growing area of female resonance research; evaluating practical applications and future research directions.</a:t>
            </a:r>
          </a:p>
          <a:p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To gain personal and professional growth through experience of conducting a complex study.</a:t>
            </a:r>
          </a:p>
          <a:p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To support development of standardised notation for acoustics recommended by Titze et al. (2015)</a:t>
            </a:r>
          </a:p>
          <a:p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To build foundations for practical strategies to reduce habitual negative expressions and improve mood and social inclusion</a:t>
            </a:r>
          </a:p>
          <a:p>
            <a:endParaRPr lang="en-F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A0F10F-7C73-784E-B1DE-AA193743E2B3}" type="slidenum">
              <a:rPr lang="en-FR" smtClean="0"/>
              <a:t>5</a:t>
            </a:fld>
            <a:endParaRPr lang="en-FR"/>
          </a:p>
        </p:txBody>
      </p:sp>
    </p:spTree>
    <p:extLst>
      <p:ext uri="{BB962C8B-B14F-4D97-AF65-F5344CB8AC3E}">
        <p14:creationId xmlns:p14="http://schemas.microsoft.com/office/powerpoint/2010/main" val="27986762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FR" dirty="0"/>
              <a:t>A post-positivist, quantitative methodology was applied.</a:t>
            </a:r>
          </a:p>
          <a:p>
            <a:r>
              <a:rPr lang="en-FR" dirty="0"/>
              <a:t>Participants were selected in a purposive sample</a:t>
            </a:r>
          </a:p>
          <a:p>
            <a:r>
              <a:rPr lang="en-FR" dirty="0"/>
              <a:t>Inclusion criteria selected to reduce effects of vocal training, age or sex on the results.</a:t>
            </a:r>
          </a:p>
          <a:p>
            <a:r>
              <a:rPr lang="en-FR" dirty="0"/>
              <a:t>All participants were known to me </a:t>
            </a:r>
          </a:p>
          <a:p>
            <a:r>
              <a:rPr lang="en-GB" dirty="0"/>
              <a:t>S</a:t>
            </a:r>
            <a:r>
              <a:rPr lang="en-FR" dirty="0"/>
              <a:t>elected from TMA 31 – Amateur music and theatre association of which I am president</a:t>
            </a:r>
          </a:p>
          <a:p>
            <a:endParaRPr lang="en-F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A0F10F-7C73-784E-B1DE-AA193743E2B3}" type="slidenum">
              <a:rPr lang="en-FR" smtClean="0"/>
              <a:t>6</a:t>
            </a:fld>
            <a:endParaRPr lang="en-FR"/>
          </a:p>
        </p:txBody>
      </p:sp>
    </p:spTree>
    <p:extLst>
      <p:ext uri="{BB962C8B-B14F-4D97-AF65-F5344CB8AC3E}">
        <p14:creationId xmlns:p14="http://schemas.microsoft.com/office/powerpoint/2010/main" val="27107708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FR" b="1" dirty="0"/>
              <a:t>Within subject </a:t>
            </a:r>
            <a:r>
              <a:rPr lang="en-FR" dirty="0"/>
              <a:t>- Each participant acts as own control reducing need for sample size.(Charness, Gneezy &amp; Kuhn, 2012)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FR" b="1" dirty="0"/>
              <a:t>Randomisation </a:t>
            </a:r>
            <a:r>
              <a:rPr lang="en-FR" dirty="0"/>
              <a:t>reduces effects to result from psychological bias, fatigue a</a:t>
            </a:r>
            <a:r>
              <a:rPr lang="en-GB" dirty="0" err="1"/>
              <a:t>nd</a:t>
            </a:r>
            <a:r>
              <a:rPr lang="en-FR" dirty="0"/>
              <a:t> sensitisation effects (Charness, Gneezy &amp; Kuhn, 2012)</a:t>
            </a:r>
            <a:br>
              <a:rPr lang="en-FR" dirty="0"/>
            </a:br>
            <a:r>
              <a:rPr lang="en-FR" b="1" dirty="0"/>
              <a:t>Loudness has an effect on SC </a:t>
            </a:r>
            <a:r>
              <a:rPr lang="en-FR" dirty="0"/>
              <a:t>so dB level controlled (Shi et al., 2024)</a:t>
            </a:r>
            <a:br>
              <a:rPr lang="en-FR" dirty="0"/>
            </a:br>
            <a:endParaRPr lang="en-F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A0F10F-7C73-784E-B1DE-AA193743E2B3}" type="slidenum">
              <a:rPr lang="en-FR" smtClean="0"/>
              <a:t>8</a:t>
            </a:fld>
            <a:endParaRPr lang="en-FR"/>
          </a:p>
        </p:txBody>
      </p:sp>
    </p:spTree>
    <p:extLst>
      <p:ext uri="{BB962C8B-B14F-4D97-AF65-F5344CB8AC3E}">
        <p14:creationId xmlns:p14="http://schemas.microsoft.com/office/powerpoint/2010/main" val="6883453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FR" dirty="0"/>
              <a:t>Photo taken during setting up for the experiment where you can see the </a:t>
            </a:r>
            <a:r>
              <a:rPr lang="en-FR" b="1" dirty="0"/>
              <a:t>tape markings</a:t>
            </a:r>
            <a:r>
              <a:rPr lang="en-FR" dirty="0"/>
              <a:t> which controlled standardised position on floor and table for cameras and chair</a:t>
            </a:r>
            <a:endParaRPr lang="en-FR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A0F10F-7C73-784E-B1DE-AA193743E2B3}" type="slidenum">
              <a:rPr lang="en-FR" smtClean="0"/>
              <a:t>9</a:t>
            </a:fld>
            <a:endParaRPr lang="en-FR"/>
          </a:p>
        </p:txBody>
      </p:sp>
    </p:spTree>
    <p:extLst>
      <p:ext uri="{BB962C8B-B14F-4D97-AF65-F5344CB8AC3E}">
        <p14:creationId xmlns:p14="http://schemas.microsoft.com/office/powerpoint/2010/main" val="41957736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FR" b="1" dirty="0"/>
              <a:t>Sat on side </a:t>
            </a:r>
            <a:r>
              <a:rPr lang="en-FR" dirty="0"/>
              <a:t>to avoid influencing response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FR" b="1" dirty="0"/>
              <a:t>Cameras – frontal and lateral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FR" b="1" dirty="0"/>
              <a:t>Lateral</a:t>
            </a:r>
            <a:r>
              <a:rPr lang="en-FR" dirty="0"/>
              <a:t> recorded as Jaffer, Ichesco and Gerstner (2016) found this view shows greater displacement when smiling than frontal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FR" b="1" dirty="0"/>
              <a:t>Microphone</a:t>
            </a:r>
            <a:r>
              <a:rPr lang="en-FR" dirty="0"/>
              <a:t> set at 30 cm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FR" b="1" dirty="0"/>
              <a:t>Randomised Facial posture</a:t>
            </a:r>
            <a:r>
              <a:rPr lang="en-FR" dirty="0"/>
              <a:t> prompt card – order randomised by ChatGpt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FR" b="1" dirty="0"/>
              <a:t>5 Vowel cards</a:t>
            </a:r>
            <a:r>
              <a:rPr lang="en-FR" dirty="0"/>
              <a:t>, randomised by participant shuffling cards for each prompt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FR" b="1" dirty="0"/>
              <a:t>Speaker played control pitch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FR" b="1" dirty="0"/>
              <a:t>Mobile phone controlled loudness using DecibelX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FR" b="1" dirty="0"/>
              <a:t>Wasp2 measured pitch was met and recorded sound</a:t>
            </a:r>
            <a:r>
              <a:rPr lang="en-FR" dirty="0"/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FR" dirty="0"/>
              <a:t>Chair position set</a:t>
            </a:r>
          </a:p>
          <a:p>
            <a:endParaRPr lang="en-FR" dirty="0"/>
          </a:p>
          <a:p>
            <a:endParaRPr lang="en-F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A0F10F-7C73-784E-B1DE-AA193743E2B3}" type="slidenum">
              <a:rPr lang="en-FR" smtClean="0"/>
              <a:t>10</a:t>
            </a:fld>
            <a:endParaRPr lang="en-FR"/>
          </a:p>
        </p:txBody>
      </p:sp>
    </p:spTree>
    <p:extLst>
      <p:ext uri="{BB962C8B-B14F-4D97-AF65-F5344CB8AC3E}">
        <p14:creationId xmlns:p14="http://schemas.microsoft.com/office/powerpoint/2010/main" val="9360477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FR" dirty="0"/>
              <a:t>Image was used as a reference for placement of facial marks to aid analysis of muscle activation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FR" dirty="0"/>
              <a:t>OOM, ZM and Lip commisures associated with smiling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A0F10F-7C73-784E-B1DE-AA193743E2B3}" type="slidenum">
              <a:rPr lang="en-FR" smtClean="0"/>
              <a:t>11</a:t>
            </a:fld>
            <a:endParaRPr lang="en-FR"/>
          </a:p>
        </p:txBody>
      </p:sp>
    </p:spTree>
    <p:extLst>
      <p:ext uri="{BB962C8B-B14F-4D97-AF65-F5344CB8AC3E}">
        <p14:creationId xmlns:p14="http://schemas.microsoft.com/office/powerpoint/2010/main" val="346264840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There were several concerns which needed to be addressed.</a:t>
            </a:r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FR" b="1" dirty="0">
                <a:solidFill>
                  <a:schemeClr val="bg2">
                    <a:lumMod val="50000"/>
                  </a:schemeClr>
                </a:solidFill>
              </a:rPr>
              <a:t>Mimicry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 –</a:t>
            </a:r>
            <a:r>
              <a:rPr lang="en-FR" b="1" dirty="0">
                <a:solidFill>
                  <a:schemeClr val="bg2">
                    <a:lumMod val="50000"/>
                  </a:schemeClr>
                </a:solidFill>
              </a:rPr>
              <a:t> Both vocal and physical - addressed by sitting beside participant, employing recordings, and demonstrating only during briefing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FR" b="1" dirty="0">
                <a:solidFill>
                  <a:schemeClr val="bg2">
                    <a:lumMod val="50000"/>
                  </a:schemeClr>
                </a:solidFill>
              </a:rPr>
              <a:t>Power Imbalances </a:t>
            </a:r>
            <a:r>
              <a:rPr lang="en-FR" b="0" dirty="0">
                <a:solidFill>
                  <a:schemeClr val="bg2">
                    <a:lumMod val="50000"/>
                  </a:schemeClr>
                </a:solidFill>
              </a:rPr>
              <a:t>were </a:t>
            </a:r>
            <a:r>
              <a:rPr lang="en-FR" b="1" dirty="0">
                <a:solidFill>
                  <a:schemeClr val="bg2">
                    <a:lumMod val="50000"/>
                  </a:schemeClr>
                </a:solidFill>
              </a:rPr>
              <a:t>acknowledged participant reassured there were no benefits or consequences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FR" b="1" dirty="0">
                <a:solidFill>
                  <a:schemeClr val="bg2">
                    <a:lumMod val="50000"/>
                  </a:schemeClr>
                </a:solidFill>
              </a:rPr>
              <a:t>Familiarity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 was reduced by using a </a:t>
            </a:r>
            <a:r>
              <a:rPr lang="en-FR" b="1" dirty="0">
                <a:solidFill>
                  <a:schemeClr val="bg2">
                    <a:lumMod val="50000"/>
                  </a:schemeClr>
                </a:solidFill>
              </a:rPr>
              <a:t>briefing script and minimising interaction during data collection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FR" b="1" dirty="0">
                <a:solidFill>
                  <a:schemeClr val="bg2">
                    <a:lumMod val="50000"/>
                  </a:schemeClr>
                </a:solidFill>
              </a:rPr>
              <a:t>Researcher bias was mitigated by the paradigm choice and adhearance to the FACS manual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FR" b="1" dirty="0">
                <a:solidFill>
                  <a:schemeClr val="bg2">
                    <a:lumMod val="50000"/>
                  </a:schemeClr>
                </a:solidFill>
              </a:rPr>
              <a:t>Hygiene Concerns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 – hand sanitiser, facewipes and individually wrapped chopsticks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FR" b="1" dirty="0">
                <a:solidFill>
                  <a:schemeClr val="bg2">
                    <a:lumMod val="50000"/>
                  </a:schemeClr>
                </a:solidFill>
              </a:rPr>
              <a:t>Anonymity and data security 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– pseudonymised, password protected storage, GDPR rules followed (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General Data Protection Regulation )</a:t>
            </a:r>
            <a:endParaRPr lang="en-FR" dirty="0">
              <a:solidFill>
                <a:schemeClr val="bg2">
                  <a:lumMod val="50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I</a:t>
            </a:r>
            <a:r>
              <a:rPr lang="en-FR" b="1" dirty="0">
                <a:solidFill>
                  <a:schemeClr val="bg2">
                    <a:lumMod val="50000"/>
                  </a:schemeClr>
                </a:solidFill>
              </a:rPr>
              <a:t>nformed consent 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– information sheet provided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FR" b="1" dirty="0">
                <a:solidFill>
                  <a:schemeClr val="bg2">
                    <a:lumMod val="50000"/>
                  </a:schemeClr>
                </a:solidFill>
              </a:rPr>
              <a:t>Approval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FR" b="1" dirty="0">
                <a:solidFill>
                  <a:schemeClr val="bg2">
                    <a:lumMod val="50000"/>
                  </a:schemeClr>
                </a:solidFill>
              </a:rPr>
              <a:t>Sought 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– </a:t>
            </a:r>
            <a:r>
              <a:rPr lang="en-FR" b="1" dirty="0">
                <a:solidFill>
                  <a:schemeClr val="bg2">
                    <a:lumMod val="50000"/>
                  </a:schemeClr>
                </a:solidFill>
              </a:rPr>
              <a:t>from UWTSD Research Ethics Commit</a:t>
            </a:r>
            <a:r>
              <a:rPr lang="en-GB" b="1" dirty="0">
                <a:solidFill>
                  <a:schemeClr val="bg2">
                    <a:lumMod val="50000"/>
                  </a:schemeClr>
                </a:solidFill>
              </a:rPr>
              <a:t>t</a:t>
            </a:r>
            <a:r>
              <a:rPr lang="en-FR" b="1" dirty="0">
                <a:solidFill>
                  <a:schemeClr val="bg2">
                    <a:lumMod val="50000"/>
                  </a:schemeClr>
                </a:solidFill>
              </a:rPr>
              <a:t>ee, Maire de Pibrac (Venue) and TMA 31 (association)</a:t>
            </a:r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FR" dirty="0"/>
              <a:t>– prior relationships increase comfort but meaning risk power imbalances and desire to please may affect results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FR" b="0" dirty="0">
                <a:solidFill>
                  <a:schemeClr val="bg2">
                    <a:lumMod val="50000"/>
                  </a:schemeClr>
                </a:solidFill>
              </a:rPr>
              <a:t>- no instructions given on how to respond to prompts and FE referred to as FP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F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A0F10F-7C73-784E-B1DE-AA193743E2B3}" type="slidenum">
              <a:rPr lang="en-FR" smtClean="0"/>
              <a:t>12</a:t>
            </a:fld>
            <a:endParaRPr lang="en-FR"/>
          </a:p>
        </p:txBody>
      </p:sp>
    </p:spTree>
    <p:extLst>
      <p:ext uri="{BB962C8B-B14F-4D97-AF65-F5344CB8AC3E}">
        <p14:creationId xmlns:p14="http://schemas.microsoft.com/office/powerpoint/2010/main" val="382676061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High SC → bright sound</a:t>
            </a:r>
            <a:endParaRPr lang="en-FR" sz="12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 Low SC → dark sound</a:t>
            </a:r>
          </a:p>
          <a:p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“Weighted” means more importance is given to frequencies which are stronger.</a:t>
            </a:r>
            <a:endParaRPr lang="en-FR" sz="1200" dirty="0">
              <a:solidFill>
                <a:schemeClr val="bg2">
                  <a:lumMod val="50000"/>
                </a:schemeClr>
              </a:solidFill>
            </a:endParaRPr>
          </a:p>
          <a:p>
            <a:endParaRPr lang="en-F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A0F10F-7C73-784E-B1DE-AA193743E2B3}" type="slidenum">
              <a:rPr lang="en-FR" smtClean="0"/>
              <a:t>13</a:t>
            </a:fld>
            <a:endParaRPr lang="en-FR"/>
          </a:p>
        </p:txBody>
      </p:sp>
    </p:spTree>
    <p:extLst>
      <p:ext uri="{BB962C8B-B14F-4D97-AF65-F5344CB8AC3E}">
        <p14:creationId xmlns:p14="http://schemas.microsoft.com/office/powerpoint/2010/main" val="209119791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FR" dirty="0"/>
              <a:t>Here you can see the spectral centroid marked in WaveLab pro 12 a mid-vowel average was measured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A0F10F-7C73-784E-B1DE-AA193743E2B3}" type="slidenum">
              <a:rPr lang="en-FR" smtClean="0"/>
              <a:t>14</a:t>
            </a:fld>
            <a:endParaRPr lang="en-FR"/>
          </a:p>
        </p:txBody>
      </p:sp>
    </p:spTree>
    <p:extLst>
      <p:ext uri="{BB962C8B-B14F-4D97-AF65-F5344CB8AC3E}">
        <p14:creationId xmlns:p14="http://schemas.microsoft.com/office/powerpoint/2010/main" val="323314945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AU6 and AU12 activation corresponded with increased brightness 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Both prompt and vowel saw a significant effect on brightness but not prompt/vowel combined.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Vowels had the greatest impact followed by prompt.</a:t>
            </a:r>
            <a:endParaRPr lang="en-GB" sz="1200" dirty="0">
              <a:solidFill>
                <a:schemeClr val="bg2">
                  <a:lumMod val="50000"/>
                </a:schemeClr>
              </a:solidFill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FR" sz="1200" i="1" dirty="0">
                <a:solidFill>
                  <a:schemeClr val="bg2">
                    <a:lumMod val="50000"/>
                  </a:schemeClr>
                </a:solidFill>
              </a:rPr>
              <a:t>Natural Smile </a:t>
            </a:r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was brightest and with greatest AU6 and AU12 activation</a:t>
            </a:r>
          </a:p>
          <a:p>
            <a:pPr marL="171450" marR="0" lvl="0" indent="-1714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FR" sz="1200" i="1" dirty="0">
                <a:solidFill>
                  <a:schemeClr val="bg2">
                    <a:lumMod val="50000"/>
                  </a:schemeClr>
                </a:solidFill>
              </a:rPr>
              <a:t>Fingers </a:t>
            </a:r>
            <a:r>
              <a:rPr lang="en-FR" sz="1200" i="0" dirty="0">
                <a:solidFill>
                  <a:schemeClr val="bg2">
                    <a:lumMod val="50000"/>
                  </a:schemeClr>
                </a:solidFill>
              </a:rPr>
              <a:t>and </a:t>
            </a:r>
            <a:r>
              <a:rPr lang="en-FR" sz="1200" i="1" dirty="0">
                <a:solidFill>
                  <a:schemeClr val="bg2">
                    <a:lumMod val="50000"/>
                  </a:schemeClr>
                </a:solidFill>
              </a:rPr>
              <a:t>Chopsticks </a:t>
            </a:r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saw increases in AU6 and AU12 activation compared with the neutral prompt across most vowels</a:t>
            </a:r>
          </a:p>
          <a:p>
            <a:pPr marL="171450" marR="0" lvl="0" indent="-1714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However, </a:t>
            </a:r>
            <a:r>
              <a:rPr lang="en-FR" sz="1200" i="1" dirty="0">
                <a:solidFill>
                  <a:schemeClr val="bg2">
                    <a:lumMod val="50000"/>
                  </a:schemeClr>
                </a:solidFill>
              </a:rPr>
              <a:t>Fingers </a:t>
            </a:r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recorded t</a:t>
            </a:r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he</a:t>
            </a:r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 lowest mean spectral centroid and both strategies hindered lip rounding.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FR" sz="1200" i="1" dirty="0">
                <a:solidFill>
                  <a:schemeClr val="bg2">
                    <a:lumMod val="50000"/>
                  </a:schemeClr>
                </a:solidFill>
              </a:rPr>
              <a:t>Chopstick </a:t>
            </a:r>
            <a:r>
              <a:rPr lang="en-FR" sz="1200" i="0" dirty="0">
                <a:solidFill>
                  <a:schemeClr val="bg2">
                    <a:lumMod val="50000"/>
                  </a:schemeClr>
                </a:solidFill>
              </a:rPr>
              <a:t>furthermore </a:t>
            </a:r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produced jaw clenching and discomfort (Coles et al. 2022) and did not reliably activate ZM and OOM muscles</a:t>
            </a:r>
            <a:endParaRPr lang="en-FR" sz="1200" i="1" dirty="0">
              <a:solidFill>
                <a:schemeClr val="bg2">
                  <a:lumMod val="50000"/>
                </a:schemeClr>
              </a:solidFill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T</a:t>
            </a:r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here was wide standard deviation, often with a negative skew</a:t>
            </a:r>
            <a:endParaRPr lang="en-FR" sz="1200" dirty="0"/>
          </a:p>
          <a:p>
            <a:endParaRPr lang="en-F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A0F10F-7C73-784E-B1DE-AA193743E2B3}" type="slidenum">
              <a:rPr lang="en-FR" smtClean="0"/>
              <a:t>15</a:t>
            </a:fld>
            <a:endParaRPr lang="en-FR"/>
          </a:p>
        </p:txBody>
      </p:sp>
    </p:spTree>
    <p:extLst>
      <p:ext uri="{BB962C8B-B14F-4D97-AF65-F5344CB8AC3E}">
        <p14:creationId xmlns:p14="http://schemas.microsoft.com/office/powerpoint/2010/main" val="302425736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2">
                    <a:lumMod val="50000"/>
                  </a:schemeClr>
                </a:solidFill>
              </a:rPr>
              <a:t>Small sample size – meaning participant variations like culture, personality, age, hormones, technique, and voice type may have affected findings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2">
                    <a:lumMod val="50000"/>
                  </a:schemeClr>
                </a:solidFill>
              </a:rPr>
              <a:t>Vowel inaccuracies and native language influence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2">
                    <a:lumMod val="50000"/>
                  </a:schemeClr>
                </a:solidFill>
              </a:rPr>
              <a:t>Prior Relationships  </a:t>
            </a:r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- </a:t>
            </a:r>
            <a:r>
              <a:rPr lang="en-GB" sz="1200" b="1" dirty="0">
                <a:solidFill>
                  <a:schemeClr val="bg2">
                    <a:lumMod val="50000"/>
                  </a:schemeClr>
                </a:solidFill>
              </a:rPr>
              <a:t>familiarity and power imbalances may affect results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2">
                    <a:lumMod val="50000"/>
                  </a:schemeClr>
                </a:solidFill>
              </a:rPr>
              <a:t>Subjectivity of FACS coding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2">
                    <a:lumMod val="50000"/>
                  </a:schemeClr>
                </a:solidFill>
              </a:rPr>
              <a:t>Quality of images </a:t>
            </a:r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– (</a:t>
            </a:r>
            <a:r>
              <a:rPr lang="en-GB" sz="1200" i="1" dirty="0">
                <a:solidFill>
                  <a:schemeClr val="bg2">
                    <a:lumMod val="50000"/>
                  </a:schemeClr>
                </a:solidFill>
              </a:rPr>
              <a:t>need for greater standardisation of angle) </a:t>
            </a:r>
            <a:r>
              <a:rPr lang="en-GB" sz="1200" b="1" i="0" dirty="0">
                <a:solidFill>
                  <a:schemeClr val="bg2">
                    <a:lumMod val="50000"/>
                  </a:schemeClr>
                </a:solidFill>
              </a:rPr>
              <a:t>and </a:t>
            </a:r>
            <a:r>
              <a:rPr lang="en-GB" sz="1200" b="1" dirty="0">
                <a:solidFill>
                  <a:schemeClr val="bg2">
                    <a:lumMod val="50000"/>
                  </a:schemeClr>
                </a:solidFill>
              </a:rPr>
              <a:t>Audio </a:t>
            </a:r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– (</a:t>
            </a:r>
            <a:r>
              <a:rPr lang="en-GB" sz="1200" i="1" dirty="0">
                <a:solidFill>
                  <a:schemeClr val="bg2">
                    <a:lumMod val="50000"/>
                  </a:schemeClr>
                </a:solidFill>
              </a:rPr>
              <a:t>distortion or background noise)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b="1" dirty="0">
                <a:solidFill>
                  <a:schemeClr val="bg2">
                    <a:lumMod val="50000"/>
                  </a:schemeClr>
                </a:solidFill>
              </a:rPr>
              <a:t>Variations in guide pitch volume </a:t>
            </a:r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– </a:t>
            </a:r>
            <a:r>
              <a:rPr lang="en-GB" sz="1200" b="1" dirty="0">
                <a:solidFill>
                  <a:schemeClr val="bg2">
                    <a:lumMod val="50000"/>
                  </a:schemeClr>
                </a:solidFill>
              </a:rPr>
              <a:t>which may have influenced singer volume </a:t>
            </a:r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(affecting spectral centroid)</a:t>
            </a:r>
            <a:r>
              <a:rPr lang="en-GB" sz="1050" dirty="0">
                <a:solidFill>
                  <a:schemeClr val="bg2">
                    <a:lumMod val="50000"/>
                  </a:schemeClr>
                </a:solidFill>
              </a:rPr>
              <a:t>(Shi et al. 2024)</a:t>
            </a:r>
            <a:r>
              <a:rPr lang="en-FR" sz="1050" dirty="0"/>
              <a:t> </a:t>
            </a:r>
            <a:r>
              <a:rPr lang="en-FR" sz="1050" i="1" dirty="0"/>
              <a:t>(Loudness has a greater effect on SC than smiling. Language also has an effect on fo (Shi et al 2024))</a:t>
            </a:r>
            <a:endParaRPr lang="en-GB" sz="1050" dirty="0">
              <a:solidFill>
                <a:schemeClr val="bg2">
                  <a:lumMod val="50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2">
                    <a:lumMod val="50000"/>
                  </a:schemeClr>
                </a:solidFill>
              </a:rPr>
              <a:t>Data collection which needed to be repeated </a:t>
            </a:r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– Participant 10 did not manage to sing an e vowel so the experiment needed to be repeated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A0F10F-7C73-784E-B1DE-AA193743E2B3}" type="slidenum">
              <a:rPr lang="en-FR" smtClean="0"/>
              <a:t>16</a:t>
            </a:fld>
            <a:endParaRPr lang="en-FR"/>
          </a:p>
        </p:txBody>
      </p:sp>
    </p:spTree>
    <p:extLst>
      <p:ext uri="{BB962C8B-B14F-4D97-AF65-F5344CB8AC3E}">
        <p14:creationId xmlns:p14="http://schemas.microsoft.com/office/powerpoint/2010/main" val="71974979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FR" sz="1200" b="1" dirty="0">
                <a:solidFill>
                  <a:schemeClr val="bg2">
                    <a:lumMod val="50000"/>
                  </a:schemeClr>
                </a:solidFill>
              </a:rPr>
              <a:t>Zygomaticus and orbicularis oculi muscle activation brightens vocal tone </a:t>
            </a:r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– supported by both </a:t>
            </a:r>
            <a:r>
              <a:rPr lang="en-FR" sz="1200" b="1" dirty="0">
                <a:solidFill>
                  <a:schemeClr val="bg2">
                    <a:lumMod val="50000"/>
                  </a:schemeClr>
                </a:solidFill>
              </a:rPr>
              <a:t>literature a</a:t>
            </a:r>
            <a:r>
              <a:rPr lang="en-GB" sz="1200" b="1" dirty="0" err="1">
                <a:solidFill>
                  <a:schemeClr val="bg2">
                    <a:lumMod val="50000"/>
                  </a:schemeClr>
                </a:solidFill>
              </a:rPr>
              <a:t>nd</a:t>
            </a:r>
            <a:r>
              <a:rPr lang="en-FR" sz="1200" b="1" dirty="0">
                <a:solidFill>
                  <a:schemeClr val="bg2">
                    <a:lumMod val="50000"/>
                  </a:schemeClr>
                </a:solidFill>
              </a:rPr>
              <a:t> this study</a:t>
            </a:r>
          </a:p>
          <a:p>
            <a:pPr marL="171450" indent="-171450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FR" sz="1200" b="1" dirty="0">
                <a:solidFill>
                  <a:schemeClr val="bg2">
                    <a:lumMod val="50000"/>
                  </a:schemeClr>
                </a:solidFill>
              </a:rPr>
              <a:t>Findings of this study inconclusive – FT although it increased AU6/AU12 activation did not see corresponding increase in SC. Owing to muting effects of </a:t>
            </a:r>
            <a:r>
              <a:rPr lang="en-FR" sz="1200" b="1" i="1" dirty="0">
                <a:solidFill>
                  <a:schemeClr val="bg2">
                    <a:lumMod val="50000"/>
                  </a:schemeClr>
                </a:solidFill>
              </a:rPr>
              <a:t>the hand</a:t>
            </a:r>
            <a:r>
              <a:rPr lang="en-FR" sz="1200" b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sz="1200" b="1" dirty="0">
                <a:solidFill>
                  <a:schemeClr val="bg2">
                    <a:lumMod val="50000"/>
                  </a:schemeClr>
                </a:solidFill>
              </a:rPr>
              <a:t>. </a:t>
            </a:r>
            <a:r>
              <a:rPr lang="de-DE" sz="1200" b="1" dirty="0" err="1">
                <a:solidFill>
                  <a:schemeClr val="bg2">
                    <a:lumMod val="50000"/>
                  </a:schemeClr>
                </a:solidFill>
              </a:rPr>
              <a:t>Muting</a:t>
            </a:r>
            <a:r>
              <a:rPr lang="de-DE" sz="1200" b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FR" sz="1200" b="1" dirty="0">
                <a:solidFill>
                  <a:schemeClr val="bg2">
                    <a:lumMod val="50000"/>
                  </a:schemeClr>
                </a:solidFill>
              </a:rPr>
              <a:t>may also have also lowered </a:t>
            </a:r>
            <a:r>
              <a:rPr lang="en-FR" sz="1200" b="1" i="0" dirty="0">
                <a:solidFill>
                  <a:schemeClr val="bg2">
                    <a:lumMod val="50000"/>
                  </a:schemeClr>
                </a:solidFill>
              </a:rPr>
              <a:t>brightness</a:t>
            </a:r>
            <a:r>
              <a:rPr lang="en-FR" sz="1200" b="1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FR" sz="1200" b="1" i="0" dirty="0">
                <a:solidFill>
                  <a:schemeClr val="bg2">
                    <a:lumMod val="50000"/>
                  </a:schemeClr>
                </a:solidFill>
              </a:rPr>
              <a:t>on the </a:t>
            </a:r>
            <a:r>
              <a:rPr lang="en-FR" sz="1200" b="1" i="1" dirty="0">
                <a:solidFill>
                  <a:schemeClr val="bg2">
                    <a:lumMod val="50000"/>
                  </a:schemeClr>
                </a:solidFill>
              </a:rPr>
              <a:t>Chopstick </a:t>
            </a:r>
            <a:r>
              <a:rPr lang="en-FR" sz="1200" b="1" i="0" dirty="0">
                <a:solidFill>
                  <a:schemeClr val="bg2">
                    <a:lumMod val="50000"/>
                  </a:schemeClr>
                </a:solidFill>
              </a:rPr>
              <a:t>strategy </a:t>
            </a:r>
            <a:r>
              <a:rPr lang="en-FR" sz="900" dirty="0">
                <a:solidFill>
                  <a:schemeClr val="bg2">
                    <a:lumMod val="50000"/>
                  </a:schemeClr>
                </a:solidFill>
              </a:rPr>
              <a:t>(Yoshikawa and Nobara, 2017)</a:t>
            </a:r>
            <a:endParaRPr lang="en-FR" sz="1200" dirty="0">
              <a:solidFill>
                <a:schemeClr val="bg2">
                  <a:lumMod val="50000"/>
                </a:schemeClr>
              </a:solidFill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FR" sz="1200" b="1" i="0" dirty="0">
                <a:solidFill>
                  <a:schemeClr val="bg2">
                    <a:lumMod val="50000"/>
                  </a:schemeClr>
                </a:solidFill>
              </a:rPr>
              <a:t>Despite this </a:t>
            </a:r>
            <a:r>
              <a:rPr lang="en-FR" sz="1200" b="1" i="1" dirty="0">
                <a:solidFill>
                  <a:schemeClr val="bg2">
                    <a:lumMod val="50000"/>
                  </a:schemeClr>
                </a:solidFill>
              </a:rPr>
              <a:t>Chopstick</a:t>
            </a:r>
            <a:r>
              <a:rPr lang="en-FR" sz="1200" b="1" dirty="0">
                <a:solidFill>
                  <a:schemeClr val="bg2">
                    <a:lumMod val="50000"/>
                  </a:schemeClr>
                </a:solidFill>
              </a:rPr>
              <a:t> saw higher mean values in SC for some vowels compared with </a:t>
            </a:r>
            <a:r>
              <a:rPr lang="en-FR" sz="1200" b="1" i="1" dirty="0">
                <a:solidFill>
                  <a:schemeClr val="bg2">
                    <a:lumMod val="50000"/>
                  </a:schemeClr>
                </a:solidFill>
              </a:rPr>
              <a:t>Smile,</a:t>
            </a:r>
            <a:r>
              <a:rPr lang="en-FR" sz="1200" b="1" dirty="0">
                <a:solidFill>
                  <a:schemeClr val="bg2">
                    <a:lumMod val="50000"/>
                  </a:schemeClr>
                </a:solidFill>
              </a:rPr>
              <a:t> but only slight AU6 and AU12 activation. The higher SC may be related to inhibition of lip rounding and there could be </a:t>
            </a:r>
            <a:r>
              <a:rPr lang="en-GB" sz="1200" b="1" dirty="0">
                <a:solidFill>
                  <a:schemeClr val="bg2">
                    <a:lumMod val="50000"/>
                  </a:schemeClr>
                </a:solidFill>
              </a:rPr>
              <a:t>benefits of using </a:t>
            </a:r>
            <a:r>
              <a:rPr lang="en-GB" sz="1200" b="1" i="1" dirty="0">
                <a:solidFill>
                  <a:schemeClr val="bg2">
                    <a:lumMod val="50000"/>
                  </a:schemeClr>
                </a:solidFill>
              </a:rPr>
              <a:t>both </a:t>
            </a:r>
            <a:r>
              <a:rPr lang="en-GB" sz="1200" b="1" dirty="0">
                <a:solidFill>
                  <a:schemeClr val="bg2">
                    <a:lumMod val="50000"/>
                  </a:schemeClr>
                </a:solidFill>
              </a:rPr>
              <a:t>strategies on rounded vowels</a:t>
            </a:r>
            <a:r>
              <a:rPr lang="en-GB" sz="1200" b="1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1200" b="1" i="0" dirty="0">
                <a:solidFill>
                  <a:schemeClr val="bg2">
                    <a:lumMod val="50000"/>
                  </a:schemeClr>
                </a:solidFill>
              </a:rPr>
              <a:t>combinations.</a:t>
            </a:r>
            <a:br>
              <a:rPr lang="en-GB" sz="120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GB" sz="900" dirty="0">
                <a:solidFill>
                  <a:schemeClr val="bg2">
                    <a:lumMod val="50000"/>
                  </a:schemeClr>
                </a:solidFill>
              </a:rPr>
              <a:t>(</a:t>
            </a:r>
            <a:r>
              <a:rPr lang="en-GB" sz="900" dirty="0" err="1">
                <a:solidFill>
                  <a:schemeClr val="bg2">
                    <a:lumMod val="50000"/>
                  </a:schemeClr>
                </a:solidFill>
              </a:rPr>
              <a:t>Ohala</a:t>
            </a:r>
            <a:r>
              <a:rPr lang="en-GB" sz="900" dirty="0">
                <a:solidFill>
                  <a:schemeClr val="bg2">
                    <a:lumMod val="50000"/>
                  </a:schemeClr>
                </a:solidFill>
              </a:rPr>
              <a:t>, 1980; Fagel, 2010; Daugherty &amp; Brunken, 2013)</a:t>
            </a:r>
          </a:p>
          <a:p>
            <a:pPr marL="171450" indent="-171450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2">
                    <a:lumMod val="50000"/>
                  </a:schemeClr>
                </a:solidFill>
              </a:rPr>
              <a:t>Additionally, the strategies may provide SOVT benefits </a:t>
            </a:r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(Holm et al., 2025)</a:t>
            </a:r>
            <a:endParaRPr lang="en-GB" sz="1200" i="1" dirty="0">
              <a:solidFill>
                <a:schemeClr val="bg2">
                  <a:lumMod val="50000"/>
                </a:schemeClr>
              </a:solidFill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FR" sz="1200" b="1" i="0" dirty="0">
                <a:solidFill>
                  <a:schemeClr val="bg2">
                    <a:lumMod val="50000"/>
                  </a:schemeClr>
                </a:solidFill>
              </a:rPr>
              <a:t>However, of the two </a:t>
            </a:r>
            <a:r>
              <a:rPr lang="en-FR" sz="1200" b="1" i="1" dirty="0">
                <a:solidFill>
                  <a:schemeClr val="bg2">
                    <a:lumMod val="50000"/>
                  </a:schemeClr>
                </a:solidFill>
              </a:rPr>
              <a:t>C</a:t>
            </a:r>
            <a:r>
              <a:rPr lang="en-GB" sz="1200" b="1" i="1" dirty="0" err="1">
                <a:solidFill>
                  <a:schemeClr val="bg2">
                    <a:lumMod val="50000"/>
                  </a:schemeClr>
                </a:solidFill>
              </a:rPr>
              <a:t>hopstick</a:t>
            </a:r>
            <a:r>
              <a:rPr lang="en-GB" sz="1200" b="1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1200" b="1" dirty="0">
                <a:solidFill>
                  <a:schemeClr val="bg2">
                    <a:lumMod val="50000"/>
                  </a:schemeClr>
                </a:solidFill>
              </a:rPr>
              <a:t>strategy</a:t>
            </a:r>
            <a:r>
              <a:rPr lang="en-GB" sz="1200" b="1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1200" b="1" i="0" dirty="0">
                <a:solidFill>
                  <a:schemeClr val="bg2">
                    <a:lumMod val="50000"/>
                  </a:schemeClr>
                </a:solidFill>
              </a:rPr>
              <a:t>proved </a:t>
            </a:r>
            <a:r>
              <a:rPr lang="en-GB" sz="1200" b="1" dirty="0">
                <a:solidFill>
                  <a:schemeClr val="bg2">
                    <a:lumMod val="50000"/>
                  </a:schemeClr>
                </a:solidFill>
              </a:rPr>
              <a:t>less suited for practical application </a:t>
            </a:r>
            <a:r>
              <a:rPr lang="en-FR" sz="1200" b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endParaRPr lang="en-GB" sz="1200" dirty="0">
              <a:solidFill>
                <a:schemeClr val="bg2">
                  <a:lumMod val="50000"/>
                </a:schemeClr>
              </a:solidFill>
            </a:endParaRPr>
          </a:p>
          <a:p>
            <a:pPr marL="171450" indent="-171450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2">
                    <a:lumMod val="50000"/>
                  </a:schemeClr>
                </a:solidFill>
              </a:rPr>
              <a:t>and a negative skew </a:t>
            </a:r>
            <a:r>
              <a:rPr lang="en-FR" sz="1200" b="1" dirty="0">
                <a:solidFill>
                  <a:schemeClr val="bg2">
                    <a:lumMod val="50000"/>
                  </a:schemeClr>
                </a:solidFill>
              </a:rPr>
              <a:t>suggested several low scores affected results </a:t>
            </a:r>
            <a:r>
              <a:rPr lang="en-GB" sz="1200" b="1" dirty="0">
                <a:solidFill>
                  <a:schemeClr val="bg2">
                    <a:lumMod val="50000"/>
                  </a:schemeClr>
                </a:solidFill>
              </a:rPr>
              <a:t>– larger sample size needed</a:t>
            </a:r>
          </a:p>
          <a:p>
            <a:pPr marL="0" indent="0">
              <a:buNone/>
            </a:pPr>
            <a:endParaRPr lang="en-GB" i="1" dirty="0">
              <a:solidFill>
                <a:schemeClr val="bg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bg1">
                  <a:lumMod val="50000"/>
                </a:schemeClr>
              </a:solidFill>
            </a:endParaRPr>
          </a:p>
          <a:p>
            <a:endParaRPr lang="en-F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A0F10F-7C73-784E-B1DE-AA193743E2B3}" type="slidenum">
              <a:rPr lang="en-FR" smtClean="0"/>
              <a:t>17</a:t>
            </a:fld>
            <a:endParaRPr lang="en-FR"/>
          </a:p>
        </p:txBody>
      </p:sp>
    </p:spTree>
    <p:extLst>
      <p:ext uri="{BB962C8B-B14F-4D97-AF65-F5344CB8AC3E}">
        <p14:creationId xmlns:p14="http://schemas.microsoft.com/office/powerpoint/2010/main" val="286185990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2">
                    <a:lumMod val="50000"/>
                  </a:schemeClr>
                </a:solidFill>
              </a:rPr>
              <a:t>Development of practical exercises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which target zygomatic and orbicularis oculi muscle activation would be useful for enhancing resonance and projection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Need for </a:t>
            </a:r>
            <a:r>
              <a:rPr lang="en-FR" b="1" dirty="0">
                <a:solidFill>
                  <a:schemeClr val="bg2">
                    <a:lumMod val="50000"/>
                  </a:schemeClr>
                </a:solidFill>
              </a:rPr>
              <a:t>continued research into female resonance strategies and genre differences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Need for </a:t>
            </a:r>
            <a:r>
              <a:rPr lang="en-GB" b="1" dirty="0">
                <a:solidFill>
                  <a:schemeClr val="bg2">
                    <a:lumMod val="50000"/>
                  </a:schemeClr>
                </a:solidFill>
              </a:rPr>
              <a:t>standardisation of acoustic language </a:t>
            </a:r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(Titze et al., 2015) to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 improve clarity across studies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A0F10F-7C73-784E-B1DE-AA193743E2B3}" type="slidenum">
              <a:rPr lang="en-FR" smtClean="0"/>
              <a:t>18</a:t>
            </a:fld>
            <a:endParaRPr lang="en-FR"/>
          </a:p>
        </p:txBody>
      </p:sp>
    </p:spTree>
    <p:extLst>
      <p:ext uri="{BB962C8B-B14F-4D97-AF65-F5344CB8AC3E}">
        <p14:creationId xmlns:p14="http://schemas.microsoft.com/office/powerpoint/2010/main" val="409544287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6AB79E-1131-6616-365D-5C1511C7B1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AD55381-D9F4-CAA0-62F8-48A6947F73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E2C2FC-62B5-7963-8C0B-FB1D19EAE11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Increasing </a:t>
            </a:r>
            <a:r>
              <a:rPr lang="en-GB" b="1" dirty="0">
                <a:solidFill>
                  <a:schemeClr val="bg2">
                    <a:lumMod val="50000"/>
                  </a:schemeClr>
                </a:solidFill>
              </a:rPr>
              <a:t>sample size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,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Reflecting on </a:t>
            </a:r>
            <a:r>
              <a:rPr lang="en-GB" b="1" dirty="0">
                <a:solidFill>
                  <a:schemeClr val="bg2">
                    <a:lumMod val="50000"/>
                  </a:schemeClr>
                </a:solidFill>
              </a:rPr>
              <a:t>inclusion/exclusion criteria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Including </a:t>
            </a:r>
            <a:r>
              <a:rPr lang="en-GB" b="1" dirty="0">
                <a:solidFill>
                  <a:schemeClr val="bg2">
                    <a:lumMod val="50000"/>
                  </a:schemeClr>
                </a:solidFill>
              </a:rPr>
              <a:t>qualitative methods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2">
                    <a:lumMod val="50000"/>
                  </a:schemeClr>
                </a:solidFill>
              </a:rPr>
              <a:t>Improving rigour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2">
                    <a:lumMod val="50000"/>
                  </a:schemeClr>
                </a:solidFill>
              </a:rPr>
              <a:t>Measuring post-intervention effects </a:t>
            </a:r>
            <a:r>
              <a:rPr lang="en-GB" b="0" dirty="0">
                <a:solidFill>
                  <a:schemeClr val="bg2">
                    <a:lumMod val="50000"/>
                  </a:schemeClr>
                </a:solidFill>
              </a:rPr>
              <a:t>to gauge SOVT and muting </a:t>
            </a:r>
            <a:r>
              <a:rPr lang="en-GB" sz="1200" b="0" dirty="0">
                <a:solidFill>
                  <a:schemeClr val="bg2">
                    <a:lumMod val="50000"/>
                  </a:schemeClr>
                </a:solidFill>
              </a:rPr>
              <a:t>(Yoshikawa &amp; Nobara, 2017; Holm et al., 2025) </a:t>
            </a:r>
            <a:r>
              <a:rPr lang="en-GB" b="0" dirty="0">
                <a:solidFill>
                  <a:schemeClr val="bg2">
                    <a:lumMod val="50000"/>
                  </a:schemeClr>
                </a:solidFill>
              </a:rPr>
              <a:t>and pre-training effects on strategy </a:t>
            </a:r>
            <a:r>
              <a:rPr lang="en-GB" sz="1200" b="0" dirty="0">
                <a:solidFill>
                  <a:schemeClr val="bg2">
                    <a:lumMod val="50000"/>
                  </a:schemeClr>
                </a:solidFill>
              </a:rPr>
              <a:t>(Mesmer-Magnus &amp; </a:t>
            </a:r>
            <a:r>
              <a:rPr lang="en-GB" sz="1200" b="0" dirty="0" err="1">
                <a:solidFill>
                  <a:schemeClr val="bg2">
                    <a:lumMod val="50000"/>
                  </a:schemeClr>
                </a:solidFill>
              </a:rPr>
              <a:t>Viswesvaran</a:t>
            </a:r>
            <a:r>
              <a:rPr lang="en-GB" sz="1200" b="0" dirty="0">
                <a:solidFill>
                  <a:schemeClr val="bg2">
                    <a:lumMod val="50000"/>
                  </a:schemeClr>
                </a:solidFill>
              </a:rPr>
              <a:t>, 2010) </a:t>
            </a:r>
            <a:endParaRPr lang="en-GB" b="0" dirty="0">
              <a:solidFill>
                <a:schemeClr val="bg2">
                  <a:lumMod val="50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FR" b="1" dirty="0">
                <a:solidFill>
                  <a:schemeClr val="bg2">
                    <a:lumMod val="50000"/>
                  </a:schemeClr>
                </a:solidFill>
              </a:rPr>
              <a:t>Testing certain vowel combinations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e.g</a:t>
            </a:r>
            <a:r>
              <a:rPr lang="en-GB" b="0" dirty="0">
                <a:solidFill>
                  <a:schemeClr val="bg2">
                    <a:lumMod val="50000"/>
                  </a:schemeClr>
                </a:solidFill>
              </a:rPr>
              <a:t>. [o] and [u</a:t>
            </a:r>
            <a:r>
              <a:rPr lang="en-GB" sz="1200" b="0" dirty="0">
                <a:solidFill>
                  <a:schemeClr val="bg2">
                    <a:lumMod val="50000"/>
                  </a:schemeClr>
                </a:solidFill>
              </a:rPr>
              <a:t>] </a:t>
            </a:r>
            <a:r>
              <a:rPr lang="en-FR" sz="1200" b="0" dirty="0">
                <a:solidFill>
                  <a:schemeClr val="bg2">
                    <a:lumMod val="50000"/>
                  </a:schemeClr>
                </a:solidFill>
              </a:rPr>
              <a:t>owing to</a:t>
            </a:r>
            <a:r>
              <a:rPr lang="en-FR" b="0" dirty="0">
                <a:solidFill>
                  <a:schemeClr val="bg2">
                    <a:lumMod val="50000"/>
                  </a:schemeClr>
                </a:solidFill>
              </a:rPr>
              <a:t> inhibited lip rounding </a:t>
            </a:r>
            <a:r>
              <a:rPr lang="en-GB" sz="1200" b="0" dirty="0">
                <a:solidFill>
                  <a:schemeClr val="bg2">
                    <a:lumMod val="50000"/>
                  </a:schemeClr>
                </a:solidFill>
              </a:rPr>
              <a:t>(Titze &amp; Titze, 2013</a:t>
            </a:r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)?</a:t>
            </a:r>
            <a:endParaRPr lang="en-GB" dirty="0">
              <a:solidFill>
                <a:schemeClr val="bg2">
                  <a:lumMod val="50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2">
                    <a:lumMod val="50000"/>
                  </a:schemeClr>
                </a:solidFill>
              </a:rPr>
              <a:t>Testing different frequencies or registers </a:t>
            </a:r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(Henrich, Smith &amp; Wolfe, 2011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)?</a:t>
            </a:r>
          </a:p>
          <a:p>
            <a:endParaRPr lang="en-FR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65FEF6-7AF1-43F5-A6C2-49F04CD48D5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A0F10F-7C73-784E-B1DE-AA193743E2B3}" type="slidenum">
              <a:rPr lang="en-FR" smtClean="0"/>
              <a:t>19</a:t>
            </a:fld>
            <a:endParaRPr lang="en-FR"/>
          </a:p>
        </p:txBody>
      </p:sp>
    </p:spTree>
    <p:extLst>
      <p:ext uri="{BB962C8B-B14F-4D97-AF65-F5344CB8AC3E}">
        <p14:creationId xmlns:p14="http://schemas.microsoft.com/office/powerpoint/2010/main" val="84744384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2">
                    <a:lumMod val="50000"/>
                  </a:schemeClr>
                </a:solidFill>
              </a:rPr>
              <a:t>Deepening knowledge </a:t>
            </a:r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of facial muscle function, FACS coding, vocal resonance strategies, standardised acoustic notation.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2">
                    <a:lumMod val="50000"/>
                  </a:schemeClr>
                </a:solidFill>
              </a:rPr>
              <a:t>Strengthening practical skills </a:t>
            </a:r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in acoustic analysis, FACS coding, and software tools.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2">
                    <a:lumMod val="50000"/>
                  </a:schemeClr>
                </a:solidFill>
              </a:rPr>
              <a:t>Hands-on experience with apps and software - </a:t>
            </a:r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included WASP2, </a:t>
            </a:r>
            <a:r>
              <a:rPr lang="en-GB" sz="1200" dirty="0" err="1">
                <a:solidFill>
                  <a:schemeClr val="bg2">
                    <a:lumMod val="50000"/>
                  </a:schemeClr>
                </a:solidFill>
              </a:rPr>
              <a:t>Jamovi</a:t>
            </a:r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, Image J, and exposure to </a:t>
            </a:r>
            <a:r>
              <a:rPr lang="en-GB" sz="1200" dirty="0" err="1">
                <a:solidFill>
                  <a:schemeClr val="bg2">
                    <a:lumMod val="50000"/>
                  </a:schemeClr>
                </a:solidFill>
              </a:rPr>
              <a:t>Praat</a:t>
            </a:r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 and </a:t>
            </a:r>
            <a:r>
              <a:rPr lang="en-GB" sz="1200" dirty="0" err="1">
                <a:solidFill>
                  <a:schemeClr val="bg2">
                    <a:lumMod val="50000"/>
                  </a:schemeClr>
                </a:solidFill>
              </a:rPr>
              <a:t>VoceVista</a:t>
            </a:r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2">
                    <a:lumMod val="50000"/>
                  </a:schemeClr>
                </a:solidFill>
              </a:rPr>
              <a:t>Developing statistical literacy </a:t>
            </a:r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and </a:t>
            </a:r>
            <a:r>
              <a:rPr lang="en-GB" sz="1200" b="1" dirty="0">
                <a:solidFill>
                  <a:schemeClr val="bg2">
                    <a:lumMod val="50000"/>
                  </a:schemeClr>
                </a:solidFill>
              </a:rPr>
              <a:t>learning how  best to present results</a:t>
            </a:r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 in charts and graphs.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Learning </a:t>
            </a:r>
            <a:r>
              <a:rPr lang="en-GB" sz="1200" b="1" dirty="0">
                <a:solidFill>
                  <a:schemeClr val="bg2">
                    <a:lumMod val="50000"/>
                  </a:schemeClr>
                </a:solidFill>
              </a:rPr>
              <a:t>value of detailed planning </a:t>
            </a:r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(Gantt chart) and </a:t>
            </a:r>
            <a:r>
              <a:rPr lang="en-GB" sz="1200" b="1" dirty="0">
                <a:solidFill>
                  <a:schemeClr val="bg2">
                    <a:lumMod val="50000"/>
                  </a:schemeClr>
                </a:solidFill>
              </a:rPr>
              <a:t>pilot testing</a:t>
            </a:r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Learning to </a:t>
            </a:r>
            <a:r>
              <a:rPr lang="en-GB" sz="1200" b="1" dirty="0">
                <a:solidFill>
                  <a:schemeClr val="bg2">
                    <a:lumMod val="50000"/>
                  </a:schemeClr>
                </a:solidFill>
              </a:rPr>
              <a:t>balance scientific rigour with ethical and warm participant interaction.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>
                <a:solidFill>
                  <a:schemeClr val="bg2">
                    <a:lumMod val="50000"/>
                  </a:schemeClr>
                </a:solidFill>
              </a:rPr>
              <a:t>Reinforcing the pedagogical value of research-informed vocal exercises</a:t>
            </a:r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sz="1200" b="1" dirty="0">
                <a:solidFill>
                  <a:schemeClr val="bg2">
                    <a:lumMod val="50000"/>
                  </a:schemeClr>
                </a:solidFill>
              </a:rPr>
              <a:t>Areas for improvement</a:t>
            </a:r>
          </a:p>
          <a:p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Conduct future pilot tests in data collection venue </a:t>
            </a:r>
            <a:r>
              <a:rPr lang="en-FR" dirty="0"/>
              <a:t>to avoid unexpected logistical or acoustical issues</a:t>
            </a:r>
            <a:endParaRPr lang="en-GB" sz="12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Careful selection and testing of methods of analysis at design stage </a:t>
            </a:r>
            <a:r>
              <a:rPr lang="en-FR" dirty="0"/>
              <a:t>to reduce need for mid-study pivoting</a:t>
            </a:r>
            <a:endParaRPr lang="en-GB" sz="12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A0F10F-7C73-784E-B1DE-AA193743E2B3}" type="slidenum">
              <a:rPr lang="en-FR" smtClean="0"/>
              <a:t>20</a:t>
            </a:fld>
            <a:endParaRPr lang="en-FR"/>
          </a:p>
        </p:txBody>
      </p:sp>
    </p:spTree>
    <p:extLst>
      <p:ext uri="{BB962C8B-B14F-4D97-AF65-F5344CB8AC3E}">
        <p14:creationId xmlns:p14="http://schemas.microsoft.com/office/powerpoint/2010/main" val="41710853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EB46B8FB-F6A2-5F47-A6CD-A7E17E69270F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5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Oval 68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Oval 69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2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7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8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9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0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1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2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DAB39E9-6F50-3F4B-9DDB-FC0E0CA993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5150" y="768334"/>
            <a:ext cx="5066001" cy="2866405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B2C33E-E9A6-304D-BBCB-97AD0B213C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5150" y="4283239"/>
            <a:ext cx="5066001" cy="1475177"/>
          </a:xfrm>
        </p:spPr>
        <p:txBody>
          <a:bodyPr anchor="b"/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9C75C4-E533-BE48-B528-D1A278BC39A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457200"/>
            <a:ext cx="3608205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fld id="{A5B0A250-5CC0-1746-B209-08E8B0DAE6AF}" type="datetimeFigureOut">
              <a:rPr lang="en-US" smtClean="0"/>
              <a:pPr algn="l"/>
              <a:t>8/2/25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09BA8A-EF83-434D-A90E-0805D1104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CFDDE0-90B9-AD4E-B0EB-E7464FA9C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33A3282-0389-C547-8CA6-7F3E7F27B34D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51861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F0CAFDA3-320A-C24D-A7A1-20C1267EC987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D2411669-6E2C-2243-99CD-6BC9D724FA1F}"/>
                </a:ext>
              </a:extLst>
            </p:cNvPr>
            <p:cNvSpPr/>
            <p:nvPr/>
          </p:nvSpPr>
          <p:spPr>
            <a:xfrm>
              <a:off x="8928528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C4E0C522-0F40-ED44-A700-F1BCD1CF74F5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B79B4380-CBEC-C341-A10E-5EF9A8597959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F04AD70E-5490-4C4E-A05D-D67949C51A74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128A8883-9F24-0047-92B7-45B3D2E7D9C0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AAC3A3BB-FD2C-FB44-9478-FA87EF229D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BF46B3B1-E981-BB40-B916-51A6D3851969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EA7DAE92-7D6B-B042-83BE-047C8EC322A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06AADCE6-4277-EA49-AF23-63B53CA6772A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58CEA343-047B-DF4E-A7A8-881C7740EA3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FCCBAA07-17CE-2740-AA04-AEDA5EAD2796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BF15C430-7951-6040-BD4C-4E996E94480E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0B3467F9-370D-5C4C-9EDE-E0CA0E401568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2A1E4-52BA-534C-AECC-35C3CF44F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315675-65B4-E14F-9785-663A83B7B6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676A1E-2332-684F-BDD2-687C166BD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8/2/25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BB8CB0-B7BE-7D4F-B254-8A2F8AEC2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E5A569-A063-8E40-B703-82B11D2A9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7169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231D73A-BA91-794F-8C09-4F4B41A6D08B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835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95569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3ABDDED5-B489-454D-A72D-46C9473AB018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E6338A9A-49A1-B04D-B479-43604A5CD6D5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 40">
              <a:extLst>
                <a:ext uri="{FF2B5EF4-FFF2-40B4-BE49-F238E27FC236}">
                  <a16:creationId xmlns:a16="http://schemas.microsoft.com/office/drawing/2014/main" id="{3151B6D8-101B-F34D-992A-1668DB5D0067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2" name="Freeform 41">
              <a:extLst>
                <a:ext uri="{FF2B5EF4-FFF2-40B4-BE49-F238E27FC236}">
                  <a16:creationId xmlns:a16="http://schemas.microsoft.com/office/drawing/2014/main" id="{21D4DE71-EB1A-E74C-9364-5FEC5377F4EF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BD99A5CD-9D3A-DA46-AD96-34B9DB522051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E6537DF9-74F2-924C-9B63-22B100C80C92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D7655457-8E4D-F34C-A595-66A45E9C3A1F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FB0E8D2C-8947-E44C-BC5F-F81B083DAA3E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ED57F45D-85B8-AC49-A2BA-E941F1BE7F15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A576359-CAE3-634C-8DF8-A834BCD7D668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16343F35-6601-BD4A-B9A5-25361D0453D2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5ED1C169-DCD9-9C4B-91B1-519621155A64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32328AC7-E0BC-0E46-A25B-11D523EC8100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32BBE02A-588F-6C4D-B310-694098C6A340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6751D5A0-C90A-0A44-8654-CFE1B719B35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0F0FA086-0D80-B74A-9B37-5EACDE30D61F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7022E302-2A55-8844-A50B-DC16D075E16B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F4B325F5-A048-2843-A40B-3B2B31ECED76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Freeform 56">
              <a:extLst>
                <a:ext uri="{FF2B5EF4-FFF2-40B4-BE49-F238E27FC236}">
                  <a16:creationId xmlns:a16="http://schemas.microsoft.com/office/drawing/2014/main" id="{7707B616-7E85-5442-B46B-AF9426A7A0E9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8" name="Freeform 57">
              <a:extLst>
                <a:ext uri="{FF2B5EF4-FFF2-40B4-BE49-F238E27FC236}">
                  <a16:creationId xmlns:a16="http://schemas.microsoft.com/office/drawing/2014/main" id="{08914A00-D181-5847-A150-77CE67F94369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9" name="Freeform 58">
              <a:extLst>
                <a:ext uri="{FF2B5EF4-FFF2-40B4-BE49-F238E27FC236}">
                  <a16:creationId xmlns:a16="http://schemas.microsoft.com/office/drawing/2014/main" id="{DAF2D976-5F49-2848-B465-C85708A6D706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0" name="Freeform 59">
              <a:extLst>
                <a:ext uri="{FF2B5EF4-FFF2-40B4-BE49-F238E27FC236}">
                  <a16:creationId xmlns:a16="http://schemas.microsoft.com/office/drawing/2014/main" id="{5E333474-B850-354C-A2E2-01735C948D47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" name="Freeform 60">
              <a:extLst>
                <a:ext uri="{FF2B5EF4-FFF2-40B4-BE49-F238E27FC236}">
                  <a16:creationId xmlns:a16="http://schemas.microsoft.com/office/drawing/2014/main" id="{BC25646C-71B3-4A44-A4FE-C3CABE5580BB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2" name="Freeform 61">
              <a:extLst>
                <a:ext uri="{FF2B5EF4-FFF2-40B4-BE49-F238E27FC236}">
                  <a16:creationId xmlns:a16="http://schemas.microsoft.com/office/drawing/2014/main" id="{B598CFE9-67EE-E342-9EF7-F40A1E0BE59E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3" name="Freeform 62">
              <a:extLst>
                <a:ext uri="{FF2B5EF4-FFF2-40B4-BE49-F238E27FC236}">
                  <a16:creationId xmlns:a16="http://schemas.microsoft.com/office/drawing/2014/main" id="{1E29AD13-94FE-1349-A28E-10F6E780F510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0648E-B4D5-4145-84E7-46B5793EA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68351"/>
            <a:ext cx="5066001" cy="2334768"/>
          </a:xfrm>
        </p:spPr>
        <p:txBody>
          <a:bodyPr anchor="t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3B92A6-7558-3148-B855-5BC58B4159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4255453"/>
            <a:ext cx="5066001" cy="1500187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bg1">
                    <a:lumMod val="6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A0B541-D211-974B-97FE-C1F9473AB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8/2/25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727FB0-D95A-D543-8E29-6E5F22B49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9C4404-F49D-9F48-A10B-1F60870B4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D6A1FD1-D82F-3141-8687-8D7C0631C21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8758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442ECFEB-12CF-4C4F-BC8A-5816C27CA565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26C9482-2804-144B-88B2-0AF191BD757D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1363F79-96BD-9240-86E2-DF26C9C2437D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153F0BF1-DA57-1D49-82F0-802F4D385A85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8CD42A1B-A03A-C946-8A2A-CE437EA433FD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591FE00-3AAF-9B4B-8107-E94D50828227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49E92E9-89A7-4842-B271-411C7DF75D2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C29C99-0841-9F46-AB1A-E9751DFE448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0AB684-BDA8-014B-8DCC-125F8B8DC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40E05-0F5F-6243-AD57-66BFC33ADB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2851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70B3A4-11FE-D94C-9B93-255E362310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9638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7BEEAF-F881-6E48-84AF-E5CEEF1C71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8/2/25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472753-1CC3-9244-9AF0-6927018A64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DD55D0-FCC7-AC42-9810-9B49E3348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FC736C3-88FB-244C-83B8-B2856998D22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39386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B7D16A9C-7411-5242-A59C-816B8907E3BE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A997260B-7D44-7049-B605-7FD6E6CE5612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5D6AF601-77C3-D74A-B1E5-7F33703A6927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4DFCA921-0F9E-2E41-A285-75409E25501A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20B9E03-438B-FC42-9DA1-835D5BC3FE8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670E1F-61CD-8940-A898-6D5092A78BB9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080C64CF-0C6A-3449-9709-AE038C4A7995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FEC46D5B-957F-A24C-8E36-CC71F660EC8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058182F-7B5E-FD42-AFC6-A3848D833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" y="768096"/>
            <a:ext cx="7333488" cy="12710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D9E4DE-75C0-C841-A68D-9D7BBAD76C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2149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5C87F7-356E-9E43-97A0-D972B22853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2149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AB4C28-30CB-CC4E-A25E-F4FEFA49BC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3066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ED0191-963B-1E4C-BEC5-9B42E39514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83066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0E0BED-3EB7-BB4A-A556-FA967FB01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8/2/25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A2466A-4D90-174C-B382-AC4674D72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EADE49-8082-214B-9742-5EE8DA2E9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5E39200-18D5-014B-BAB8-FF5D0BA15E0C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33258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D7DF52F6-A06E-0343-95B8-DAAC38DB4B8C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67092C52-7052-0749-9DA0-9374DBF495AE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64E1C2F-81E1-C44D-859C-946596C950F2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3626485-4263-0A44-9561-E278A7056C33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D45AAB5-3CCC-DE4A-A962-3702911B55C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8CAFB16F-8EDE-D44F-A51E-34EDC41E7404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DCD51329-732C-BB4C-98E5-715BAF9F8853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192B5D44-BC55-AF4C-984D-C8231B22F80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A1E9E2-564E-7049-A22F-BB5B876BA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359D05-C08D-7747-B2FC-3F62B3357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8/2/25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FF615-BB08-A844-B689-BAA7C50407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63A67D-F96F-4849-8C83-49CC3A653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DCFAAB9-2B6B-8D4C-A748-433E2C393EA6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42979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8BCA70-D63D-40F6-B9B3-4E49B96E2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pPr/>
              <a:t>8/2/25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F12559-BD91-4904-A24A-0CF0A2324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658BB7-74A5-4A6F-A0FF-021E68F02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4738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D0914A35-7AAF-4B42-9C68-47A633EFD9D0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DABCED79-0E70-FB4D-ABF2-D859BF5556E4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8364885D-A3A4-5144-AB4E-7624F27287E6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22073D5-CC72-0549-BD26-F7AF9851BE45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1827A049-C9FD-554E-9B01-F151B0D9E86B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76832559-4D18-8744-AB91-9FCFAB732477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BF97A623-E5DC-1B44-B687-8643B9F0D741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637BBE1-2C82-4E45-B5C5-35E07B05E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764973"/>
            <a:ext cx="3609982" cy="1395043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01F2E-A734-364B-8A7D-990D6B889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4832" y="770890"/>
            <a:ext cx="6112517" cy="48005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7CBAD9-5515-1748-8E77-F48160F4ED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7089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A6C22B-80D4-AA42-9999-401E37B46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8/2/25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055DE4-33E8-7F4B-9334-95EA60845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470FA5-21EE-D742-8F01-C1BAE0FDB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EF966AA-D7DF-F84D-80D4-E216A641B00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87092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210D391A-F01E-4947-8A01-95438AA0B323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7D499306-B4E0-064D-8F6C-96E9C4BD04DA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AF3D0241-0A21-8047-8CE3-B3FDD5FDF71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3083F97-6891-0447-957C-AB0834B826D2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B2EF7D75-E7C1-5147-A03B-3EC641CF3B0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6D7CA94-94B4-C140-8C68-01C0ADFA1C7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211CD629-C318-A848-BDDE-BBA9465EBF9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2A5AC1F8-1370-E946-977E-E4CFC6947BA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4CEE63B-B967-0A48-9623-220376760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89"/>
            <a:ext cx="3609983" cy="1389127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11F680-28C8-FA44-9CD5-20709DA02E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23838" y="890816"/>
            <a:ext cx="6060136" cy="4870411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D507CD-197E-BB4C-83A6-DA3FC97A22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60121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9E00AC-DF6C-D548-8A06-D6269BDB0A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8/2/25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ED113B-57D4-9A4F-BFE0-2A3963B42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0D9954-FA18-8948-AA52-21CED0594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E3EB25D-2379-5040-B990-1C99B0B7D93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7695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7ED46EE4-CE67-DD46-A751-9FEA049A22B8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955C5B70-D34F-8A49-B220-808CE2BBB7F3}"/>
                </a:ext>
              </a:extLst>
            </p:cNvPr>
            <p:cNvSpPr/>
            <p:nvPr/>
          </p:nvSpPr>
          <p:spPr>
            <a:xfrm>
              <a:off x="8928528" y="491812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BBFE624-6DBD-8541-B43B-180C0AFA21F0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6E01AC23-2120-A542-B140-5A29AA27A2C8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154689C0-9C35-9B4D-906B-DA287DA55A38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696570F0-11E0-6147-9053-E3A4B5DBA0E4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9BDD97F6-A366-B54A-B889-42E97AFEDE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58E853BC-EE80-374B-B823-8D51A948C4CF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4B5B70B1-649D-9848-B5D4-6DE04D55F5F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46A2092A-2157-0A49-937F-BBAE14687DE7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F092371E-D526-AF43-816F-F7AEBA9FF16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06995714-B51E-E84A-9FD5-3AD33004E517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0FDB0CC5-76AA-6E44-8376-4EE649C1DE42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3D981F0B-8982-1C45-8D7C-30E744003823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76EEB7-1E87-0447-8CD6-DD220CF4E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8AE526-3A03-9B41-8C9F-27156E701C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D08D72-182D-C947-B3F7-B74948D08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8/2/25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76E396-D059-AF4D-A1D9-C1347978A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8845B6-87C0-2F4A-8146-00E911CDF7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6480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78A912D-4325-C449-BF2E-F331A221C69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146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87597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3803ECC-8207-244B-8051-94AA5304EDD9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F2E8536-821C-3846-A152-2001B7BA4BC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7A02781-FFB4-C04E-97FB-78D26A9E8F1C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4C29607-37D2-7A4B-98E2-2C851CD6776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12FC7BA-80CC-1C4E-B268-B3EEA08137F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BEBC8FB1-96B9-D84A-BD2A-BC8410EBE012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A8455B4-A778-B44D-A7E8-C45A4846D9F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407CCA-80EF-2B45-8F8C-7D5796A61B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950095" y="976630"/>
            <a:ext cx="2268507" cy="47845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A221C3-F2D3-FC4F-938B-4C4CAC7370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65150" y="976630"/>
            <a:ext cx="8264057" cy="478459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061B46-3E9A-AC48-8C84-5B46EA1EC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8/2/25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F8F49-5859-714C-8EE1-61A74F324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2B6F69-3FFA-D94F-BA99-873D36F7F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31B40EC-87DB-A64F-9D4B-98A86F7CEFFF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66213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0D98E2-86CE-4D4F-9F8F-17C83D19A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7335835" cy="12689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04B4F2-48A4-A140-B59B-7A2ED9FD46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2160016"/>
            <a:ext cx="7335835" cy="36012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F4A7E-D5FF-BF48-8E01-8F46150ABF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66928" y="457200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5B0A250-5CC0-1746-B209-08E8B0DAE6AF}" type="datetimeFigureOut">
              <a:rPr lang="en-US" smtClean="0"/>
              <a:pPr/>
              <a:t>8/2/25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131757-5039-BF46-B47A-50DA8FFBC0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5150" y="6141085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83FD16-4337-B940-905E-D20A26FD48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9678" y="6141085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9ABCAEC-7D34-E549-A96E-FCEDAADBE4B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68013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i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17470919.2020.1809516" TargetMode="External"/><Relationship Id="rId2" Type="http://schemas.openxmlformats.org/officeDocument/2006/relationships/hyperlink" Target="https://doi.org/10.1016/j.cub.2018.07.08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38/s41562-022-01458-9" TargetMode="External"/><Relationship Id="rId5" Type="http://schemas.openxmlformats.org/officeDocument/2006/relationships/hyperlink" Target="https://doi.org/10.1016/j.jebo.2011.08.009" TargetMode="External"/><Relationship Id="rId4" Type="http://schemas.openxmlformats.org/officeDocument/2006/relationships/hyperlink" Target="https://faculty.lawrence.edu/bozemank/wp-content/uploads/sites/10/2014/03/Bozeman_JOS-2010_JanFeb-.pdf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specom.2007.10.001" TargetMode="External"/><Relationship Id="rId2" Type="http://schemas.openxmlformats.org/officeDocument/2006/relationships/hyperlink" Target="https://doi.org/10.1016/j.jvoice.2018.12.007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016/j.jvoice.2025.04.003" TargetMode="External"/><Relationship Id="rId4" Type="http://schemas.openxmlformats.org/officeDocument/2006/relationships/hyperlink" Target="https://www.scribd.com/document/325603628/Facial-Action-Coding-System-1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hrmr.2010.05.001" TargetMode="External"/><Relationship Id="rId2" Type="http://schemas.openxmlformats.org/officeDocument/2006/relationships/hyperlink" Target="https://doi.org/10.1016/j.yhbeh.2016.03.00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109/ICASSP48485.2024.10446124" TargetMode="External"/><Relationship Id="rId4" Type="http://schemas.openxmlformats.org/officeDocument/2006/relationships/hyperlink" Target="https://newt.phys.unsw.edu.au/~jw/reprints/SchubertWolfe06.pdf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7/978-3-319-47292-8_5" TargetMode="External"/><Relationship Id="rId2" Type="http://schemas.openxmlformats.org/officeDocument/2006/relationships/hyperlink" Target="https://vocology.utah.edu/_resources/documents/a_pair_of_advanced_exercises_titze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A2C427D6-826A-5B0E-E93C-3438C030776E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446845" y="1934413"/>
            <a:ext cx="6770199" cy="227737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90000"/>
          </a:bodyPr>
          <a:lstStyle/>
          <a:p>
            <a:pPr lvl="0" eaLnBrk="0" fontAlgn="base" hangingPunct="0">
              <a:lnSpc>
                <a:spcPct val="90000"/>
              </a:lnSpc>
              <a:spcAft>
                <a:spcPct val="0"/>
              </a:spcAft>
            </a:pPr>
            <a:r>
              <a:rPr kumimoji="0" lang="en-US" altLang="zh-CN" sz="3400" b="0" i="1" u="none" strike="noStrike" cap="none" normalizeH="0" baseline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latin typeface="Aptos Display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kumimoji="0" lang="en-US" altLang="zh-CN" sz="3400" b="0" i="1" u="none" strike="noStrike" cap="none" normalizeH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latin typeface="Aptos Display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IMPACT OF ZYGOMATICUS AND ORBICULARIS OCULI ACTIVATION ON VOCAL BRIGHTNESS: </a:t>
            </a:r>
            <a:br>
              <a:rPr kumimoji="0" lang="en-US" altLang="zh-CN" sz="3400" b="0" i="1" u="none" strike="noStrike" cap="none" normalizeH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latin typeface="Aptos Display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kumimoji="0" lang="en-US" altLang="zh-CN" sz="3400" b="0" i="1" u="none" strike="noStrike" cap="none" normalizeH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latin typeface="Aptos Display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altLang="zh-CN" sz="3400" b="0" dirty="0">
                <a:solidFill>
                  <a:schemeClr val="bg2">
                    <a:lumMod val="50000"/>
                  </a:schemeClr>
                </a:solidFill>
                <a:latin typeface="Aptos Display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Exploring two practical muscle activation strategies with female singers</a:t>
            </a:r>
            <a:br>
              <a:rPr kumimoji="0" lang="en-US" altLang="zh-CN" sz="3400" b="0" i="1" u="none" strike="noStrike" cap="none" normalizeH="0" dirty="0">
                <a:ln>
                  <a:noFill/>
                </a:ln>
                <a:effectLst/>
                <a:latin typeface="Aptos Display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kumimoji="0" lang="en-US" altLang="zh-CN" sz="340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EA70831-9A8D-3B4D-8EA5-EE32F93E9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7668997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774E0B25-A103-E000-6A60-B40C7687FB1B}"/>
              </a:ext>
            </a:extLst>
          </p:cNvPr>
          <p:cNvSpPr txBox="1"/>
          <p:nvPr/>
        </p:nvSpPr>
        <p:spPr>
          <a:xfrm>
            <a:off x="565150" y="6199496"/>
            <a:ext cx="4760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BMPF7323D Vanessa Eve Hirsch 2327695</a:t>
            </a:r>
            <a:endParaRPr lang="en-FR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3C640A1F-C94E-12B6-E644-ACBDECD874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2400" y="495721"/>
            <a:ext cx="3648639" cy="5302215"/>
          </a:xfrm>
          <a:prstGeom prst="rect">
            <a:avLst/>
          </a:prstGeom>
        </p:spPr>
      </p:pic>
      <p:grpSp>
        <p:nvGrpSpPr>
          <p:cNvPr id="27" name="Group 26">
            <a:extLst>
              <a:ext uri="{FF2B5EF4-FFF2-40B4-BE49-F238E27FC236}">
                <a16:creationId xmlns:a16="http://schemas.microsoft.com/office/drawing/2014/main" id="{665B630C-8A26-BF40-AD00-AAAB3F8DF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28" name="Freeform 85">
              <a:extLst>
                <a:ext uri="{FF2B5EF4-FFF2-40B4-BE49-F238E27FC236}">
                  <a16:creationId xmlns:a16="http://schemas.microsoft.com/office/drawing/2014/main" id="{47332152-49D9-5F42-9522-9424EDC706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 87">
              <a:extLst>
                <a:ext uri="{FF2B5EF4-FFF2-40B4-BE49-F238E27FC236}">
                  <a16:creationId xmlns:a16="http://schemas.microsoft.com/office/drawing/2014/main" id="{60C97C94-6942-C048-8F6F-55E05CBA1A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89">
              <a:extLst>
                <a:ext uri="{FF2B5EF4-FFF2-40B4-BE49-F238E27FC236}">
                  <a16:creationId xmlns:a16="http://schemas.microsoft.com/office/drawing/2014/main" id="{BD92967A-BFB2-E441-AC07-5997DDDD57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100">
              <a:extLst>
                <a:ext uri="{FF2B5EF4-FFF2-40B4-BE49-F238E27FC236}">
                  <a16:creationId xmlns:a16="http://schemas.microsoft.com/office/drawing/2014/main" id="{DC25488D-5181-EC40-A6AC-862FC3787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3D46B100-BACD-71DB-3111-C69B8C20A3A1}"/>
              </a:ext>
            </a:extLst>
          </p:cNvPr>
          <p:cNvSpPr txBox="1"/>
          <p:nvPr/>
        </p:nvSpPr>
        <p:spPr>
          <a:xfrm>
            <a:off x="9530713" y="5812305"/>
            <a:ext cx="189032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Image: Diana GP, Pexels</a:t>
            </a:r>
          </a:p>
        </p:txBody>
      </p:sp>
    </p:spTree>
    <p:extLst>
      <p:ext uri="{BB962C8B-B14F-4D97-AF65-F5344CB8AC3E}">
        <p14:creationId xmlns:p14="http://schemas.microsoft.com/office/powerpoint/2010/main" val="1445061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A4F88-C19E-9F5D-1C69-3606F2493F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417" y="2430378"/>
            <a:ext cx="9508998" cy="1997244"/>
          </a:xfrm>
        </p:spPr>
        <p:txBody>
          <a:bodyPr>
            <a:noAutofit/>
          </a:bodyPr>
          <a:lstStyle/>
          <a:p>
            <a:r>
              <a:rPr lang="en-GB" sz="2800" i="1" dirty="0">
                <a:solidFill>
                  <a:schemeClr val="bg2">
                    <a:lumMod val="50000"/>
                  </a:schemeClr>
                </a:solidFill>
              </a:rPr>
              <a:t>Does activation of the zygomaticus and orbicularis oculi muscles brighten vocal tone in female singers, and are two tested practical activation strategies effective?</a:t>
            </a:r>
            <a:br>
              <a:rPr lang="en-FR" sz="1800" dirty="0"/>
            </a:br>
            <a:endParaRPr lang="en-FR" sz="1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75802AD-F421-C6D0-5C6F-FBC9C442FC39}"/>
              </a:ext>
            </a:extLst>
          </p:cNvPr>
          <p:cNvSpPr txBox="1"/>
          <p:nvPr/>
        </p:nvSpPr>
        <p:spPr>
          <a:xfrm>
            <a:off x="466417" y="966807"/>
            <a:ext cx="7225863" cy="12618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Research </a:t>
            </a:r>
            <a:r>
              <a:rPr lang="en-US" sz="4000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Question</a:t>
            </a:r>
            <a:br>
              <a:rPr lang="en-FR" sz="3600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</a:br>
            <a:endParaRPr lang="en-FR" sz="3600" dirty="0"/>
          </a:p>
        </p:txBody>
      </p:sp>
    </p:spTree>
    <p:extLst>
      <p:ext uri="{BB962C8B-B14F-4D97-AF65-F5344CB8AC3E}">
        <p14:creationId xmlns:p14="http://schemas.microsoft.com/office/powerpoint/2010/main" val="24557718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593492-CCDA-07EE-7CD2-D7B1F8478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1030576"/>
            <a:ext cx="4826656" cy="1268984"/>
          </a:xfrm>
        </p:spPr>
        <p:txBody>
          <a:bodyPr>
            <a:noAutofit/>
          </a:bodyPr>
          <a:lstStyle/>
          <a:p>
            <a:r>
              <a:rPr lang="en-FR" sz="2800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Zygomaticus (ZM) and</a:t>
            </a:r>
            <a:br>
              <a:rPr lang="en-FR" sz="2800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</a:br>
            <a:r>
              <a:rPr lang="en-FR" sz="2800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Orbicularis Oculi (OOM)</a:t>
            </a:r>
            <a:br>
              <a:rPr lang="en-FR" sz="2800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</a:br>
            <a:r>
              <a:rPr lang="en-FR" sz="2800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muscles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D546DD-0893-B483-A9C8-50F3296D10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951219"/>
            <a:ext cx="4464049" cy="11639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FR" sz="1800" dirty="0">
                <a:solidFill>
                  <a:schemeClr val="bg2">
                    <a:lumMod val="50000"/>
                  </a:schemeClr>
                </a:solidFill>
              </a:rPr>
              <a:t>Muscles on cheeks and around eyes which are engaged when smiling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413356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FCE1FB7-7E83-C242-A5AD-4646FBE1C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1746" y="0"/>
            <a:ext cx="1900254" cy="6858000"/>
            <a:chOff x="10291746" y="0"/>
            <a:chExt cx="1900254" cy="6858000"/>
          </a:xfrm>
        </p:grpSpPr>
        <p:sp>
          <p:nvSpPr>
            <p:cNvPr id="14" name="Freeform 40">
              <a:extLst>
                <a:ext uri="{FF2B5EF4-FFF2-40B4-BE49-F238E27FC236}">
                  <a16:creationId xmlns:a16="http://schemas.microsoft.com/office/drawing/2014/main" id="{B8D18D83-C725-D745-B62E-4CDC73E31D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5829" y="809310"/>
              <a:ext cx="536171" cy="1124839"/>
            </a:xfrm>
            <a:custGeom>
              <a:avLst/>
              <a:gdLst>
                <a:gd name="connsiteX0" fmla="*/ 536171 w 536171"/>
                <a:gd name="connsiteY0" fmla="*/ 0 h 1124839"/>
                <a:gd name="connsiteX1" fmla="*/ 536171 w 536171"/>
                <a:gd name="connsiteY1" fmla="*/ 1124839 h 1124839"/>
                <a:gd name="connsiteX2" fmla="*/ 451423 w 536171"/>
                <a:gd name="connsiteY2" fmla="*/ 1116295 h 1124839"/>
                <a:gd name="connsiteX3" fmla="*/ 0 w 536171"/>
                <a:gd name="connsiteY3" fmla="*/ 562419 h 1124839"/>
                <a:gd name="connsiteX4" fmla="*/ 451423 w 536171"/>
                <a:gd name="connsiteY4" fmla="*/ 8543 h 1124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6171" h="1124839">
                  <a:moveTo>
                    <a:pt x="536171" y="0"/>
                  </a:moveTo>
                  <a:lnTo>
                    <a:pt x="536171" y="1124839"/>
                  </a:lnTo>
                  <a:lnTo>
                    <a:pt x="451423" y="1116295"/>
                  </a:lnTo>
                  <a:cubicBezTo>
                    <a:pt x="193797" y="1063577"/>
                    <a:pt x="0" y="835630"/>
                    <a:pt x="0" y="562419"/>
                  </a:cubicBezTo>
                  <a:cubicBezTo>
                    <a:pt x="0" y="289208"/>
                    <a:pt x="193797" y="61261"/>
                    <a:pt x="451423" y="85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 41">
              <a:extLst>
                <a:ext uri="{FF2B5EF4-FFF2-40B4-BE49-F238E27FC236}">
                  <a16:creationId xmlns:a16="http://schemas.microsoft.com/office/drawing/2014/main" id="{964C4E64-7EB1-3840-94A1-073533B611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8" y="0"/>
              <a:ext cx="1130725" cy="565362"/>
            </a:xfrm>
            <a:custGeom>
              <a:avLst/>
              <a:gdLst>
                <a:gd name="connsiteX0" fmla="*/ 0 w 1130725"/>
                <a:gd name="connsiteY0" fmla="*/ 0 h 565362"/>
                <a:gd name="connsiteX1" fmla="*/ 25420 w 1130725"/>
                <a:gd name="connsiteY1" fmla="*/ 0 h 565362"/>
                <a:gd name="connsiteX2" fmla="*/ 36369 w 1130725"/>
                <a:gd name="connsiteY2" fmla="*/ 108609 h 565362"/>
                <a:gd name="connsiteX3" fmla="*/ 565363 w 1130725"/>
                <a:gd name="connsiteY3" fmla="*/ 539750 h 565362"/>
                <a:gd name="connsiteX4" fmla="*/ 1094356 w 1130725"/>
                <a:gd name="connsiteY4" fmla="*/ 108609 h 565362"/>
                <a:gd name="connsiteX5" fmla="*/ 1105305 w 1130725"/>
                <a:gd name="connsiteY5" fmla="*/ 0 h 565362"/>
                <a:gd name="connsiteX6" fmla="*/ 1130725 w 1130725"/>
                <a:gd name="connsiteY6" fmla="*/ 0 h 565362"/>
                <a:gd name="connsiteX7" fmla="*/ 565363 w 1130725"/>
                <a:gd name="connsiteY7" fmla="*/ 565362 h 565362"/>
                <a:gd name="connsiteX8" fmla="*/ 0 w 1130725"/>
                <a:gd name="connsiteY8" fmla="*/ 0 h 565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0725" h="565362">
                  <a:moveTo>
                    <a:pt x="0" y="0"/>
                  </a:moveTo>
                  <a:lnTo>
                    <a:pt x="25420" y="0"/>
                  </a:lnTo>
                  <a:lnTo>
                    <a:pt x="36369" y="108609"/>
                  </a:lnTo>
                  <a:cubicBezTo>
                    <a:pt x="86718" y="354660"/>
                    <a:pt x="304425" y="539750"/>
                    <a:pt x="565363" y="539750"/>
                  </a:cubicBezTo>
                  <a:cubicBezTo>
                    <a:pt x="826300" y="539750"/>
                    <a:pt x="1044007" y="354660"/>
                    <a:pt x="1094356" y="108609"/>
                  </a:cubicBezTo>
                  <a:lnTo>
                    <a:pt x="1105305" y="0"/>
                  </a:lnTo>
                  <a:lnTo>
                    <a:pt x="1130725" y="0"/>
                  </a:lnTo>
                  <a:cubicBezTo>
                    <a:pt x="1130725" y="312241"/>
                    <a:pt x="877604" y="565362"/>
                    <a:pt x="565363" y="565362"/>
                  </a:cubicBezTo>
                  <a:cubicBezTo>
                    <a:pt x="253121" y="565362"/>
                    <a:pt x="0" y="31224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 42">
              <a:extLst>
                <a:ext uri="{FF2B5EF4-FFF2-40B4-BE49-F238E27FC236}">
                  <a16:creationId xmlns:a16="http://schemas.microsoft.com/office/drawing/2014/main" id="{58747916-12E7-2A44-90AC-868676B613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0"/>
              <a:ext cx="535422" cy="562344"/>
            </a:xfrm>
            <a:custGeom>
              <a:avLst/>
              <a:gdLst>
                <a:gd name="connsiteX0" fmla="*/ 0 w 535422"/>
                <a:gd name="connsiteY0" fmla="*/ 0 h 562344"/>
                <a:gd name="connsiteX1" fmla="*/ 25421 w 535422"/>
                <a:gd name="connsiteY1" fmla="*/ 0 h 562344"/>
                <a:gd name="connsiteX2" fmla="*/ 36370 w 535422"/>
                <a:gd name="connsiteY2" fmla="*/ 108609 h 562344"/>
                <a:gd name="connsiteX3" fmla="*/ 469781 w 535422"/>
                <a:gd name="connsiteY3" fmla="*/ 531316 h 562344"/>
                <a:gd name="connsiteX4" fmla="*/ 535422 w 535422"/>
                <a:gd name="connsiteY4" fmla="*/ 537108 h 562344"/>
                <a:gd name="connsiteX5" fmla="*/ 535422 w 535422"/>
                <a:gd name="connsiteY5" fmla="*/ 562344 h 562344"/>
                <a:gd name="connsiteX6" fmla="*/ 451424 w 535422"/>
                <a:gd name="connsiteY6" fmla="*/ 553876 h 562344"/>
                <a:gd name="connsiteX7" fmla="*/ 0 w 535422"/>
                <a:gd name="connsiteY7" fmla="*/ 0 h 562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422" h="562344">
                  <a:moveTo>
                    <a:pt x="0" y="0"/>
                  </a:moveTo>
                  <a:lnTo>
                    <a:pt x="25421" y="0"/>
                  </a:lnTo>
                  <a:lnTo>
                    <a:pt x="36370" y="108609"/>
                  </a:lnTo>
                  <a:cubicBezTo>
                    <a:pt x="80425" y="323904"/>
                    <a:pt x="252614" y="492525"/>
                    <a:pt x="469781" y="531316"/>
                  </a:cubicBezTo>
                  <a:lnTo>
                    <a:pt x="535422" y="537108"/>
                  </a:lnTo>
                  <a:lnTo>
                    <a:pt x="535422" y="562344"/>
                  </a:lnTo>
                  <a:lnTo>
                    <a:pt x="451424" y="553876"/>
                  </a:lnTo>
                  <a:cubicBezTo>
                    <a:pt x="193797" y="501158"/>
                    <a:pt x="0" y="27321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 43">
              <a:extLst>
                <a:ext uri="{FF2B5EF4-FFF2-40B4-BE49-F238E27FC236}">
                  <a16:creationId xmlns:a16="http://schemas.microsoft.com/office/drawing/2014/main" id="{C62734AC-B154-604F-A35D-C78CF94F7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2181112"/>
              <a:ext cx="535422" cy="1124687"/>
            </a:xfrm>
            <a:custGeom>
              <a:avLst/>
              <a:gdLst>
                <a:gd name="connsiteX0" fmla="*/ 535422 w 535422"/>
                <a:gd name="connsiteY0" fmla="*/ 0 h 1124687"/>
                <a:gd name="connsiteX1" fmla="*/ 535422 w 535422"/>
                <a:gd name="connsiteY1" fmla="*/ 25186 h 1124687"/>
                <a:gd name="connsiteX2" fmla="*/ 456541 w 535422"/>
                <a:gd name="connsiteY2" fmla="*/ 33138 h 1124687"/>
                <a:gd name="connsiteX3" fmla="*/ 25399 w 535422"/>
                <a:gd name="connsiteY3" fmla="*/ 562130 h 1124687"/>
                <a:gd name="connsiteX4" fmla="*/ 456541 w 535422"/>
                <a:gd name="connsiteY4" fmla="*/ 1091123 h 1124687"/>
                <a:gd name="connsiteX5" fmla="*/ 535422 w 535422"/>
                <a:gd name="connsiteY5" fmla="*/ 1099075 h 1124687"/>
                <a:gd name="connsiteX6" fmla="*/ 535422 w 535422"/>
                <a:gd name="connsiteY6" fmla="*/ 1124687 h 1124687"/>
                <a:gd name="connsiteX7" fmla="*/ 451423 w 535422"/>
                <a:gd name="connsiteY7" fmla="*/ 1116219 h 1124687"/>
                <a:gd name="connsiteX8" fmla="*/ 0 w 535422"/>
                <a:gd name="connsiteY8" fmla="*/ 562343 h 1124687"/>
                <a:gd name="connsiteX9" fmla="*/ 451423 w 535422"/>
                <a:gd name="connsiteY9" fmla="*/ 8468 h 112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7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7"/>
                    <a:pt x="25399" y="301194"/>
                    <a:pt x="25399" y="562130"/>
                  </a:cubicBezTo>
                  <a:cubicBezTo>
                    <a:pt x="25399" y="823067"/>
                    <a:pt x="210489" y="1040774"/>
                    <a:pt x="456541" y="1091123"/>
                  </a:cubicBezTo>
                  <a:lnTo>
                    <a:pt x="535422" y="1099075"/>
                  </a:lnTo>
                  <a:lnTo>
                    <a:pt x="535422" y="1124687"/>
                  </a:lnTo>
                  <a:lnTo>
                    <a:pt x="451423" y="1116219"/>
                  </a:lnTo>
                  <a:cubicBezTo>
                    <a:pt x="193797" y="1063501"/>
                    <a:pt x="0" y="835554"/>
                    <a:pt x="0" y="562343"/>
                  </a:cubicBezTo>
                  <a:cubicBezTo>
                    <a:pt x="0" y="289132"/>
                    <a:pt x="193797" y="61185"/>
                    <a:pt x="451423" y="846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 44">
              <a:extLst>
                <a:ext uri="{FF2B5EF4-FFF2-40B4-BE49-F238E27FC236}">
                  <a16:creationId xmlns:a16="http://schemas.microsoft.com/office/drawing/2014/main" id="{AE04421A-F546-4046-8F52-CAE8232AC1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6" y="806365"/>
              <a:ext cx="1130726" cy="1130724"/>
            </a:xfrm>
            <a:custGeom>
              <a:avLst/>
              <a:gdLst>
                <a:gd name="connsiteX0" fmla="*/ 565363 w 1130726"/>
                <a:gd name="connsiteY0" fmla="*/ 25186 h 1130724"/>
                <a:gd name="connsiteX1" fmla="*/ 25399 w 1130726"/>
                <a:gd name="connsiteY1" fmla="*/ 565149 h 1130724"/>
                <a:gd name="connsiteX2" fmla="*/ 565363 w 1130726"/>
                <a:gd name="connsiteY2" fmla="*/ 1105112 h 1130724"/>
                <a:gd name="connsiteX3" fmla="*/ 1105327 w 1130726"/>
                <a:gd name="connsiteY3" fmla="*/ 565149 h 1130724"/>
                <a:gd name="connsiteX4" fmla="*/ 565363 w 1130726"/>
                <a:gd name="connsiteY4" fmla="*/ 25186 h 1130724"/>
                <a:gd name="connsiteX5" fmla="*/ 565363 w 1130726"/>
                <a:gd name="connsiteY5" fmla="*/ 0 h 1130724"/>
                <a:gd name="connsiteX6" fmla="*/ 1130726 w 1130726"/>
                <a:gd name="connsiteY6" fmla="*/ 565362 h 1130724"/>
                <a:gd name="connsiteX7" fmla="*/ 565363 w 1130726"/>
                <a:gd name="connsiteY7" fmla="*/ 1130724 h 1130724"/>
                <a:gd name="connsiteX8" fmla="*/ 0 w 1130726"/>
                <a:gd name="connsiteY8" fmla="*/ 565362 h 1130724"/>
                <a:gd name="connsiteX9" fmla="*/ 565363 w 1130726"/>
                <a:gd name="connsiteY9" fmla="*/ 0 h 1130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0726" h="1130724">
                  <a:moveTo>
                    <a:pt x="565363" y="25186"/>
                  </a:moveTo>
                  <a:cubicBezTo>
                    <a:pt x="267149" y="25186"/>
                    <a:pt x="25399" y="266936"/>
                    <a:pt x="25399" y="565149"/>
                  </a:cubicBezTo>
                  <a:cubicBezTo>
                    <a:pt x="25399" y="863362"/>
                    <a:pt x="267149" y="1105112"/>
                    <a:pt x="565363" y="1105112"/>
                  </a:cubicBezTo>
                  <a:cubicBezTo>
                    <a:pt x="863577" y="1105112"/>
                    <a:pt x="1105327" y="863362"/>
                    <a:pt x="1105327" y="565149"/>
                  </a:cubicBezTo>
                  <a:cubicBezTo>
                    <a:pt x="1105327" y="266936"/>
                    <a:pt x="863577" y="25186"/>
                    <a:pt x="565363" y="25186"/>
                  </a:cubicBezTo>
                  <a:close/>
                  <a:moveTo>
                    <a:pt x="565363" y="0"/>
                  </a:moveTo>
                  <a:cubicBezTo>
                    <a:pt x="877604" y="0"/>
                    <a:pt x="1130726" y="253121"/>
                    <a:pt x="1130726" y="565362"/>
                  </a:cubicBezTo>
                  <a:cubicBezTo>
                    <a:pt x="1130726" y="877603"/>
                    <a:pt x="877604" y="1130724"/>
                    <a:pt x="565363" y="1130724"/>
                  </a:cubicBezTo>
                  <a:cubicBezTo>
                    <a:pt x="253122" y="1130724"/>
                    <a:pt x="0" y="877603"/>
                    <a:pt x="0" y="565362"/>
                  </a:cubicBezTo>
                  <a:cubicBezTo>
                    <a:pt x="0" y="253121"/>
                    <a:pt x="253122" y="0"/>
                    <a:pt x="56536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 45">
              <a:extLst>
                <a:ext uri="{FF2B5EF4-FFF2-40B4-BE49-F238E27FC236}">
                  <a16:creationId xmlns:a16="http://schemas.microsoft.com/office/drawing/2014/main" id="{49F9C907-348C-4142-AB27-429B47D2A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3552837"/>
              <a:ext cx="535422" cy="1124688"/>
            </a:xfrm>
            <a:custGeom>
              <a:avLst/>
              <a:gdLst>
                <a:gd name="connsiteX0" fmla="*/ 535422 w 535422"/>
                <a:gd name="connsiteY0" fmla="*/ 0 h 1124688"/>
                <a:gd name="connsiteX1" fmla="*/ 535422 w 535422"/>
                <a:gd name="connsiteY1" fmla="*/ 25186 h 1124688"/>
                <a:gd name="connsiteX2" fmla="*/ 456541 w 535422"/>
                <a:gd name="connsiteY2" fmla="*/ 33138 h 1124688"/>
                <a:gd name="connsiteX3" fmla="*/ 25399 w 535422"/>
                <a:gd name="connsiteY3" fmla="*/ 562131 h 1124688"/>
                <a:gd name="connsiteX4" fmla="*/ 456541 w 535422"/>
                <a:gd name="connsiteY4" fmla="*/ 1091124 h 1124688"/>
                <a:gd name="connsiteX5" fmla="*/ 535422 w 535422"/>
                <a:gd name="connsiteY5" fmla="*/ 1099076 h 1124688"/>
                <a:gd name="connsiteX6" fmla="*/ 535422 w 535422"/>
                <a:gd name="connsiteY6" fmla="*/ 1124688 h 1124688"/>
                <a:gd name="connsiteX7" fmla="*/ 451423 w 535422"/>
                <a:gd name="connsiteY7" fmla="*/ 1116220 h 1124688"/>
                <a:gd name="connsiteX8" fmla="*/ 0 w 535422"/>
                <a:gd name="connsiteY8" fmla="*/ 562344 h 1124688"/>
                <a:gd name="connsiteX9" fmla="*/ 451423 w 535422"/>
                <a:gd name="connsiteY9" fmla="*/ 8468 h 112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8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8"/>
                    <a:pt x="25399" y="301195"/>
                    <a:pt x="25399" y="562131"/>
                  </a:cubicBezTo>
                  <a:cubicBezTo>
                    <a:pt x="25399" y="823068"/>
                    <a:pt x="210489" y="1040775"/>
                    <a:pt x="456541" y="1091124"/>
                  </a:cubicBezTo>
                  <a:lnTo>
                    <a:pt x="535422" y="1099076"/>
                  </a:lnTo>
                  <a:lnTo>
                    <a:pt x="535422" y="1124688"/>
                  </a:lnTo>
                  <a:lnTo>
                    <a:pt x="451423" y="1116220"/>
                  </a:lnTo>
                  <a:cubicBezTo>
                    <a:pt x="193797" y="1063502"/>
                    <a:pt x="0" y="835555"/>
                    <a:pt x="0" y="562344"/>
                  </a:cubicBezTo>
                  <a:cubicBezTo>
                    <a:pt x="0" y="289133"/>
                    <a:pt x="193797" y="61186"/>
                    <a:pt x="451423" y="846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 46">
              <a:extLst>
                <a:ext uri="{FF2B5EF4-FFF2-40B4-BE49-F238E27FC236}">
                  <a16:creationId xmlns:a16="http://schemas.microsoft.com/office/drawing/2014/main" id="{82917C11-77C6-A84B-A805-16EEAFB7A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642" y="6295916"/>
              <a:ext cx="535358" cy="562084"/>
            </a:xfrm>
            <a:custGeom>
              <a:avLst/>
              <a:gdLst>
                <a:gd name="connsiteX0" fmla="*/ 535358 w 535358"/>
                <a:gd name="connsiteY0" fmla="*/ 0 h 562084"/>
                <a:gd name="connsiteX1" fmla="*/ 535358 w 535358"/>
                <a:gd name="connsiteY1" fmla="*/ 25186 h 562084"/>
                <a:gd name="connsiteX2" fmla="*/ 469717 w 535358"/>
                <a:gd name="connsiteY2" fmla="*/ 30978 h 562084"/>
                <a:gd name="connsiteX3" fmla="*/ 36306 w 535358"/>
                <a:gd name="connsiteY3" fmla="*/ 453686 h 562084"/>
                <a:gd name="connsiteX4" fmla="*/ 25378 w 535358"/>
                <a:gd name="connsiteY4" fmla="*/ 562084 h 562084"/>
                <a:gd name="connsiteX5" fmla="*/ 0 w 535358"/>
                <a:gd name="connsiteY5" fmla="*/ 562084 h 562084"/>
                <a:gd name="connsiteX6" fmla="*/ 11423 w 535358"/>
                <a:gd name="connsiteY6" fmla="*/ 448780 h 562084"/>
                <a:gd name="connsiteX7" fmla="*/ 465221 w 535358"/>
                <a:gd name="connsiteY7" fmla="*/ 6189 h 5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358" h="562084">
                  <a:moveTo>
                    <a:pt x="535358" y="0"/>
                  </a:moveTo>
                  <a:lnTo>
                    <a:pt x="535358" y="25186"/>
                  </a:lnTo>
                  <a:lnTo>
                    <a:pt x="469717" y="30978"/>
                  </a:lnTo>
                  <a:cubicBezTo>
                    <a:pt x="252550" y="69769"/>
                    <a:pt x="80361" y="238391"/>
                    <a:pt x="36306" y="453686"/>
                  </a:cubicBezTo>
                  <a:lnTo>
                    <a:pt x="25378" y="562084"/>
                  </a:lnTo>
                  <a:lnTo>
                    <a:pt x="0" y="562084"/>
                  </a:lnTo>
                  <a:lnTo>
                    <a:pt x="11423" y="448780"/>
                  </a:lnTo>
                  <a:cubicBezTo>
                    <a:pt x="57551" y="223357"/>
                    <a:pt x="237840" y="46805"/>
                    <a:pt x="465221" y="6189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22571375-7BF4-A8AF-B9CD-330ECC2749B6}"/>
              </a:ext>
            </a:extLst>
          </p:cNvPr>
          <p:cNvSpPr txBox="1"/>
          <p:nvPr/>
        </p:nvSpPr>
        <p:spPr>
          <a:xfrm>
            <a:off x="6256193" y="5405304"/>
            <a:ext cx="503526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i="1" kern="0" dirty="0"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Superficial muscles of the face and neck</a:t>
            </a:r>
            <a:br>
              <a:rPr lang="en-GB" sz="1600" i="1" kern="0" dirty="0"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600" i="1" kern="0" dirty="0"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(Zachary, </a:t>
            </a:r>
            <a:r>
              <a:rPr lang="en-GB" sz="1600" i="1" kern="0" dirty="0" err="1"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Gruschak</a:t>
            </a:r>
            <a:r>
              <a:rPr lang="en-GB" sz="1600" i="1" kern="0" dirty="0">
                <a:solidFill>
                  <a:schemeClr val="bg2">
                    <a:lumMod val="5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&amp; Newman, 2023)</a:t>
            </a:r>
            <a:r>
              <a:rPr lang="en-FR" sz="1600" i="1" dirty="0">
                <a:solidFill>
                  <a:schemeClr val="bg2">
                    <a:lumMod val="50000"/>
                  </a:schemeClr>
                </a:solidFill>
                <a:effectLst/>
              </a:rPr>
              <a:t> </a:t>
            </a:r>
            <a:endParaRPr lang="en-FR" sz="1600" i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5" name="Picture 4" descr="A close-up of a human body&#10;&#10;AI-generated content may be incorrect.">
            <a:extLst>
              <a:ext uri="{FF2B5EF4-FFF2-40B4-BE49-F238E27FC236}">
                <a16:creationId xmlns:a16="http://schemas.microsoft.com/office/drawing/2014/main" id="{9A72E3E9-A883-928A-A3C6-B44360EA837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7271" y="806365"/>
            <a:ext cx="4826656" cy="4523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88495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59663-A457-BEEB-3F2E-86ADEB46D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738" y="618249"/>
            <a:ext cx="7335835" cy="758365"/>
          </a:xfrm>
        </p:spPr>
        <p:txBody>
          <a:bodyPr>
            <a:noAutofit/>
          </a:bodyPr>
          <a:lstStyle/>
          <a:p>
            <a:r>
              <a:rPr lang="en-US" sz="3600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Justification and </a:t>
            </a:r>
            <a:r>
              <a:rPr lang="en-US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Context</a:t>
            </a:r>
            <a:br>
              <a:rPr lang="en-FR" sz="3600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</a:br>
            <a:br>
              <a:rPr lang="en-FR" sz="3600" dirty="0"/>
            </a:br>
            <a:endParaRPr lang="en-FR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BE1DA-EC7E-D970-118D-B1445BAEA8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3738" y="1526449"/>
            <a:ext cx="7250647" cy="3300873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sz="8000" dirty="0">
                <a:solidFill>
                  <a:schemeClr val="bg2">
                    <a:lumMod val="50000"/>
                  </a:schemeClr>
                </a:solidFill>
              </a:rPr>
              <a:t>Smiling enhances projection through vocal brightness and different smile types have distinct acoustic traits</a:t>
            </a:r>
            <a:br>
              <a:rPr lang="en-GB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. </a:t>
            </a:r>
            <a:r>
              <a:rPr lang="en-GB" sz="4400" dirty="0">
                <a:solidFill>
                  <a:schemeClr val="bg2">
                    <a:lumMod val="50000"/>
                  </a:schemeClr>
                </a:solidFill>
              </a:rPr>
              <a:t>(Drahota, Costall &amp; Reddy, 2008; Fagel, 2010; McQuade, 2016; Arias, Bellin &amp; </a:t>
            </a:r>
            <a:r>
              <a:rPr lang="en-GB" sz="4400" dirty="0" err="1">
                <a:solidFill>
                  <a:schemeClr val="bg2">
                    <a:lumMod val="50000"/>
                  </a:schemeClr>
                </a:solidFill>
              </a:rPr>
              <a:t>Aucouturier</a:t>
            </a:r>
            <a:r>
              <a:rPr lang="en-GB" sz="4400" dirty="0">
                <a:solidFill>
                  <a:schemeClr val="bg2">
                    <a:lumMod val="50000"/>
                  </a:schemeClr>
                </a:solidFill>
              </a:rPr>
              <a:t>, 2018).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sz="8000" dirty="0">
                <a:solidFill>
                  <a:schemeClr val="bg2">
                    <a:lumMod val="50000"/>
                  </a:schemeClr>
                </a:solidFill>
              </a:rPr>
              <a:t>Vowels influence resonance</a:t>
            </a:r>
            <a:br>
              <a:rPr lang="en-GB" sz="640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GB" sz="64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4400" dirty="0">
                <a:solidFill>
                  <a:schemeClr val="bg2">
                    <a:lumMod val="50000"/>
                  </a:schemeClr>
                </a:solidFill>
              </a:rPr>
              <a:t>(Echternach et al., 2010; Boseman, 2010; Garnier et al; 2010).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sz="8000" dirty="0">
                <a:solidFill>
                  <a:schemeClr val="bg2">
                    <a:lumMod val="50000"/>
                  </a:schemeClr>
                </a:solidFill>
              </a:rPr>
              <a:t>Historical research bias towards male Western classical singers</a:t>
            </a:r>
            <a:br>
              <a:rPr lang="en-GB" sz="640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GB" sz="4400" dirty="0">
                <a:solidFill>
                  <a:schemeClr val="bg2">
                    <a:lumMod val="50000"/>
                  </a:schemeClr>
                </a:solidFill>
              </a:rPr>
              <a:t>(</a:t>
            </a:r>
            <a:r>
              <a:rPr lang="en-GB" sz="4400" dirty="0" err="1">
                <a:solidFill>
                  <a:schemeClr val="bg2">
                    <a:lumMod val="50000"/>
                  </a:schemeClr>
                </a:solidFill>
              </a:rPr>
              <a:t>Joliveau</a:t>
            </a:r>
            <a:r>
              <a:rPr lang="en-GB" sz="4400" dirty="0">
                <a:solidFill>
                  <a:schemeClr val="bg2">
                    <a:lumMod val="50000"/>
                  </a:schemeClr>
                </a:solidFill>
              </a:rPr>
              <a:t>, Smith &amp; Wolfe (2004);Sundberg, 2001; Echternach et al., 2010 de Souza et al., 2007,  Titze, Maxfield &amp; Walker, 2017,  Weiss, Brown &amp; Morris (2001); </a:t>
            </a:r>
            <a:r>
              <a:rPr lang="en-GB" sz="4400" dirty="0" err="1">
                <a:solidFill>
                  <a:schemeClr val="bg2">
                    <a:lumMod val="50000"/>
                  </a:schemeClr>
                </a:solidFill>
              </a:rPr>
              <a:t>Lubarskaya</a:t>
            </a:r>
            <a:r>
              <a:rPr lang="en-GB" sz="4400" dirty="0">
                <a:solidFill>
                  <a:schemeClr val="bg2">
                    <a:lumMod val="50000"/>
                  </a:schemeClr>
                </a:solidFill>
              </a:rPr>
              <a:t> et al. 2024).</a:t>
            </a: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GB" sz="8000" dirty="0">
                <a:solidFill>
                  <a:schemeClr val="bg2">
                    <a:lumMod val="50000"/>
                  </a:schemeClr>
                </a:solidFill>
              </a:rPr>
              <a:t>Personal teaching methods remain untested</a:t>
            </a:r>
          </a:p>
          <a:p>
            <a:r>
              <a:rPr lang="en-GB" sz="8000" dirty="0">
                <a:solidFill>
                  <a:schemeClr val="bg2">
                    <a:lumMod val="50000"/>
                  </a:schemeClr>
                </a:solidFill>
              </a:rPr>
              <a:t>Smiling affects both mood and social inclusion</a:t>
            </a:r>
            <a:br>
              <a:rPr lang="en-GB" sz="640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GB" sz="4400" dirty="0">
                <a:solidFill>
                  <a:schemeClr val="bg2">
                    <a:lumMod val="50000"/>
                  </a:schemeClr>
                </a:solidFill>
              </a:rPr>
              <a:t>(Andréasson &amp; </a:t>
            </a:r>
            <a:r>
              <a:rPr lang="en-GB" sz="4400" dirty="0" err="1">
                <a:solidFill>
                  <a:schemeClr val="bg2">
                    <a:lumMod val="50000"/>
                  </a:schemeClr>
                </a:solidFill>
              </a:rPr>
              <a:t>Dimberg</a:t>
            </a:r>
            <a:r>
              <a:rPr lang="en-GB" sz="4400" dirty="0">
                <a:solidFill>
                  <a:schemeClr val="bg2">
                    <a:lumMod val="50000"/>
                  </a:schemeClr>
                </a:solidFill>
              </a:rPr>
              <a:t>, 2008, Chang et al., 2014, Arnold &amp; </a:t>
            </a:r>
            <a:r>
              <a:rPr lang="en-GB" sz="4400" dirty="0" err="1">
                <a:solidFill>
                  <a:schemeClr val="bg2">
                    <a:lumMod val="50000"/>
                  </a:schemeClr>
                </a:solidFill>
              </a:rPr>
              <a:t>Winkielman</a:t>
            </a:r>
            <a:r>
              <a:rPr lang="en-GB" sz="4400" dirty="0">
                <a:solidFill>
                  <a:schemeClr val="bg2">
                    <a:lumMod val="50000"/>
                  </a:schemeClr>
                </a:solidFill>
              </a:rPr>
              <a:t>, 2021, Coles et al., 2022).</a:t>
            </a:r>
          </a:p>
          <a:p>
            <a:pPr marL="0" indent="0">
              <a:lnSpc>
                <a:spcPct val="120000"/>
              </a:lnSpc>
              <a:spcAft>
                <a:spcPts val="600"/>
              </a:spcAft>
              <a:buNone/>
            </a:pPr>
            <a:br>
              <a:rPr lang="en-GB" sz="9600" i="1" dirty="0">
                <a:solidFill>
                  <a:schemeClr val="bg2">
                    <a:lumMod val="50000"/>
                  </a:schemeClr>
                </a:solidFill>
              </a:rPr>
            </a:br>
            <a:endParaRPr lang="en-GB" sz="4400" dirty="0">
              <a:solidFill>
                <a:schemeClr val="bg2">
                  <a:lumMod val="25000"/>
                </a:schemeClr>
              </a:solidFill>
            </a:endParaRPr>
          </a:p>
          <a:p>
            <a:pPr>
              <a:lnSpc>
                <a:spcPct val="120000"/>
              </a:lnSpc>
              <a:spcAft>
                <a:spcPts val="600"/>
              </a:spcAft>
            </a:pPr>
            <a:endParaRPr lang="en-GB" dirty="0">
              <a:solidFill>
                <a:schemeClr val="bg2">
                  <a:lumMod val="50000"/>
                </a:schemeClr>
              </a:solidFill>
            </a:endParaRPr>
          </a:p>
          <a:p>
            <a:pPr marL="285750" indent="-285750">
              <a:lnSpc>
                <a:spcPct val="120000"/>
              </a:lnSpc>
              <a:spcAft>
                <a:spcPts val="600"/>
              </a:spcAft>
            </a:pPr>
            <a:endParaRPr lang="en-GB" dirty="0">
              <a:solidFill>
                <a:schemeClr val="bg2">
                  <a:lumMod val="50000"/>
                </a:schemeClr>
              </a:solidFill>
            </a:endParaRPr>
          </a:p>
          <a:p>
            <a:pPr>
              <a:lnSpc>
                <a:spcPct val="120000"/>
              </a:lnSpc>
              <a:spcAft>
                <a:spcPts val="600"/>
              </a:spcAft>
            </a:pPr>
            <a:endParaRPr lang="en-GB" sz="2200" dirty="0"/>
          </a:p>
          <a:p>
            <a:pPr>
              <a:lnSpc>
                <a:spcPct val="120000"/>
              </a:lnSpc>
              <a:spcAft>
                <a:spcPts val="600"/>
              </a:spcAft>
            </a:pPr>
            <a:endParaRPr lang="en-FR" dirty="0"/>
          </a:p>
        </p:txBody>
      </p: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EADCD46B-3266-53A5-DD22-0084B1DA520B}"/>
              </a:ext>
            </a:extLst>
          </p:cNvPr>
          <p:cNvSpPr/>
          <p:nvPr/>
        </p:nvSpPr>
        <p:spPr>
          <a:xfrm>
            <a:off x="7656972" y="1583964"/>
            <a:ext cx="4128703" cy="356575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FR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43D6C15-DFBC-FFD6-57B9-1795B168FCB0}"/>
              </a:ext>
            </a:extLst>
          </p:cNvPr>
          <p:cNvSpPr txBox="1"/>
          <p:nvPr/>
        </p:nvSpPr>
        <p:spPr>
          <a:xfrm>
            <a:off x="7196401" y="4480707"/>
            <a:ext cx="31671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FR" sz="1200" dirty="0">
                <a:solidFill>
                  <a:schemeClr val="bg1"/>
                </a:solidFill>
              </a:rPr>
              <a:t>Duchenne “genuine” smile</a:t>
            </a:r>
            <a:br>
              <a:rPr lang="en-FR" sz="1200" dirty="0">
                <a:solidFill>
                  <a:schemeClr val="bg1"/>
                </a:solidFill>
              </a:rPr>
            </a:br>
            <a:endParaRPr lang="en-FR" sz="1200" dirty="0">
              <a:solidFill>
                <a:schemeClr val="bg1"/>
              </a:solidFill>
            </a:endParaRPr>
          </a:p>
        </p:txBody>
      </p:sp>
      <p:pic>
        <p:nvPicPr>
          <p:cNvPr id="5" name="Picture 4" descr="A collage of a person's face&#10;&#10;AI-generated content may be incorrect.">
            <a:extLst>
              <a:ext uri="{FF2B5EF4-FFF2-40B4-BE49-F238E27FC236}">
                <a16:creationId xmlns:a16="http://schemas.microsoft.com/office/drawing/2014/main" id="{95E42718-2776-A32A-3B02-25D18F0F3B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4027" y="1899372"/>
            <a:ext cx="3610524" cy="255502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B45D0D6-3929-D5AB-50D9-85A2871A684A}"/>
              </a:ext>
            </a:extLst>
          </p:cNvPr>
          <p:cNvSpPr txBox="1"/>
          <p:nvPr/>
        </p:nvSpPr>
        <p:spPr>
          <a:xfrm>
            <a:off x="9781884" y="4480707"/>
            <a:ext cx="1837113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FR" sz="1200" dirty="0">
                <a:solidFill>
                  <a:schemeClr val="bg1"/>
                </a:solidFill>
              </a:rPr>
              <a:t>Non-Duchenne smile</a:t>
            </a:r>
            <a:br>
              <a:rPr lang="en-FR" sz="1200" dirty="0">
                <a:solidFill>
                  <a:schemeClr val="bg1"/>
                </a:solidFill>
              </a:rPr>
            </a:br>
            <a:endParaRPr lang="en-FR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7E51DDC-485C-6E89-D069-208B9D7B273D}"/>
              </a:ext>
            </a:extLst>
          </p:cNvPr>
          <p:cNvSpPr txBox="1"/>
          <p:nvPr/>
        </p:nvSpPr>
        <p:spPr>
          <a:xfrm>
            <a:off x="7772913" y="4707069"/>
            <a:ext cx="3774082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FR" sz="1100" dirty="0">
                <a:solidFill>
                  <a:schemeClr val="bg2">
                    <a:lumMod val="50000"/>
                  </a:schemeClr>
                </a:solidFill>
              </a:rPr>
              <a:t>(Soussignan, 2002; Ekman, Friesen &amp; Hager, 2002)</a:t>
            </a:r>
          </a:p>
        </p:txBody>
      </p:sp>
    </p:spTree>
    <p:extLst>
      <p:ext uri="{BB962C8B-B14F-4D97-AF65-F5344CB8AC3E}">
        <p14:creationId xmlns:p14="http://schemas.microsoft.com/office/powerpoint/2010/main" val="15813222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71AE58-AF55-95F0-1255-C83B5B70C7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Aims and Objectives</a:t>
            </a:r>
            <a:endParaRPr lang="en-FR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3E798B-873D-DB06-8EAA-E7B3952C1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1709252"/>
            <a:ext cx="6664386" cy="4377858"/>
          </a:xfrm>
        </p:spPr>
        <p:txBody>
          <a:bodyPr>
            <a:normAutofit/>
          </a:bodyPr>
          <a:lstStyle/>
          <a:p>
            <a:r>
              <a:rPr lang="en-GB" sz="2100" dirty="0">
                <a:solidFill>
                  <a:schemeClr val="bg2">
                    <a:lumMod val="50000"/>
                  </a:schemeClr>
                </a:solidFill>
              </a:rPr>
              <a:t>Explore the impact of smiling on vocal tract resonance</a:t>
            </a:r>
          </a:p>
          <a:p>
            <a:r>
              <a:rPr lang="en-GB" sz="2100" dirty="0">
                <a:solidFill>
                  <a:schemeClr val="bg2">
                    <a:lumMod val="50000"/>
                  </a:schemeClr>
                </a:solidFill>
              </a:rPr>
              <a:t>Examine two practical muscle activation exercises</a:t>
            </a:r>
          </a:p>
          <a:p>
            <a:r>
              <a:rPr lang="en-GB" sz="2100" dirty="0">
                <a:solidFill>
                  <a:schemeClr val="bg2">
                    <a:lumMod val="50000"/>
                  </a:schemeClr>
                </a:solidFill>
              </a:rPr>
              <a:t>Contribute to female resonance research</a:t>
            </a:r>
          </a:p>
          <a:p>
            <a:r>
              <a:rPr lang="en-GB" sz="2100" dirty="0">
                <a:solidFill>
                  <a:schemeClr val="bg2">
                    <a:lumMod val="50000"/>
                  </a:schemeClr>
                </a:solidFill>
              </a:rPr>
              <a:t>Support standardised acoustic notation</a:t>
            </a:r>
            <a:br>
              <a:rPr lang="en-GB" sz="210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GB" sz="1600" dirty="0">
                <a:solidFill>
                  <a:schemeClr val="bg2">
                    <a:lumMod val="50000"/>
                  </a:schemeClr>
                </a:solidFill>
              </a:rPr>
              <a:t>(Titze et al. 2015)</a:t>
            </a:r>
          </a:p>
          <a:p>
            <a:r>
              <a:rPr lang="en-GB" sz="2100" dirty="0">
                <a:solidFill>
                  <a:schemeClr val="bg2">
                    <a:lumMod val="50000"/>
                  </a:schemeClr>
                </a:solidFill>
              </a:rPr>
              <a:t>To improve singer experience</a:t>
            </a:r>
            <a:br>
              <a:rPr lang="en-GB" sz="210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GB" sz="1600" dirty="0">
                <a:solidFill>
                  <a:schemeClr val="bg2">
                    <a:lumMod val="50000"/>
                  </a:schemeClr>
                </a:solidFill>
              </a:rPr>
              <a:t>(Andréasson &amp; </a:t>
            </a:r>
            <a:r>
              <a:rPr lang="en-GB" sz="1600" dirty="0" err="1">
                <a:solidFill>
                  <a:schemeClr val="bg2">
                    <a:lumMod val="50000"/>
                  </a:schemeClr>
                </a:solidFill>
              </a:rPr>
              <a:t>Dimberg</a:t>
            </a:r>
            <a:r>
              <a:rPr lang="en-GB" sz="1600" dirty="0">
                <a:solidFill>
                  <a:schemeClr val="bg2">
                    <a:lumMod val="50000"/>
                  </a:schemeClr>
                </a:solidFill>
              </a:rPr>
              <a:t>, 2008, Chang et al., 2014, </a:t>
            </a:r>
            <a:br>
              <a:rPr lang="en-GB" sz="160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GB" sz="1600" dirty="0">
                <a:solidFill>
                  <a:schemeClr val="bg2">
                    <a:lumMod val="50000"/>
                  </a:schemeClr>
                </a:solidFill>
              </a:rPr>
              <a:t>Arnold &amp; </a:t>
            </a:r>
            <a:r>
              <a:rPr lang="en-GB" sz="1600" dirty="0" err="1">
                <a:solidFill>
                  <a:schemeClr val="bg2">
                    <a:lumMod val="50000"/>
                  </a:schemeClr>
                </a:solidFill>
              </a:rPr>
              <a:t>Winkielman</a:t>
            </a:r>
            <a:r>
              <a:rPr lang="en-GB" sz="1600" dirty="0">
                <a:solidFill>
                  <a:schemeClr val="bg2">
                    <a:lumMod val="50000"/>
                  </a:schemeClr>
                </a:solidFill>
              </a:rPr>
              <a:t>, 2021, Coles et al., 2022).</a:t>
            </a:r>
          </a:p>
          <a:p>
            <a:r>
              <a:rPr lang="en-GB" sz="2100" dirty="0">
                <a:solidFill>
                  <a:schemeClr val="bg2">
                    <a:lumMod val="50000"/>
                  </a:schemeClr>
                </a:solidFill>
              </a:rPr>
              <a:t>Personal and professional growth</a:t>
            </a:r>
            <a:endParaRPr lang="en-FR" sz="2800" dirty="0"/>
          </a:p>
          <a:p>
            <a:endParaRPr lang="en-FR" dirty="0"/>
          </a:p>
        </p:txBody>
      </p:sp>
      <p:pic>
        <p:nvPicPr>
          <p:cNvPr id="9" name="Picture 8" descr="A person singing into a microphone&#10;&#10;AI-generated content may be incorrect.">
            <a:extLst>
              <a:ext uri="{FF2B5EF4-FFF2-40B4-BE49-F238E27FC236}">
                <a16:creationId xmlns:a16="http://schemas.microsoft.com/office/drawing/2014/main" id="{672E172A-A905-65EC-731F-2689D45A81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1698" y="1674020"/>
            <a:ext cx="3499540" cy="392321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F3BE2AD-703A-062C-0A8E-436DDE12BE9A}"/>
              </a:ext>
            </a:extLst>
          </p:cNvPr>
          <p:cNvSpPr txBox="1"/>
          <p:nvPr/>
        </p:nvSpPr>
        <p:spPr>
          <a:xfrm>
            <a:off x="9094124" y="5597237"/>
            <a:ext cx="219456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050" dirty="0">
                <a:solidFill>
                  <a:schemeClr val="bg2">
                    <a:lumMod val="50000"/>
                  </a:schemeClr>
                </a:solidFill>
              </a:rPr>
              <a:t>I</a:t>
            </a:r>
            <a:r>
              <a:rPr lang="en-FR" sz="1050" dirty="0">
                <a:solidFill>
                  <a:schemeClr val="bg2">
                    <a:lumMod val="50000"/>
                  </a:schemeClr>
                </a:solidFill>
              </a:rPr>
              <a:t>mage Claudia Raya, Unsplash</a:t>
            </a:r>
          </a:p>
        </p:txBody>
      </p:sp>
    </p:spTree>
    <p:extLst>
      <p:ext uri="{BB962C8B-B14F-4D97-AF65-F5344CB8AC3E}">
        <p14:creationId xmlns:p14="http://schemas.microsoft.com/office/powerpoint/2010/main" val="26761508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hand holding a magnifying glass&#10;&#10;AI-generated content may be incorrect.">
            <a:extLst>
              <a:ext uri="{FF2B5EF4-FFF2-40B4-BE49-F238E27FC236}">
                <a16:creationId xmlns:a16="http://schemas.microsoft.com/office/drawing/2014/main" id="{5E30E3E9-CD24-BF3D-D953-21DB1A792F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2157" y="987400"/>
            <a:ext cx="3557847" cy="475334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A9DC7-A5AA-2C9B-479D-AA2A44DFA3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129" y="1633731"/>
            <a:ext cx="4153514" cy="39413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 dirty="0">
                <a:solidFill>
                  <a:schemeClr val="bg2">
                    <a:lumMod val="50000"/>
                  </a:schemeClr>
                </a:solidFill>
              </a:rPr>
              <a:t>Post-positivist, quantitative</a:t>
            </a:r>
          </a:p>
          <a:p>
            <a:pPr marL="0" indent="0">
              <a:buNone/>
            </a:pPr>
            <a:endParaRPr lang="en-FR" sz="700" dirty="0"/>
          </a:p>
          <a:p>
            <a:pPr marL="0" indent="0">
              <a:buNone/>
            </a:pPr>
            <a:br>
              <a:rPr lang="en-FR" sz="1000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</a:br>
            <a:endParaRPr lang="en-FR" sz="10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DC05D30-AE1D-39B0-F93C-D5432B261157}"/>
              </a:ext>
            </a:extLst>
          </p:cNvPr>
          <p:cNvSpPr txBox="1"/>
          <p:nvPr/>
        </p:nvSpPr>
        <p:spPr>
          <a:xfrm>
            <a:off x="686500" y="3825249"/>
            <a:ext cx="300263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Participants</a:t>
            </a:r>
            <a:endParaRPr lang="en-FR" sz="36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CE34542-A6C6-401E-E1DC-7C4B95825CA2}"/>
              </a:ext>
            </a:extLst>
          </p:cNvPr>
          <p:cNvSpPr txBox="1"/>
          <p:nvPr/>
        </p:nvSpPr>
        <p:spPr>
          <a:xfrm>
            <a:off x="663129" y="4515174"/>
            <a:ext cx="7259321" cy="14311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10 amateur female singers (18-60 years) </a:t>
            </a:r>
            <a:r>
              <a:rPr lang="en-GB" sz="1400" dirty="0">
                <a:solidFill>
                  <a:schemeClr val="bg2">
                    <a:lumMod val="50000"/>
                  </a:schemeClr>
                </a:solidFill>
              </a:rPr>
              <a:t>(Markova et al. 2016)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Known to researcher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Members of TMA 31 association</a:t>
            </a:r>
          </a:p>
          <a:p>
            <a:pPr marL="0" indent="0">
              <a:buNone/>
            </a:pPr>
            <a:endParaRPr lang="en-FR" sz="600" dirty="0"/>
          </a:p>
          <a:p>
            <a:pPr marL="0" indent="0">
              <a:buNone/>
            </a:pPr>
            <a:br>
              <a:rPr lang="en-FR" sz="900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</a:br>
            <a:br>
              <a:rPr lang="en-FR" sz="900" dirty="0"/>
            </a:br>
            <a:endParaRPr lang="en-FR" sz="9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ED922A-EB7C-0C15-5C71-EDF95A1A47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3129" y="882250"/>
            <a:ext cx="3439291" cy="646331"/>
          </a:xfrm>
        </p:spPr>
        <p:txBody>
          <a:bodyPr>
            <a:noAutofit/>
          </a:bodyPr>
          <a:lstStyle/>
          <a:p>
            <a:r>
              <a:rPr lang="en-US" sz="3600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Methodology</a:t>
            </a:r>
            <a:br>
              <a:rPr lang="en-FR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</a:br>
            <a:br>
              <a:rPr lang="en-FR" dirty="0"/>
            </a:br>
            <a:endParaRPr lang="en-FR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5C765EE-DD27-7529-3C60-86D141D94B7B}"/>
              </a:ext>
            </a:extLst>
          </p:cNvPr>
          <p:cNvSpPr txBox="1"/>
          <p:nvPr/>
        </p:nvSpPr>
        <p:spPr>
          <a:xfrm>
            <a:off x="9592887" y="5732100"/>
            <a:ext cx="174701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I</a:t>
            </a:r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mage: Lilartsy, Pexels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F8DB9B1-E7E5-2D48-9002-111FD9A7F393}"/>
              </a:ext>
            </a:extLst>
          </p:cNvPr>
          <p:cNvSpPr txBox="1"/>
          <p:nvPr/>
        </p:nvSpPr>
        <p:spPr>
          <a:xfrm>
            <a:off x="969627" y="1978590"/>
            <a:ext cx="5856899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Providing a rigorous and objective framework,</a:t>
            </a:r>
            <a:br>
              <a:rPr lang="en-FR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minimising insider-researcher bias and acknowledging knowledge is uncertain </a:t>
            </a:r>
            <a:br>
              <a:rPr lang="en-FR" dirty="0">
                <a:solidFill>
                  <a:schemeClr val="bg2">
                    <a:lumMod val="50000"/>
                  </a:schemeClr>
                </a:solidFill>
              </a:rPr>
            </a:br>
            <a:endParaRPr lang="en-FR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FR" sz="1400" dirty="0">
                <a:solidFill>
                  <a:schemeClr val="bg2">
                    <a:lumMod val="50000"/>
                  </a:schemeClr>
                </a:solidFill>
              </a:rPr>
              <a:t>(Guba and Linclon, 1994; McKenzie and Knipe, 2006; Mercer, 2007, Gerring, 2017; Hammersley, 2013;</a:t>
            </a:r>
            <a:br>
              <a:rPr lang="en-FR" sz="140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FR" sz="1400" dirty="0">
                <a:solidFill>
                  <a:schemeClr val="bg2">
                    <a:lumMod val="50000"/>
                  </a:schemeClr>
                </a:solidFill>
              </a:rPr>
              <a:t>McLeod, 2024)</a:t>
            </a:r>
          </a:p>
        </p:txBody>
      </p:sp>
    </p:spTree>
    <p:extLst>
      <p:ext uri="{BB962C8B-B14F-4D97-AF65-F5344CB8AC3E}">
        <p14:creationId xmlns:p14="http://schemas.microsoft.com/office/powerpoint/2010/main" val="10514348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657CD19-438E-998C-0974-ED78CFC0D189}"/>
              </a:ext>
            </a:extLst>
          </p:cNvPr>
          <p:cNvSpPr/>
          <p:nvPr/>
        </p:nvSpPr>
        <p:spPr>
          <a:xfrm>
            <a:off x="498447" y="1780114"/>
            <a:ext cx="2671260" cy="328610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FR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9358913-9838-314C-11C3-22A13F0A4FF4}"/>
              </a:ext>
            </a:extLst>
          </p:cNvPr>
          <p:cNvSpPr/>
          <p:nvPr/>
        </p:nvSpPr>
        <p:spPr>
          <a:xfrm>
            <a:off x="5506937" y="1780114"/>
            <a:ext cx="2671260" cy="328610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FR"/>
          </a:p>
        </p:txBody>
      </p:sp>
      <p:pic>
        <p:nvPicPr>
          <p:cNvPr id="6" name="Picture 5" descr="A person biting her fist&#10;&#10;AI-generated content may be incorrect.">
            <a:extLst>
              <a:ext uri="{FF2B5EF4-FFF2-40B4-BE49-F238E27FC236}">
                <a16:creationId xmlns:a16="http://schemas.microsoft.com/office/drawing/2014/main" id="{60531F16-AF24-3C31-19C8-1A0014D5202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7430" y="1868585"/>
            <a:ext cx="2457724" cy="3120829"/>
          </a:xfrm>
          <a:prstGeom prst="rect">
            <a:avLst/>
          </a:prstGeom>
        </p:spPr>
      </p:pic>
      <p:pic>
        <p:nvPicPr>
          <p:cNvPr id="7" name="Picture 6" descr="A person with chopsticks in her mouth&#10;&#10;AI-generated content may be incorrect.">
            <a:extLst>
              <a:ext uri="{FF2B5EF4-FFF2-40B4-BE49-F238E27FC236}">
                <a16:creationId xmlns:a16="http://schemas.microsoft.com/office/drawing/2014/main" id="{21035529-C2E0-8A10-77ED-BA01EC58699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215" y="1868585"/>
            <a:ext cx="2457724" cy="312082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DDF0505-07EF-98AC-D11F-4284600904E7}"/>
              </a:ext>
            </a:extLst>
          </p:cNvPr>
          <p:cNvSpPr txBox="1"/>
          <p:nvPr/>
        </p:nvSpPr>
        <p:spPr>
          <a:xfrm>
            <a:off x="377402" y="744721"/>
            <a:ext cx="61334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600" spc="50" dirty="0" err="1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Practical</a:t>
            </a:r>
            <a:r>
              <a:rPr lang="de-DE" sz="3600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</a:t>
            </a:r>
            <a:r>
              <a:rPr lang="de-DE" sz="3600" spc="50" dirty="0" err="1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Strategies</a:t>
            </a:r>
            <a:r>
              <a:rPr lang="de-DE" sz="3600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</a:t>
            </a:r>
            <a:r>
              <a:rPr lang="de-DE" sz="3600" spc="50" dirty="0" err="1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Tested</a:t>
            </a:r>
            <a:endParaRPr lang="en-FR" sz="3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5AC0993-894F-D311-D0C8-313CD8E77208}"/>
              </a:ext>
            </a:extLst>
          </p:cNvPr>
          <p:cNvSpPr txBox="1"/>
          <p:nvPr/>
        </p:nvSpPr>
        <p:spPr>
          <a:xfrm>
            <a:off x="3276475" y="2478498"/>
            <a:ext cx="245772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FR" sz="1600" dirty="0">
                <a:solidFill>
                  <a:schemeClr val="bg2">
                    <a:lumMod val="50000"/>
                  </a:schemeClr>
                </a:solidFill>
              </a:rPr>
              <a:t>Chopstick between teeth,</a:t>
            </a:r>
            <a:br>
              <a:rPr lang="en-FR" sz="160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FR" sz="1600" dirty="0">
                <a:solidFill>
                  <a:schemeClr val="bg2">
                    <a:lumMod val="50000"/>
                  </a:schemeClr>
                </a:solidFill>
              </a:rPr>
              <a:t>inspired by </a:t>
            </a:r>
            <a:br>
              <a:rPr lang="en-FR" sz="160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FR" sz="1600" dirty="0">
                <a:solidFill>
                  <a:schemeClr val="bg2">
                    <a:lumMod val="50000"/>
                  </a:schemeClr>
                </a:solidFill>
              </a:rPr>
              <a:t>Strack, Martin and Stepper (1988)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FF1ADF0-4932-044B-1205-E38A353CE214}"/>
              </a:ext>
            </a:extLst>
          </p:cNvPr>
          <p:cNvSpPr txBox="1"/>
          <p:nvPr/>
        </p:nvSpPr>
        <p:spPr>
          <a:xfrm>
            <a:off x="8298690" y="2510864"/>
            <a:ext cx="211792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FR" sz="1600" dirty="0">
                <a:solidFill>
                  <a:schemeClr val="bg2">
                    <a:lumMod val="50000"/>
                  </a:schemeClr>
                </a:solidFill>
              </a:rPr>
              <a:t>Fingers on front teeth</a:t>
            </a:r>
            <a:r>
              <a:rPr lang="en-FR" sz="1600" i="1" dirty="0">
                <a:solidFill>
                  <a:schemeClr val="bg2">
                    <a:lumMod val="50000"/>
                  </a:schemeClr>
                </a:solidFill>
              </a:rPr>
              <a:t>,</a:t>
            </a:r>
            <a:r>
              <a:rPr lang="en-FR" sz="1600" dirty="0">
                <a:solidFill>
                  <a:schemeClr val="bg2">
                    <a:lumMod val="50000"/>
                  </a:schemeClr>
                </a:solidFill>
              </a:rPr>
              <a:t> </a:t>
            </a:r>
            <a:br>
              <a:rPr lang="en-FR" sz="160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FR" sz="1600" dirty="0">
                <a:solidFill>
                  <a:schemeClr val="bg2">
                    <a:lumMod val="50000"/>
                  </a:schemeClr>
                </a:solidFill>
              </a:rPr>
              <a:t>from mentor </a:t>
            </a:r>
            <a:br>
              <a:rPr lang="en-FR" sz="160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FR" sz="1600" dirty="0">
                <a:solidFill>
                  <a:schemeClr val="bg2">
                    <a:lumMod val="50000"/>
                  </a:schemeClr>
                </a:solidFill>
              </a:rPr>
              <a:t>W.A Palm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7C51FE2-D7ED-65C1-2982-1C82AC110726}"/>
              </a:ext>
            </a:extLst>
          </p:cNvPr>
          <p:cNvSpPr txBox="1"/>
          <p:nvPr/>
        </p:nvSpPr>
        <p:spPr>
          <a:xfrm>
            <a:off x="377402" y="5476075"/>
            <a:ext cx="95010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FR" sz="2000" dirty="0">
                <a:solidFill>
                  <a:schemeClr val="bg2">
                    <a:lumMod val="50000"/>
                  </a:schemeClr>
                </a:solidFill>
              </a:rPr>
              <a:t>Tested against two control prompts of a natural smile and neutral facial posture</a:t>
            </a:r>
          </a:p>
        </p:txBody>
      </p:sp>
    </p:spTree>
    <p:extLst>
      <p:ext uri="{BB962C8B-B14F-4D97-AF65-F5344CB8AC3E}">
        <p14:creationId xmlns:p14="http://schemas.microsoft.com/office/powerpoint/2010/main" val="23249830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E1E99-D051-2AF9-38D3-10EEA0B3A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479145"/>
            <a:ext cx="7335835" cy="711069"/>
          </a:xfrm>
        </p:spPr>
        <p:txBody>
          <a:bodyPr>
            <a:normAutofit/>
          </a:bodyPr>
          <a:lstStyle/>
          <a:p>
            <a:r>
              <a:rPr lang="en-US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Design</a:t>
            </a:r>
            <a:endParaRPr lang="en-FR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72312B-3555-D1B3-D3D5-E1E0EEDDD9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49" y="1479176"/>
            <a:ext cx="6588686" cy="4301554"/>
          </a:xfrm>
        </p:spPr>
        <p:txBody>
          <a:bodyPr>
            <a:normAutofit fontScale="92500" lnSpcReduction="20000"/>
          </a:bodyPr>
          <a:lstStyle/>
          <a:p>
            <a:r>
              <a:rPr lang="en-FR" sz="2300" b="1" dirty="0">
                <a:solidFill>
                  <a:schemeClr val="bg2">
                    <a:lumMod val="50000"/>
                  </a:schemeClr>
                </a:solidFill>
              </a:rPr>
              <a:t>4 x 5 Within-subject design </a:t>
            </a:r>
            <a:r>
              <a:rPr lang="en-FR" sz="2300" dirty="0">
                <a:solidFill>
                  <a:schemeClr val="bg2">
                    <a:lumMod val="50000"/>
                  </a:schemeClr>
                </a:solidFill>
              </a:rPr>
              <a:t>(randomised)</a:t>
            </a:r>
            <a:br>
              <a:rPr lang="en-FR" sz="210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FR" sz="2100" dirty="0">
                <a:solidFill>
                  <a:schemeClr val="bg2">
                    <a:lumMod val="50000"/>
                  </a:schemeClr>
                </a:solidFill>
              </a:rPr>
              <a:t>	</a:t>
            </a:r>
            <a:r>
              <a:rPr lang="en-FR" sz="1400" dirty="0">
                <a:solidFill>
                  <a:schemeClr val="bg2">
                    <a:lumMod val="50000"/>
                  </a:schemeClr>
                </a:solidFill>
              </a:rPr>
              <a:t>(Charness, Gneezy &amp; Kuhn, 2012)</a:t>
            </a:r>
            <a:endParaRPr lang="en-FR" sz="21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GB" sz="2300" b="1" dirty="0">
                <a:solidFill>
                  <a:schemeClr val="bg2">
                    <a:lumMod val="50000"/>
                  </a:schemeClr>
                </a:solidFill>
              </a:rPr>
              <a:t>Facial posture prompts x 4</a:t>
            </a:r>
            <a:br>
              <a:rPr lang="en-GB" sz="230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GB" sz="2300" dirty="0">
                <a:solidFill>
                  <a:schemeClr val="bg2">
                    <a:lumMod val="50000"/>
                  </a:schemeClr>
                </a:solidFill>
              </a:rPr>
              <a:t>	</a:t>
            </a:r>
            <a:r>
              <a:rPr lang="en-GB" sz="1900" i="1" dirty="0">
                <a:solidFill>
                  <a:schemeClr val="bg2">
                    <a:lumMod val="50000"/>
                  </a:schemeClr>
                </a:solidFill>
              </a:rPr>
              <a:t>Smile, Neutral, Chopstick </a:t>
            </a:r>
            <a:r>
              <a:rPr lang="en-GB" sz="1900" dirty="0">
                <a:solidFill>
                  <a:schemeClr val="bg2">
                    <a:lumMod val="50000"/>
                  </a:schemeClr>
                </a:solidFill>
              </a:rPr>
              <a:t>and </a:t>
            </a:r>
            <a:r>
              <a:rPr lang="en-GB" sz="1900" i="1" dirty="0">
                <a:solidFill>
                  <a:schemeClr val="bg2">
                    <a:lumMod val="50000"/>
                  </a:schemeClr>
                </a:solidFill>
              </a:rPr>
              <a:t>Fingers</a:t>
            </a:r>
            <a:endParaRPr lang="en-GB" sz="19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GB" sz="2300" b="1" dirty="0">
                <a:solidFill>
                  <a:schemeClr val="bg2">
                    <a:lumMod val="50000"/>
                  </a:schemeClr>
                </a:solidFill>
              </a:rPr>
              <a:t>Vowels x 5</a:t>
            </a:r>
            <a:br>
              <a:rPr lang="en-GB" sz="230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GB" sz="2300" dirty="0">
                <a:solidFill>
                  <a:schemeClr val="bg2">
                    <a:lumMod val="50000"/>
                  </a:schemeClr>
                </a:solidFill>
              </a:rPr>
              <a:t>	</a:t>
            </a:r>
            <a:r>
              <a:rPr lang="en-GB" sz="1900" dirty="0">
                <a:solidFill>
                  <a:schemeClr val="bg2">
                    <a:lumMod val="50000"/>
                  </a:schemeClr>
                </a:solidFill>
              </a:rPr>
              <a:t> [</a:t>
            </a:r>
            <a:r>
              <a:rPr lang="en-GB" sz="1900" dirty="0" err="1">
                <a:solidFill>
                  <a:schemeClr val="bg2">
                    <a:lumMod val="50000"/>
                  </a:schemeClr>
                </a:solidFill>
              </a:rPr>
              <a:t>ɑ</a:t>
            </a:r>
            <a:r>
              <a:rPr lang="en-GB" sz="1900" dirty="0">
                <a:solidFill>
                  <a:schemeClr val="bg2">
                    <a:lumMod val="50000"/>
                  </a:schemeClr>
                </a:solidFill>
              </a:rPr>
              <a:t>] [e] [</a:t>
            </a:r>
            <a:r>
              <a:rPr lang="en-GB" sz="1900" dirty="0" err="1">
                <a:solidFill>
                  <a:schemeClr val="bg2">
                    <a:lumMod val="50000"/>
                  </a:schemeClr>
                </a:solidFill>
              </a:rPr>
              <a:t>i</a:t>
            </a:r>
            <a:r>
              <a:rPr lang="en-GB" sz="1900" dirty="0">
                <a:solidFill>
                  <a:schemeClr val="bg2">
                    <a:lumMod val="50000"/>
                  </a:schemeClr>
                </a:solidFill>
              </a:rPr>
              <a:t>] [o] and [u] </a:t>
            </a:r>
          </a:p>
          <a:p>
            <a:r>
              <a:rPr lang="en-GB" sz="2300" b="1" dirty="0">
                <a:solidFill>
                  <a:schemeClr val="bg2">
                    <a:lumMod val="50000"/>
                  </a:schemeClr>
                </a:solidFill>
              </a:rPr>
              <a:t>Audio and images </a:t>
            </a:r>
            <a:br>
              <a:rPr lang="en-GB" sz="2300" b="1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GB" sz="2300" b="1" dirty="0">
                <a:solidFill>
                  <a:schemeClr val="bg2">
                    <a:lumMod val="50000"/>
                  </a:schemeClr>
                </a:solidFill>
              </a:rPr>
              <a:t>	</a:t>
            </a:r>
            <a:r>
              <a:rPr lang="en-GB" sz="1900" dirty="0">
                <a:solidFill>
                  <a:schemeClr val="bg2">
                    <a:lumMod val="50000"/>
                  </a:schemeClr>
                </a:solidFill>
              </a:rPr>
              <a:t>Recorded simultaneously </a:t>
            </a:r>
            <a:br>
              <a:rPr lang="en-GB" sz="190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GB" sz="1900" dirty="0">
                <a:solidFill>
                  <a:schemeClr val="bg2">
                    <a:lumMod val="50000"/>
                  </a:schemeClr>
                </a:solidFill>
              </a:rPr>
              <a:t>	Frontal and lateral images</a:t>
            </a:r>
            <a:br>
              <a:rPr lang="en-GB" sz="210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GB" sz="2100" dirty="0">
                <a:solidFill>
                  <a:schemeClr val="bg2">
                    <a:lumMod val="50000"/>
                  </a:schemeClr>
                </a:solidFill>
              </a:rPr>
              <a:t>	</a:t>
            </a:r>
            <a:r>
              <a:rPr lang="en-GB" sz="1400" dirty="0">
                <a:solidFill>
                  <a:schemeClr val="bg2">
                    <a:lumMod val="50000"/>
                  </a:schemeClr>
                </a:solidFill>
              </a:rPr>
              <a:t> (</a:t>
            </a:r>
            <a:r>
              <a:rPr lang="en-FR" sz="1400" dirty="0">
                <a:solidFill>
                  <a:schemeClr val="bg2">
                    <a:lumMod val="50000"/>
                  </a:schemeClr>
                </a:solidFill>
              </a:rPr>
              <a:t>Jaffer,  Ichesco &amp; Gerstner, 2016)</a:t>
            </a:r>
            <a:endParaRPr lang="en-GB" sz="14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GB" sz="2300" b="1" dirty="0">
                <a:solidFill>
                  <a:schemeClr val="bg2">
                    <a:lumMod val="50000"/>
                  </a:schemeClr>
                </a:solidFill>
              </a:rPr>
              <a:t>Standardisation</a:t>
            </a:r>
            <a:br>
              <a:rPr lang="en-GB" sz="2300" b="1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GB" sz="2300" b="1" dirty="0">
                <a:solidFill>
                  <a:schemeClr val="bg2">
                    <a:lumMod val="50000"/>
                  </a:schemeClr>
                </a:solidFill>
              </a:rPr>
              <a:t>	</a:t>
            </a:r>
            <a:r>
              <a:rPr lang="en-GB" sz="1900" dirty="0">
                <a:solidFill>
                  <a:schemeClr val="bg2">
                    <a:lumMod val="50000"/>
                  </a:schemeClr>
                </a:solidFill>
              </a:rPr>
              <a:t>Pitch (330Hz),</a:t>
            </a:r>
            <a:br>
              <a:rPr lang="en-GB" sz="190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GB" sz="1900" dirty="0">
                <a:solidFill>
                  <a:schemeClr val="bg2">
                    <a:lumMod val="50000"/>
                  </a:schemeClr>
                </a:solidFill>
              </a:rPr>
              <a:t>	Volume (60-75 dB) </a:t>
            </a:r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(Shi et al., 2024)</a:t>
            </a:r>
            <a:br>
              <a:rPr lang="en-GB" sz="190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GB" sz="1900" dirty="0">
                <a:solidFill>
                  <a:schemeClr val="bg2">
                    <a:lumMod val="50000"/>
                  </a:schemeClr>
                </a:solidFill>
              </a:rPr>
              <a:t>	Distance of microphones and cameras </a:t>
            </a:r>
            <a:br>
              <a:rPr lang="en-GB" sz="230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GB" sz="2300" dirty="0">
                <a:solidFill>
                  <a:schemeClr val="bg2">
                    <a:lumMod val="50000"/>
                  </a:schemeClr>
                </a:solidFill>
              </a:rPr>
              <a:t>	</a:t>
            </a:r>
            <a:endParaRPr lang="en-FR" dirty="0"/>
          </a:p>
          <a:p>
            <a:endParaRPr lang="en-FR" dirty="0"/>
          </a:p>
        </p:txBody>
      </p:sp>
      <p:pic>
        <p:nvPicPr>
          <p:cNvPr id="7" name="Picture 6" descr="A person writing on a notepad&#10;&#10;AI-generated content may be incorrect.">
            <a:extLst>
              <a:ext uri="{FF2B5EF4-FFF2-40B4-BE49-F238E27FC236}">
                <a16:creationId xmlns:a16="http://schemas.microsoft.com/office/drawing/2014/main" id="{AF9FBD41-EC83-64B3-9BE3-A4444BEDB4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9626" y="1479176"/>
            <a:ext cx="3717679" cy="4301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88728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B7DF7450-2927-80E1-1F02-1096AF186A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442" y="506298"/>
            <a:ext cx="7335835" cy="1268984"/>
          </a:xfrm>
        </p:spPr>
        <p:txBody>
          <a:bodyPr>
            <a:normAutofit fontScale="90000"/>
          </a:bodyPr>
          <a:lstStyle/>
          <a:p>
            <a:r>
              <a:rPr lang="en-US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Research Instruments</a:t>
            </a:r>
            <a:br>
              <a:rPr lang="en-FR" dirty="0"/>
            </a:br>
            <a:br>
              <a:rPr lang="en-FR" dirty="0"/>
            </a:br>
            <a:endParaRPr lang="en-FR" dirty="0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2D338BDD-8DEA-47DA-7355-547720D770D8}"/>
              </a:ext>
            </a:extLst>
          </p:cNvPr>
          <p:cNvSpPr txBox="1">
            <a:spLocks/>
          </p:cNvSpPr>
          <p:nvPr/>
        </p:nvSpPr>
        <p:spPr>
          <a:xfrm>
            <a:off x="470222" y="249509"/>
            <a:ext cx="7335835" cy="126898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75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FR" dirty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CBCB669B-FE6D-2D73-7EFF-3641535D5E9A}"/>
              </a:ext>
            </a:extLst>
          </p:cNvPr>
          <p:cNvSpPr txBox="1">
            <a:spLocks/>
          </p:cNvSpPr>
          <p:nvPr/>
        </p:nvSpPr>
        <p:spPr>
          <a:xfrm>
            <a:off x="470222" y="1481507"/>
            <a:ext cx="4006850" cy="36012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16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FR" sz="1400" b="1" dirty="0">
                <a:solidFill>
                  <a:schemeClr val="bg2">
                    <a:lumMod val="50000"/>
                  </a:schemeClr>
                </a:solidFill>
              </a:rPr>
              <a:t>Technical Equipment</a:t>
            </a:r>
          </a:p>
          <a:p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Blue Yeti Microphone</a:t>
            </a:r>
          </a:p>
          <a:p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3 Iphones</a:t>
            </a:r>
            <a:br>
              <a:rPr lang="en-FR" sz="120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Camera and dB control</a:t>
            </a:r>
          </a:p>
          <a:p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2 Laptops</a:t>
            </a:r>
          </a:p>
          <a:p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Speaker</a:t>
            </a:r>
          </a:p>
          <a:p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Wasp2</a:t>
            </a:r>
          </a:p>
          <a:p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Decibel X</a:t>
            </a:r>
          </a:p>
          <a:p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Vowel and pitch guide </a:t>
            </a:r>
          </a:p>
          <a:p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recordings</a:t>
            </a:r>
          </a:p>
          <a:p>
            <a:endParaRPr lang="en-FR" sz="1200" dirty="0"/>
          </a:p>
          <a:p>
            <a:endParaRPr lang="en-FR" sz="1200" dirty="0"/>
          </a:p>
          <a:p>
            <a:endParaRPr lang="en-FR" sz="1200" dirty="0"/>
          </a:p>
          <a:p>
            <a:endParaRPr lang="en-FR" sz="1200" dirty="0"/>
          </a:p>
          <a:p>
            <a:endParaRPr lang="en-FR" sz="1200" dirty="0"/>
          </a:p>
          <a:p>
            <a:endParaRPr lang="en-FR" sz="1200" dirty="0"/>
          </a:p>
          <a:p>
            <a:pPr marL="0" indent="0">
              <a:buFont typeface="Arial" panose="020B0604020202020204" pitchFamily="34" charset="0"/>
              <a:buNone/>
            </a:pPr>
            <a:endParaRPr lang="en-FR" sz="12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9DCDACF-26C9-46BF-AD94-200CDFAC12D1}"/>
              </a:ext>
            </a:extLst>
          </p:cNvPr>
          <p:cNvSpPr txBox="1"/>
          <p:nvPr/>
        </p:nvSpPr>
        <p:spPr>
          <a:xfrm>
            <a:off x="3474274" y="1525263"/>
            <a:ext cx="4470838" cy="41703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900"/>
              </a:spcBef>
            </a:pPr>
            <a:r>
              <a:rPr lang="en-FR" sz="1400" b="1" dirty="0">
                <a:solidFill>
                  <a:schemeClr val="bg2">
                    <a:lumMod val="50000"/>
                  </a:schemeClr>
                </a:solidFill>
              </a:rPr>
              <a:t>Tools and materials</a:t>
            </a:r>
          </a:p>
          <a:p>
            <a:pPr marL="228600" indent="-22860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Vowel cards</a:t>
            </a:r>
          </a:p>
          <a:p>
            <a:pPr marL="228600" indent="-22860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Prompt cards</a:t>
            </a:r>
          </a:p>
          <a:p>
            <a:pPr marL="228600" indent="-22860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Briefing script</a:t>
            </a:r>
          </a:p>
          <a:p>
            <a:pPr marL="228600" indent="-22860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Chopsticks</a:t>
            </a:r>
          </a:p>
          <a:p>
            <a:pPr marL="228600" indent="-22860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Liquid liner marker</a:t>
            </a:r>
          </a:p>
          <a:p>
            <a:pPr marL="228600" indent="-22860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Reference image of marker points</a:t>
            </a:r>
            <a:br>
              <a:rPr lang="en-FR" sz="1400" dirty="0">
                <a:solidFill>
                  <a:schemeClr val="bg2">
                    <a:lumMod val="50000"/>
                  </a:schemeClr>
                </a:solidFill>
              </a:rPr>
            </a:br>
            <a:endParaRPr lang="en-FR" sz="1400" dirty="0">
              <a:solidFill>
                <a:schemeClr val="bg2">
                  <a:lumMod val="50000"/>
                </a:schemeClr>
              </a:solidFill>
            </a:endParaRPr>
          </a:p>
          <a:p>
            <a:endParaRPr lang="en-FR" sz="1200" dirty="0"/>
          </a:p>
          <a:p>
            <a:endParaRPr lang="en-FR" sz="1200" dirty="0"/>
          </a:p>
          <a:p>
            <a:endParaRPr lang="en-FR" sz="1200" dirty="0"/>
          </a:p>
          <a:p>
            <a:endParaRPr lang="en-FR" sz="1200" dirty="0"/>
          </a:p>
          <a:p>
            <a:endParaRPr lang="en-FR" sz="1200" dirty="0"/>
          </a:p>
          <a:p>
            <a:endParaRPr lang="en-FR" sz="1200" dirty="0"/>
          </a:p>
          <a:p>
            <a:endParaRPr lang="en-FR" sz="1200" dirty="0"/>
          </a:p>
          <a:p>
            <a:endParaRPr lang="en-FR" sz="1200" dirty="0"/>
          </a:p>
          <a:p>
            <a:endParaRPr lang="en-FR" sz="1200" dirty="0"/>
          </a:p>
          <a:p>
            <a:pPr marL="0" indent="0">
              <a:buNone/>
            </a:pPr>
            <a:endParaRPr lang="en-FR" sz="12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F772342-B4E7-0278-BE55-8BF4EE374ED9}"/>
              </a:ext>
            </a:extLst>
          </p:cNvPr>
          <p:cNvSpPr txBox="1"/>
          <p:nvPr/>
        </p:nvSpPr>
        <p:spPr>
          <a:xfrm>
            <a:off x="3474274" y="3762193"/>
            <a:ext cx="6101542" cy="21775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900"/>
              </a:spcBef>
            </a:pPr>
            <a:r>
              <a:rPr lang="en-FR" sz="1400" b="1" dirty="0">
                <a:solidFill>
                  <a:schemeClr val="bg2">
                    <a:lumMod val="50000"/>
                  </a:schemeClr>
                </a:solidFill>
              </a:rPr>
              <a:t>Analysis Tools</a:t>
            </a:r>
          </a:p>
          <a:p>
            <a:pPr marL="228600" indent="-22860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WaveLab Pro 12</a:t>
            </a:r>
          </a:p>
          <a:p>
            <a:pPr marL="228600" indent="-22860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FACS Coding System Manual</a:t>
            </a:r>
            <a:br>
              <a:rPr lang="en-FR" sz="120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(Ekman, Friesen &amp; Hager, 2002)</a:t>
            </a:r>
          </a:p>
          <a:p>
            <a:pPr marL="228600" indent="-22860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Jamovi</a:t>
            </a:r>
          </a:p>
          <a:p>
            <a:pPr marL="228600" indent="-22860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Image J, Wasp 2, Voce Vista &amp; Praat </a:t>
            </a:r>
            <a:br>
              <a:rPr lang="en-FR" sz="120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used in trials</a:t>
            </a:r>
          </a:p>
          <a:p>
            <a:pPr marL="228600" indent="-228600">
              <a:spcBef>
                <a:spcPts val="900"/>
              </a:spcBef>
              <a:buFont typeface="Arial" panose="020B0604020202020204" pitchFamily="34" charset="0"/>
              <a:buChar char="•"/>
            </a:pPr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Filmora</a:t>
            </a:r>
          </a:p>
        </p:txBody>
      </p:sp>
      <p:pic>
        <p:nvPicPr>
          <p:cNvPr id="20" name="Picture 19" descr="A person sitting at a table with a camera&#10;&#10;AI-generated content may be incorrect.">
            <a:extLst>
              <a:ext uri="{FF2B5EF4-FFF2-40B4-BE49-F238E27FC236}">
                <a16:creationId xmlns:a16="http://schemas.microsoft.com/office/drawing/2014/main" id="{ED132C7C-669D-8ECE-BBC0-23DCB57AE6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293" y="2251119"/>
            <a:ext cx="4006850" cy="2461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10932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EB46B8FB-F6A2-5F47-A6CD-A7E17E692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2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3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8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9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0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1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2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3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D33A3282-0389-C547-8CA6-7F3E7F27B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EEA70831-9A8D-3B4D-8EA5-EE32F93E9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4134537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28384E5-2B21-69DF-2FC3-55B4753A03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961" y="321345"/>
            <a:ext cx="4659136" cy="989029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Experiment Set Up</a:t>
            </a:r>
            <a:br>
              <a:rPr lang="en-FR" sz="4800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</a:br>
            <a:endParaRPr lang="en-US" sz="4800" dirty="0">
              <a:solidFill>
                <a:schemeClr val="tx2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6" name="Rounded Rectangle 35">
            <a:extLst>
              <a:ext uri="{FF2B5EF4-FFF2-40B4-BE49-F238E27FC236}">
                <a16:creationId xmlns:a16="http://schemas.microsoft.com/office/drawing/2014/main" id="{B40DAE50-EA2B-5A4A-FC22-AB04261B18D4}"/>
              </a:ext>
            </a:extLst>
          </p:cNvPr>
          <p:cNvSpPr/>
          <p:nvPr/>
        </p:nvSpPr>
        <p:spPr>
          <a:xfrm>
            <a:off x="515445" y="1225763"/>
            <a:ext cx="10905263" cy="5222334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FR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A08F14CD-6C57-0C62-AEF3-814A26C44874}"/>
              </a:ext>
            </a:extLst>
          </p:cNvPr>
          <p:cNvSpPr/>
          <p:nvPr/>
        </p:nvSpPr>
        <p:spPr>
          <a:xfrm>
            <a:off x="6003634" y="2967335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en-FR" sz="5400" b="1" cap="none" spc="5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665B630C-8A26-BF40-AD00-AAAB3F8DF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40" name="Freeform 85">
              <a:extLst>
                <a:ext uri="{FF2B5EF4-FFF2-40B4-BE49-F238E27FC236}">
                  <a16:creationId xmlns:a16="http://schemas.microsoft.com/office/drawing/2014/main" id="{47332152-49D9-5F42-9522-9424EDC706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1" name="Freeform 87">
              <a:extLst>
                <a:ext uri="{FF2B5EF4-FFF2-40B4-BE49-F238E27FC236}">
                  <a16:creationId xmlns:a16="http://schemas.microsoft.com/office/drawing/2014/main" id="{60C97C94-6942-C048-8F6F-55E05CBA1A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2" name="Freeform 89">
              <a:extLst>
                <a:ext uri="{FF2B5EF4-FFF2-40B4-BE49-F238E27FC236}">
                  <a16:creationId xmlns:a16="http://schemas.microsoft.com/office/drawing/2014/main" id="{BD92967A-BFB2-E441-AC07-5997DDDD57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3" name="Freeform 100">
              <a:extLst>
                <a:ext uri="{FF2B5EF4-FFF2-40B4-BE49-F238E27FC236}">
                  <a16:creationId xmlns:a16="http://schemas.microsoft.com/office/drawing/2014/main" id="{DC25488D-5181-EC40-A6AC-862FC3787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99CE4658-68A4-3543-7169-D8AC390B73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8529" y="1469994"/>
            <a:ext cx="8155826" cy="4720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43065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EB46B8FB-F6A2-5F47-A6CD-A7E17E692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D33A3282-0389-C547-8CA6-7F3E7F27B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3E311F-7024-C889-7987-1B2B508E88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903" y="783349"/>
            <a:ext cx="4134537" cy="163196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Placement of markers</a:t>
            </a:r>
            <a:endParaRPr lang="en-US" dirty="0"/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EEA70831-9A8D-3B4D-8EA5-EE32F93E9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4134537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DE03348F-F060-0840-2670-78BB605782E0}"/>
              </a:ext>
            </a:extLst>
          </p:cNvPr>
          <p:cNvSpPr/>
          <p:nvPr/>
        </p:nvSpPr>
        <p:spPr>
          <a:xfrm>
            <a:off x="6003635" y="2967335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en-GB" sz="5400" b="1" cap="none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05CA24A-96C6-7CC8-3823-A874C80A0499}"/>
              </a:ext>
            </a:extLst>
          </p:cNvPr>
          <p:cNvSpPr txBox="1"/>
          <p:nvPr/>
        </p:nvSpPr>
        <p:spPr>
          <a:xfrm>
            <a:off x="411903" y="3087731"/>
            <a:ext cx="38563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FR" sz="1600" dirty="0">
                <a:solidFill>
                  <a:schemeClr val="bg1">
                    <a:lumMod val="50000"/>
                  </a:schemeClr>
                </a:solidFill>
              </a:rPr>
              <a:t>Inspired by </a:t>
            </a:r>
            <a:r>
              <a:rPr lang="en-GB" sz="1600" dirty="0">
                <a:solidFill>
                  <a:schemeClr val="bg1">
                    <a:lumMod val="50000"/>
                  </a:schemeClr>
                </a:solidFill>
              </a:rPr>
              <a:t>Miller, Smith &amp; Shah (2007)</a:t>
            </a:r>
            <a:br>
              <a:rPr lang="en-GB" sz="1600" dirty="0">
                <a:solidFill>
                  <a:schemeClr val="bg1">
                    <a:lumMod val="50000"/>
                  </a:schemeClr>
                </a:solidFill>
              </a:rPr>
            </a:br>
            <a:r>
              <a:rPr lang="en-GB" sz="1600" dirty="0">
                <a:solidFill>
                  <a:schemeClr val="bg1">
                    <a:lumMod val="50000"/>
                  </a:schemeClr>
                </a:solidFill>
              </a:rPr>
              <a:t>Jaffer, </a:t>
            </a:r>
            <a:r>
              <a:rPr lang="en-GB" sz="1600" dirty="0" err="1">
                <a:solidFill>
                  <a:schemeClr val="bg1">
                    <a:lumMod val="50000"/>
                  </a:schemeClr>
                </a:solidFill>
              </a:rPr>
              <a:t>Ichesco</a:t>
            </a:r>
            <a:r>
              <a:rPr lang="en-GB" sz="1600" dirty="0">
                <a:solidFill>
                  <a:schemeClr val="bg1">
                    <a:lumMod val="50000"/>
                  </a:schemeClr>
                </a:solidFill>
              </a:rPr>
              <a:t> &amp; Gerstner (2016)</a:t>
            </a:r>
            <a:br>
              <a:rPr lang="en-GB" sz="1600" dirty="0">
                <a:solidFill>
                  <a:schemeClr val="bg1">
                    <a:lumMod val="50000"/>
                  </a:schemeClr>
                </a:solidFill>
              </a:rPr>
            </a:br>
            <a:r>
              <a:rPr lang="en-GB" sz="1600" dirty="0">
                <a:solidFill>
                  <a:schemeClr val="bg1">
                    <a:lumMod val="50000"/>
                  </a:schemeClr>
                </a:solidFill>
              </a:rPr>
              <a:t>and Weber &amp; Krenn (2017)</a:t>
            </a:r>
            <a:r>
              <a:rPr lang="en-FR" sz="1600" dirty="0">
                <a:solidFill>
                  <a:schemeClr val="bg1">
                    <a:lumMod val="50000"/>
                  </a:schemeClr>
                </a:solidFill>
                <a:effectLst/>
              </a:rPr>
              <a:t> </a:t>
            </a:r>
            <a:endParaRPr lang="en-FR" sz="16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7" name="Picture 6" descr="A drawing of a person's face&#10;&#10;AI-generated content may be incorrect.">
            <a:extLst>
              <a:ext uri="{FF2B5EF4-FFF2-40B4-BE49-F238E27FC236}">
                <a16:creationId xmlns:a16="http://schemas.microsoft.com/office/drawing/2014/main" id="{E00A93B3-9644-7CFD-A791-A35ACE92D1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94" y="500501"/>
            <a:ext cx="7180971" cy="5351652"/>
          </a:xfrm>
          <a:prstGeom prst="rect">
            <a:avLst/>
          </a:prstGeom>
        </p:spPr>
      </p:pic>
      <p:grpSp>
        <p:nvGrpSpPr>
          <p:cNvPr id="39" name="Group 38">
            <a:extLst>
              <a:ext uri="{FF2B5EF4-FFF2-40B4-BE49-F238E27FC236}">
                <a16:creationId xmlns:a16="http://schemas.microsoft.com/office/drawing/2014/main" id="{665B630C-8A26-BF40-AD00-AAAB3F8DF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4" y="0"/>
            <a:ext cx="1901687" cy="6051635"/>
            <a:chOff x="10290314" y="0"/>
            <a:chExt cx="1901687" cy="6051635"/>
          </a:xfrm>
        </p:grpSpPr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7DEA532E-6A04-FE40-ADA2-51CE319EF8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 85">
              <a:extLst>
                <a:ext uri="{FF2B5EF4-FFF2-40B4-BE49-F238E27FC236}">
                  <a16:creationId xmlns:a16="http://schemas.microsoft.com/office/drawing/2014/main" id="{47332152-49D9-5F42-9522-9424EDC706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2" name="Freeform 87">
              <a:extLst>
                <a:ext uri="{FF2B5EF4-FFF2-40B4-BE49-F238E27FC236}">
                  <a16:creationId xmlns:a16="http://schemas.microsoft.com/office/drawing/2014/main" id="{60C97C94-6942-C048-8F6F-55E05CBA1A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3" name="Freeform 89">
              <a:extLst>
                <a:ext uri="{FF2B5EF4-FFF2-40B4-BE49-F238E27FC236}">
                  <a16:creationId xmlns:a16="http://schemas.microsoft.com/office/drawing/2014/main" id="{BD92967A-BFB2-E441-AC07-5997DDDD57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 100">
              <a:extLst>
                <a:ext uri="{FF2B5EF4-FFF2-40B4-BE49-F238E27FC236}">
                  <a16:creationId xmlns:a16="http://schemas.microsoft.com/office/drawing/2014/main" id="{DC25488D-5181-EC40-A6AC-862FC3787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60A91F59-C207-FC44-BEBC-0BFD0F1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4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7863356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02949-2F91-1DF3-1828-60D0223158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Researcher Influence, </a:t>
            </a:r>
            <a:br>
              <a:rPr lang="en-US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</a:br>
            <a:r>
              <a:rPr lang="en-US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Insider Research and Ethics</a:t>
            </a:r>
            <a:endParaRPr lang="en-FR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E116F7-B3A6-66B1-04AE-9CA8E8B4B5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Mimicry</a:t>
            </a:r>
            <a:br>
              <a:rPr lang="en-FR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FR" sz="1300" dirty="0">
                <a:solidFill>
                  <a:schemeClr val="bg2">
                    <a:lumMod val="50000"/>
                  </a:schemeClr>
                </a:solidFill>
              </a:rPr>
              <a:t>(Andréasson &amp; Dimberg, 2008, Arias Bellin &amp; Aucouturier, 2018, Arnold &amp; Winkelman, 2021)</a:t>
            </a:r>
          </a:p>
          <a:p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Power imbalances </a:t>
            </a:r>
          </a:p>
          <a:p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Familiarity </a:t>
            </a:r>
          </a:p>
          <a:p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Researcher bias</a:t>
            </a:r>
          </a:p>
          <a:p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Hygiene</a:t>
            </a:r>
          </a:p>
          <a:p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Anonymity and data security</a:t>
            </a:r>
          </a:p>
          <a:p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Informed consent</a:t>
            </a:r>
          </a:p>
          <a:p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Approval</a:t>
            </a:r>
          </a:p>
          <a:p>
            <a:pPr marL="0" indent="0">
              <a:buNone/>
            </a:pPr>
            <a:endParaRPr lang="en-FR" dirty="0"/>
          </a:p>
          <a:p>
            <a:endParaRPr lang="en-FR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D914A38-21B0-9872-BE32-6B7A1EAE46CA}"/>
              </a:ext>
            </a:extLst>
          </p:cNvPr>
          <p:cNvSpPr txBox="1"/>
          <p:nvPr/>
        </p:nvSpPr>
        <p:spPr>
          <a:xfrm>
            <a:off x="9659389" y="5532926"/>
            <a:ext cx="2227812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FR" sz="1050" dirty="0">
                <a:solidFill>
                  <a:schemeClr val="bg2">
                    <a:lumMod val="50000"/>
                  </a:schemeClr>
                </a:solidFill>
              </a:rPr>
              <a:t>Image: Kelly Sikkima, Unsplash </a:t>
            </a:r>
          </a:p>
        </p:txBody>
      </p:sp>
      <p:pic>
        <p:nvPicPr>
          <p:cNvPr id="12" name="Picture 11" descr="A book with text on it&#10;&#10;AI-generated content may be incorrect.">
            <a:extLst>
              <a:ext uri="{FF2B5EF4-FFF2-40B4-BE49-F238E27FC236}">
                <a16:creationId xmlns:a16="http://schemas.microsoft.com/office/drawing/2014/main" id="{4D85D08F-95EB-D82A-6621-C557B25E0E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7677" y="2160016"/>
            <a:ext cx="3729524" cy="3372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9741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BCA3F5-5000-D3E4-A9EC-EA61CDC4E4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468" y="771882"/>
            <a:ext cx="7335835" cy="1268984"/>
          </a:xfrm>
        </p:spPr>
        <p:txBody>
          <a:bodyPr/>
          <a:lstStyle/>
          <a:p>
            <a:r>
              <a:rPr lang="en-US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Analysis</a:t>
            </a:r>
            <a:endParaRPr lang="en-FR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60CA0D-8A73-73AE-7D35-E60C570DE8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729" y="1687542"/>
            <a:ext cx="6844356" cy="3601212"/>
          </a:xfrm>
        </p:spPr>
        <p:txBody>
          <a:bodyPr>
            <a:normAutofit/>
          </a:bodyPr>
          <a:lstStyle/>
          <a:p>
            <a:r>
              <a:rPr lang="en-FR" sz="1800" b="1" dirty="0">
                <a:solidFill>
                  <a:schemeClr val="bg2">
                    <a:lumMod val="50000"/>
                  </a:schemeClr>
                </a:solidFill>
              </a:rPr>
              <a:t>Spectral centroid </a:t>
            </a:r>
            <a:br>
              <a:rPr lang="en-FR" sz="180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FR" sz="1800" dirty="0">
                <a:solidFill>
                  <a:schemeClr val="bg2">
                    <a:lumMod val="50000"/>
                  </a:schemeClr>
                </a:solidFill>
              </a:rPr>
              <a:t>WaveLab 12 Pro </a:t>
            </a:r>
            <a:br>
              <a:rPr lang="en-FR" sz="180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FR" sz="1800" dirty="0">
                <a:solidFill>
                  <a:schemeClr val="bg2">
                    <a:lumMod val="50000"/>
                  </a:schemeClr>
                </a:solidFill>
              </a:rPr>
              <a:t>Weighted average frequency and a measure of brightness</a:t>
            </a:r>
            <a:br>
              <a:rPr lang="en-FR" sz="1800" dirty="0">
                <a:solidFill>
                  <a:schemeClr val="bg2">
                    <a:lumMod val="50000"/>
                  </a:schemeClr>
                </a:solidFill>
              </a:rPr>
            </a:br>
            <a:br>
              <a:rPr lang="en-FR" sz="160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(Schubert &amp; Wolfe,2006; Kazazis, Depalle &amp; McAdams, 2002)</a:t>
            </a:r>
          </a:p>
          <a:p>
            <a:pPr marL="0" indent="0">
              <a:buNone/>
            </a:pPr>
            <a:endParaRPr lang="en-FR" sz="1800" dirty="0"/>
          </a:p>
        </p:txBody>
      </p:sp>
      <p:pic>
        <p:nvPicPr>
          <p:cNvPr id="4" name="Picture 3" descr="A black and white math equations&#10;&#10;AI-generated content may be incorrect.">
            <a:extLst>
              <a:ext uri="{FF2B5EF4-FFF2-40B4-BE49-F238E27FC236}">
                <a16:creationId xmlns:a16="http://schemas.microsoft.com/office/drawing/2014/main" id="{B4683051-0455-BF4C-A1C0-FE1D448D75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793" y="3030100"/>
            <a:ext cx="2530736" cy="10209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079CCF6-25DA-0A5A-3BA7-94AEAB40159C}"/>
              </a:ext>
            </a:extLst>
          </p:cNvPr>
          <p:cNvSpPr txBox="1"/>
          <p:nvPr/>
        </p:nvSpPr>
        <p:spPr>
          <a:xfrm>
            <a:off x="3372558" y="3226538"/>
            <a:ext cx="299554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FR" sz="1400" i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Equation for Spectral Centroid</a:t>
            </a:r>
            <a:br>
              <a:rPr lang="en-FR" sz="1400" i="1" dirty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en-FR" sz="1400" i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(Pearce, Brookes &amp; Mason, 2021)</a:t>
            </a:r>
            <a:r>
              <a:rPr lang="en-FR" sz="1400" i="1" dirty="0"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 </a:t>
            </a:r>
            <a:endParaRPr lang="en-FR" sz="1400" i="1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7" name="Picture 38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0BA26AC0-4249-7D61-6CB5-E46A4DD8FB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2977" y="1781908"/>
            <a:ext cx="4687423" cy="3332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25088B5-BC1E-677D-A309-C11E03375C77}"/>
              </a:ext>
            </a:extLst>
          </p:cNvPr>
          <p:cNvSpPr txBox="1"/>
          <p:nvPr/>
        </p:nvSpPr>
        <p:spPr>
          <a:xfrm>
            <a:off x="483310" y="3979748"/>
            <a:ext cx="6101254" cy="17235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FR" b="1" dirty="0">
                <a:solidFill>
                  <a:schemeClr val="bg2">
                    <a:lumMod val="50000"/>
                  </a:schemeClr>
                </a:solidFill>
              </a:rPr>
              <a:t>Muscle Activation</a:t>
            </a:r>
            <a:br>
              <a:rPr lang="en-FR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FACS coding system (Ekman &amp; Friesen, 1978) to measure activation of facial action units</a:t>
            </a:r>
          </a:p>
          <a:p>
            <a:endParaRPr lang="en-FR" sz="1800" dirty="0"/>
          </a:p>
          <a:p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	</a:t>
            </a:r>
            <a:r>
              <a:rPr lang="en-GB" sz="1600" dirty="0">
                <a:solidFill>
                  <a:schemeClr val="bg2">
                    <a:lumMod val="50000"/>
                  </a:schemeClr>
                </a:solidFill>
              </a:rPr>
              <a:t>AU6 – (OOM) Cheek Raiser and Lid Compressor 	AU12 – (ZM)</a:t>
            </a:r>
            <a:r>
              <a:rPr lang="en-FR" sz="16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1600" dirty="0">
                <a:solidFill>
                  <a:schemeClr val="bg2">
                    <a:lumMod val="50000"/>
                  </a:schemeClr>
                </a:solidFill>
              </a:rPr>
              <a:t>Lip Corner Puller</a:t>
            </a:r>
            <a:endParaRPr lang="en-FR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2B45E2B-C537-3CA7-E010-424A0E027A27}"/>
              </a:ext>
            </a:extLst>
          </p:cNvPr>
          <p:cNvSpPr txBox="1"/>
          <p:nvPr/>
        </p:nvSpPr>
        <p:spPr>
          <a:xfrm>
            <a:off x="6584564" y="5076092"/>
            <a:ext cx="548883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FR" sz="1600" i="1" kern="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WaveLab Pro12 Participant 4 FT </a:t>
            </a:r>
            <a:endParaRPr lang="en-FR" sz="1600" i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BE2BC15-28EE-3CA3-F6E8-4A83F2E17609}"/>
              </a:ext>
            </a:extLst>
          </p:cNvPr>
          <p:cNvSpPr txBox="1"/>
          <p:nvPr/>
        </p:nvSpPr>
        <p:spPr>
          <a:xfrm>
            <a:off x="676793" y="3488148"/>
            <a:ext cx="511149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chemeClr val="bg2">
                    <a:lumMod val="50000"/>
                  </a:schemeClr>
                </a:solidFill>
              </a:rPr>
              <a:t> </a:t>
            </a:r>
            <a:endParaRPr lang="en-FR" sz="16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44034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071EDB-9F18-F00D-0907-BAF274658B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5404848"/>
            <a:ext cx="10907713" cy="356380"/>
          </a:xfrm>
        </p:spPr>
        <p:txBody>
          <a:bodyPr>
            <a:noAutofit/>
          </a:bodyPr>
          <a:lstStyle/>
          <a:p>
            <a:r>
              <a:rPr lang="en-FR" sz="1600" dirty="0">
                <a:solidFill>
                  <a:schemeClr val="bg2">
                    <a:lumMod val="50000"/>
                  </a:schemeClr>
                </a:solidFill>
              </a:rPr>
              <a:t>WaveLab Pro 12 Sample P10 Chopstick. Onset spikes and offset decays were omitted and average taken from mid-vowel area where wave had settled.</a:t>
            </a:r>
          </a:p>
        </p:txBody>
      </p:sp>
      <p:pic>
        <p:nvPicPr>
          <p:cNvPr id="4" name="Picture 3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59D7D6C2-3A29-AC79-E536-43C5C76CE7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658" y="757237"/>
            <a:ext cx="11453032" cy="4486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44471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CF76896B-7477-CBCD-F9DA-6608A297DC98}"/>
              </a:ext>
            </a:extLst>
          </p:cNvPr>
          <p:cNvSpPr/>
          <p:nvPr/>
        </p:nvSpPr>
        <p:spPr>
          <a:xfrm>
            <a:off x="10183449" y="2177159"/>
            <a:ext cx="1432595" cy="261768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FR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FC92259-F89B-B446-9782-5CDE541AB30F}"/>
              </a:ext>
            </a:extLst>
          </p:cNvPr>
          <p:cNvSpPr/>
          <p:nvPr/>
        </p:nvSpPr>
        <p:spPr>
          <a:xfrm>
            <a:off x="829916" y="1910623"/>
            <a:ext cx="4846251" cy="299122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FR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7B90AA-B61E-87A3-1454-1798B49CCB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916" y="685297"/>
            <a:ext cx="7335835" cy="1089441"/>
          </a:xfrm>
        </p:spPr>
        <p:txBody>
          <a:bodyPr>
            <a:normAutofit/>
          </a:bodyPr>
          <a:lstStyle/>
          <a:p>
            <a:r>
              <a:rPr lang="en-US" sz="3600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Findings</a:t>
            </a:r>
            <a:endParaRPr lang="en-FR" sz="3600" dirty="0"/>
          </a:p>
        </p:txBody>
      </p:sp>
      <p:pic>
        <p:nvPicPr>
          <p:cNvPr id="3" name="Picture 2" descr="A graph of different colored bars&#10;&#10;AI-generated content may be incorrect.">
            <a:extLst>
              <a:ext uri="{FF2B5EF4-FFF2-40B4-BE49-F238E27FC236}">
                <a16:creationId xmlns:a16="http://schemas.microsoft.com/office/drawing/2014/main" id="{62159384-B7BA-1FCB-B1D5-85ADD40846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0861" y="2038542"/>
            <a:ext cx="4624359" cy="275630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77F8B77-D1FB-ADF0-CCB4-0ED42E8A8533}"/>
              </a:ext>
            </a:extLst>
          </p:cNvPr>
          <p:cNvSpPr txBox="1"/>
          <p:nvPr/>
        </p:nvSpPr>
        <p:spPr>
          <a:xfrm>
            <a:off x="940861" y="5029770"/>
            <a:ext cx="473530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de-DE" sz="1400" i="1" dirty="0">
                <a:solidFill>
                  <a:schemeClr val="bg2">
                    <a:lumMod val="50000"/>
                  </a:schemeClr>
                </a:solidFill>
              </a:rPr>
              <a:t>AU6 and AU12 </a:t>
            </a:r>
            <a:r>
              <a:rPr lang="de-DE" sz="1400" i="1" dirty="0" err="1">
                <a:solidFill>
                  <a:schemeClr val="bg2">
                    <a:lumMod val="50000"/>
                  </a:schemeClr>
                </a:solidFill>
              </a:rPr>
              <a:t>mean</a:t>
            </a:r>
            <a:r>
              <a:rPr lang="de-DE" sz="1400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sz="1400" i="1" dirty="0" err="1">
                <a:solidFill>
                  <a:schemeClr val="bg2">
                    <a:lumMod val="50000"/>
                  </a:schemeClr>
                </a:solidFill>
              </a:rPr>
              <a:t>muscle</a:t>
            </a:r>
            <a:r>
              <a:rPr lang="de-DE" sz="1400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sz="1400" i="1" dirty="0" err="1">
                <a:solidFill>
                  <a:schemeClr val="bg2">
                    <a:lumMod val="50000"/>
                  </a:schemeClr>
                </a:solidFill>
              </a:rPr>
              <a:t>activation</a:t>
            </a:r>
            <a:r>
              <a:rPr lang="de-DE" sz="1400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sz="1400" i="1" dirty="0" err="1">
                <a:solidFill>
                  <a:schemeClr val="bg2">
                    <a:lumMod val="50000"/>
                  </a:schemeClr>
                </a:solidFill>
              </a:rPr>
              <a:t>by</a:t>
            </a:r>
            <a:r>
              <a:rPr lang="de-DE" sz="1400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sz="1400" i="1" dirty="0" err="1">
                <a:solidFill>
                  <a:schemeClr val="bg2">
                    <a:lumMod val="50000"/>
                  </a:schemeClr>
                </a:solidFill>
              </a:rPr>
              <a:t>vowel</a:t>
            </a:r>
            <a:endParaRPr lang="en-FR" sz="1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6D0D5902-0B4E-6619-83D2-8C1D6706AD27}"/>
              </a:ext>
            </a:extLst>
          </p:cNvPr>
          <p:cNvSpPr/>
          <p:nvPr/>
        </p:nvSpPr>
        <p:spPr>
          <a:xfrm>
            <a:off x="6096001" y="1910624"/>
            <a:ext cx="4803746" cy="299122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FR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454DE4FB-D595-9519-50FF-4A866B269F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3717" y="2038909"/>
            <a:ext cx="4515750" cy="2780182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F7139454-2942-F9E6-5E2D-CAB1E38228E9}"/>
              </a:ext>
            </a:extLst>
          </p:cNvPr>
          <p:cNvSpPr txBox="1"/>
          <p:nvPr/>
        </p:nvSpPr>
        <p:spPr>
          <a:xfrm>
            <a:off x="6096000" y="5037737"/>
            <a:ext cx="48037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i="1" dirty="0">
                <a:solidFill>
                  <a:schemeClr val="bg2">
                    <a:lumMod val="50000"/>
                  </a:schemeClr>
                </a:solidFill>
              </a:rPr>
              <a:t>Mean spectral centroid by vowel for</a:t>
            </a:r>
            <a:br>
              <a:rPr lang="en-GB" sz="1400" i="1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GB" sz="1400" i="1" dirty="0">
                <a:solidFill>
                  <a:schemeClr val="bg2">
                    <a:lumMod val="50000"/>
                  </a:schemeClr>
                </a:solidFill>
              </a:rPr>
              <a:t>Smile (highest) versus Fingers (lowest)</a:t>
            </a:r>
            <a:r>
              <a:rPr lang="en-FR" sz="1400" dirty="0">
                <a:solidFill>
                  <a:schemeClr val="bg2">
                    <a:lumMod val="50000"/>
                  </a:schemeClr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562367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AF5F16-CAB2-97C5-C0FD-2C957057C9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099" y="854017"/>
            <a:ext cx="7335835" cy="1268984"/>
          </a:xfrm>
        </p:spPr>
        <p:txBody>
          <a:bodyPr>
            <a:normAutofit/>
          </a:bodyPr>
          <a:lstStyle/>
          <a:p>
            <a:r>
              <a:rPr lang="en-US" sz="3600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Limitations</a:t>
            </a:r>
            <a:endParaRPr lang="en-FR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C69BC6-DB8E-2497-1D36-A1E922DC59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49" y="1935638"/>
            <a:ext cx="7335835" cy="3601212"/>
          </a:xfrm>
        </p:spPr>
        <p:txBody>
          <a:bodyPr>
            <a:normAutofit/>
          </a:bodyPr>
          <a:lstStyle/>
          <a:p>
            <a:r>
              <a:rPr lang="en-GB" sz="1600" b="1" dirty="0">
                <a:solidFill>
                  <a:schemeClr val="bg2">
                    <a:lumMod val="50000"/>
                  </a:schemeClr>
                </a:solidFill>
              </a:rPr>
              <a:t>Small sample size</a:t>
            </a:r>
          </a:p>
          <a:p>
            <a:r>
              <a:rPr lang="en-GB" sz="1600" b="1" dirty="0">
                <a:solidFill>
                  <a:schemeClr val="bg2">
                    <a:lumMod val="50000"/>
                  </a:schemeClr>
                </a:solidFill>
              </a:rPr>
              <a:t>Participant variations</a:t>
            </a:r>
            <a:endParaRPr lang="en-GB" sz="16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GB" sz="1600" b="1" dirty="0">
                <a:solidFill>
                  <a:schemeClr val="bg2">
                    <a:lumMod val="50000"/>
                  </a:schemeClr>
                </a:solidFill>
              </a:rPr>
              <a:t>Vowel inaccuracies and native language influence</a:t>
            </a:r>
          </a:p>
          <a:p>
            <a:r>
              <a:rPr lang="en-GB" sz="1600" b="1" dirty="0">
                <a:solidFill>
                  <a:schemeClr val="bg2">
                    <a:lumMod val="50000"/>
                  </a:schemeClr>
                </a:solidFill>
              </a:rPr>
              <a:t>Prior Relationships  </a:t>
            </a:r>
            <a:endParaRPr lang="en-GB" sz="16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GB" sz="1600" b="1" dirty="0">
                <a:solidFill>
                  <a:schemeClr val="bg2">
                    <a:lumMod val="50000"/>
                  </a:schemeClr>
                </a:solidFill>
              </a:rPr>
              <a:t>Subjectivity of FACS coding</a:t>
            </a:r>
          </a:p>
          <a:p>
            <a:r>
              <a:rPr lang="en-GB" sz="1600" b="1" dirty="0">
                <a:solidFill>
                  <a:schemeClr val="bg2">
                    <a:lumMod val="50000"/>
                  </a:schemeClr>
                </a:solidFill>
              </a:rPr>
              <a:t>Quality of images and audio recorded</a:t>
            </a:r>
            <a:endParaRPr lang="en-GB" sz="1600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GB" sz="1600" b="1" dirty="0">
                <a:solidFill>
                  <a:schemeClr val="bg2">
                    <a:lumMod val="50000"/>
                  </a:schemeClr>
                </a:solidFill>
              </a:rPr>
              <a:t>Variations in guide pitch volume </a:t>
            </a:r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(Shi et al. 2024)</a:t>
            </a:r>
          </a:p>
          <a:p>
            <a:r>
              <a:rPr lang="en-GB" sz="1600" b="1" dirty="0">
                <a:solidFill>
                  <a:schemeClr val="bg2">
                    <a:lumMod val="50000"/>
                  </a:schemeClr>
                </a:solidFill>
              </a:rPr>
              <a:t>Data collection repetition</a:t>
            </a:r>
            <a:endParaRPr lang="en-GB" sz="1600" dirty="0">
              <a:solidFill>
                <a:schemeClr val="bg2">
                  <a:lumMod val="50000"/>
                </a:schemeClr>
              </a:solidFill>
            </a:endParaRPr>
          </a:p>
          <a:p>
            <a:endParaRPr lang="en-FR" dirty="0"/>
          </a:p>
        </p:txBody>
      </p:sp>
      <p:pic>
        <p:nvPicPr>
          <p:cNvPr id="5" name="Picture 4" descr="A chalk and a piece of paper&#10;&#10;AI-generated content may be incorrect.">
            <a:extLst>
              <a:ext uri="{FF2B5EF4-FFF2-40B4-BE49-F238E27FC236}">
                <a16:creationId xmlns:a16="http://schemas.microsoft.com/office/drawing/2014/main" id="{5A840F6E-2A76-5805-7E93-4870684EF9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0984" y="1935637"/>
            <a:ext cx="3358649" cy="360121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26AA58B-12C7-D51A-8475-6575C96B4A07}"/>
              </a:ext>
            </a:extLst>
          </p:cNvPr>
          <p:cNvSpPr txBox="1"/>
          <p:nvPr/>
        </p:nvSpPr>
        <p:spPr>
          <a:xfrm>
            <a:off x="9149760" y="5536850"/>
            <a:ext cx="210987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FR" sz="1100" dirty="0">
                <a:solidFill>
                  <a:schemeClr val="bg2">
                    <a:lumMod val="50000"/>
                  </a:schemeClr>
                </a:solidFill>
              </a:rPr>
              <a:t>Image: George Becker, Pixels</a:t>
            </a:r>
          </a:p>
        </p:txBody>
      </p:sp>
    </p:spTree>
    <p:extLst>
      <p:ext uri="{BB962C8B-B14F-4D97-AF65-F5344CB8AC3E}">
        <p14:creationId xmlns:p14="http://schemas.microsoft.com/office/powerpoint/2010/main" val="10616509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Rectangle 51">
            <a:extLst>
              <a:ext uri="{FF2B5EF4-FFF2-40B4-BE49-F238E27FC236}">
                <a16:creationId xmlns:a16="http://schemas.microsoft.com/office/drawing/2014/main" id="{33BF4B64-DA71-5F3E-6387-32A59D215327}"/>
              </a:ext>
            </a:extLst>
          </p:cNvPr>
          <p:cNvSpPr/>
          <p:nvPr/>
        </p:nvSpPr>
        <p:spPr>
          <a:xfrm>
            <a:off x="9019308" y="698011"/>
            <a:ext cx="2537565" cy="49379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FR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E62999D-FFC0-678D-E6DA-1C0A25BB7462}"/>
              </a:ext>
            </a:extLst>
          </p:cNvPr>
          <p:cNvSpPr/>
          <p:nvPr/>
        </p:nvSpPr>
        <p:spPr>
          <a:xfrm>
            <a:off x="795181" y="1045437"/>
            <a:ext cx="3241964" cy="446362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FR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0DAE7A0-9A1B-7191-1FF1-490667FD095D}"/>
              </a:ext>
            </a:extLst>
          </p:cNvPr>
          <p:cNvSpPr/>
          <p:nvPr/>
        </p:nvSpPr>
        <p:spPr>
          <a:xfrm>
            <a:off x="6003634" y="2967335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en-FR" sz="5400" b="1" cap="none" spc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6F49FA0-A289-5E0B-1BA1-9621C1F68734}"/>
              </a:ext>
            </a:extLst>
          </p:cNvPr>
          <p:cNvSpPr/>
          <p:nvPr/>
        </p:nvSpPr>
        <p:spPr>
          <a:xfrm>
            <a:off x="0" y="399106"/>
            <a:ext cx="4037145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Discussion</a:t>
            </a:r>
            <a:endParaRPr lang="en-FR" sz="36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DB25E509-B2A3-D186-E40C-BDCD07D2D61A}"/>
              </a:ext>
            </a:extLst>
          </p:cNvPr>
          <p:cNvSpPr txBox="1">
            <a:spLocks/>
          </p:cNvSpPr>
          <p:nvPr/>
        </p:nvSpPr>
        <p:spPr>
          <a:xfrm>
            <a:off x="565150" y="770890"/>
            <a:ext cx="7335835" cy="126898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7500" lnSpcReduction="100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b="1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br>
              <a:rPr lang="en-FR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</a:br>
            <a:endParaRPr lang="en-FR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0C4B163-FB5D-24DC-E4FB-D8675D66583E}"/>
              </a:ext>
            </a:extLst>
          </p:cNvPr>
          <p:cNvSpPr txBox="1">
            <a:spLocks/>
          </p:cNvSpPr>
          <p:nvPr/>
        </p:nvSpPr>
        <p:spPr>
          <a:xfrm>
            <a:off x="825878" y="1743776"/>
            <a:ext cx="9850438" cy="38921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16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9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i="1">
              <a:solidFill>
                <a:schemeClr val="bg1">
                  <a:lumMod val="50000"/>
                </a:schemeClr>
              </a:solidFill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>
              <a:solidFill>
                <a:schemeClr val="bg1">
                  <a:lumMod val="50000"/>
                </a:schemeClr>
              </a:solidFill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8F9800F-C02E-CE30-FEC9-CA17CDC3D9F7}"/>
              </a:ext>
            </a:extLst>
          </p:cNvPr>
          <p:cNvSpPr/>
          <p:nvPr/>
        </p:nvSpPr>
        <p:spPr>
          <a:xfrm>
            <a:off x="6003634" y="2967335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en-FR" sz="5400" b="1" cap="none" spc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504CE93-03AD-7E52-A1AC-0DD8B7F6E34D}"/>
              </a:ext>
            </a:extLst>
          </p:cNvPr>
          <p:cNvSpPr txBox="1"/>
          <p:nvPr/>
        </p:nvSpPr>
        <p:spPr>
          <a:xfrm>
            <a:off x="-54679" y="5509061"/>
            <a:ext cx="47817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200" i="1" dirty="0">
                <a:solidFill>
                  <a:schemeClr val="bg2">
                    <a:lumMod val="50000"/>
                  </a:schemeClr>
                </a:solidFill>
              </a:rPr>
              <a:t>Negative </a:t>
            </a:r>
            <a:r>
              <a:rPr lang="de-DE" sz="1200" i="1" dirty="0" err="1">
                <a:solidFill>
                  <a:schemeClr val="bg2">
                    <a:lumMod val="50000"/>
                  </a:schemeClr>
                </a:solidFill>
              </a:rPr>
              <a:t>skew</a:t>
            </a:r>
            <a:r>
              <a:rPr lang="de-DE" sz="1200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sz="1200" i="1" dirty="0" err="1">
                <a:solidFill>
                  <a:schemeClr val="bg2">
                    <a:lumMod val="50000"/>
                  </a:schemeClr>
                </a:solidFill>
              </a:rPr>
              <a:t>suggested</a:t>
            </a:r>
            <a:r>
              <a:rPr lang="de-DE" sz="1200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sz="1200" i="1" dirty="0" err="1">
                <a:solidFill>
                  <a:schemeClr val="bg2">
                    <a:lumMod val="50000"/>
                  </a:schemeClr>
                </a:solidFill>
              </a:rPr>
              <a:t>by</a:t>
            </a:r>
            <a:br>
              <a:rPr lang="de-DE" sz="1200" i="1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de-DE" sz="1200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sz="1200" i="1" dirty="0" err="1">
                <a:solidFill>
                  <a:schemeClr val="bg2">
                    <a:lumMod val="50000"/>
                  </a:schemeClr>
                </a:solidFill>
              </a:rPr>
              <a:t>higher</a:t>
            </a:r>
            <a:r>
              <a:rPr lang="de-DE" sz="1200" i="1" dirty="0">
                <a:solidFill>
                  <a:schemeClr val="bg2">
                    <a:lumMod val="50000"/>
                  </a:schemeClr>
                </a:solidFill>
              </a:rPr>
              <a:t> median </a:t>
            </a:r>
            <a:r>
              <a:rPr lang="de-DE" sz="1200" i="1" dirty="0" err="1">
                <a:solidFill>
                  <a:schemeClr val="bg2">
                    <a:lumMod val="50000"/>
                  </a:schemeClr>
                </a:solidFill>
              </a:rPr>
              <a:t>than</a:t>
            </a:r>
            <a:r>
              <a:rPr lang="de-DE" sz="1200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sz="1200" i="1" dirty="0" err="1">
                <a:solidFill>
                  <a:schemeClr val="bg2">
                    <a:lumMod val="50000"/>
                  </a:schemeClr>
                </a:solidFill>
              </a:rPr>
              <a:t>mode</a:t>
            </a:r>
            <a:r>
              <a:rPr lang="de-DE" sz="1200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de-DE" sz="1200" i="1" dirty="0" err="1">
                <a:solidFill>
                  <a:schemeClr val="bg2">
                    <a:lumMod val="50000"/>
                  </a:schemeClr>
                </a:solidFill>
              </a:rPr>
              <a:t>values</a:t>
            </a:r>
            <a:r>
              <a:rPr lang="de-DE" sz="1200" i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br>
              <a:rPr lang="de-DE" sz="1200" i="1" dirty="0">
                <a:solidFill>
                  <a:schemeClr val="bg2">
                    <a:lumMod val="50000"/>
                  </a:schemeClr>
                </a:solidFill>
              </a:rPr>
            </a:br>
            <a:endParaRPr lang="en-FR" sz="1200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22" name="Picture 21" descr="A table with numbers and letters&#10;&#10;AI-generated content may be incorrect.">
            <a:extLst>
              <a:ext uri="{FF2B5EF4-FFF2-40B4-BE49-F238E27FC236}">
                <a16:creationId xmlns:a16="http://schemas.microsoft.com/office/drawing/2014/main" id="{DD5A5F81-2596-4740-8A6D-9C7A7E9FDC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461" y="2813434"/>
            <a:ext cx="2904198" cy="1387565"/>
          </a:xfrm>
          <a:prstGeom prst="rect">
            <a:avLst/>
          </a:prstGeom>
        </p:spPr>
      </p:pic>
      <p:pic>
        <p:nvPicPr>
          <p:cNvPr id="23" name="Picture 22" descr="A table with numbers and text&#10;&#10;AI-generated content may be incorrect.">
            <a:extLst>
              <a:ext uri="{FF2B5EF4-FFF2-40B4-BE49-F238E27FC236}">
                <a16:creationId xmlns:a16="http://schemas.microsoft.com/office/drawing/2014/main" id="{855ED248-0E6C-4337-8A07-096112825D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3461" y="4298478"/>
            <a:ext cx="2904198" cy="1059515"/>
          </a:xfrm>
          <a:prstGeom prst="rect">
            <a:avLst/>
          </a:prstGeom>
        </p:spPr>
      </p:pic>
      <p:pic>
        <p:nvPicPr>
          <p:cNvPr id="27" name="Picture 26" descr="A table of data with numbers&#10;&#10;AI-generated content may be incorrect.">
            <a:extLst>
              <a:ext uri="{FF2B5EF4-FFF2-40B4-BE49-F238E27FC236}">
                <a16:creationId xmlns:a16="http://schemas.microsoft.com/office/drawing/2014/main" id="{FCE431FD-B505-AB6D-8006-CAB6A483D83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461" y="1170703"/>
            <a:ext cx="2880528" cy="1568286"/>
          </a:xfrm>
          <a:prstGeom prst="rect">
            <a:avLst/>
          </a:prstGeom>
        </p:spPr>
      </p:pic>
      <p:pic>
        <p:nvPicPr>
          <p:cNvPr id="40" name="Picture 39" descr="A graph with colored squares&#10;&#10;AI-generated content may be incorrect.">
            <a:extLst>
              <a:ext uri="{FF2B5EF4-FFF2-40B4-BE49-F238E27FC236}">
                <a16:creationId xmlns:a16="http://schemas.microsoft.com/office/drawing/2014/main" id="{81F4DA58-806B-48B9-666B-CF9A9F18A10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21276" y="921004"/>
            <a:ext cx="2596180" cy="1396818"/>
          </a:xfrm>
          <a:prstGeom prst="rect">
            <a:avLst/>
          </a:prstGeom>
        </p:spPr>
      </p:pic>
      <p:pic>
        <p:nvPicPr>
          <p:cNvPr id="41" name="Picture 40" descr="A graph with colored squares&#10;&#10;AI-generated content may be incorrect.">
            <a:extLst>
              <a:ext uri="{FF2B5EF4-FFF2-40B4-BE49-F238E27FC236}">
                <a16:creationId xmlns:a16="http://schemas.microsoft.com/office/drawing/2014/main" id="{8EEF6768-57B7-23F4-37B8-AD9422815F9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21276" y="2894076"/>
            <a:ext cx="2639913" cy="1386482"/>
          </a:xfrm>
          <a:prstGeom prst="rect">
            <a:avLst/>
          </a:prstGeom>
        </p:spPr>
      </p:pic>
      <p:pic>
        <p:nvPicPr>
          <p:cNvPr id="42" name="Picture 41" descr="A graph with colored squares&#10;&#10;AI-generated content may be incorrect.">
            <a:extLst>
              <a:ext uri="{FF2B5EF4-FFF2-40B4-BE49-F238E27FC236}">
                <a16:creationId xmlns:a16="http://schemas.microsoft.com/office/drawing/2014/main" id="{76B7A8C0-1226-1B64-5F18-F0CF847B354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61351" y="4863825"/>
            <a:ext cx="2668953" cy="1420063"/>
          </a:xfrm>
          <a:prstGeom prst="rect">
            <a:avLst/>
          </a:prstGeom>
        </p:spPr>
      </p:pic>
      <p:pic>
        <p:nvPicPr>
          <p:cNvPr id="43" name="Picture 42" descr="A graph with colored squares&#10;&#10;AI-generated content may be incorrect.">
            <a:extLst>
              <a:ext uri="{FF2B5EF4-FFF2-40B4-BE49-F238E27FC236}">
                <a16:creationId xmlns:a16="http://schemas.microsoft.com/office/drawing/2014/main" id="{DF4B6E96-DE97-D51B-064C-E303370548C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4975" y="921771"/>
            <a:ext cx="2658607" cy="1396471"/>
          </a:xfrm>
          <a:prstGeom prst="rect">
            <a:avLst/>
          </a:prstGeom>
        </p:spPr>
      </p:pic>
      <p:pic>
        <p:nvPicPr>
          <p:cNvPr id="44" name="Picture 43" descr="A graph with colored squares&#10;&#10;AI-generated content may be incorrect.">
            <a:extLst>
              <a:ext uri="{FF2B5EF4-FFF2-40B4-BE49-F238E27FC236}">
                <a16:creationId xmlns:a16="http://schemas.microsoft.com/office/drawing/2014/main" id="{66E9802E-F64B-80E5-77F0-C7CD211521F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404905" y="2894323"/>
            <a:ext cx="2558801" cy="1388323"/>
          </a:xfrm>
          <a:prstGeom prst="rect">
            <a:avLst/>
          </a:prstGeom>
        </p:spPr>
      </p:pic>
      <p:sp>
        <p:nvSpPr>
          <p:cNvPr id="45" name="TextBox 44">
            <a:extLst>
              <a:ext uri="{FF2B5EF4-FFF2-40B4-BE49-F238E27FC236}">
                <a16:creationId xmlns:a16="http://schemas.microsoft.com/office/drawing/2014/main" id="{C00F9732-A166-A8DA-6075-5390F60FEEF6}"/>
              </a:ext>
            </a:extLst>
          </p:cNvPr>
          <p:cNvSpPr txBox="1"/>
          <p:nvPr/>
        </p:nvSpPr>
        <p:spPr>
          <a:xfrm>
            <a:off x="5262658" y="476615"/>
            <a:ext cx="749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[a]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 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95A5315A-4649-88D7-0601-3641C883C95C}"/>
              </a:ext>
            </a:extLst>
          </p:cNvPr>
          <p:cNvSpPr txBox="1"/>
          <p:nvPr/>
        </p:nvSpPr>
        <p:spPr>
          <a:xfrm>
            <a:off x="5275105" y="2422483"/>
            <a:ext cx="475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[e]</a:t>
            </a:r>
            <a:r>
              <a:rPr lang="en-FR" dirty="0"/>
              <a:t> 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B866FCA5-7967-5AB3-0A77-A81766B0EB29}"/>
              </a:ext>
            </a:extLst>
          </p:cNvPr>
          <p:cNvSpPr txBox="1"/>
          <p:nvPr/>
        </p:nvSpPr>
        <p:spPr>
          <a:xfrm>
            <a:off x="5351252" y="4405933"/>
            <a:ext cx="405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[i]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 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4B569536-48EB-C5FC-05D1-EF85DBE3F766}"/>
              </a:ext>
            </a:extLst>
          </p:cNvPr>
          <p:cNvSpPr txBox="1"/>
          <p:nvPr/>
        </p:nvSpPr>
        <p:spPr>
          <a:xfrm>
            <a:off x="8185772" y="537605"/>
            <a:ext cx="6619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[o]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 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4CCB588F-F2BB-BFBC-C0F6-FEDDD878C355}"/>
              </a:ext>
            </a:extLst>
          </p:cNvPr>
          <p:cNvSpPr txBox="1"/>
          <p:nvPr/>
        </p:nvSpPr>
        <p:spPr>
          <a:xfrm>
            <a:off x="8251545" y="2405470"/>
            <a:ext cx="4733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[u]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 </a:t>
            </a:r>
          </a:p>
        </p:txBody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508C1443-5B0E-6F39-441B-86E5066F959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488241" y="4802528"/>
            <a:ext cx="2537565" cy="201105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134E6228-49EE-6D3B-CD71-66C1128F2191}"/>
              </a:ext>
            </a:extLst>
          </p:cNvPr>
          <p:cNvSpPr txBox="1"/>
          <p:nvPr/>
        </p:nvSpPr>
        <p:spPr>
          <a:xfrm>
            <a:off x="8643633" y="5135211"/>
            <a:ext cx="23658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FR" sz="1200" i="1" dirty="0">
                <a:solidFill>
                  <a:schemeClr val="bg2">
                    <a:lumMod val="50000"/>
                  </a:schemeClr>
                </a:solidFill>
              </a:rPr>
              <a:t>Spectral centroid by vowel</a:t>
            </a:r>
          </a:p>
        </p:txBody>
      </p:sp>
    </p:spTree>
    <p:extLst>
      <p:ext uri="{BB962C8B-B14F-4D97-AF65-F5344CB8AC3E}">
        <p14:creationId xmlns:p14="http://schemas.microsoft.com/office/powerpoint/2010/main" val="42396793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B9071-AB64-1AB0-454E-3A5DB8191D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729147"/>
            <a:ext cx="7335835" cy="1268984"/>
          </a:xfrm>
        </p:spPr>
        <p:txBody>
          <a:bodyPr>
            <a:normAutofit/>
          </a:bodyPr>
          <a:lstStyle/>
          <a:p>
            <a:r>
              <a:rPr lang="en-US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Recommendations</a:t>
            </a:r>
            <a:endParaRPr lang="en-FR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F3249C-2D0B-FCAF-A06A-8B77D7EB31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49" y="1998131"/>
            <a:ext cx="6197138" cy="460522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Development of practical exercises to target smile muscles to brighten tone</a:t>
            </a:r>
          </a:p>
          <a:p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Continued research into female resonance strategies and genre differences</a:t>
            </a:r>
          </a:p>
          <a:p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Standardisation of acoustic language </a:t>
            </a:r>
            <a:r>
              <a:rPr lang="en-GB" sz="1600" dirty="0">
                <a:solidFill>
                  <a:schemeClr val="bg2">
                    <a:lumMod val="50000"/>
                  </a:schemeClr>
                </a:solidFill>
              </a:rPr>
              <a:t>(Titze et al., 2015)</a:t>
            </a:r>
          </a:p>
          <a:p>
            <a:pPr marL="0" indent="0">
              <a:buNone/>
            </a:pPr>
            <a:endParaRPr lang="en-GB" dirty="0">
              <a:solidFill>
                <a:schemeClr val="bg2">
                  <a:lumMod val="50000"/>
                </a:schemeClr>
              </a:solidFill>
            </a:endParaRPr>
          </a:p>
          <a:p>
            <a:endParaRPr lang="en-GB" dirty="0">
              <a:solidFill>
                <a:schemeClr val="bg2">
                  <a:lumMod val="50000"/>
                </a:schemeClr>
              </a:solidFill>
            </a:endParaRPr>
          </a:p>
          <a:p>
            <a:endParaRPr lang="en-FR" dirty="0">
              <a:solidFill>
                <a:schemeClr val="bg2">
                  <a:lumMod val="50000"/>
                </a:schemeClr>
              </a:solidFill>
            </a:endParaRPr>
          </a:p>
          <a:p>
            <a:endParaRPr lang="en-FR" dirty="0">
              <a:solidFill>
                <a:schemeClr val="bg2">
                  <a:lumMod val="50000"/>
                </a:schemeClr>
              </a:solidFill>
            </a:endParaRPr>
          </a:p>
          <a:p>
            <a:endParaRPr lang="en-FR" dirty="0">
              <a:solidFill>
                <a:schemeClr val="bg1">
                  <a:lumMod val="50000"/>
                </a:schemeClr>
              </a:solidFill>
            </a:endParaRPr>
          </a:p>
          <a:p>
            <a:endParaRPr lang="en-FR" dirty="0"/>
          </a:p>
          <a:p>
            <a:endParaRPr lang="en-FR" dirty="0"/>
          </a:p>
          <a:p>
            <a:endParaRPr lang="en-FR" dirty="0"/>
          </a:p>
        </p:txBody>
      </p:sp>
      <p:pic>
        <p:nvPicPr>
          <p:cNvPr id="18" name="Picture 17" descr="A person's feet standing in front of a smiley face painted on the ground&#10;&#10;AI-generated content may be incorrect.">
            <a:extLst>
              <a:ext uri="{FF2B5EF4-FFF2-40B4-BE49-F238E27FC236}">
                <a16:creationId xmlns:a16="http://schemas.microsoft.com/office/drawing/2014/main" id="{24F3010B-E94C-21A7-47F2-0DE49792F2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4202" y="1474551"/>
            <a:ext cx="4030162" cy="379364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1ED811E8-2E4A-9680-7229-69E6BD65018C}"/>
              </a:ext>
            </a:extLst>
          </p:cNvPr>
          <p:cNvSpPr txBox="1"/>
          <p:nvPr/>
        </p:nvSpPr>
        <p:spPr>
          <a:xfrm>
            <a:off x="4817226" y="5268191"/>
            <a:ext cx="619713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Image: Jacqueline Munguia, Unsplash</a:t>
            </a:r>
          </a:p>
        </p:txBody>
      </p:sp>
    </p:spTree>
    <p:extLst>
      <p:ext uri="{BB962C8B-B14F-4D97-AF65-F5344CB8AC3E}">
        <p14:creationId xmlns:p14="http://schemas.microsoft.com/office/powerpoint/2010/main" val="40009655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369DC0-785C-18C2-6FAF-4427C99C6B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219038-A0D0-DD04-010A-C3F4B2C76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7" y="503509"/>
            <a:ext cx="7335835" cy="1268984"/>
          </a:xfrm>
        </p:spPr>
        <p:txBody>
          <a:bodyPr>
            <a:normAutofit/>
          </a:bodyPr>
          <a:lstStyle/>
          <a:p>
            <a:r>
              <a:rPr lang="en-US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Future directions for study</a:t>
            </a:r>
            <a:endParaRPr lang="en-FR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016A0E-BC32-EB02-1AAC-13F686400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48" y="1415000"/>
            <a:ext cx="7335835" cy="460522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Increased sample size</a:t>
            </a:r>
          </a:p>
          <a:p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Inclusion/exclusion </a:t>
            </a:r>
          </a:p>
          <a:p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Qualitative methods </a:t>
            </a:r>
            <a:br>
              <a:rPr lang="en-GB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(questionnaires/surveys)</a:t>
            </a:r>
          </a:p>
          <a:p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Improved rigour</a:t>
            </a:r>
          </a:p>
          <a:p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Measurement post-intervention effects</a:t>
            </a:r>
            <a:br>
              <a:rPr lang="en-GB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GB" sz="1100" dirty="0">
                <a:solidFill>
                  <a:schemeClr val="bg2">
                    <a:lumMod val="50000"/>
                  </a:schemeClr>
                </a:solidFill>
              </a:rPr>
              <a:t>(Mesmer-Magnus &amp; </a:t>
            </a:r>
            <a:r>
              <a:rPr lang="en-GB" sz="1100" dirty="0" err="1">
                <a:solidFill>
                  <a:schemeClr val="bg2">
                    <a:lumMod val="50000"/>
                  </a:schemeClr>
                </a:solidFill>
              </a:rPr>
              <a:t>Viswesvaran</a:t>
            </a:r>
            <a:r>
              <a:rPr lang="en-GB" sz="1100" dirty="0">
                <a:solidFill>
                  <a:schemeClr val="bg2">
                    <a:lumMod val="50000"/>
                  </a:schemeClr>
                </a:solidFill>
              </a:rPr>
              <a:t>, 2010; Yoshikawa &amp; Nobara, 2017; Holm et al., 2025) </a:t>
            </a:r>
          </a:p>
          <a:p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Vowel combinations -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 [o] and [u</a:t>
            </a:r>
            <a:r>
              <a:rPr lang="en-GB" sz="2200" dirty="0">
                <a:solidFill>
                  <a:schemeClr val="bg2">
                    <a:lumMod val="50000"/>
                  </a:schemeClr>
                </a:solidFill>
              </a:rPr>
              <a:t>] </a:t>
            </a:r>
            <a:br>
              <a:rPr lang="en-GB" sz="220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GB" sz="1100" dirty="0">
                <a:solidFill>
                  <a:schemeClr val="bg2">
                    <a:lumMod val="50000"/>
                  </a:schemeClr>
                </a:solidFill>
              </a:rPr>
              <a:t>(Titze &amp; Titze, 2013)</a:t>
            </a:r>
          </a:p>
          <a:p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Different frequencies or registers</a:t>
            </a:r>
            <a:br>
              <a:rPr lang="en-GB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GB" sz="1100" dirty="0">
                <a:solidFill>
                  <a:schemeClr val="bg2">
                    <a:lumMod val="50000"/>
                  </a:schemeClr>
                </a:solidFill>
              </a:rPr>
              <a:t>(Henrich, Smith &amp; Wolfe, 2011)</a:t>
            </a:r>
          </a:p>
          <a:p>
            <a:endParaRPr lang="en-GB" dirty="0">
              <a:solidFill>
                <a:schemeClr val="bg2">
                  <a:lumMod val="50000"/>
                </a:schemeClr>
              </a:solidFill>
            </a:endParaRPr>
          </a:p>
          <a:p>
            <a:endParaRPr lang="en-FR" dirty="0">
              <a:solidFill>
                <a:schemeClr val="bg2">
                  <a:lumMod val="50000"/>
                </a:schemeClr>
              </a:solidFill>
            </a:endParaRPr>
          </a:p>
          <a:p>
            <a:endParaRPr lang="en-FR" dirty="0">
              <a:solidFill>
                <a:schemeClr val="bg2">
                  <a:lumMod val="50000"/>
                </a:schemeClr>
              </a:solidFill>
            </a:endParaRPr>
          </a:p>
          <a:p>
            <a:endParaRPr lang="en-FR" dirty="0">
              <a:solidFill>
                <a:schemeClr val="bg1">
                  <a:lumMod val="50000"/>
                </a:schemeClr>
              </a:solidFill>
            </a:endParaRPr>
          </a:p>
          <a:p>
            <a:endParaRPr lang="en-FR" dirty="0"/>
          </a:p>
          <a:p>
            <a:endParaRPr lang="en-FR" dirty="0"/>
          </a:p>
          <a:p>
            <a:endParaRPr lang="en-FR" dirty="0"/>
          </a:p>
        </p:txBody>
      </p:sp>
      <p:pic>
        <p:nvPicPr>
          <p:cNvPr id="7" name="Picture 6" descr="A street sign with many directions&#10;&#10;AI-generated content may be incorrect.">
            <a:extLst>
              <a:ext uri="{FF2B5EF4-FFF2-40B4-BE49-F238E27FC236}">
                <a16:creationId xmlns:a16="http://schemas.microsoft.com/office/drawing/2014/main" id="{0861A0F4-7FA1-7E4A-EE99-36D0DE3511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9565" y="1577262"/>
            <a:ext cx="4293056" cy="386573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415C931-2998-D392-7476-1EDC696FF0FC}"/>
              </a:ext>
            </a:extLst>
          </p:cNvPr>
          <p:cNvSpPr txBox="1"/>
          <p:nvPr/>
        </p:nvSpPr>
        <p:spPr>
          <a:xfrm>
            <a:off x="5150439" y="5443000"/>
            <a:ext cx="609946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Image: Stan Siqawale, Unsplash</a:t>
            </a:r>
          </a:p>
        </p:txBody>
      </p:sp>
    </p:spTree>
    <p:extLst>
      <p:ext uri="{BB962C8B-B14F-4D97-AF65-F5344CB8AC3E}">
        <p14:creationId xmlns:p14="http://schemas.microsoft.com/office/powerpoint/2010/main" val="31513049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527CE-47EF-4307-43D1-F5D6880A4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331" y="647465"/>
            <a:ext cx="8436356" cy="1654111"/>
          </a:xfrm>
        </p:spPr>
        <p:txBody>
          <a:bodyPr/>
          <a:lstStyle/>
          <a:p>
            <a:r>
              <a:rPr lang="en-US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Personal Learning</a:t>
            </a:r>
            <a:endParaRPr lang="en-FR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96500E-A52D-2E74-E061-02D5D401E9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331" y="1611391"/>
            <a:ext cx="6500667" cy="3912215"/>
          </a:xfrm>
        </p:spPr>
        <p:txBody>
          <a:bodyPr>
            <a:normAutofit fontScale="70000" lnSpcReduction="20000"/>
          </a:bodyPr>
          <a:lstStyle/>
          <a:p>
            <a:r>
              <a:rPr lang="en-GB" sz="2000" dirty="0">
                <a:solidFill>
                  <a:schemeClr val="bg2">
                    <a:lumMod val="50000"/>
                  </a:schemeClr>
                </a:solidFill>
              </a:rPr>
              <a:t>Deepening knowledge</a:t>
            </a:r>
          </a:p>
          <a:p>
            <a:r>
              <a:rPr lang="en-GB" sz="2000" dirty="0">
                <a:solidFill>
                  <a:schemeClr val="bg2">
                    <a:lumMod val="50000"/>
                  </a:schemeClr>
                </a:solidFill>
              </a:rPr>
              <a:t>Strengthening practical skills </a:t>
            </a:r>
          </a:p>
          <a:p>
            <a:r>
              <a:rPr lang="en-GB" sz="2000" dirty="0">
                <a:solidFill>
                  <a:schemeClr val="bg2">
                    <a:lumMod val="50000"/>
                  </a:schemeClr>
                </a:solidFill>
              </a:rPr>
              <a:t>Hands-on experience with apps and software </a:t>
            </a:r>
          </a:p>
          <a:p>
            <a:r>
              <a:rPr lang="en-GB" sz="2000" dirty="0">
                <a:solidFill>
                  <a:schemeClr val="bg2">
                    <a:lumMod val="50000"/>
                  </a:schemeClr>
                </a:solidFill>
              </a:rPr>
              <a:t>Statistical literacy</a:t>
            </a:r>
          </a:p>
          <a:p>
            <a:r>
              <a:rPr lang="en-GB" sz="2000" dirty="0">
                <a:solidFill>
                  <a:schemeClr val="bg2">
                    <a:lumMod val="50000"/>
                  </a:schemeClr>
                </a:solidFill>
              </a:rPr>
              <a:t>Methods to present results  (graphs and charts)</a:t>
            </a:r>
          </a:p>
          <a:p>
            <a:r>
              <a:rPr lang="en-GB" sz="2000" dirty="0">
                <a:solidFill>
                  <a:schemeClr val="bg2">
                    <a:lumMod val="50000"/>
                  </a:schemeClr>
                </a:solidFill>
              </a:rPr>
              <a:t>Value of planning </a:t>
            </a:r>
          </a:p>
          <a:p>
            <a:r>
              <a:rPr lang="en-GB" sz="2000" dirty="0">
                <a:solidFill>
                  <a:schemeClr val="bg2">
                    <a:lumMod val="50000"/>
                  </a:schemeClr>
                </a:solidFill>
              </a:rPr>
              <a:t>Value of pilot testing</a:t>
            </a:r>
          </a:p>
          <a:p>
            <a:r>
              <a:rPr lang="en-GB" sz="2000" dirty="0">
                <a:solidFill>
                  <a:schemeClr val="bg2">
                    <a:lumMod val="50000"/>
                  </a:schemeClr>
                </a:solidFill>
              </a:rPr>
              <a:t>Balancing scientific rigour with ethical and warm participant interaction</a:t>
            </a:r>
          </a:p>
          <a:p>
            <a:r>
              <a:rPr lang="en-GB" sz="2000" dirty="0">
                <a:solidFill>
                  <a:schemeClr val="bg2">
                    <a:lumMod val="50000"/>
                  </a:schemeClr>
                </a:solidFill>
              </a:rPr>
              <a:t>Reinforcing the pedagogical value of research-informed vocal exercises</a:t>
            </a:r>
            <a:br>
              <a:rPr lang="en-GB" sz="2000" dirty="0">
                <a:solidFill>
                  <a:schemeClr val="bg2">
                    <a:lumMod val="50000"/>
                  </a:schemeClr>
                </a:solidFill>
              </a:rPr>
            </a:br>
            <a:endParaRPr lang="en-GB" sz="2000" dirty="0">
              <a:solidFill>
                <a:schemeClr val="bg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sz="2000" b="1" dirty="0">
                <a:solidFill>
                  <a:schemeClr val="bg2">
                    <a:lumMod val="50000"/>
                  </a:schemeClr>
                </a:solidFill>
              </a:rPr>
              <a:t>Areas for improvement</a:t>
            </a:r>
          </a:p>
          <a:p>
            <a:r>
              <a:rPr lang="en-GB" sz="2000" dirty="0">
                <a:solidFill>
                  <a:schemeClr val="bg2">
                    <a:lumMod val="50000"/>
                  </a:schemeClr>
                </a:solidFill>
              </a:rPr>
              <a:t>Conduct future pilot tests in data collection venue</a:t>
            </a:r>
          </a:p>
          <a:p>
            <a:r>
              <a:rPr lang="en-GB" sz="2000" dirty="0">
                <a:solidFill>
                  <a:schemeClr val="bg2">
                    <a:lumMod val="50000"/>
                  </a:schemeClr>
                </a:solidFill>
              </a:rPr>
              <a:t>Careful selection and testing of methods of analysis at design stage</a:t>
            </a:r>
          </a:p>
          <a:p>
            <a:endParaRPr lang="en-FR" sz="2000" dirty="0">
              <a:solidFill>
                <a:schemeClr val="accent2"/>
              </a:solidFill>
            </a:endParaRPr>
          </a:p>
        </p:txBody>
      </p:sp>
      <p:pic>
        <p:nvPicPr>
          <p:cNvPr id="5" name="Picture 4" descr="A pile of wooden blocks with letters on them&#10;&#10;AI-generated content may be incorrect.">
            <a:extLst>
              <a:ext uri="{FF2B5EF4-FFF2-40B4-BE49-F238E27FC236}">
                <a16:creationId xmlns:a16="http://schemas.microsoft.com/office/drawing/2014/main" id="{0B7CBC32-8FE6-8CC3-E8DE-79834D0AF7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45269" y="1795548"/>
            <a:ext cx="5058400" cy="336952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BBF95E3-143D-53ED-CFCD-D7E3BD936E4E}"/>
              </a:ext>
            </a:extLst>
          </p:cNvPr>
          <p:cNvSpPr txBox="1"/>
          <p:nvPr/>
        </p:nvSpPr>
        <p:spPr>
          <a:xfrm>
            <a:off x="10646465" y="5246607"/>
            <a:ext cx="12572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FR" sz="1200" dirty="0">
                <a:solidFill>
                  <a:schemeClr val="bg2">
                    <a:lumMod val="50000"/>
                  </a:schemeClr>
                </a:solidFill>
              </a:rPr>
              <a:t>Image: Pixabay</a:t>
            </a:r>
          </a:p>
        </p:txBody>
      </p:sp>
    </p:spTree>
    <p:extLst>
      <p:ext uri="{BB962C8B-B14F-4D97-AF65-F5344CB8AC3E}">
        <p14:creationId xmlns:p14="http://schemas.microsoft.com/office/powerpoint/2010/main" val="39928002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19FFC-53CC-09B2-8347-5CD95A74A7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References</a:t>
            </a:r>
            <a:endParaRPr lang="en-FR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AA6EE-1858-16E3-6C3D-8ED250E2FB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1496291"/>
            <a:ext cx="9593003" cy="4590819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FR" sz="2500" dirty="0">
                <a:solidFill>
                  <a:schemeClr val="bg2">
                    <a:lumMod val="50000"/>
                  </a:schemeClr>
                </a:solidFill>
              </a:rPr>
              <a:t>Andréasson, P., Dimberg, U. (2008) ‘Emotional empathy and facial feedback’, </a:t>
            </a:r>
            <a:r>
              <a:rPr lang="en-FR" sz="2500" i="1" dirty="0">
                <a:solidFill>
                  <a:schemeClr val="bg2">
                    <a:lumMod val="50000"/>
                  </a:schemeClr>
                </a:solidFill>
              </a:rPr>
              <a:t>Journal of Nonverbal Behaviour</a:t>
            </a:r>
            <a:r>
              <a:rPr lang="en-FR" sz="2500" dirty="0">
                <a:solidFill>
                  <a:schemeClr val="bg2">
                    <a:lumMod val="50000"/>
                  </a:schemeClr>
                </a:solidFill>
              </a:rPr>
              <a:t>, 32, pp.215–224. Available at: https://doi.org/10.1007/s10919-008-0052-z</a:t>
            </a:r>
          </a:p>
          <a:p>
            <a:pPr marL="0" indent="0">
              <a:buNone/>
            </a:pPr>
            <a:r>
              <a:rPr lang="en-FR" sz="2500" dirty="0">
                <a:solidFill>
                  <a:schemeClr val="bg2">
                    <a:lumMod val="50000"/>
                  </a:schemeClr>
                </a:solidFill>
              </a:rPr>
              <a:t>Arias, P., Belin, P., Aucouturier, J.J. (2018) ‘Auditory smiles trigger unconscious facial imitation’, </a:t>
            </a:r>
            <a:r>
              <a:rPr lang="en-FR" sz="2500" i="1" dirty="0">
                <a:solidFill>
                  <a:schemeClr val="bg2">
                    <a:lumMod val="50000"/>
                  </a:schemeClr>
                </a:solidFill>
              </a:rPr>
              <a:t>Current Biology,</a:t>
            </a:r>
            <a:r>
              <a:rPr lang="en-FR" sz="2500" dirty="0">
                <a:solidFill>
                  <a:schemeClr val="bg2">
                    <a:lumMod val="50000"/>
                  </a:schemeClr>
                </a:solidFill>
              </a:rPr>
              <a:t> 28, pp. 2681–2683. Available at: </a:t>
            </a:r>
            <a:r>
              <a:rPr lang="en-FR" sz="2500" dirty="0">
                <a:solidFill>
                  <a:schemeClr val="bg2">
                    <a:lumMod val="50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https://doi.org/10.1016/j.cub.2018.07.080</a:t>
            </a:r>
            <a:endParaRPr lang="en-FR" sz="2500" dirty="0">
              <a:solidFill>
                <a:schemeClr val="bg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FR" sz="2500" dirty="0">
                <a:solidFill>
                  <a:schemeClr val="bg2">
                    <a:lumMod val="50000"/>
                  </a:schemeClr>
                </a:solidFill>
              </a:rPr>
              <a:t>Arnold, A.J., Winkielman, P. (2021) ‘Smile (but only deliberately) though your heart is aching: Loneliness is associated with impaired spontaneous smile mimicry’, </a:t>
            </a:r>
            <a:r>
              <a:rPr lang="en-FR" sz="2500" i="1" dirty="0">
                <a:solidFill>
                  <a:schemeClr val="bg2">
                    <a:lumMod val="50000"/>
                  </a:schemeClr>
                </a:solidFill>
              </a:rPr>
              <a:t>Social Neuroscience,</a:t>
            </a:r>
            <a:r>
              <a:rPr lang="en-FR" sz="2500" dirty="0">
                <a:solidFill>
                  <a:schemeClr val="bg2">
                    <a:lumMod val="50000"/>
                  </a:schemeClr>
                </a:solidFill>
              </a:rPr>
              <a:t> 16(1), pp. 26–38. Available at: </a:t>
            </a:r>
            <a:r>
              <a:rPr lang="en-FR" sz="2500" dirty="0">
                <a:solidFill>
                  <a:schemeClr val="bg2">
                    <a:lumMod val="5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https://doi.org/10.1080/17470919.2020.1809516</a:t>
            </a:r>
            <a:endParaRPr lang="en-FR" sz="2500" dirty="0">
              <a:solidFill>
                <a:schemeClr val="bg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FR" sz="2500" dirty="0">
                <a:solidFill>
                  <a:schemeClr val="bg2">
                    <a:lumMod val="50000"/>
                  </a:schemeClr>
                </a:solidFill>
              </a:rPr>
              <a:t>Bozeman, K.W. (2010) ‘The role of the first formant in training the male singing voice’, </a:t>
            </a:r>
            <a:r>
              <a:rPr lang="en-FR" sz="2500" i="1" dirty="0">
                <a:solidFill>
                  <a:schemeClr val="bg2">
                    <a:lumMod val="50000"/>
                  </a:schemeClr>
                </a:solidFill>
              </a:rPr>
              <a:t>Journal of Singing,</a:t>
            </a:r>
            <a:r>
              <a:rPr lang="en-FR" sz="2500" dirty="0">
                <a:solidFill>
                  <a:schemeClr val="bg2">
                    <a:lumMod val="50000"/>
                  </a:schemeClr>
                </a:solidFill>
              </a:rPr>
              <a:t> 66(3), pp. 291-297. Available at: </a:t>
            </a:r>
            <a:r>
              <a:rPr lang="en-FR" sz="2500" dirty="0">
                <a:solidFill>
                  <a:schemeClr val="bg2">
                    <a:lumMod val="50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https://faculty.lawrence.edu/bozemank/wp-content/uploads/sites/10/2014/03/Bozeman_JOS-2010_JanFeb-.pdf</a:t>
            </a:r>
            <a:r>
              <a:rPr lang="en-FR" sz="2500" dirty="0">
                <a:solidFill>
                  <a:schemeClr val="bg2">
                    <a:lumMod val="50000"/>
                  </a:schemeClr>
                </a:solidFill>
              </a:rPr>
              <a:t> (Accessed: 8 May 2025)</a:t>
            </a:r>
          </a:p>
          <a:p>
            <a:pPr marL="0" indent="0">
              <a:buNone/>
            </a:pPr>
            <a:r>
              <a:rPr lang="en-FR" sz="2500" dirty="0">
                <a:solidFill>
                  <a:schemeClr val="bg2">
                    <a:lumMod val="50000"/>
                  </a:schemeClr>
                </a:solidFill>
              </a:rPr>
              <a:t>Chang, J., Zhang, M., Hitchman, G., Qiu, J., Liu, Y. (2014) ‘When you smile, you become happy: Evidence from resting state task-based fMRI’, </a:t>
            </a:r>
            <a:r>
              <a:rPr lang="en-FR" sz="2500" i="1" dirty="0">
                <a:solidFill>
                  <a:schemeClr val="bg2">
                    <a:lumMod val="50000"/>
                  </a:schemeClr>
                </a:solidFill>
              </a:rPr>
              <a:t>Biology Psychology,</a:t>
            </a:r>
            <a:r>
              <a:rPr lang="en-FR" sz="2500" dirty="0">
                <a:solidFill>
                  <a:schemeClr val="bg2">
                    <a:lumMod val="50000"/>
                  </a:schemeClr>
                </a:solidFill>
              </a:rPr>
              <a:t> 103, pp.100–106. Available at: https://doi.org/10.1016/j.biopsycho.2014.08.003</a:t>
            </a:r>
          </a:p>
          <a:p>
            <a:pPr marL="0" indent="0">
              <a:buNone/>
            </a:pPr>
            <a:r>
              <a:rPr lang="en-FR" sz="2500" dirty="0">
                <a:solidFill>
                  <a:schemeClr val="bg2">
                    <a:lumMod val="50000"/>
                  </a:schemeClr>
                </a:solidFill>
              </a:rPr>
              <a:t>Charness, G., Gneezy, U., Kuhn, M.A. (2012) ‘Experimental methods: Between-subject and within-subject design’, </a:t>
            </a:r>
            <a:r>
              <a:rPr lang="en-FR" sz="2500" i="1" dirty="0">
                <a:solidFill>
                  <a:schemeClr val="bg2">
                    <a:lumMod val="50000"/>
                  </a:schemeClr>
                </a:solidFill>
              </a:rPr>
              <a:t>Journal of Economic and Behaviour and Organisation</a:t>
            </a:r>
            <a:r>
              <a:rPr lang="en-FR" sz="2500" dirty="0">
                <a:solidFill>
                  <a:schemeClr val="bg2">
                    <a:lumMod val="50000"/>
                  </a:schemeClr>
                </a:solidFill>
              </a:rPr>
              <a:t>, 81, pp. 1–8. Available at: </a:t>
            </a:r>
            <a:r>
              <a:rPr lang="en-FR" sz="2500" u="sng" dirty="0">
                <a:solidFill>
                  <a:schemeClr val="bg2">
                    <a:lumMod val="50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https://doi.org/10.1016/j.jebo.2011.08.009</a:t>
            </a:r>
            <a:endParaRPr lang="en-FR" sz="2500" u="sng" dirty="0">
              <a:solidFill>
                <a:schemeClr val="bg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FR" sz="2500" dirty="0">
                <a:solidFill>
                  <a:schemeClr val="bg2">
                    <a:lumMod val="50000"/>
                  </a:schemeClr>
                </a:solidFill>
              </a:rPr>
              <a:t>Coles, N.A., March, D.S., Marmolejo-Ramos, F., Larsen, J.T., Arinze, N.C., Ndukaihe, I.L.G., Willis, M.L., Foroni, F., Reggev, N., Mokady, A., Forscher, P.S., Hunter, J.F., Kaminski, G., Yüvrük, E., Kapucu, A., Nagy, T., Hajdu, N., Tejada, J., Freitag, R.M.K., Zambrano, D., Som, B., Aczel, B., Barzykowski, K., Adamus, S., Filip, K., Yamada, Y., Ikeda, A., Eaves, D.L., Levitan, C.A., Leiweke, S., Parzuchowski, M., Butcher, N., Pfuhl, G., Basnight-Brown, D.M., Hinojosa, J.A., Montoro, P.R., Javela D, L.G., Vezirian, K., IJzerman, H., Trujillo, N., Pressman, S.D., Gygax, P.M., Özdoğru, A.A., Ruiz-Fernandez, S., Ellsworth, P.C., Gaertner, L., Strack, F., Marozzi, M., Liuzza, M.T. (2022) ‘A multi-lab test of the facial feedback hypothesis by the Many Smiles Collaboration’, </a:t>
            </a:r>
            <a:r>
              <a:rPr lang="en-FR" sz="2500" i="1" dirty="0">
                <a:solidFill>
                  <a:schemeClr val="bg2">
                    <a:lumMod val="50000"/>
                  </a:schemeClr>
                </a:solidFill>
              </a:rPr>
              <a:t>Nature Human Behaviour</a:t>
            </a:r>
            <a:r>
              <a:rPr lang="en-FR" sz="2500" dirty="0">
                <a:solidFill>
                  <a:schemeClr val="bg2">
                    <a:lumMod val="50000"/>
                  </a:schemeClr>
                </a:solidFill>
              </a:rPr>
              <a:t>, 6, pp. 1731–1742. Available at: </a:t>
            </a:r>
            <a:r>
              <a:rPr lang="en-FR" sz="2500" u="sng" dirty="0">
                <a:solidFill>
                  <a:schemeClr val="bg2">
                    <a:lumMod val="50000"/>
                  </a:schemeClr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https://doi.org/10.1038/s41562-022-01458-9</a:t>
            </a:r>
            <a:endParaRPr lang="en-FR" sz="2500" u="sng" dirty="0">
              <a:solidFill>
                <a:schemeClr val="bg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FR" sz="2500" dirty="0">
                <a:solidFill>
                  <a:schemeClr val="bg2">
                    <a:lumMod val="50000"/>
                  </a:schemeClr>
                </a:solidFill>
              </a:rPr>
              <a:t>Daugherty, J.F., Brunkan, M.C. (2013) ‘Monkey see, monkey do? The effect of nonverbal conductor lip rounding on visual and acoustic measures of singers’ lip postures’, </a:t>
            </a:r>
            <a:r>
              <a:rPr lang="en-FR" sz="2500" i="1" dirty="0">
                <a:solidFill>
                  <a:schemeClr val="bg2">
                    <a:lumMod val="50000"/>
                  </a:schemeClr>
                </a:solidFill>
              </a:rPr>
              <a:t>Journal of Research in Music Education</a:t>
            </a:r>
            <a:r>
              <a:rPr lang="en-FR" sz="2500" dirty="0">
                <a:solidFill>
                  <a:schemeClr val="bg2">
                    <a:lumMod val="50000"/>
                  </a:schemeClr>
                </a:solidFill>
              </a:rPr>
              <a:t>, 60(4), pp. 345–362. Available at: https://doi.org/10.1177/0022429412464039</a:t>
            </a:r>
          </a:p>
          <a:p>
            <a:endParaRPr lang="en-FR" dirty="0"/>
          </a:p>
        </p:txBody>
      </p:sp>
    </p:spTree>
    <p:extLst>
      <p:ext uri="{BB962C8B-B14F-4D97-AF65-F5344CB8AC3E}">
        <p14:creationId xmlns:p14="http://schemas.microsoft.com/office/powerpoint/2010/main" val="15158758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F459C0-F15B-8595-B3D9-9794D637A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026" y="647099"/>
            <a:ext cx="9642879" cy="5271563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de Souza, G.V.S., Duarte, J.M.T., Viegas, F., Simões-Zenari, M., Nemr, K. (2020) ‘An acoustic examination of pitch variation in soprano singing’, </a:t>
            </a:r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Journal of Voice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, 34(4), 648.e41-648.e49. Available at: 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https://doi.org/10.1016/j.jvoice.2018.12.007</a:t>
            </a:r>
            <a:endParaRPr lang="en-FR" dirty="0">
              <a:solidFill>
                <a:schemeClr val="bg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Drahota, A., Costall, A., Reddy, V. (2008) ‘The vocal communication of different kinds of smile’, </a:t>
            </a:r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Speech Communication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, 50, pp 278–287. Available at: 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https://doi.org/10.1016/j.specom.2007.10.001</a:t>
            </a:r>
            <a:endParaRPr lang="en-FR" dirty="0">
              <a:solidFill>
                <a:schemeClr val="bg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Echternach, M., Sundberg, J., Arndt, S., Markl, M., Schumacher, M., Richter, B. (2010) ‘Vocal tract in female registers - A dynamic real-time MRI study’, </a:t>
            </a:r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Journal of Voice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, 24(2), pp. 133–139. Available at: https://doi.org/10.1016/j.jvoice.2008.06.004</a:t>
            </a:r>
          </a:p>
          <a:p>
            <a:pPr marL="0" indent="0">
              <a:buNone/>
            </a:pP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Ekman, P., Friesen, W. V., Hager, J.C. (2002) ‘</a:t>
            </a:r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Facial Action Coding System. Manual and Investigator’s Guide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’, Salt Lake City: Research Nexus. Available at: 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https://www.scribd.com/document/325603628/Facial-Action-Coding-System-1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 (Accessed: 15 May 2025)</a:t>
            </a:r>
          </a:p>
          <a:p>
            <a:pPr marL="0" indent="0">
              <a:buNone/>
            </a:pP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Fagel, S. (2010) ‘Effects of smiling on articulation: Lips, larynx and acoustics’, in: Esposito, A., Campbell, N., Vogel, C., Hussain, A., Nijholt, A. (eds) </a:t>
            </a:r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Development of Multimodal Interfaces: Active Listening and Synchrony. Lecture Notes in Computer Science, 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vol 5967. Berlin: Springer, pp. pp. 294–303. Available at: https://doi.org/10.1007/978-3-642-12397-9_25</a:t>
            </a:r>
          </a:p>
          <a:p>
            <a:pPr marL="0" indent="0">
              <a:buNone/>
            </a:pP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Garnier, M., Henrich, N., Smith, J., Wolfe, J. (2010) ‘Vocal tract adjustments in the high soprano range’, </a:t>
            </a:r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Journal of Acoustical Society of America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, 27(6), pp. 3771–3780. Available at: https://doi.org/10.1121/1.3419907</a:t>
            </a:r>
          </a:p>
          <a:p>
            <a:pPr marL="0" indent="0">
              <a:buNone/>
            </a:pP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Gerring, J. (2017) ‘Qualitative Methods’, </a:t>
            </a:r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Annual Review of Political Science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, 20, pp.15–36. Available at: https://doi.org/10.1146/annurev-polisci-092415-024158</a:t>
            </a:r>
          </a:p>
          <a:p>
            <a:pPr marL="0" indent="0">
              <a:buNone/>
            </a:pP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Guba, E.G., Lincoln, Y.S. (1994) ‘Chapter 6: Competing paradigms in qualitative research’, in N. K. Denzin and Y. S. Lincoln (eds.) </a:t>
            </a:r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Handbook of Qualitative Research, 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California: Sage Publications Inc, pp. 105-117. Available at: https://ethnographyworkshop.wordpress.com/wp-content/uploads/2014/11/guba-lincoln- 1994-competing-paradigms-in-qualitative-research-handbook-of-qualitative- research.pdf (Accessed: 22 December 2024) Hammersley, M. (2013) ‘Methodological philosophies’, in: </a:t>
            </a:r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What Is Qualitative Research?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 London: Bloomsbury Academic, pp. 21–46. Available at: https://doi.org/10.5040/9781849666084.ch-002 </a:t>
            </a:r>
          </a:p>
          <a:p>
            <a:pPr marL="0" indent="0">
              <a:buNone/>
            </a:pP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Henrich, N., Smith, J., Wolfe, J. (2011) ‘Vocal tract resonances in singing: Strategies used by sopranos, altos, tenors, and baritones’, </a:t>
            </a:r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Journal of Acoustical Society of America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, 129(2), pp. 1024–1035. Available at: https://doi.org/10.1121/1.3518766</a:t>
            </a:r>
          </a:p>
          <a:p>
            <a:pPr marL="0" indent="0">
              <a:buNone/>
            </a:pP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Holm, J.R., Wischhoff, O.P., Gilvydis, T.K., Prosser, B.D., Bhowmik, A., Bienhold, G.J., Jiang, J.J. (2025) ‘Effects of sustained semi-occluded vocal tract exercises in non-disordered populations’, </a:t>
            </a:r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Journal of Voice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, (April). Available at: 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https://doi.org/10.1016/j.jvoice.2025.04.003</a:t>
            </a:r>
            <a:endParaRPr lang="en-FR" dirty="0">
              <a:solidFill>
                <a:schemeClr val="bg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Jaffer, H., Ichesco, E., Gerstner, G.E. (2016), Kinematic analysis of a Duchenne smile’, </a:t>
            </a:r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Archives of Oral Biology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, 64, pp. 11–18. Available at: https://doi.org/10.1016/j.archoralbio.2015.12.005 </a:t>
            </a:r>
          </a:p>
          <a:p>
            <a:pPr marL="0" indent="0">
              <a:buNone/>
            </a:pP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Joliveau, E., Smith, J., Wolfe, J. (2004) ‘Vocal tract resonances in singing: The soprano voice’, </a:t>
            </a:r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Journal of the Acoustical Society of America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, 116(4), pp.2434–2439. Available at: https://doi.org/10.1121/1.1791717</a:t>
            </a:r>
          </a:p>
          <a:p>
            <a:pPr marL="0" indent="0">
              <a:buNone/>
            </a:pPr>
            <a:endParaRPr lang="en-FR" dirty="0"/>
          </a:p>
          <a:p>
            <a:endParaRPr lang="en-FR" dirty="0"/>
          </a:p>
        </p:txBody>
      </p:sp>
    </p:spTree>
    <p:extLst>
      <p:ext uri="{BB962C8B-B14F-4D97-AF65-F5344CB8AC3E}">
        <p14:creationId xmlns:p14="http://schemas.microsoft.com/office/powerpoint/2010/main" val="40241549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583F5E-E58D-650E-CB82-C8FD9D51AD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49" y="498765"/>
            <a:ext cx="9775883" cy="5519650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Kazazis, S., Depalle, P., McAdams, S. (2022) ‘Interval and ratio scaling of spectral audio descriptors’, </a:t>
            </a:r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Frontiers in Psychology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, 13 (March). Available at: https://doi.org/10.3389/fpsyg.2022.835401</a:t>
            </a:r>
          </a:p>
          <a:p>
            <a:pPr marL="0" indent="0">
              <a:buNone/>
            </a:pP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Lyubarskaya, F., Klimova, A., Fleischer, M., Mürbe, D., Mainka, A. (2024) ‘Female classical singers apply different resonatory strategies than male: Insights from an MRI-based analysis’, </a:t>
            </a:r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Journal of Voice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, (Aug). Available at: https://doi.org/10.1016/j.jvoice.2024.06.016</a:t>
            </a:r>
          </a:p>
          <a:p>
            <a:pPr marL="0" indent="0">
              <a:buNone/>
            </a:pP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Mackenzie, N., Knipe, S. (2006) ‘Research dilemmas: paradigms, methods and methodology’, </a:t>
            </a:r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Issues in Educational Research, 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16(2), pp.193-205. Available at: http://www.iier.org.au/iier16/mackenzie.html (Accessed: 22 December 2024) </a:t>
            </a:r>
          </a:p>
          <a:p>
            <a:pPr marL="0" indent="0">
              <a:buNone/>
            </a:pP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Markova, D., Richer, L., Pangelinan, M., Schwartz, D.H., Leonard, G., Perron, M., Pike, G.B., Veillette, S., Chakravarty, M.M., Pausova, Z., Paus, T. (2016) ‘Age- and sex-related variations in vocal-tract morphology and voice acoustics during adolescence’, </a:t>
            </a:r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Hormones and Behaviour,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 81, pp. 84–96. Available at: 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https://doi.org/10.1016/j.yhbeh.2016.03.001</a:t>
            </a:r>
            <a:endParaRPr lang="en-FR" dirty="0">
              <a:solidFill>
                <a:schemeClr val="bg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McLeod, S. (2024) ‘Mixed methods research’</a:t>
            </a:r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, Simply Psychology, 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(June). Available at: https://www.simplypsychology.org/mixed-methods-research.html (Accessed: 02 January 2025) </a:t>
            </a:r>
          </a:p>
          <a:p>
            <a:pPr marL="0" indent="0">
              <a:buNone/>
            </a:pP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McQuade, J.H. (2016) ‘The effect of the position of the zygomatic musculature of the experienced baritone singer on the voice spectra’, </a:t>
            </a:r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Journal of Singing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, 72(4), pp. 441–449. Available at: https://research-ebsco-com.ezproxy.uwtsd.ac.uk/linkprocessor/plink?id=6ed625d2-59b6-3183-abcd-7187025cd5cc (Accessed: 12 April 2025).</a:t>
            </a:r>
          </a:p>
          <a:p>
            <a:pPr marL="0" indent="0">
              <a:buNone/>
            </a:pP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Mercer, J. (2007) ‘The challenges of insider research in educational institutions: wielding a double-edged sword and resolving delicate dilemmas’, </a:t>
            </a:r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Oxford Review of Education, 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33(1), pp.1–17. Available at: https://doi.org/10.1080/03054980601094651 </a:t>
            </a:r>
          </a:p>
          <a:p>
            <a:pPr marL="0" indent="0">
              <a:buNone/>
            </a:pP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Mesmer-Magnus, J., Viswesvaran, C. (2010) ‘The role of pre-training interventions in learning: A meta-analysis and integrative review’, </a:t>
            </a:r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Human Resource Management Review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, 20(4), pp. 261–282. Available at: 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https://doi.org/10.1016/j.hrmr.2010.05.001</a:t>
            </a:r>
            <a:endParaRPr lang="en-FR" dirty="0">
              <a:solidFill>
                <a:schemeClr val="bg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Ohala, J.J. (1980) ‘The acoustic origin of the smile’, </a:t>
            </a:r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Journal of the Acoustical Society of America,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 68. Available at: https://doi.org/10.1121/1.2004679</a:t>
            </a:r>
          </a:p>
          <a:p>
            <a:pPr marL="0" indent="0">
              <a:buNone/>
            </a:pP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Pearce, A., Brookes, T., Mason, R. (2021) ‘Modelling the microphone-related timbral brightness of recorded signals’, </a:t>
            </a:r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Applied Sciences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, 11(14), article 6461. Available at: https://doi.org/10.3390/app11146461</a:t>
            </a:r>
          </a:p>
          <a:p>
            <a:pPr marL="0" indent="0">
              <a:buNone/>
            </a:pP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Schubert. E, Wolfe. J. (2006) ‘Does timbral brightness scale with frequency and spectral centroid?’, </a:t>
            </a:r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Acta Acustica United with Acustica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, 92(5), pp. 820–825. Available at: 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https://newt.phys.unsw.edu.au/~jw/reprints/SchubertWolfe06.pdf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 (Accessed: 26 May 2025)</a:t>
            </a:r>
          </a:p>
          <a:p>
            <a:pPr marL="0" indent="0">
              <a:buNone/>
            </a:pP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Shi, R., Niebuhr, O., Gu, W., Taghva, N. (2024) ‘The effects of loudness and smiling on timbre features: Implications for charismatic voices in Mandarin, German and Danish’, in: </a:t>
            </a:r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ICASSP 2024 - 2024 IEEE International Conference on Acoustics, Speech and Signal Processing (ICASSP). IEEE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, Seoul, Korea, pp. 11926–11930. Available at: 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https://doi.org/10.1109/ICASSP48485.2024.10446124</a:t>
            </a:r>
            <a:endParaRPr lang="en-FR" dirty="0">
              <a:solidFill>
                <a:schemeClr val="bg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Soussignan, R. (2002) ‘Duchenne smile, emotional experience, and autonomic reactivity. A test of the facial feedback hypothesis’, </a:t>
            </a:r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Emotion, 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2, pp.52-74. Available at: https://doi.org/10.1037/1528-3542.2.1.52 </a:t>
            </a:r>
          </a:p>
          <a:p>
            <a:pPr marL="0" indent="0">
              <a:buNone/>
            </a:pPr>
            <a:endParaRPr lang="en-FR" dirty="0"/>
          </a:p>
          <a:p>
            <a:pPr marL="0" indent="0">
              <a:buNone/>
            </a:pPr>
            <a:endParaRPr lang="en-FR" dirty="0"/>
          </a:p>
        </p:txBody>
      </p:sp>
    </p:spTree>
    <p:extLst>
      <p:ext uri="{BB962C8B-B14F-4D97-AF65-F5344CB8AC3E}">
        <p14:creationId xmlns:p14="http://schemas.microsoft.com/office/powerpoint/2010/main" val="19460230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C2BAE2-5696-5B80-10EC-3BAE36D8A1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775" y="497469"/>
            <a:ext cx="8761730" cy="5155185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Strack, F., Martin, L.L., Stepper, S. (1988) ‘Inhibiting and facilitating conditions of the human smile: A nonobtrusive test of the facial feedback hypothesis’, </a:t>
            </a:r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Journal of Personality and Social Psychology, 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54(5), pp. 768-777. Available at: https://doi.org/10.1037/0022- 3514.54.5.768 </a:t>
            </a:r>
          </a:p>
          <a:p>
            <a:pPr marL="0" indent="0">
              <a:buNone/>
            </a:pP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Sundberg, J. (2001) ‘Level and center frequency of the singer’s formant’, </a:t>
            </a:r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Journal of Voice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, 15(2), pp. 176–186. Available at: https://doi.org/10.1016/S0892-1997(01)00019-4</a:t>
            </a:r>
          </a:p>
          <a:p>
            <a:pPr marL="0" indent="0">
              <a:buNone/>
            </a:pP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Titze, I.R., Titze, I. (2013) ‘A pair of advanced exercises as a register treadmill’, </a:t>
            </a:r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Journal of Singing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, 69 (4), pp. 447-449. Available at: 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https://vocology.utah.edu/_resources/documents/a_pair_of_advanced_exercises_titze.pdf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 (Accessed: 5th May 2025)</a:t>
            </a:r>
          </a:p>
          <a:p>
            <a:pPr marL="0" indent="0">
              <a:buNone/>
            </a:pP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Titze, I.R., Baken, R.J., Bozeman, K.W., Granqvist, S., Henrich, N., Herbst, C.T., Howard, D.M., Hunter, E.J., Kaelin, D., Kent, R.D., Kreiman, J., Kob, M., Löfqvist, A., McCoy, S., Miller, D.G., Noé, H., Scherer, R.C., Smith, J.R., Story, B.H., Švec, J.G., Ternström, S., Wolfe, J. (2015) ‘Toward a consensus on symbolic notation of harmonics, resonances, and formants in vocalization’, </a:t>
            </a:r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Journal of the Acoustical Society of America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, 137(5), pp. 3005–3007. Available at: https://doi.org/10.1121/1.4919349</a:t>
            </a:r>
          </a:p>
          <a:p>
            <a:pPr marL="0" indent="0">
              <a:buNone/>
            </a:pP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Titze, I.R., Maxfield, L.M., Walker, M.C. (2017), ‘A formant range profile for singers’, </a:t>
            </a:r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Journal of Voice,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 31(3), 382.e9-382.e13. Available at: https://doi.org/10.1016/j.jvoice.2016.08.014</a:t>
            </a:r>
          </a:p>
          <a:p>
            <a:pPr marL="0" indent="0">
              <a:buNone/>
            </a:pP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Vos, R.R., Murphy, D.T., Howard, D.M., Daffern, H (2018) ‘The perception of formant tuning in soprano voices’, </a:t>
            </a:r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Journal of Voice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, 32(1), 126.e1-126.e10. Available at: https://doi.org/10.1016/j.jvoice.2017.03.017</a:t>
            </a:r>
          </a:p>
          <a:p>
            <a:pPr marL="0" indent="0">
              <a:buNone/>
            </a:pP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Weiss, R., Brown, W.S., Morris, J. (2001) ‘Singer’s formant in sopranos: Fact or fiction?’, </a:t>
            </a:r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Journal of Voice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, 15(4), pp. 457–468. Available at: https://doi.org/10.1016/S0892-1997(01)00046-7</a:t>
            </a:r>
          </a:p>
          <a:p>
            <a:pPr marL="0" indent="0">
              <a:buNone/>
            </a:pP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Yoshikawa, S., Nobara, Y. (2017) ‘Acoustical modeling of mutes for brass instruments’, in Schneider, A. (eds) </a:t>
            </a:r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Studies in Musical Acoustics and Psychoacoustics. Current Research in Systematic Musicology, 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Volume 4, pp. 143–186. Available at: 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https://doi.org/10.1007/978-3-319-47292-8_5</a:t>
            </a:r>
            <a:endParaRPr lang="en-FR" dirty="0">
              <a:solidFill>
                <a:schemeClr val="bg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Zachary, C. M.B., Grushchak S., Newman, J. (2023) ‘Skin anatomy and analysis’, </a:t>
            </a:r>
            <a:r>
              <a:rPr lang="en-FR" i="1" dirty="0">
                <a:solidFill>
                  <a:schemeClr val="bg2">
                    <a:lumMod val="50000"/>
                  </a:schemeClr>
                </a:solidFill>
              </a:rPr>
              <a:t>Facial Plastic Surgery Clinics of North American, </a:t>
            </a:r>
            <a:r>
              <a:rPr lang="en-FR" dirty="0">
                <a:solidFill>
                  <a:schemeClr val="bg2">
                    <a:lumMod val="50000"/>
                  </a:schemeClr>
                </a:solidFill>
              </a:rPr>
              <a:t>31(4), pp. 433-442. Available at: https://doi.org/10.1016/j.fsc.2023.05.004 </a:t>
            </a:r>
          </a:p>
          <a:p>
            <a:pPr marL="0" indent="0">
              <a:buNone/>
            </a:pPr>
            <a:br>
              <a:rPr lang="en-FR" dirty="0"/>
            </a:br>
            <a:r>
              <a:rPr lang="en-FR" dirty="0"/>
              <a:t> </a:t>
            </a:r>
          </a:p>
          <a:p>
            <a:pPr marL="0" indent="0">
              <a:buNone/>
            </a:pPr>
            <a:endParaRPr lang="en-FR" dirty="0"/>
          </a:p>
        </p:txBody>
      </p:sp>
    </p:spTree>
    <p:extLst>
      <p:ext uri="{BB962C8B-B14F-4D97-AF65-F5344CB8AC3E}">
        <p14:creationId xmlns:p14="http://schemas.microsoft.com/office/powerpoint/2010/main" val="3273122208"/>
      </p:ext>
    </p:extLst>
  </p:cSld>
  <p:clrMapOvr>
    <a:masterClrMapping/>
  </p:clrMapOvr>
</p:sld>
</file>

<file path=ppt/theme/theme1.xml><?xml version="1.0" encoding="utf-8"?>
<a:theme xmlns:a="http://schemas.openxmlformats.org/drawingml/2006/main" name="PunchcardVTI">
  <a:themeElements>
    <a:clrScheme name="Punchcard">
      <a:dk1>
        <a:srgbClr val="000000"/>
      </a:dk1>
      <a:lt1>
        <a:srgbClr val="FFFFFF"/>
      </a:lt1>
      <a:dk2>
        <a:srgbClr val="00224B"/>
      </a:dk2>
      <a:lt2>
        <a:srgbClr val="EFF0EF"/>
      </a:lt2>
      <a:accent1>
        <a:srgbClr val="00B2F3"/>
      </a:accent1>
      <a:accent2>
        <a:srgbClr val="0471CC"/>
      </a:accent2>
      <a:accent3>
        <a:srgbClr val="14BBA9"/>
      </a:accent3>
      <a:accent4>
        <a:srgbClr val="8BB93B"/>
      </a:accent4>
      <a:accent5>
        <a:srgbClr val="EC970C"/>
      </a:accent5>
      <a:accent6>
        <a:srgbClr val="F55822"/>
      </a:accent6>
      <a:hlink>
        <a:srgbClr val="008EE6"/>
      </a:hlink>
      <a:folHlink>
        <a:srgbClr val="808C8E"/>
      </a:folHlink>
    </a:clrScheme>
    <a:fontScheme name="Punchcard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unchcardVTI" id="{C7262591-AF98-8F48-B56D-6342D2439B1A}" vid="{261D9F73-974A-B14E-9EAF-4871CCA60BB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11048</TotalTime>
  <Words>5426</Words>
  <Application>Microsoft Macintosh PowerPoint</Application>
  <PresentationFormat>Widescreen</PresentationFormat>
  <Paragraphs>328</Paragraphs>
  <Slides>24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Aptos</vt:lpstr>
      <vt:lpstr>Aptos Display</vt:lpstr>
      <vt:lpstr>Arial</vt:lpstr>
      <vt:lpstr>Neue Haas Grotesk Text Pro</vt:lpstr>
      <vt:lpstr>PunchcardVTI</vt:lpstr>
      <vt:lpstr>THE IMPACT OF ZYGOMATICUS AND ORBICULARIS OCULI ACTIVATION ON VOCAL BRIGHTNESS:   Exploring two practical muscle activation strategies with female singers </vt:lpstr>
      <vt:lpstr>Does activation of the zygomaticus and orbicularis oculi muscles brighten vocal tone in female singers, and are two tested practical activation strategies effective? </vt:lpstr>
      <vt:lpstr>Zygomaticus (ZM) and Orbicularis Oculi (OOM) muscles</vt:lpstr>
      <vt:lpstr>Justification and Context  </vt:lpstr>
      <vt:lpstr>Aims and Objectives</vt:lpstr>
      <vt:lpstr>Methodology  </vt:lpstr>
      <vt:lpstr>PowerPoint Presentation</vt:lpstr>
      <vt:lpstr>Design</vt:lpstr>
      <vt:lpstr>Research Instruments  </vt:lpstr>
      <vt:lpstr>Experiment Set Up </vt:lpstr>
      <vt:lpstr>Placement of markers</vt:lpstr>
      <vt:lpstr>Researcher Influence,  Insider Research and Ethics</vt:lpstr>
      <vt:lpstr>Analysis</vt:lpstr>
      <vt:lpstr>PowerPoint Presentation</vt:lpstr>
      <vt:lpstr>Findings</vt:lpstr>
      <vt:lpstr>Limitations</vt:lpstr>
      <vt:lpstr>PowerPoint Presentation</vt:lpstr>
      <vt:lpstr>Recommendations</vt:lpstr>
      <vt:lpstr>Future directions for study</vt:lpstr>
      <vt:lpstr>Personal Learning</vt:lpstr>
      <vt:lpstr>References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Eve Christie</dc:creator>
  <cp:lastModifiedBy>Eve Christie</cp:lastModifiedBy>
  <cp:revision>124</cp:revision>
  <dcterms:created xsi:type="dcterms:W3CDTF">2025-06-29T11:32:56Z</dcterms:created>
  <dcterms:modified xsi:type="dcterms:W3CDTF">2025-08-02T11:13:37Z</dcterms:modified>
</cp:coreProperties>
</file>