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60" r:id="rId3"/>
    <p:sldId id="257" r:id="rId4"/>
    <p:sldId id="258" r:id="rId5"/>
    <p:sldId id="259"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7D7BB3-C7C9-C424-67FE-3C8BE2E3BE72}" v="831" dt="2026-06-11T14:18:47.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6/18/2026</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244877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6/18/2026</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387217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6/18/2026</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383309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6/18/2026</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43941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6/18/2026</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250279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6/18/2026</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70132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6/18/2026</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75771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6/18/2026</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33756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6/18/2026</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2412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6/18/2026</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65326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6/18/2026</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56272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6/18/2026</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6602948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FB2D26E-FBAE-45B8-B0F6-80E4ABDEC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3442A66-721F-4552-A3AD-3A2215F0C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67EA5288-5BEB-4C44-949A-ED209FE21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71599" y="1223889"/>
            <a:ext cx="2705101" cy="2508139"/>
          </a:xfrm>
        </p:spPr>
        <p:txBody>
          <a:bodyPr>
            <a:normAutofit/>
          </a:bodyPr>
          <a:lstStyle/>
          <a:p>
            <a:r>
              <a:rPr lang="en-GB" sz="3200"/>
              <a:t>Medical Model Of Health</a:t>
            </a:r>
          </a:p>
        </p:txBody>
      </p:sp>
      <p:sp>
        <p:nvSpPr>
          <p:cNvPr id="3" name="Subtitle 2"/>
          <p:cNvSpPr>
            <a:spLocks noGrp="1"/>
          </p:cNvSpPr>
          <p:nvPr>
            <p:ph type="subTitle" idx="1"/>
          </p:nvPr>
        </p:nvSpPr>
        <p:spPr>
          <a:xfrm>
            <a:off x="1371600" y="4114800"/>
            <a:ext cx="2705100" cy="1371601"/>
          </a:xfrm>
        </p:spPr>
        <p:txBody>
          <a:bodyPr vert="horz" lIns="91440" tIns="45720" rIns="91440" bIns="45720" rtlCol="0">
            <a:normAutofit/>
          </a:bodyPr>
          <a:lstStyle/>
          <a:p>
            <a:r>
              <a:rPr lang="en-GB" sz="2000"/>
              <a:t>Kieley Ann Kali 2008020</a:t>
            </a:r>
          </a:p>
          <a:p>
            <a:r>
              <a:rPr lang="en-GB" sz="2000"/>
              <a:t>Vanessa Johnson 2411784</a:t>
            </a:r>
          </a:p>
          <a:p>
            <a:r>
              <a:rPr lang="en-GB" sz="2000"/>
              <a:t>Aliyah Bogle 2319063</a:t>
            </a:r>
            <a:endParaRPr lang="en-GB" sz="2000" dirty="0"/>
          </a:p>
        </p:txBody>
      </p:sp>
      <p:pic>
        <p:nvPicPr>
          <p:cNvPr id="16" name="Picture 15">
            <a:extLst>
              <a:ext uri="{FF2B5EF4-FFF2-40B4-BE49-F238E27FC236}">
                <a16:creationId xmlns:a16="http://schemas.microsoft.com/office/drawing/2014/main" id="{C9F81989-6BDB-F15F-3837-E50FC433FB0F}"/>
              </a:ext>
            </a:extLst>
          </p:cNvPr>
          <p:cNvPicPr>
            <a:picLocks noChangeAspect="1"/>
          </p:cNvPicPr>
          <p:nvPr/>
        </p:nvPicPr>
        <p:blipFill>
          <a:blip r:embed="rId2"/>
          <a:srcRect l="1105" r="6"/>
          <a:stretch>
            <a:fillRect/>
          </a:stretch>
        </p:blipFill>
        <p:spPr>
          <a:xfrm>
            <a:off x="5410200" y="10"/>
            <a:ext cx="67818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190B6-2607-655C-112C-443B064AA8C6}"/>
              </a:ext>
            </a:extLst>
          </p:cNvPr>
          <p:cNvSpPr>
            <a:spLocks noGrp="1"/>
          </p:cNvSpPr>
          <p:nvPr>
            <p:ph type="title"/>
          </p:nvPr>
        </p:nvSpPr>
        <p:spPr/>
        <p:txBody>
          <a:bodyPr/>
          <a:lstStyle/>
          <a:p>
            <a:r>
              <a:rPr lang="en-GB" b="1"/>
              <a:t>What the theory is about:</a:t>
            </a:r>
            <a:endParaRPr lang="en-US" b="1"/>
          </a:p>
        </p:txBody>
      </p:sp>
      <p:sp>
        <p:nvSpPr>
          <p:cNvPr id="3" name="Content Placeholder 2">
            <a:extLst>
              <a:ext uri="{FF2B5EF4-FFF2-40B4-BE49-F238E27FC236}">
                <a16:creationId xmlns:a16="http://schemas.microsoft.com/office/drawing/2014/main" id="{28B0ADA2-9060-E117-4FE1-418018AFA4C1}"/>
              </a:ext>
            </a:extLst>
          </p:cNvPr>
          <p:cNvSpPr>
            <a:spLocks noGrp="1"/>
          </p:cNvSpPr>
          <p:nvPr>
            <p:ph idx="1"/>
          </p:nvPr>
        </p:nvSpPr>
        <p:spPr>
          <a:xfrm>
            <a:off x="1371599" y="2254103"/>
            <a:ext cx="9486901" cy="3938975"/>
          </a:xfrm>
        </p:spPr>
        <p:txBody>
          <a:bodyPr vert="horz" lIns="91440" tIns="45720" rIns="91440" bIns="45720" rtlCol="0" anchor="t">
            <a:normAutofit/>
          </a:bodyPr>
          <a:lstStyle/>
          <a:p>
            <a:pPr marL="0" indent="0">
              <a:buNone/>
            </a:pPr>
            <a:r>
              <a:rPr lang="en-GB"/>
              <a:t>The medical model views health as the absence of illness or disease. It focuses on finding, diagnosing, and treating medical conditions through healthcare professionals, medication, and medical interventions. </a:t>
            </a:r>
          </a:p>
          <a:p>
            <a:pPr marL="0" indent="0">
              <a:buNone/>
            </a:pPr>
            <a:r>
              <a:rPr lang="en-GB" dirty="0">
                <a:ea typeface="+mj-lt"/>
                <a:cs typeface="+mj-lt"/>
              </a:rPr>
              <a:t>In health and social care settings, the medical model is important because it provides a structured approach to assessing patients, diagnosing conditions, planning </a:t>
            </a:r>
            <a:r>
              <a:rPr lang="en-GB">
                <a:ea typeface="+mj-lt"/>
                <a:cs typeface="+mj-lt"/>
              </a:rPr>
              <a:t>treatment,</a:t>
            </a:r>
            <a:r>
              <a:rPr lang="en-GB" dirty="0">
                <a:ea typeface="+mj-lt"/>
                <a:cs typeface="+mj-lt"/>
              </a:rPr>
              <a:t> and monitoring progress. It helps healthcare professionals manage both acute and long-term conditions and can improve health outcomes through early diagnosis and intervention.</a:t>
            </a:r>
            <a:endParaRPr lang="en-GB" dirty="0"/>
          </a:p>
        </p:txBody>
      </p:sp>
    </p:spTree>
    <p:extLst>
      <p:ext uri="{BB962C8B-B14F-4D97-AF65-F5344CB8AC3E}">
        <p14:creationId xmlns:p14="http://schemas.microsoft.com/office/powerpoint/2010/main" val="163658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328E-4B72-A3A4-13B5-56B7F4630E3C}"/>
              </a:ext>
            </a:extLst>
          </p:cNvPr>
          <p:cNvSpPr>
            <a:spLocks noGrp="1"/>
          </p:cNvSpPr>
          <p:nvPr>
            <p:ph type="title"/>
          </p:nvPr>
        </p:nvSpPr>
        <p:spPr>
          <a:xfrm>
            <a:off x="1058449" y="195197"/>
            <a:ext cx="9361640" cy="1016696"/>
          </a:xfrm>
        </p:spPr>
        <p:txBody>
          <a:bodyPr>
            <a:normAutofit/>
          </a:bodyPr>
          <a:lstStyle/>
          <a:p>
            <a:r>
              <a:rPr lang="en-GB" sz="2000" b="1" dirty="0"/>
              <a:t>Medical model of health and its </a:t>
            </a:r>
            <a:r>
              <a:rPr lang="en-GB" sz="2000" b="1"/>
              <a:t>application in health and social care</a:t>
            </a:r>
            <a:endParaRPr lang="en-GB" sz="2200" b="1"/>
          </a:p>
        </p:txBody>
      </p:sp>
      <p:sp>
        <p:nvSpPr>
          <p:cNvPr id="3" name="Content Placeholder 2">
            <a:extLst>
              <a:ext uri="{FF2B5EF4-FFF2-40B4-BE49-F238E27FC236}">
                <a16:creationId xmlns:a16="http://schemas.microsoft.com/office/drawing/2014/main" id="{28B61A8B-1F44-AA2A-313A-E980BB496145}"/>
              </a:ext>
            </a:extLst>
          </p:cNvPr>
          <p:cNvSpPr>
            <a:spLocks noGrp="1"/>
          </p:cNvSpPr>
          <p:nvPr>
            <p:ph idx="1"/>
          </p:nvPr>
        </p:nvSpPr>
        <p:spPr>
          <a:xfrm>
            <a:off x="849681" y="1460788"/>
            <a:ext cx="5363751" cy="4899303"/>
          </a:xfrm>
        </p:spPr>
        <p:txBody>
          <a:bodyPr vert="horz" lIns="91440" tIns="45720" rIns="91440" bIns="45720" rtlCol="0" anchor="t">
            <a:normAutofit/>
          </a:bodyPr>
          <a:lstStyle/>
          <a:p>
            <a:pPr marL="0" indent="0">
              <a:buNone/>
            </a:pPr>
            <a:r>
              <a:rPr lang="en-GB" sz="2000" b="1" dirty="0"/>
              <a:t>The medical model views health as the absence of illness or disease. It focuses on finding, diagnosing, and treating medical conditions through healthcare professionals, </a:t>
            </a:r>
            <a:r>
              <a:rPr lang="en-GB" sz="2000" b="1"/>
              <a:t>medication,</a:t>
            </a:r>
            <a:r>
              <a:rPr lang="en-GB" sz="2000" b="1" dirty="0"/>
              <a:t> and medical interventions. </a:t>
            </a:r>
            <a:endParaRPr lang="en-GB" sz="2000" b="1"/>
          </a:p>
          <a:p>
            <a:pPr marL="0" indent="0">
              <a:buNone/>
            </a:pPr>
            <a:r>
              <a:rPr lang="en-GB" sz="2000" b="1" dirty="0"/>
              <a:t>Why </a:t>
            </a:r>
            <a:r>
              <a:rPr lang="en-GB" sz="2000" b="1"/>
              <a:t>is medical model of health theory important in health and social care</a:t>
            </a:r>
            <a:r>
              <a:rPr lang="en-GB" sz="2000" b="1" dirty="0"/>
              <a:t>:</a:t>
            </a:r>
            <a:endParaRPr lang="en-GB" sz="2000" b="1"/>
          </a:p>
          <a:p>
            <a:pPr marL="0" indent="0">
              <a:buNone/>
            </a:pPr>
            <a:endParaRPr lang="en-GB" sz="2000" b="1" dirty="0"/>
          </a:p>
          <a:p>
            <a:r>
              <a:rPr lang="en-GB" sz="2000" dirty="0"/>
              <a:t>Illness is caused by phy</a:t>
            </a:r>
            <a:r>
              <a:rPr lang="en-GB" sz="2000"/>
              <a:t>sical or biological factors</a:t>
            </a:r>
            <a:endParaRPr lang="en-GB" sz="2000" dirty="0"/>
          </a:p>
          <a:p>
            <a:r>
              <a:rPr lang="en-GB" sz="2000" dirty="0"/>
              <a:t>Doctors and healthcare professionals </a:t>
            </a:r>
            <a:r>
              <a:rPr lang="en-GB" sz="2000"/>
              <a:t>handle</a:t>
            </a:r>
            <a:r>
              <a:rPr lang="en-GB" sz="2000" dirty="0"/>
              <a:t> diagnosis and treatment</a:t>
            </a:r>
            <a:endParaRPr lang="en-GB" sz="2000"/>
          </a:p>
          <a:p>
            <a:r>
              <a:rPr lang="en-GB" sz="2000"/>
              <a:t>Treatment aims to cure or manage symptoms</a:t>
            </a:r>
            <a:endParaRPr lang="en-GB" sz="2000" dirty="0"/>
          </a:p>
          <a:p>
            <a:endParaRPr lang="en-GB" dirty="0"/>
          </a:p>
        </p:txBody>
      </p:sp>
      <p:sp>
        <p:nvSpPr>
          <p:cNvPr id="4" name="TextBox 3">
            <a:extLst>
              <a:ext uri="{FF2B5EF4-FFF2-40B4-BE49-F238E27FC236}">
                <a16:creationId xmlns:a16="http://schemas.microsoft.com/office/drawing/2014/main" id="{E9D88920-7729-4747-6093-79EB258CECC5}"/>
              </a:ext>
            </a:extLst>
          </p:cNvPr>
          <p:cNvSpPr txBox="1"/>
          <p:nvPr/>
        </p:nvSpPr>
        <p:spPr>
          <a:xfrm>
            <a:off x="6524426" y="1596104"/>
            <a:ext cx="5278345"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Goudy Old Style"/>
              </a:rPr>
              <a:t>Application in health and social care:</a:t>
            </a:r>
          </a:p>
          <a:p>
            <a:endParaRPr lang="en-GB" sz="2000" b="1" dirty="0">
              <a:latin typeface="Goudy Old Style"/>
            </a:endParaRPr>
          </a:p>
          <a:p>
            <a:pPr marL="285750" indent="-285750">
              <a:buFont typeface="Arial"/>
              <a:buChar char="•"/>
            </a:pPr>
            <a:r>
              <a:rPr lang="en-GB" sz="2000" dirty="0">
                <a:latin typeface="Goudy Old Style"/>
              </a:rPr>
              <a:t>Supports </a:t>
            </a:r>
            <a:r>
              <a:rPr lang="en-GB" sz="2000">
                <a:latin typeface="Goudy Old Style"/>
              </a:rPr>
              <a:t>acute</a:t>
            </a:r>
            <a:r>
              <a:rPr lang="en-GB" sz="2000" dirty="0">
                <a:latin typeface="Goudy Old Style"/>
              </a:rPr>
              <a:t> </a:t>
            </a:r>
            <a:r>
              <a:rPr lang="en-GB" sz="2000">
                <a:latin typeface="Goudy Old Style"/>
              </a:rPr>
              <a:t>diagnosis of conditions such as diabetes asthma and infections</a:t>
            </a:r>
            <a:endParaRPr lang="en-GB" sz="2000" dirty="0">
              <a:latin typeface="Goudy Old Style"/>
            </a:endParaRPr>
          </a:p>
          <a:p>
            <a:pPr marL="285750" indent="-285750">
              <a:buFont typeface="Arial"/>
              <a:buChar char="•"/>
            </a:pPr>
            <a:r>
              <a:rPr lang="en-GB" sz="2000" dirty="0">
                <a:latin typeface="Goudy Old Style"/>
              </a:rPr>
              <a:t>Helps healthcare professionals </a:t>
            </a:r>
            <a:r>
              <a:rPr lang="en-GB" sz="2000">
                <a:latin typeface="Goudy Old Style"/>
              </a:rPr>
              <a:t>check</a:t>
            </a:r>
            <a:r>
              <a:rPr lang="en-GB" sz="2000" dirty="0">
                <a:latin typeface="Goudy Old Style"/>
              </a:rPr>
              <a:t> patients progress and recovery </a:t>
            </a:r>
          </a:p>
          <a:p>
            <a:pPr marL="285750" indent="-285750">
              <a:buFont typeface="Arial"/>
              <a:buChar char="•"/>
            </a:pPr>
            <a:r>
              <a:rPr lang="en-GB" sz="2000" dirty="0">
                <a:latin typeface="Goudy Old Style"/>
              </a:rPr>
              <a:t>Ensures individuals receive </a:t>
            </a:r>
            <a:r>
              <a:rPr lang="en-GB" sz="2000">
                <a:latin typeface="Goudy Old Style"/>
              </a:rPr>
              <a:t>medical care to improve health outcomes </a:t>
            </a:r>
          </a:p>
          <a:p>
            <a:pPr marL="285750" indent="-285750">
              <a:buFont typeface="Arial"/>
              <a:buChar char="•"/>
            </a:pPr>
            <a:endParaRPr lang="en-GB" dirty="0">
              <a:latin typeface="Goudy Old Style"/>
            </a:endParaRPr>
          </a:p>
        </p:txBody>
      </p:sp>
    </p:spTree>
    <p:extLst>
      <p:ext uri="{BB962C8B-B14F-4D97-AF65-F5344CB8AC3E}">
        <p14:creationId xmlns:p14="http://schemas.microsoft.com/office/powerpoint/2010/main" val="134028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health care&#10;&#10;AI-generated content may be incorrect.">
            <a:extLst>
              <a:ext uri="{FF2B5EF4-FFF2-40B4-BE49-F238E27FC236}">
                <a16:creationId xmlns:a16="http://schemas.microsoft.com/office/drawing/2014/main" id="{A97EFB26-58D1-25F3-6CA4-A4C9B6018D39}"/>
              </a:ext>
            </a:extLst>
          </p:cNvPr>
          <p:cNvPicPr>
            <a:picLocks noChangeAspect="1"/>
          </p:cNvPicPr>
          <p:nvPr/>
        </p:nvPicPr>
        <p:blipFill>
          <a:blip r:embed="rId2"/>
          <a:stretch>
            <a:fillRect/>
          </a:stretch>
        </p:blipFill>
        <p:spPr>
          <a:xfrm>
            <a:off x="1255214" y="177452"/>
            <a:ext cx="9671136" cy="6492657"/>
          </a:xfrm>
          <a:prstGeom prst="rect">
            <a:avLst/>
          </a:prstGeom>
        </p:spPr>
      </p:pic>
    </p:spTree>
    <p:extLst>
      <p:ext uri="{BB962C8B-B14F-4D97-AF65-F5344CB8AC3E}">
        <p14:creationId xmlns:p14="http://schemas.microsoft.com/office/powerpoint/2010/main" val="3085839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8C592-3F63-15D1-8AE7-BFCF61E842E9}"/>
              </a:ext>
            </a:extLst>
          </p:cNvPr>
          <p:cNvSpPr>
            <a:spLocks noGrp="1"/>
          </p:cNvSpPr>
          <p:nvPr>
            <p:ph type="title"/>
          </p:nvPr>
        </p:nvSpPr>
        <p:spPr>
          <a:xfrm>
            <a:off x="1371599" y="1010097"/>
            <a:ext cx="9486901" cy="1010088"/>
          </a:xfrm>
        </p:spPr>
        <p:txBody>
          <a:bodyPr anchor="b">
            <a:normAutofit/>
          </a:bodyPr>
          <a:lstStyle/>
          <a:p>
            <a:pPr algn="ctr"/>
            <a:r>
              <a:rPr lang="en-GB"/>
              <a:t>Conclusion </a:t>
            </a:r>
          </a:p>
        </p:txBody>
      </p:sp>
      <p:sp>
        <p:nvSpPr>
          <p:cNvPr id="3" name="Content Placeholder 2">
            <a:extLst>
              <a:ext uri="{FF2B5EF4-FFF2-40B4-BE49-F238E27FC236}">
                <a16:creationId xmlns:a16="http://schemas.microsoft.com/office/drawing/2014/main" id="{35AA2729-FD3E-AD51-F039-E1B9E78BB200}"/>
              </a:ext>
            </a:extLst>
          </p:cNvPr>
          <p:cNvSpPr>
            <a:spLocks noGrp="1"/>
          </p:cNvSpPr>
          <p:nvPr>
            <p:ph idx="1"/>
          </p:nvPr>
        </p:nvSpPr>
        <p:spPr>
          <a:xfrm>
            <a:off x="1371600" y="2206257"/>
            <a:ext cx="9486901" cy="3540642"/>
          </a:xfrm>
        </p:spPr>
        <p:txBody>
          <a:bodyPr vert="horz" lIns="91440" tIns="45720" rIns="91440" bIns="45720" rtlCol="0" anchor="t">
            <a:noAutofit/>
          </a:bodyPr>
          <a:lstStyle/>
          <a:p>
            <a:pPr marL="0" indent="0">
              <a:buNone/>
            </a:pPr>
            <a:r>
              <a:rPr lang="en-GB" dirty="0">
                <a:ea typeface="+mj-lt"/>
                <a:cs typeface="+mj-lt"/>
              </a:rPr>
              <a:t>In conclusion, the Medical Model of Health plays a key role in health and social care by providing a structured and evidence-based approach to diagnosing, treating, and managing illness. The model focuses on finding the biological causes of disease and using proper medical interventions to improve health outcomes. While it has limitations, such as placing less emphasis on social and environmental factors that influence health, it </a:t>
            </a:r>
            <a:r>
              <a:rPr lang="en-GB">
                <a:ea typeface="+mj-lt"/>
                <a:cs typeface="+mj-lt"/>
              </a:rPr>
              <a:t>stays</a:t>
            </a:r>
            <a:r>
              <a:rPr lang="en-GB" dirty="0">
                <a:ea typeface="+mj-lt"/>
                <a:cs typeface="+mj-lt"/>
              </a:rPr>
              <a:t> a valuable framework for healthcare professionals. By supporting early diagnosis, effective treatment and ongoing monitoring, the medical model contributes significantly to improving patient care and quality of life.</a:t>
            </a:r>
            <a:endParaRPr lang="en-US" dirty="0"/>
          </a:p>
        </p:txBody>
      </p:sp>
    </p:spTree>
    <p:extLst>
      <p:ext uri="{BB962C8B-B14F-4D97-AF65-F5344CB8AC3E}">
        <p14:creationId xmlns:p14="http://schemas.microsoft.com/office/powerpoint/2010/main" val="4200902737"/>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ClassicFrameVTI</vt:lpstr>
      <vt:lpstr>Medical Model Of Health</vt:lpstr>
      <vt:lpstr>What the theory is about:</vt:lpstr>
      <vt:lpstr>Medical model of health and its application in health and social care</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202</cp:revision>
  <dcterms:created xsi:type="dcterms:W3CDTF">2026-06-11T13:29:24Z</dcterms:created>
  <dcterms:modified xsi:type="dcterms:W3CDTF">2026-06-18T08:06:42Z</dcterms:modified>
</cp:coreProperties>
</file>