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96" r:id="rId4"/>
  </p:sldMasterIdLst>
  <p:notesMasterIdLst>
    <p:notesMasterId r:id="rId13"/>
  </p:notesMasterIdLst>
  <p:handoutMasterIdLst>
    <p:handoutMasterId r:id="rId14"/>
  </p:handoutMasterIdLst>
  <p:sldIdLst>
    <p:sldId id="316" r:id="rId5"/>
    <p:sldId id="342" r:id="rId6"/>
    <p:sldId id="324" r:id="rId7"/>
    <p:sldId id="331" r:id="rId8"/>
    <p:sldId id="351" r:id="rId9"/>
    <p:sldId id="352" r:id="rId10"/>
    <p:sldId id="350" r:id="rId11"/>
    <p:sldId id="34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460" y="48"/>
      </p:cViewPr>
      <p:guideLst>
        <p:guide orient="horz" pos="1392"/>
        <p:guide pos="7056"/>
        <p:guide orient="horz" pos="3168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llie Williams" userId="8e02adfc-a417-441e-a30d-50a2cc218c4e" providerId="ADAL" clId="{50D545DB-64FE-47EC-8153-0A38BADE4479}"/>
    <pc:docChg chg="custSel addSld modSld sldOrd">
      <pc:chgData name="Hollie Williams" userId="8e02adfc-a417-441e-a30d-50a2cc218c4e" providerId="ADAL" clId="{50D545DB-64FE-47EC-8153-0A38BADE4479}" dt="2026-04-16T11:54:19.583" v="4041" actId="20577"/>
      <pc:docMkLst>
        <pc:docMk/>
      </pc:docMkLst>
      <pc:sldChg chg="addSp modSp mod">
        <pc:chgData name="Hollie Williams" userId="8e02adfc-a417-441e-a30d-50a2cc218c4e" providerId="ADAL" clId="{50D545DB-64FE-47EC-8153-0A38BADE4479}" dt="2026-04-14T12:22:14.676" v="1847" actId="20577"/>
        <pc:sldMkLst>
          <pc:docMk/>
          <pc:sldMk cId="2102816447" sldId="324"/>
        </pc:sldMkLst>
        <pc:spChg chg="add mod">
          <ac:chgData name="Hollie Williams" userId="8e02adfc-a417-441e-a30d-50a2cc218c4e" providerId="ADAL" clId="{50D545DB-64FE-47EC-8153-0A38BADE4479}" dt="2026-04-14T12:22:14.676" v="1847" actId="20577"/>
          <ac:spMkLst>
            <pc:docMk/>
            <pc:sldMk cId="2102816447" sldId="324"/>
            <ac:spMk id="3" creationId="{4210BBD2-ED7C-D2D5-7124-30E224EA43A6}"/>
          </ac:spMkLst>
        </pc:spChg>
        <pc:spChg chg="mod">
          <ac:chgData name="Hollie Williams" userId="8e02adfc-a417-441e-a30d-50a2cc218c4e" providerId="ADAL" clId="{50D545DB-64FE-47EC-8153-0A38BADE4479}" dt="2026-04-14T12:20:04.676" v="1571" actId="14100"/>
          <ac:spMkLst>
            <pc:docMk/>
            <pc:sldMk cId="2102816447" sldId="324"/>
            <ac:spMk id="4" creationId="{352B3B4A-6ED2-64D9-BEC7-1B6C66971286}"/>
          </ac:spMkLst>
        </pc:spChg>
        <pc:spChg chg="mod">
          <ac:chgData name="Hollie Williams" userId="8e02adfc-a417-441e-a30d-50a2cc218c4e" providerId="ADAL" clId="{50D545DB-64FE-47EC-8153-0A38BADE4479}" dt="2026-04-14T12:20:10.818" v="1572" actId="14100"/>
          <ac:spMkLst>
            <pc:docMk/>
            <pc:sldMk cId="2102816447" sldId="324"/>
            <ac:spMk id="6" creationId="{62FF1654-306D-262A-D360-5E5C2E6B39E3}"/>
          </ac:spMkLst>
        </pc:spChg>
      </pc:sldChg>
      <pc:sldChg chg="addSp modSp mod modNotesTx">
        <pc:chgData name="Hollie Williams" userId="8e02adfc-a417-441e-a30d-50a2cc218c4e" providerId="ADAL" clId="{50D545DB-64FE-47EC-8153-0A38BADE4479}" dt="2026-04-14T12:41:28.964" v="2638" actId="20577"/>
        <pc:sldMkLst>
          <pc:docMk/>
          <pc:sldMk cId="3811950613" sldId="331"/>
        </pc:sldMkLst>
        <pc:spChg chg="add mod">
          <ac:chgData name="Hollie Williams" userId="8e02adfc-a417-441e-a30d-50a2cc218c4e" providerId="ADAL" clId="{50D545DB-64FE-47EC-8153-0A38BADE4479}" dt="2026-04-14T12:41:28.964" v="2638" actId="20577"/>
          <ac:spMkLst>
            <pc:docMk/>
            <pc:sldMk cId="3811950613" sldId="331"/>
            <ac:spMk id="2" creationId="{FE59AC9D-3F42-4ED9-7A5D-6878F0E1C3C2}"/>
          </ac:spMkLst>
        </pc:spChg>
        <pc:spChg chg="mod">
          <ac:chgData name="Hollie Williams" userId="8e02adfc-a417-441e-a30d-50a2cc218c4e" providerId="ADAL" clId="{50D545DB-64FE-47EC-8153-0A38BADE4479}" dt="2026-04-14T12:32:56.801" v="2153" actId="20577"/>
          <ac:spMkLst>
            <pc:docMk/>
            <pc:sldMk cId="3811950613" sldId="331"/>
            <ac:spMk id="10" creationId="{C1E42FE3-72C0-8885-D01D-FC08E0DEC223}"/>
          </ac:spMkLst>
        </pc:spChg>
        <pc:spChg chg="mod">
          <ac:chgData name="Hollie Williams" userId="8e02adfc-a417-441e-a30d-50a2cc218c4e" providerId="ADAL" clId="{50D545DB-64FE-47EC-8153-0A38BADE4479}" dt="2026-04-14T12:34:51.557" v="2221" actId="12"/>
          <ac:spMkLst>
            <pc:docMk/>
            <pc:sldMk cId="3811950613" sldId="331"/>
            <ac:spMk id="23" creationId="{E16BFA7C-979F-1D5E-79D4-DEEC56EBE216}"/>
          </ac:spMkLst>
        </pc:spChg>
      </pc:sldChg>
      <pc:sldChg chg="addSp delSp modSp mod">
        <pc:chgData name="Hollie Williams" userId="8e02adfc-a417-441e-a30d-50a2cc218c4e" providerId="ADAL" clId="{50D545DB-64FE-47EC-8153-0A38BADE4479}" dt="2026-04-14T13:30:01.933" v="4039" actId="478"/>
        <pc:sldMkLst>
          <pc:docMk/>
          <pc:sldMk cId="4273949180" sldId="349"/>
        </pc:sldMkLst>
      </pc:sldChg>
      <pc:sldChg chg="modSp add mod ord modNotesTx">
        <pc:chgData name="Hollie Williams" userId="8e02adfc-a417-441e-a30d-50a2cc218c4e" providerId="ADAL" clId="{50D545DB-64FE-47EC-8153-0A38BADE4479}" dt="2026-04-16T11:54:19.583" v="4041" actId="20577"/>
        <pc:sldMkLst>
          <pc:docMk/>
          <pc:sldMk cId="74069095" sldId="351"/>
        </pc:sldMkLst>
        <pc:spChg chg="mod">
          <ac:chgData name="Hollie Williams" userId="8e02adfc-a417-441e-a30d-50a2cc218c4e" providerId="ADAL" clId="{50D545DB-64FE-47EC-8153-0A38BADE4479}" dt="2026-04-14T13:26:53.530" v="4036" actId="20577"/>
          <ac:spMkLst>
            <pc:docMk/>
            <pc:sldMk cId="74069095" sldId="351"/>
            <ac:spMk id="2" creationId="{966DEF15-E46A-68CD-F6E4-2D0E0860DBBC}"/>
          </ac:spMkLst>
        </pc:spChg>
        <pc:spChg chg="mod">
          <ac:chgData name="Hollie Williams" userId="8e02adfc-a417-441e-a30d-50a2cc218c4e" providerId="ADAL" clId="{50D545DB-64FE-47EC-8153-0A38BADE4479}" dt="2026-04-16T11:54:19.583" v="4041" actId="20577"/>
          <ac:spMkLst>
            <pc:docMk/>
            <pc:sldMk cId="74069095" sldId="351"/>
            <ac:spMk id="10" creationId="{10CC663C-2871-FA38-50DF-65EFF6F9489C}"/>
          </ac:spMkLst>
        </pc:spChg>
        <pc:spChg chg="mod">
          <ac:chgData name="Hollie Williams" userId="8e02adfc-a417-441e-a30d-50a2cc218c4e" providerId="ADAL" clId="{50D545DB-64FE-47EC-8153-0A38BADE4479}" dt="2026-04-14T13:21:38.800" v="3878" actId="20577"/>
          <ac:spMkLst>
            <pc:docMk/>
            <pc:sldMk cId="74069095" sldId="351"/>
            <ac:spMk id="23" creationId="{9E906989-59FE-7646-5CAB-C7BEEA5F47F3}"/>
          </ac:spMkLst>
        </pc:spChg>
        <pc:spChg chg="mod">
          <ac:chgData name="Hollie Williams" userId="8e02adfc-a417-441e-a30d-50a2cc218c4e" providerId="ADAL" clId="{50D545DB-64FE-47EC-8153-0A38BADE4479}" dt="2026-04-07T12:58:21.173" v="1160" actId="20577"/>
          <ac:spMkLst>
            <pc:docMk/>
            <pc:sldMk cId="74069095" sldId="351"/>
            <ac:spMk id="25" creationId="{FC3F6178-506A-499E-2116-99D7E30EB198}"/>
          </ac:spMkLst>
        </pc:spChg>
      </pc:sldChg>
      <pc:sldChg chg="add">
        <pc:chgData name="Hollie Williams" userId="8e02adfc-a417-441e-a30d-50a2cc218c4e" providerId="ADAL" clId="{50D545DB-64FE-47EC-8153-0A38BADE4479}" dt="2026-04-07T12:57:38.542" v="1102" actId="2890"/>
        <pc:sldMkLst>
          <pc:docMk/>
          <pc:sldMk cId="3281765230" sldId="35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0E99E25-5B65-D93A-3010-8B947D67E65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AEB28A-33CC-6CF5-1214-F2C3205F679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88634-FBA9-41D6-8B35-EE3A7D816B7C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D63414-6160-FF79-B3F6-CD615625C84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83E93F-BDEC-C5F7-2553-8324882C419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7C78D2-97D1-4B37-BDD1-08A09BD4CA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1359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28068-AFBD-4979-B752-9EB6F90B1386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39589-3E79-4C82-AA4A-FE78234FAA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7734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WAST – EPCR improvements when doing </a:t>
            </a:r>
            <a:r>
              <a:rPr lang="en-US" err="1"/>
              <a:t>rideouts</a:t>
            </a:r>
            <a:r>
              <a:rPr lang="en-US"/>
              <a:t>. Statements made by people “ we better do this right because an SP is here”</a:t>
            </a:r>
          </a:p>
          <a:p>
            <a:endParaRPr lang="en-US"/>
          </a:p>
          <a:p>
            <a:r>
              <a:rPr lang="en-US"/>
              <a:t>Paper is relevant to today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0105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Paper isn’t fully relevant to today’s practice. Outdated old evidence which lacks scientific validity, very descriptive.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7063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Aspects of the paper are relevant to today’s practice. It supports areas such as psychological safety, culture and wellbeing.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1674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6350D6-03AA-ACCF-BBEB-7FA06DD6BA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11EAD9-1AE7-1E38-994B-AE82DD3BC3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0212B6-D43F-3D40-B7DD-A7F3100833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Paper is relevant to todays practice, specifically on the 6 stages of conversation. Very useful with staff rideouts.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527C16-E276-A56B-3699-6B3F3544B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9464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D0495-445F-B7D4-540C-B29A659E24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22790C-C6A6-88CB-F99A-BDAE4FE6E2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3E9F90-1D52-5AEF-89CC-8716BB0939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Aspects of this paper are useful in todays practice, particularly around listening and leadership. It shows that not one singular way of leading a team can work, and multiple different approaches may be necessary.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8F95CF-2478-D408-6EB6-82DE573C7E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54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C181A2-2013-BC4A-8ED5-A54FB669C2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519047-0AC0-F66F-2DF9-367D8ED7D8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AB93B5-580F-379A-F008-1264B795FF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Paper is useful for today, however newer evidence around this would help to support or exclude Hawthorne studies and older data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0105DB-86C6-DC08-7B17-9A03378321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2800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3641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9" y="357809"/>
            <a:ext cx="7983110" cy="3080335"/>
          </a:xfrm>
        </p:spPr>
        <p:txBody>
          <a:bodyPr lIns="0" tIns="0" rIns="0" bIns="0" anchor="b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61510" y="2744546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6544" y="614202"/>
            <a:ext cx="5918072" cy="2276856"/>
          </a:xfrm>
        </p:spPr>
        <p:txBody>
          <a:bodyPr lIns="0" tIns="0" rIns="0" bIns="0" anchor="b"/>
          <a:lstStyle>
            <a:lvl1pPr algn="r">
              <a:lnSpc>
                <a:spcPts val="4000"/>
              </a:lnSpc>
              <a:defRPr sz="4000" b="1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C738AB3-8054-6E21-C34C-36AF3A31AC4E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280160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tIns="914400" anchor="t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FD1B85-4BEF-C1C1-5619-B82E9E44A9F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116548" y="3161752"/>
            <a:ext cx="5918068" cy="3144965"/>
          </a:xfrm>
        </p:spPr>
        <p:txBody>
          <a:bodyPr lIns="0" tIns="0" rIns="0" bIns="0">
            <a:normAutofit/>
          </a:bodyPr>
          <a:lstStyle>
            <a:lvl1pPr marL="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2pPr>
            <a:lvl3pPr marL="9144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3pPr>
            <a:lvl4pPr marL="13716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4pPr>
            <a:lvl5pPr marL="1828800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652402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E9872E9-2F0D-2FEB-0974-F0BBBC5E033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7238999" y="6356350"/>
            <a:ext cx="379561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9" y="3386775"/>
            <a:ext cx="8311102" cy="3080335"/>
          </a:xfrm>
        </p:spPr>
        <p:txBody>
          <a:bodyPr lIns="0" tIns="274320" rIns="0" bIns="0" anchor="t" anchorCtr="0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0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9670435">
            <a:off x="7632743" y="794953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Picture Placeholder 14">
            <a:extLst>
              <a:ext uri="{FF2B5EF4-FFF2-40B4-BE49-F238E27FC236}">
                <a16:creationId xmlns:a16="http://schemas.microsoft.com/office/drawing/2014/main" id="{01D87F51-D69B-9038-0566-4FDC355AB6F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7587" y="411831"/>
            <a:ext cx="3521337" cy="3521344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951239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80159" y="640080"/>
            <a:ext cx="10302240" cy="1852046"/>
          </a:xfrm>
        </p:spPr>
        <p:txBody>
          <a:bodyPr lIns="0" tIns="0" rIns="0" bIns="0" anchor="b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80158" y="2588447"/>
            <a:ext cx="7853678" cy="726645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/>
              <a:t>Click to add text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7659974" y="4456458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Picture Placeholder 14">
            <a:extLst>
              <a:ext uri="{FF2B5EF4-FFF2-40B4-BE49-F238E27FC236}">
                <a16:creationId xmlns:a16="http://schemas.microsoft.com/office/drawing/2014/main" id="{5DDB7824-50BA-B12F-AD49-CA8953CA3A0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536252" y="3205313"/>
            <a:ext cx="3043077" cy="3043083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52645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640080"/>
            <a:ext cx="7498080" cy="1280160"/>
          </a:xfrm>
        </p:spPr>
        <p:txBody>
          <a:bodyPr lIns="0" tIns="0" rIns="0" bIns="0" anchor="b" anchorCtr="0"/>
          <a:lstStyle>
            <a:lvl1pPr>
              <a:defRPr sz="4000" b="1" cap="all" spc="0" baseline="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2376"/>
            <a:ext cx="520991" cy="517379"/>
          </a:xfrm>
        </p:spPr>
        <p:txBody>
          <a:bodyPr anchor="t" anchorCtr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317615" y="895646"/>
            <a:ext cx="1956925" cy="195692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" anchor="t" anchorCtr="0">
            <a:noAutofit/>
          </a:bodyPr>
          <a:lstStyle>
            <a:lvl1pPr algn="ctr">
              <a:buNone/>
              <a:defRPr sz="1800"/>
            </a:lvl1pPr>
          </a:lstStyle>
          <a:p>
            <a:r>
              <a:rPr lang="en-US"/>
              <a:t>Click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114800" y="2194560"/>
            <a:ext cx="7498080" cy="402336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>
              <a:defRPr sz="1600"/>
            </a:lvl2pPr>
            <a:lvl3pPr marL="457200">
              <a:defRPr sz="1400"/>
            </a:lvl3pPr>
            <a:lvl4pPr marL="685800">
              <a:defRPr sz="1200"/>
            </a:lvl4pPr>
            <a:lvl5pPr>
              <a:defRPr sz="140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58B5E78-A531-681D-1312-F21B52D06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70685" y="620661"/>
            <a:ext cx="403448" cy="381782"/>
            <a:chOff x="10969280" y="1780012"/>
            <a:chExt cx="403448" cy="381782"/>
          </a:xfrm>
        </p:grpSpPr>
        <p:sp>
          <p:nvSpPr>
            <p:cNvPr id="17" name="Graphic 10">
              <a:extLst>
                <a:ext uri="{FF2B5EF4-FFF2-40B4-BE49-F238E27FC236}">
                  <a16:creationId xmlns:a16="http://schemas.microsoft.com/office/drawing/2014/main" id="{AAD06B87-D9B2-4F94-B734-A8F039A20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81590" y="2070656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Graphic 11">
              <a:extLst>
                <a:ext uri="{FF2B5EF4-FFF2-40B4-BE49-F238E27FC236}">
                  <a16:creationId xmlns:a16="http://schemas.microsoft.com/office/drawing/2014/main" id="{BB13A13C-36EA-4B13-9175-C5FE95B34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969280" y="1780012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5189CAD3-7011-6481-11F8-05B5CB106F0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B7CB27F-7A56-A747-A4D6-5627C2463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+ Subtitle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80159" y="3383280"/>
            <a:ext cx="10302240" cy="1852046"/>
          </a:xfrm>
        </p:spPr>
        <p:txBody>
          <a:bodyPr lIns="0" tIns="274320" rIns="0" bIns="0" anchor="t" anchorCtr="0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80158" y="2966886"/>
            <a:ext cx="10302237" cy="397191"/>
          </a:xfrm>
        </p:spPr>
        <p:txBody>
          <a:bodyPr lIns="0" tIns="0" rIns="0" bIns="0" anchor="b" anchorCtr="0">
            <a:norm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/>
              <a:t>Click to add text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97692" y="620298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7912362-D30D-7B0B-BA94-0993B1EBC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0"/>
            <a:ext cx="0" cy="2775857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644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0" y="685800"/>
            <a:ext cx="9137012" cy="1280160"/>
          </a:xfrm>
        </p:spPr>
        <p:txBody>
          <a:bodyPr lIns="0" tIns="0" rIns="0" bIns="0"/>
          <a:lstStyle>
            <a:lvl1pPr>
              <a:defRPr sz="4000" b="1" cap="all" spc="0" baseline="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F91A5DB-A2CA-1D70-9A06-3869A288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80160" y="2327440"/>
            <a:ext cx="4846320" cy="4040574"/>
          </a:xfrm>
        </p:spPr>
        <p:txBody>
          <a:bodyPr lIns="0" tIns="0" rIns="0" bIns="0">
            <a:normAutofit/>
          </a:bodyPr>
          <a:lstStyle>
            <a:lvl1pPr marL="0" indent="0">
              <a:spcAft>
                <a:spcPts val="0"/>
              </a:spcAft>
              <a:buNone/>
              <a:defRPr sz="1800"/>
            </a:lvl1pPr>
            <a:lvl2pPr marL="228600">
              <a:spcBef>
                <a:spcPts val="1200"/>
              </a:spcBef>
              <a:defRPr sz="1800"/>
            </a:lvl2pPr>
            <a:lvl3pPr marL="685800">
              <a:spcBef>
                <a:spcPts val="1200"/>
              </a:spcBef>
              <a:defRPr sz="1800"/>
            </a:lvl3pPr>
            <a:lvl4pPr marL="1143000">
              <a:spcBef>
                <a:spcPts val="1200"/>
              </a:spcBef>
              <a:defRPr sz="1800"/>
            </a:lvl4pPr>
            <a:lvl5pPr marL="1600200">
              <a:spcBef>
                <a:spcPts val="1200"/>
              </a:spcBef>
              <a:defRPr sz="180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723402" y="2327441"/>
            <a:ext cx="4846320" cy="4040574"/>
          </a:xfrm>
        </p:spPr>
        <p:txBody>
          <a:bodyPr lIns="0" tIns="0" rIns="0" bIns="0">
            <a:normAutofit/>
          </a:bodyPr>
          <a:lstStyle>
            <a:lvl1pPr marL="0" indent="0">
              <a:spcAft>
                <a:spcPts val="0"/>
              </a:spcAft>
              <a:buNone/>
              <a:defRPr sz="1800"/>
            </a:lvl1pPr>
            <a:lvl2pPr marL="228600">
              <a:spcBef>
                <a:spcPts val="1200"/>
              </a:spcBef>
              <a:defRPr sz="1800"/>
            </a:lvl2pPr>
            <a:lvl3pPr marL="685800">
              <a:spcBef>
                <a:spcPts val="1200"/>
              </a:spcBef>
              <a:defRPr sz="1800"/>
            </a:lvl3pPr>
            <a:lvl4pPr marL="1143000">
              <a:spcBef>
                <a:spcPts val="1200"/>
              </a:spcBef>
              <a:defRPr sz="1800"/>
            </a:lvl4pPr>
            <a:lvl5pPr marL="1600200">
              <a:spcBef>
                <a:spcPts val="1200"/>
              </a:spcBef>
              <a:defRPr sz="180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6D6A69CF-70D6-AB12-CD8B-FD75B7EE1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EFE408-BFE1-16DC-F7C6-47F55C171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2992" y="0"/>
            <a:ext cx="5779008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572" y="685800"/>
            <a:ext cx="4754880" cy="5670550"/>
          </a:xfrm>
        </p:spPr>
        <p:txBody>
          <a:bodyPr lIns="0" tIns="0" rIns="0" bIns="0" anchor="ctr" anchorCtr="0"/>
          <a:lstStyle>
            <a:lvl1pPr algn="l">
              <a:defRPr sz="4000" b="1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4C0ED5DD-6381-0FFD-7B45-D21179A39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F042E432-AE48-385B-DEA1-32129394CE76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279526" y="1533524"/>
            <a:ext cx="4663440" cy="1895475"/>
          </a:xfrm>
        </p:spPr>
        <p:txBody>
          <a:bodyPr lIns="0" tIns="0" rIns="0" bIns="0" anchor="t" anchorCtr="0">
            <a:noAutofit/>
          </a:bodyPr>
          <a:lstStyle>
            <a:lvl1pPr marL="342900" indent="-512064">
              <a:spcBef>
                <a:spcPts val="1000"/>
              </a:spcBef>
              <a:buFont typeface="+mj-lt"/>
              <a:buAutoNum type="arabicPeriod"/>
              <a:defRPr sz="1800"/>
            </a:lvl1pPr>
            <a:lvl2pPr marL="1028700" indent="-342900">
              <a:spcBef>
                <a:spcPts val="1200"/>
              </a:spcBef>
              <a:buFont typeface="+mj-lt"/>
              <a:buAutoNum type="alphaLcPeriod"/>
              <a:defRPr sz="1800"/>
            </a:lvl2pPr>
            <a:lvl3pPr marL="1257300" indent="-342900">
              <a:spcBef>
                <a:spcPts val="1200"/>
              </a:spcBef>
              <a:buFont typeface="+mj-lt"/>
              <a:buAutoNum type="arabicParenR"/>
              <a:defRPr sz="1800"/>
            </a:lvl3pPr>
            <a:lvl4pPr marL="1714500" indent="-342900">
              <a:spcBef>
                <a:spcPts val="1200"/>
              </a:spcBef>
              <a:buFont typeface="+mj-lt"/>
              <a:buAutoNum type="alphaLcParenR"/>
              <a:defRPr sz="1800"/>
            </a:lvl4pPr>
            <a:lvl5pPr marL="2228850" indent="-400050">
              <a:spcBef>
                <a:spcPts val="1200"/>
              </a:spcBef>
              <a:buFont typeface="+mj-lt"/>
              <a:buAutoNum type="romanLcPeriod"/>
              <a:defRPr sz="180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DF111B2E-0535-57E2-FE92-620F9307A95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80160" y="3482974"/>
            <a:ext cx="4663440" cy="1190033"/>
          </a:xfrm>
        </p:spPr>
        <p:txBody>
          <a:bodyPr lIns="0" tIns="0" rIns="0" bIns="0" anchor="t" anchorCtr="0">
            <a:no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spcBef>
                <a:spcPts val="1200"/>
              </a:spcBef>
              <a:buNone/>
              <a:defRPr sz="1600"/>
            </a:lvl2pPr>
            <a:lvl3pPr marL="914400" indent="0">
              <a:spcBef>
                <a:spcPts val="1200"/>
              </a:spcBef>
              <a:buNone/>
              <a:defRPr sz="1400"/>
            </a:lvl3pPr>
            <a:lvl4pPr marL="1371600" indent="0">
              <a:spcBef>
                <a:spcPts val="1200"/>
              </a:spcBef>
              <a:buNone/>
              <a:defRPr sz="1200"/>
            </a:lvl4pPr>
            <a:lvl5pPr marL="1828800" indent="0">
              <a:spcBef>
                <a:spcPts val="1200"/>
              </a:spcBef>
              <a:buNone/>
              <a:defRPr sz="1200"/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1280160" y="4692058"/>
            <a:ext cx="4663440" cy="1584918"/>
          </a:xfrm>
        </p:spPr>
        <p:txBody>
          <a:bodyPr lIns="0" tIns="0" rIns="0" bIns="0" anchor="t" anchorCtr="0">
            <a:noAutofit/>
          </a:bodyPr>
          <a:lstStyle>
            <a:lvl1pPr>
              <a:spcBef>
                <a:spcPts val="1200"/>
              </a:spcBef>
              <a:defRPr sz="1800"/>
            </a:lvl1pPr>
            <a:lvl2pPr>
              <a:spcBef>
                <a:spcPts val="1200"/>
              </a:spcBef>
              <a:defRPr sz="1600"/>
            </a:lvl2pPr>
            <a:lvl3pPr>
              <a:spcBef>
                <a:spcPts val="1200"/>
              </a:spcBef>
              <a:defRPr sz="1400"/>
            </a:lvl3pPr>
            <a:lvl4pPr>
              <a:spcBef>
                <a:spcPts val="1200"/>
              </a:spcBef>
              <a:defRPr sz="1200"/>
            </a:lvl4pPr>
            <a:lvl5pPr>
              <a:spcBef>
                <a:spcPts val="1200"/>
              </a:spcBef>
              <a:defRPr sz="120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34C23E1A-9E5E-DA12-8E11-83F486766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3FE6E42-6A8F-C459-87EE-E2A5BAFA8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9320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60" y="301752"/>
            <a:ext cx="4663438" cy="2441448"/>
          </a:xfrm>
        </p:spPr>
        <p:txBody>
          <a:bodyPr lIns="0" tIns="0" rIns="0" bIns="0" anchor="ctr" anchorCtr="0"/>
          <a:lstStyle>
            <a:lvl1pPr algn="l">
              <a:lnSpc>
                <a:spcPts val="4000"/>
              </a:lnSpc>
              <a:spcBef>
                <a:spcPts val="1000"/>
              </a:spcBef>
              <a:defRPr sz="4000" b="1" i="0" cap="all" spc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6630"/>
            <a:ext cx="520991" cy="51737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9FB40175-FA51-DA14-A5B2-CD06DE6ECC3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80161" y="2777067"/>
            <a:ext cx="4663440" cy="355058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>
              <a:lnSpc>
                <a:spcPct val="110000"/>
              </a:lnSpc>
              <a:defRPr sz="1600"/>
            </a:lvl2pPr>
            <a:lvl3pPr marL="457200">
              <a:lnSpc>
                <a:spcPct val="110000"/>
              </a:lnSpc>
              <a:defRPr sz="1400"/>
            </a:lvl3pPr>
            <a:lvl4pPr marL="685800">
              <a:lnSpc>
                <a:spcPct val="110000"/>
              </a:lnSpc>
              <a:defRPr sz="1200"/>
            </a:lvl4pPr>
            <a:lvl5pPr marL="914400">
              <a:lnSpc>
                <a:spcPct val="110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2089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695553" y="301752"/>
            <a:ext cx="5221224" cy="6263640"/>
          </a:xfrm>
        </p:spPr>
        <p:txBody>
          <a:bodyPr tIns="914400" anchor="t" anchorCtr="0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picture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7A4AE671-C203-0370-2888-FC8F7D444D1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280160" y="6356350"/>
            <a:ext cx="443482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792BFA8-57AD-0B5C-2534-1E862B58D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5127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6807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59" y="640080"/>
            <a:ext cx="4815836" cy="2103120"/>
          </a:xfrm>
        </p:spPr>
        <p:txBody>
          <a:bodyPr lIns="0" tIns="0" rIns="0" bIns="0" anchor="ctr" anchorCtr="0"/>
          <a:lstStyle>
            <a:lvl1pPr algn="l">
              <a:defRPr sz="4000" b="1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6183E8BD-29F0-8F9F-FC7D-73F8067BCDDF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C983CA3-739C-6C20-AFE0-0997370354B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531427" y="640080"/>
            <a:ext cx="5122889" cy="2103120"/>
          </a:xfrm>
        </p:spPr>
        <p:txBody>
          <a:bodyPr lIns="0" tIns="0" rIns="0" bIns="0" anchor="ctr" anchorCtr="0">
            <a:normAutofit/>
          </a:bodyPr>
          <a:lstStyle>
            <a:lvl1pPr marL="0" indent="0">
              <a:lnSpc>
                <a:spcPct val="110000"/>
              </a:lnSpc>
              <a:buNone/>
              <a:defRPr sz="1800">
                <a:solidFill>
                  <a:schemeClr val="tx1"/>
                </a:solidFill>
              </a:defRPr>
            </a:lvl1pPr>
            <a:lvl2pPr marL="228600">
              <a:lnSpc>
                <a:spcPct val="100000"/>
              </a:lnSpc>
              <a:defRPr sz="1600">
                <a:solidFill>
                  <a:schemeClr val="tx1"/>
                </a:solidFill>
              </a:defRPr>
            </a:lvl2pPr>
            <a:lvl3pPr marL="457200">
              <a:lnSpc>
                <a:spcPct val="100000"/>
              </a:lnSpc>
              <a:defRPr sz="1400">
                <a:solidFill>
                  <a:schemeClr val="tx1"/>
                </a:solidFill>
              </a:defRPr>
            </a:lvl3pPr>
            <a:lvl4pPr marL="685800">
              <a:lnSpc>
                <a:spcPct val="100000"/>
              </a:lnSpc>
              <a:defRPr sz="1200">
                <a:solidFill>
                  <a:schemeClr val="tx1"/>
                </a:solidFill>
              </a:defRPr>
            </a:lvl4pPr>
            <a:lvl5pPr>
              <a:defRPr sz="140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BC9F29C-BBE9-AFB4-AFC6-30BCA4EB2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BC4D286-C480-B4CF-4406-CACC323F9FAD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280160" y="3017520"/>
            <a:ext cx="10374152" cy="3208866"/>
          </a:xfrm>
        </p:spPr>
        <p:txBody>
          <a:bodyPr/>
          <a:lstStyle/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BEE2817-4518-D59A-BD13-29A3D4FE64F0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7539516" y="6356350"/>
            <a:ext cx="4114800" cy="365125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905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59" y="4970638"/>
            <a:ext cx="9144000" cy="1280160"/>
          </a:xfrm>
        </p:spPr>
        <p:txBody>
          <a:bodyPr lIns="0" tIns="0" rIns="0" bIns="0" anchor="b" anchorCtr="0"/>
          <a:lstStyle>
            <a:lvl1pPr algn="l">
              <a:defRPr sz="4000" b="1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F0626849-9D2D-3C95-8C10-FA8F325FE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80160" y="685800"/>
            <a:ext cx="4937760" cy="4023360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>
              <a:spcBef>
                <a:spcPts val="1200"/>
              </a:spcBef>
              <a:defRPr sz="1800"/>
            </a:lvl2pPr>
            <a:lvl3pPr marL="914400">
              <a:spcBef>
                <a:spcPts val="1200"/>
              </a:spcBef>
              <a:defRPr sz="1800"/>
            </a:lvl3pPr>
            <a:lvl4pPr marL="1371600">
              <a:spcBef>
                <a:spcPts val="1200"/>
              </a:spcBef>
              <a:defRPr sz="1800"/>
            </a:lvl4pPr>
            <a:lvl5pPr marL="1828800">
              <a:spcBef>
                <a:spcPts val="1200"/>
              </a:spcBef>
              <a:defRPr sz="180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704755" y="685800"/>
            <a:ext cx="4937760" cy="4023360"/>
          </a:xfrm>
        </p:spPr>
        <p:txBody>
          <a:bodyPr lIns="0" tIns="0" rIns="0" bIns="0">
            <a:noAutofit/>
          </a:bodyPr>
          <a:lstStyle>
            <a:lvl1pPr>
              <a:spcBef>
                <a:spcPts val="1200"/>
              </a:spcBef>
              <a:defRPr sz="1800"/>
            </a:lvl1pPr>
            <a:lvl2pPr>
              <a:spcBef>
                <a:spcPts val="1200"/>
              </a:spcBef>
              <a:defRPr sz="1800"/>
            </a:lvl2pPr>
            <a:lvl3pPr>
              <a:spcBef>
                <a:spcPts val="1200"/>
              </a:spcBef>
              <a:defRPr sz="1800"/>
            </a:lvl3pPr>
            <a:lvl4pPr>
              <a:spcBef>
                <a:spcPts val="1200"/>
              </a:spcBef>
              <a:defRPr sz="1800"/>
            </a:lvl4pPr>
            <a:lvl5pPr>
              <a:spcBef>
                <a:spcPts val="1200"/>
              </a:spcBef>
              <a:defRPr sz="180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717D91C-F78C-0E4C-FB27-7112AB840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22570" y="5680647"/>
            <a:ext cx="465456" cy="581432"/>
            <a:chOff x="7843462" y="2744546"/>
            <a:chExt cx="465456" cy="581432"/>
          </a:xfrm>
        </p:grpSpPr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C935CF3-75DF-0DC7-1B2A-E0E0205DF64B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3">
              <a:extLst>
                <a:ext uri="{FF2B5EF4-FFF2-40B4-BE49-F238E27FC236}">
                  <a16:creationId xmlns:a16="http://schemas.microsoft.com/office/drawing/2014/main" id="{D5782BEB-6319-DEC1-F9ED-BA9201C6B9B7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Graphic 15">
              <a:extLst>
                <a:ext uri="{FF2B5EF4-FFF2-40B4-BE49-F238E27FC236}">
                  <a16:creationId xmlns:a16="http://schemas.microsoft.com/office/drawing/2014/main" id="{6E59DFAF-9794-BD12-D89A-422FFFFCE023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36444A47-BCB3-5C86-F2B8-25092BE8D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648C53D-49AB-C003-70E8-5117AF079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96BC1DE-6696-3408-564E-2D73B1266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711518" y="5393214"/>
            <a:ext cx="1097341" cy="736658"/>
            <a:chOff x="10508317" y="446637"/>
            <a:chExt cx="1097341" cy="736658"/>
          </a:xfrm>
        </p:grpSpPr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268EB1E4-29D6-C3F5-BCBB-FB7E7EE5C2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508317" y="49220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6">
              <a:extLst>
                <a:ext uri="{FF2B5EF4-FFF2-40B4-BE49-F238E27FC236}">
                  <a16:creationId xmlns:a16="http://schemas.microsoft.com/office/drawing/2014/main" id="{09524D46-140F-2F4F-430B-F59815A07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477944" y="1055581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Graphic 14">
              <a:extLst>
                <a:ext uri="{FF2B5EF4-FFF2-40B4-BE49-F238E27FC236}">
                  <a16:creationId xmlns:a16="http://schemas.microsoft.com/office/drawing/2014/main" id="{AC75143B-C717-8D04-743C-B40FB5EFB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41555" y="446637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873764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0" y="640080"/>
            <a:ext cx="10087699" cy="1280160"/>
          </a:xfrm>
        </p:spPr>
        <p:txBody>
          <a:bodyPr lIns="0" tIns="0" rIns="0" bIns="0" anchor="b" anchorCtr="0"/>
          <a:lstStyle>
            <a:lvl1pPr>
              <a:defRPr sz="4000" b="1" cap="all" baseline="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16B8DF0-B7E6-5032-C3C7-E457E793B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280160" y="2103119"/>
            <a:ext cx="10087699" cy="4114800"/>
          </a:xfrm>
        </p:spPr>
        <p:txBody>
          <a:bodyPr lIns="0" tIns="0" rIns="0" bIns="0"/>
          <a:lstStyle/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C5F4D40-ADE4-5EEB-436C-8563A49C5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/>
          <a:lstStyle>
            <a:lvl1pPr algn="l"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Bubbles and Title 1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2897" y="585216"/>
            <a:ext cx="8965094" cy="2276856"/>
          </a:xfrm>
        </p:spPr>
        <p:txBody>
          <a:bodyPr lIns="0" tIns="0" rIns="0" anchor="b"/>
          <a:lstStyle>
            <a:lvl1pPr algn="r">
              <a:lnSpc>
                <a:spcPts val="4800"/>
              </a:lnSpc>
              <a:defRPr sz="4800" b="1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14">
            <a:extLst>
              <a:ext uri="{FF2B5EF4-FFF2-40B4-BE49-F238E27FC236}">
                <a16:creationId xmlns:a16="http://schemas.microsoft.com/office/drawing/2014/main" id="{FC9B12A4-113B-B3F6-5926-5C2A6F504AB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371606" y="3205313"/>
            <a:ext cx="3043077" cy="3043083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picture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640609" y="3127248"/>
            <a:ext cx="6117381" cy="3017520"/>
          </a:xfrm>
        </p:spPr>
        <p:txBody>
          <a:bodyPr lIns="0" tIns="0" rIns="0" bIns="0">
            <a:normAutofit/>
          </a:bodyPr>
          <a:lstStyle>
            <a:lvl1pPr marL="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AF51D36-DB19-27CD-47E0-A4261648D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8614240">
            <a:off x="3975343" y="2819532"/>
            <a:ext cx="465456" cy="581432"/>
            <a:chOff x="7843462" y="2744546"/>
            <a:chExt cx="465456" cy="581432"/>
          </a:xfrm>
        </p:grpSpPr>
        <p:sp>
          <p:nvSpPr>
            <p:cNvPr id="4" name="Graphic 12">
              <a:extLst>
                <a:ext uri="{FF2B5EF4-FFF2-40B4-BE49-F238E27FC236}">
                  <a16:creationId xmlns:a16="http://schemas.microsoft.com/office/drawing/2014/main" id="{3EFED0E0-17D4-C5B0-09D0-B43338A856B3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Graphic 13">
              <a:extLst>
                <a:ext uri="{FF2B5EF4-FFF2-40B4-BE49-F238E27FC236}">
                  <a16:creationId xmlns:a16="http://schemas.microsoft.com/office/drawing/2014/main" id="{8F798BBE-9B6F-700D-08A1-09ABC5388CCE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Graphic 15">
              <a:extLst>
                <a:ext uri="{FF2B5EF4-FFF2-40B4-BE49-F238E27FC236}">
                  <a16:creationId xmlns:a16="http://schemas.microsoft.com/office/drawing/2014/main" id="{4AE2D1C5-9D85-9049-690C-3AFCE7E2DA56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0FE75D-ACD3-655E-58A7-8F2C18276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3626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36525"/>
            <a:ext cx="10515600" cy="1509713"/>
          </a:xfrm>
        </p:spPr>
        <p:txBody>
          <a:bodyPr/>
          <a:lstStyle/>
          <a:p>
            <a:r>
              <a:rPr lang="en-US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6630"/>
            <a:ext cx="520991" cy="517379"/>
          </a:xfrm>
        </p:spPr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5B2B208-F5B9-0151-C982-A389CB0B2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15890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20EEA6CA-DE1E-18ED-E69E-54A1372FE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15890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973C81-5E94-41F6-CE15-3B4763B3A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835B5C-F994-9D57-3118-919EE90F5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394" y="1"/>
            <a:ext cx="9918405" cy="1646237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5394" y="1825625"/>
            <a:ext cx="991840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86121" y="726630"/>
            <a:ext cx="520991" cy="517379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ctr">
              <a:defRPr sz="1800" b="1" i="0" cap="all" spc="100" baseline="0"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F1C86-6A9C-D287-D381-5634A69BF1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35394" y="6356350"/>
            <a:ext cx="2743200" cy="365125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B8477-3F24-EDCB-C8AC-8433636391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8999" y="6356350"/>
            <a:ext cx="41148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17" r:id="rId2"/>
    <p:sldLayoutId id="2147483728" r:id="rId3"/>
    <p:sldLayoutId id="2147483729" r:id="rId4"/>
    <p:sldLayoutId id="2147483710" r:id="rId5"/>
    <p:sldLayoutId id="2147483727" r:id="rId6"/>
    <p:sldLayoutId id="2147483701" r:id="rId7"/>
    <p:sldLayoutId id="2147483721" r:id="rId8"/>
    <p:sldLayoutId id="2147483720" r:id="rId9"/>
    <p:sldLayoutId id="2147483730" r:id="rId10"/>
    <p:sldLayoutId id="2147483722" r:id="rId11"/>
    <p:sldLayoutId id="2147483698" r:id="rId12"/>
    <p:sldLayoutId id="2147483732" r:id="rId13"/>
    <p:sldLayoutId id="2147483702" r:id="rId14"/>
    <p:sldLayoutId id="2147483703" r:id="rId15"/>
  </p:sldLayoutIdLst>
  <p:hf sldNum="0" hdr="0" ftr="0"/>
  <p:txStyles>
    <p:titleStyle>
      <a:lvl1pPr algn="l" defTabSz="914400" rtl="0" eaLnBrk="1" latinLnBrk="0" hangingPunct="1">
        <a:lnSpc>
          <a:spcPts val="4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243DF-1FE9-01BE-435F-1729F4AB3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Hollie Williams</a:t>
            </a:r>
          </a:p>
        </p:txBody>
      </p:sp>
      <p:pic>
        <p:nvPicPr>
          <p:cNvPr id="6" name="Picture Placeholder 5" descr="Mountains at sunset">
            <a:extLst>
              <a:ext uri="{FF2B5EF4-FFF2-40B4-BE49-F238E27FC236}">
                <a16:creationId xmlns:a16="http://schemas.microsoft.com/office/drawing/2014/main" id="{B520C53E-8329-74AB-5229-BCDE630B2E1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21" b="21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AF7377-87AF-3A8C-539C-8A9651F5DA3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US"/>
              <a:t>Critical evaluation of the Hawthorne Experiments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812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F64C0E11-7DE4-D558-C3EF-9B3C7A9BF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2733" y="0"/>
            <a:ext cx="7498080" cy="1280160"/>
          </a:xfrm>
        </p:spPr>
        <p:txBody>
          <a:bodyPr/>
          <a:lstStyle/>
          <a:p>
            <a:pPr algn="ctr"/>
            <a:r>
              <a:rPr lang="en-US"/>
              <a:t>Understanding the Hawthorne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18541-7290-F1A9-2357-CA26E074EF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8169" y="1698674"/>
            <a:ext cx="7498080" cy="1145010"/>
          </a:xfrm>
          <a:ln>
            <a:solidFill>
              <a:schemeClr val="accent1"/>
            </a:solidFill>
          </a:ln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Discussed an RCT comparing trauma pain scores in the ED. Patient vs nurse-administered analgesia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Primary outcome was pain, which showed lower pain in the intervention group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/>
              <a:t>Secondary outcome was the total amount of morphine used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3F2C49-53E8-8285-4783-A43DCDED888D}"/>
              </a:ext>
            </a:extLst>
          </p:cNvPr>
          <p:cNvSpPr txBox="1"/>
          <p:nvPr/>
        </p:nvSpPr>
        <p:spPr>
          <a:xfrm>
            <a:off x="2888572" y="2923337"/>
            <a:ext cx="9186729" cy="1722331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Little detail on the specifics of the trial; what pain scales were used, types of injuries, and other analgesia used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Nurses and participants not blinded to treatment allocations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Reports an overall reduction in pain in the intervention group, but doesn’t say by what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Discusses variables where the Hawthorne effect may come into play </a:t>
            </a:r>
            <a:r>
              <a:rPr lang="en-GB" sz="1200" err="1"/>
              <a:t>ie</a:t>
            </a:r>
            <a:r>
              <a:rPr lang="en-GB" sz="1200"/>
              <a:t> being observed, concern for over or under-use of analgesia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Could the Hawthorne effect have affected the trial outcomes … yes! Changing of behaviour could impact results.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762618-7BEE-81C4-90E3-1AF28AD78F89}"/>
              </a:ext>
            </a:extLst>
          </p:cNvPr>
          <p:cNvSpPr txBox="1"/>
          <p:nvPr/>
        </p:nvSpPr>
        <p:spPr>
          <a:xfrm>
            <a:off x="1088556" y="4888668"/>
            <a:ext cx="8519303" cy="193899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/>
              <a:t>How does this compare to my experiences within WAST?</a:t>
            </a:r>
          </a:p>
          <a:p>
            <a:pPr>
              <a:lnSpc>
                <a:spcPct val="150000"/>
              </a:lnSpc>
            </a:pPr>
            <a:endParaRPr lang="en-GB" sz="120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Rideouts – people are aware they are being observed and changing practice. Utilising a sample of their previous EPCR’s to see if any changes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Paper discussed that the Hawthorne effect can exist in double blinding – Staff not out on rideouts may change their behaviour around an SP due to the role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450287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8FDAA-00CD-846E-A576-B59DFA73F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494" y="123092"/>
            <a:ext cx="9137012" cy="1280160"/>
          </a:xfrm>
        </p:spPr>
        <p:txBody>
          <a:bodyPr/>
          <a:lstStyle/>
          <a:p>
            <a:pPr algn="ctr"/>
            <a:r>
              <a:rPr lang="en-US"/>
              <a:t>Hawthorne Studies: A Radical Criticism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2B3B4A-6ED2-64D9-BEC7-1B6C66971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9241" y="1664249"/>
            <a:ext cx="4846320" cy="1578681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5 stages to the study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Indicates possible bias of the original study </a:t>
            </a:r>
            <a:r>
              <a:rPr lang="en-US" sz="1200" err="1"/>
              <a:t>ie</a:t>
            </a:r>
            <a:r>
              <a:rPr lang="en-US" sz="1200"/>
              <a:t> original study focused on managerial interests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Highlighted the methodological flaws of the original study (poor controls, variables, design)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Encourages better standards for social science research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FF1654-306D-262A-D360-5E5C2E6B39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52580" y="1664249"/>
            <a:ext cx="4846320" cy="1578681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Lacks specific scientific detail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Focuses on economic incentives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No alternative framework given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Focuses on the flaws of the original study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10BBD2-ED7C-D2D5-7124-30E224EA43A6}"/>
              </a:ext>
            </a:extLst>
          </p:cNvPr>
          <p:cNvSpPr txBox="1"/>
          <p:nvPr/>
        </p:nvSpPr>
        <p:spPr>
          <a:xfrm>
            <a:off x="1675909" y="4399570"/>
            <a:ext cx="8519303" cy="1661993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/>
              <a:t>How does this compare to my experiences within WAST?</a:t>
            </a:r>
          </a:p>
          <a:p>
            <a:pPr>
              <a:lnSpc>
                <a:spcPct val="150000"/>
              </a:lnSpc>
            </a:pPr>
            <a:endParaRPr lang="en-GB" sz="120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Positive impact on rideouts – staff are happy with feedback. Some have asked for more regular rideouts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Morale – Historically focused on the negatives, however SP’s have brought the positivity into the workplace. Highlighting positive and effective patient care.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2102816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24">
            <a:extLst>
              <a:ext uri="{FF2B5EF4-FFF2-40B4-BE49-F238E27FC236}">
                <a16:creationId xmlns:a16="http://schemas.microsoft.com/office/drawing/2014/main" id="{B4A8555D-2DFF-E6D8-3698-67C06B770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0202" y="582804"/>
            <a:ext cx="9238453" cy="743076"/>
          </a:xfrm>
        </p:spPr>
        <p:txBody>
          <a:bodyPr/>
          <a:lstStyle/>
          <a:p>
            <a:r>
              <a:rPr lang="en-US"/>
              <a:t>The Real Hawthorne Effect</a:t>
            </a:r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E16BFA7C-979F-1D5E-79D4-DEEC56EBE2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9145" y="1529861"/>
            <a:ext cx="4937760" cy="1899139"/>
          </a:xfrm>
          <a:ln>
            <a:solidFill>
              <a:schemeClr val="accent1"/>
            </a:solidFill>
          </a:ln>
        </p:spPr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/>
              <a:t>Challenges the original author’s claims that individuals modify their behaviour due to observation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/>
              <a:t>Re-evaluates the original Hawthorne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/>
              <a:t>Connections made from micro behaviour to broader social issues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1E42FE3-72C0-8885-D01D-FC08E0DEC2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47801" y="1528635"/>
            <a:ext cx="4937760" cy="1899140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en-US" sz="1400"/>
              <a:t>Largely theoretical and focused on reinterpretation rather than providing strong new data</a:t>
            </a:r>
          </a:p>
          <a:p>
            <a:r>
              <a:rPr lang="en-US" sz="1400"/>
              <a:t>Reliant on the original studies’ critiques</a:t>
            </a:r>
          </a:p>
          <a:p>
            <a:r>
              <a:rPr lang="en-US" sz="1400"/>
              <a:t>No alternative theory given</a:t>
            </a:r>
          </a:p>
          <a:p>
            <a:r>
              <a:rPr lang="en-US" sz="1400"/>
              <a:t>Doesn’t fully test claims across modern contexts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59AC9D-3F42-4ED9-7A5D-6878F0E1C3C2}"/>
              </a:ext>
            </a:extLst>
          </p:cNvPr>
          <p:cNvSpPr txBox="1"/>
          <p:nvPr/>
        </p:nvSpPr>
        <p:spPr>
          <a:xfrm>
            <a:off x="1675909" y="4399570"/>
            <a:ext cx="8519303" cy="1661993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/>
              <a:t>How does this compare to my experiences within WAST?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SP rideouts – Increase in KPI performance since starting, this could be due to staff feeling supported and valued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Adapting to giving news on clinical concerns or complaints, depending on the individual (variations in staff behaviours)</a:t>
            </a:r>
          </a:p>
          <a:p>
            <a:pPr>
              <a:lnSpc>
                <a:spcPct val="150000"/>
              </a:lnSpc>
            </a:pPr>
            <a:endParaRPr lang="en-GB" sz="12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811950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46401D-BB48-2BC1-3626-DA81BD0FBD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24">
            <a:extLst>
              <a:ext uri="{FF2B5EF4-FFF2-40B4-BE49-F238E27FC236}">
                <a16:creationId xmlns:a16="http://schemas.microsoft.com/office/drawing/2014/main" id="{FC3F6178-506A-499E-2116-99D7E30EB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0009" y="582804"/>
            <a:ext cx="9238453" cy="743076"/>
          </a:xfrm>
        </p:spPr>
        <p:txBody>
          <a:bodyPr/>
          <a:lstStyle/>
          <a:p>
            <a:r>
              <a:rPr lang="en-US"/>
              <a:t>Handling the Hawthorne effect (Oswald et al)</a:t>
            </a:r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9E906989-59FE-7646-5CAB-C7BEEA5F47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9145" y="1529861"/>
            <a:ext cx="4937760" cy="1554983"/>
          </a:xfrm>
          <a:ln>
            <a:solidFill>
              <a:schemeClr val="accent1"/>
            </a:solidFill>
          </a:ln>
        </p:spPr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Realistic view of research in practice and researcher influence is unavoidable (Honest and practical)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 Gave a 6-stage conversation protocol on how to overcome the Hawthorne effect phenomenon with case examples (Gauge the person, non-threatening perception, introductions, rapport, relaxed signal, link conversation to interest area)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0CC663C-2871-FA38-50DF-65EFF6F948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91718" y="2651508"/>
            <a:ext cx="4937760" cy="1554983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en-US" sz="1200" dirty="0"/>
              <a:t>Only focuses on participant observations – may not be </a:t>
            </a:r>
            <a:r>
              <a:rPr lang="en-US" sz="1200" dirty="0" err="1"/>
              <a:t>generalisable</a:t>
            </a:r>
            <a:r>
              <a:rPr lang="en-US" sz="1200" dirty="0"/>
              <a:t> to other research on experiments</a:t>
            </a:r>
          </a:p>
          <a:p>
            <a:r>
              <a:rPr lang="en-US" sz="1200" dirty="0"/>
              <a:t> Time-intensive methodology – Participant engagement requires lengthy engagement, which can be costly and time-consuming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6DEF15-E46A-68CD-F6E4-2D0E0860DBBC}"/>
              </a:ext>
            </a:extLst>
          </p:cNvPr>
          <p:cNvSpPr txBox="1"/>
          <p:nvPr/>
        </p:nvSpPr>
        <p:spPr>
          <a:xfrm>
            <a:off x="3054698" y="5004079"/>
            <a:ext cx="7074040" cy="1569660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/>
              <a:t>How does this compare to my experiences within WAST?</a:t>
            </a:r>
          </a:p>
          <a:p>
            <a:endParaRPr lang="en-GB" sz="120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 Initial apprehension around rideouts. Staff are unsure what to expect. I was new to the department, and feedback has been positive.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Keen to be involved with jobs that the team attend, so they can see how I work and perform in a clinical setting (</a:t>
            </a:r>
            <a:r>
              <a:rPr lang="en-GB" sz="1200" err="1"/>
              <a:t>Medserve</a:t>
            </a:r>
            <a:r>
              <a:rPr lang="en-GB" sz="1200"/>
              <a:t>, rideouts)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Clinical concern raised – speaking with all staff involved not just the complainant, to draw conclusions. (Access blocking example)</a:t>
            </a:r>
          </a:p>
        </p:txBody>
      </p:sp>
    </p:spTree>
    <p:extLst>
      <p:ext uri="{BB962C8B-B14F-4D97-AF65-F5344CB8AC3E}">
        <p14:creationId xmlns:p14="http://schemas.microsoft.com/office/powerpoint/2010/main" val="74069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B83E64-3396-0C71-47BF-845C34DF2D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24">
            <a:extLst>
              <a:ext uri="{FF2B5EF4-FFF2-40B4-BE49-F238E27FC236}">
                <a16:creationId xmlns:a16="http://schemas.microsoft.com/office/drawing/2014/main" id="{5C87B871-F7EC-2AD8-A66D-96731D38C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0009" y="582804"/>
            <a:ext cx="9238453" cy="743076"/>
          </a:xfrm>
        </p:spPr>
        <p:txBody>
          <a:bodyPr/>
          <a:lstStyle/>
          <a:p>
            <a:r>
              <a:rPr lang="en-US"/>
              <a:t>Hawthorne Experiment </a:t>
            </a:r>
            <a:r>
              <a:rPr lang="en-US" err="1"/>
              <a:t>Mullins,L.j</a:t>
            </a:r>
            <a:r>
              <a:rPr lang="en-US"/>
              <a:t>. 2010</a:t>
            </a:r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11013BC6-DE88-D847-84D6-3AE4A5F516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9145" y="1529861"/>
            <a:ext cx="4937760" cy="1554983"/>
          </a:xfrm>
          <a:ln>
            <a:solidFill>
              <a:schemeClr val="accent1"/>
            </a:solidFill>
          </a:ln>
        </p:spPr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Clearly discussed all the different aspects of the experiments, including what was changed and the outcomes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Discussed the key importance of leadership being listening to staff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Discussed changes in working conditions and the effect this had on productivity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CE4DFE8-4F2A-5D39-81D5-22E37F543E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91718" y="2651508"/>
            <a:ext cx="4937760" cy="1554983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en-US" sz="1200"/>
              <a:t>Only undertaken on small groups. Would need to be carried out in larger groups with control measures in place</a:t>
            </a:r>
          </a:p>
          <a:p>
            <a:r>
              <a:rPr lang="en-US" sz="1200"/>
              <a:t>20,000 interviews undertaken, was this too much? Were these relevant to the experiment?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D66CAB-D67B-1260-4944-28BD8EF74AA4}"/>
              </a:ext>
            </a:extLst>
          </p:cNvPr>
          <p:cNvSpPr txBox="1"/>
          <p:nvPr/>
        </p:nvSpPr>
        <p:spPr>
          <a:xfrm>
            <a:off x="3054698" y="5004079"/>
            <a:ext cx="7074040" cy="1200329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/>
              <a:t>How does this compare to my experiences within WAST?</a:t>
            </a:r>
          </a:p>
          <a:p>
            <a:endParaRPr lang="en-GB" sz="120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 Giving praise and encouragement leads to an increase in morale and productivity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Interviewing programme – SP rideouts whilst there are set topics, leaving it open questions, people open up more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281765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C3C945-2CF6-C0E4-00BA-F110C70DC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24">
            <a:extLst>
              <a:ext uri="{FF2B5EF4-FFF2-40B4-BE49-F238E27FC236}">
                <a16:creationId xmlns:a16="http://schemas.microsoft.com/office/drawing/2014/main" id="{2B8E5972-7FA5-A5F8-3008-3171061AA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0202" y="582804"/>
            <a:ext cx="9238453" cy="743076"/>
          </a:xfrm>
        </p:spPr>
        <p:txBody>
          <a:bodyPr/>
          <a:lstStyle/>
          <a:p>
            <a:r>
              <a:rPr lang="en-US"/>
              <a:t>Systematic Review of the Hawthorne effect</a:t>
            </a:r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36D07708-0A63-E386-2859-F6725029EA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9145" y="1529861"/>
            <a:ext cx="4937760" cy="1554983"/>
          </a:xfrm>
          <a:ln>
            <a:solidFill>
              <a:schemeClr val="accent1"/>
            </a:solidFill>
          </a:ln>
        </p:spPr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Gave a clear breakdown of databases used, search terms used, excluded and included papers (must be peer reviewed, full text and in English)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All but one based on health care practitioners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/>
              <a:t>Included a variety of studies (RCT, observational, quasi-experimental studies)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08FE0F2-77D6-B7FC-87E8-3159DE5A08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91718" y="2651508"/>
            <a:ext cx="4937760" cy="1554983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en-US" sz="1200"/>
              <a:t>Didn’t draw any conclusions from quasi-experimental studies</a:t>
            </a:r>
          </a:p>
          <a:p>
            <a:r>
              <a:rPr lang="en-US" sz="1200"/>
              <a:t>All studies were very different “This is an apples and oranges review”</a:t>
            </a:r>
          </a:p>
          <a:p>
            <a:r>
              <a:rPr lang="en-US" sz="1200"/>
              <a:t>Majority of studies only covered short term effects</a:t>
            </a:r>
          </a:p>
          <a:p>
            <a:r>
              <a:rPr lang="en-US" sz="1200"/>
              <a:t>Only 2 of the studies showed longer term effects (6 months)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274B81-596D-09F9-B5D0-CA7D54B957B9}"/>
              </a:ext>
            </a:extLst>
          </p:cNvPr>
          <p:cNvSpPr txBox="1"/>
          <p:nvPr/>
        </p:nvSpPr>
        <p:spPr>
          <a:xfrm>
            <a:off x="3054698" y="5004079"/>
            <a:ext cx="7074040" cy="1015663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/>
              <a:t>How does this compare to my experiences within WAST?</a:t>
            </a:r>
          </a:p>
          <a:p>
            <a:endParaRPr lang="en-GB" sz="120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 Behaviour changes when on SP rideouts and around an 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/>
              <a:t>My behaviours – feeling in the spotlight at jobs when taking the clinical lead, looked to for advice</a:t>
            </a:r>
          </a:p>
        </p:txBody>
      </p:sp>
    </p:spTree>
    <p:extLst>
      <p:ext uri="{BB962C8B-B14F-4D97-AF65-F5344CB8AC3E}">
        <p14:creationId xmlns:p14="http://schemas.microsoft.com/office/powerpoint/2010/main" val="1129528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5D893-E98A-260A-9EC4-B9365E533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2897" y="585216"/>
            <a:ext cx="8965094" cy="2276856"/>
          </a:xfrm>
        </p:spPr>
        <p:txBody>
          <a:bodyPr/>
          <a:lstStyle/>
          <a:p>
            <a:r>
              <a:rPr lang="en-US"/>
              <a:t>Thank you</a:t>
            </a:r>
          </a:p>
        </p:txBody>
      </p:sp>
      <p:pic>
        <p:nvPicPr>
          <p:cNvPr id="5" name="Picture Placeholder 14" descr="Mountains under near dusk sky">
            <a:extLst>
              <a:ext uri="{FF2B5EF4-FFF2-40B4-BE49-F238E27FC236}">
                <a16:creationId xmlns:a16="http://schemas.microsoft.com/office/drawing/2014/main" id="{DE72DC91-8DC9-B68C-C1D3-8F5273481A7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13191" r="13191"/>
          <a:stretch/>
        </p:blipFill>
        <p:spPr>
          <a:xfrm>
            <a:off x="1371606" y="3205313"/>
            <a:ext cx="3043077" cy="3043083"/>
          </a:xfrm>
        </p:spPr>
      </p:pic>
    </p:spTree>
    <p:extLst>
      <p:ext uri="{BB962C8B-B14F-4D97-AF65-F5344CB8AC3E}">
        <p14:creationId xmlns:p14="http://schemas.microsoft.com/office/powerpoint/2010/main" val="4273949180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axy presentation_Win32_SL_V16" id="{36B34AD0-AFC2-468E-8620-6CFD159B149F}" vid="{ACCF8893-1A0E-437D-A612-1659D305EA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0E87F72-70BF-43BC-A0D4-53665DC12672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488E9556-96EB-43B4-8552-B18E859B6574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FABD9919-8F5A-4B99-83E1-E90FE1DCF2E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{7613DB4E-14CE-4A1E-A8FB-6861BA1E583C}372c19de-dfd4-4de7-9293-53c5fa2d1f7c-TF54b766f8-63ee-43b7-9d15-113a5f305028b8e3081f_win32</Template>
  <TotalTime>0</TotalTime>
  <Words>1038</Words>
  <Application>Microsoft Office PowerPoint</Application>
  <PresentationFormat>Widescreen</PresentationFormat>
  <Paragraphs>89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Univers</vt:lpstr>
      <vt:lpstr>GradientVTI</vt:lpstr>
      <vt:lpstr>Hollie Williams</vt:lpstr>
      <vt:lpstr>Understanding the Hawthorne Effect</vt:lpstr>
      <vt:lpstr>Hawthorne Studies: A Radical Criticism</vt:lpstr>
      <vt:lpstr>The Real Hawthorne Effect</vt:lpstr>
      <vt:lpstr>Handling the Hawthorne effect (Oswald et al)</vt:lpstr>
      <vt:lpstr>Hawthorne Experiment Mullins,L.j. 2010</vt:lpstr>
      <vt:lpstr>Systematic Review of the Hawthorne effect</vt:lpstr>
      <vt:lpstr>Thank you</vt:lpstr>
    </vt:vector>
  </TitlesOfParts>
  <Company>Welsh Ambulance Service NHS Trust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Hollie Williams</dc:creator>
  <cp:lastModifiedBy>Hollie Williams</cp:lastModifiedBy>
  <cp:revision>1</cp:revision>
  <dcterms:created xsi:type="dcterms:W3CDTF">2026-04-01T08:50:20Z</dcterms:created>
  <dcterms:modified xsi:type="dcterms:W3CDTF">2026-04-16T11:54:22Z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