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handoutMasterIdLst>
    <p:handoutMasterId r:id="rId42"/>
  </p:handoutMasterIdLst>
  <p:sldIdLst>
    <p:sldId id="256" r:id="rId3"/>
    <p:sldId id="324" r:id="rId4"/>
    <p:sldId id="357" r:id="rId5"/>
    <p:sldId id="372" r:id="rId6"/>
    <p:sldId id="373" r:id="rId7"/>
    <p:sldId id="374" r:id="rId8"/>
    <p:sldId id="371" r:id="rId9"/>
    <p:sldId id="364" r:id="rId10"/>
    <p:sldId id="356" r:id="rId11"/>
    <p:sldId id="359" r:id="rId12"/>
    <p:sldId id="360" r:id="rId13"/>
    <p:sldId id="387" r:id="rId14"/>
    <p:sldId id="365" r:id="rId15"/>
    <p:sldId id="320" r:id="rId16"/>
    <p:sldId id="381" r:id="rId17"/>
    <p:sldId id="362" r:id="rId18"/>
    <p:sldId id="363" r:id="rId19"/>
    <p:sldId id="354" r:id="rId20"/>
    <p:sldId id="366" r:id="rId21"/>
    <p:sldId id="369" r:id="rId22"/>
    <p:sldId id="370" r:id="rId23"/>
    <p:sldId id="388" r:id="rId24"/>
    <p:sldId id="375" r:id="rId25"/>
    <p:sldId id="377" r:id="rId26"/>
    <p:sldId id="378" r:id="rId27"/>
    <p:sldId id="379" r:id="rId28"/>
    <p:sldId id="380" r:id="rId29"/>
    <p:sldId id="384" r:id="rId30"/>
    <p:sldId id="385" r:id="rId31"/>
    <p:sldId id="367" r:id="rId32"/>
    <p:sldId id="382" r:id="rId33"/>
    <p:sldId id="368" r:id="rId34"/>
    <p:sldId id="383" r:id="rId35"/>
    <p:sldId id="386" r:id="rId36"/>
    <p:sldId id="347" r:id="rId37"/>
    <p:sldId id="376" r:id="rId38"/>
    <p:sldId id="323" r:id="rId39"/>
    <p:sldId id="275" r:id="rId40"/>
  </p:sldIdLst>
  <p:sldSz cx="9144000" cy="6858000" type="screen4x3"/>
  <p:notesSz cx="6669405" cy="9753600"/>
  <p:defaultTex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Myriad Pro"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109" d="100"/>
          <a:sy n="109" d="100"/>
        </p:scale>
        <p:origin x="1674" y="108"/>
      </p:cViewPr>
      <p:guideLst>
        <p:guide orient="horz" pos="2160"/>
        <p:guide pos="2880"/>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handoutMaster" Target="handoutMasters/handoutMaster1.xml"/><Relationship Id="rId41" Type="http://schemas.openxmlformats.org/officeDocument/2006/relationships/notesMaster" Target="notesMasters/notesMaster1.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Header Placeholder 1"/>
          <p:cNvSpPr>
            <a:spLocks noGrp="1"/>
          </p:cNvSpPr>
          <p:nvPr>
            <p:ph type="hdr" sz="quarter"/>
          </p:nvPr>
        </p:nvSpPr>
        <p:spPr>
          <a:xfrm>
            <a:off x="0" y="0"/>
            <a:ext cx="2889250" cy="487363"/>
          </a:xfrm>
          <a:prstGeom prst="rect">
            <a:avLst/>
          </a:prstGeom>
        </p:spPr>
        <p:txBody>
          <a:bodyPr vert="horz" wrap="square" lIns="91440" tIns="45720" rIns="91440" bIns="45720" numCol="1" anchor="t" anchorCtr="0" compatLnSpc="1"/>
          <a:lstStyle>
            <a:lvl1pPr eaLnBrk="1" hangingPunct="1">
              <a:defRPr sz="1200">
                <a:latin typeface="Myriad Pro"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2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3" name="Date Placeholder 2"/>
          <p:cNvSpPr>
            <a:spLocks noGrp="1"/>
          </p:cNvSpPr>
          <p:nvPr>
            <p:ph type="dt" sz="quarter" idx="1"/>
          </p:nvPr>
        </p:nvSpPr>
        <p:spPr>
          <a:xfrm>
            <a:off x="3778250" y="0"/>
            <a:ext cx="2889250" cy="487363"/>
          </a:xfrm>
          <a:prstGeom prst="rect">
            <a:avLst/>
          </a:prstGeom>
        </p:spPr>
        <p:txBody>
          <a:bodyPr vert="horz" wrap="square" lIns="91440" tIns="45720" rIns="91440" bIns="45720" numCol="1" anchor="ctr" anchorCtr="0" compatLnSpc="1"/>
          <a:lstStyle>
            <a:lvl1pPr algn="r" eaLnBrk="1" hangingPunct="1">
              <a:defRPr sz="1200">
                <a:solidFill>
                  <a:srgbClr val="898989"/>
                </a:solidFill>
                <a:latin typeface="Myriad Pro"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17264BE-02A4-4FBD-A7C0-9D290795FC1F}" type="datetime1">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4" name="Footer Placeholder 3"/>
          <p:cNvSpPr>
            <a:spLocks noGrp="1"/>
          </p:cNvSpPr>
          <p:nvPr>
            <p:ph type="ftr" sz="quarter" idx="2"/>
          </p:nvPr>
        </p:nvSpPr>
        <p:spPr>
          <a:xfrm>
            <a:off x="0" y="9264650"/>
            <a:ext cx="2889250" cy="487363"/>
          </a:xfrm>
          <a:prstGeom prst="rect">
            <a:avLst/>
          </a:prstGeom>
        </p:spPr>
        <p:txBody>
          <a:bodyPr vert="horz" wrap="square" lIns="91440" tIns="45720" rIns="91440" bIns="45720" numCol="1" anchor="b" anchorCtr="0" compatLnSpc="1"/>
          <a:lstStyle>
            <a:lvl1pPr eaLnBrk="1" hangingPunct="1">
              <a:defRPr sz="1200">
                <a:latin typeface="Myriad Pro"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2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5" name="Slide Number Placeholder 4"/>
          <p:cNvSpPr>
            <a:spLocks noGrp="1"/>
          </p:cNvSpPr>
          <p:nvPr>
            <p:ph type="sldNum" sz="quarter" idx="3"/>
          </p:nvPr>
        </p:nvSpPr>
        <p:spPr>
          <a:xfrm>
            <a:off x="3778250" y="9264650"/>
            <a:ext cx="2889250" cy="487363"/>
          </a:xfrm>
          <a:prstGeom prst="rect">
            <a:avLst/>
          </a:prstGeom>
        </p:spPr>
        <p:txBody>
          <a:bodyPr vert="horz" wrap="square" lIns="91440" tIns="45720" rIns="91440" bIns="45720" numCol="1" anchor="b" anchorCtr="0" compatLnSpc="1"/>
          <a:lstStyle>
            <a:lvl1pPr algn="r" eaLnBrk="1" hangingPunct="1">
              <a:defRPr sz="1200">
                <a:solidFill>
                  <a:srgbClr val="898989"/>
                </a:solidFill>
                <a:latin typeface="Myriad Pro"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7FE7253-4B59-4992-A0BF-BC6DE18A8B51}"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Header Placeholder 1"/>
          <p:cNvSpPr>
            <a:spLocks noGrp="1"/>
          </p:cNvSpPr>
          <p:nvPr>
            <p:ph type="hdr" sz="quarter"/>
          </p:nvPr>
        </p:nvSpPr>
        <p:spPr>
          <a:xfrm>
            <a:off x="0" y="0"/>
            <a:ext cx="2889250" cy="487363"/>
          </a:xfrm>
          <a:prstGeom prst="rect">
            <a:avLst/>
          </a:prstGeom>
        </p:spPr>
        <p:txBody>
          <a:bodyPr vert="horz" wrap="square" lIns="91440" tIns="45720" rIns="91440" bIns="45720" numCol="1" anchor="t" anchorCtr="0" compatLnSpc="1"/>
          <a:p>
            <a:pPr lvl="0" eaLnBrk="1" hangingPunct="1">
              <a:buNone/>
            </a:pPr>
            <a:endParaRPr lang="en-US" altLang="zh-CN" sz="1200" dirty="0">
              <a:ea typeface="SimSun" panose="02010600030101010101" pitchFamily="2" charset="-122"/>
            </a:endParaRPr>
          </a:p>
        </p:txBody>
      </p:sp>
      <p:sp>
        <p:nvSpPr>
          <p:cNvPr id="3" name="Date Placeholder 2"/>
          <p:cNvSpPr>
            <a:spLocks noGrp="1"/>
          </p:cNvSpPr>
          <p:nvPr>
            <p:ph type="dt" idx="1"/>
          </p:nvPr>
        </p:nvSpPr>
        <p:spPr>
          <a:xfrm>
            <a:off x="3778250" y="0"/>
            <a:ext cx="2889250" cy="487363"/>
          </a:xfrm>
          <a:prstGeom prst="rect">
            <a:avLst/>
          </a:prstGeom>
        </p:spPr>
        <p:txBody>
          <a:bodyPr vert="horz" wrap="square" lIns="91440" tIns="45720" rIns="91440" bIns="45720" numCol="1" anchor="t" anchorCtr="0" compatLnSpc="1"/>
          <a:p>
            <a:pPr lvl="0" algn="r" eaLnBrk="1" hangingPunct="1">
              <a:buNone/>
            </a:pPr>
            <a:fld id="{BB962C8B-B14F-4D97-AF65-F5344CB8AC3E}" type="datetime1">
              <a:rPr lang="en-US" altLang="zh-CN" sz="1200" dirty="0">
                <a:ea typeface="SimSun" panose="02010600030101010101" pitchFamily="2" charset="-122"/>
              </a:rPr>
            </a:fld>
            <a:endParaRPr lang="en-US" altLang="zh-CN" sz="1200" dirty="0">
              <a:ea typeface="SimSun" panose="02010600030101010101" pitchFamily="2" charset="-122"/>
            </a:endParaRPr>
          </a:p>
        </p:txBody>
      </p:sp>
      <p:sp>
        <p:nvSpPr>
          <p:cNvPr id="4100" name="Slide Image Placeholder 3"/>
          <p:cNvSpPr>
            <a:spLocks noGrp="1" noRot="1" noChangeAspect="1"/>
          </p:cNvSpPr>
          <p:nvPr>
            <p:ph type="sldImg"/>
          </p:nvPr>
        </p:nvSpPr>
        <p:spPr>
          <a:xfrm>
            <a:off x="896938" y="731838"/>
            <a:ext cx="4875212" cy="3657600"/>
          </a:xfrm>
          <a:prstGeom prst="rect">
            <a:avLst/>
          </a:prstGeom>
          <a:noFill/>
          <a:ln w="12700" cap="flat" cmpd="sng">
            <a:solidFill>
              <a:srgbClr val="000000"/>
            </a:solidFill>
            <a:prstDash val="solid"/>
            <a:round/>
            <a:headEnd type="none" w="med" len="med"/>
            <a:tailEnd type="none" w="med" len="med"/>
          </a:ln>
        </p:spPr>
      </p:sp>
      <p:sp>
        <p:nvSpPr>
          <p:cNvPr id="5125" name="Notes Placeholder 4"/>
          <p:cNvSpPr>
            <a:spLocks noGrp="1" noChangeArrowheads="1"/>
          </p:cNvSpPr>
          <p:nvPr>
            <p:ph type="body" sz="quarter" idx="4294967295"/>
          </p:nvPr>
        </p:nvSpPr>
        <p:spPr bwMode="auto">
          <a:xfrm>
            <a:off x="666750" y="4632325"/>
            <a:ext cx="5335588" cy="438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0" fontAlgn="base" latinLnBrk="0" hangingPunct="0">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Click to edit Master text styles</a:t>
            </a:r>
            <a:endParaRPr kumimoji="0" lang="en-GB"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457200" rtl="0" eaLnBrk="0" fontAlgn="base" latinLnBrk="0" hangingPunct="0">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Second level</a:t>
            </a:r>
            <a:endParaRPr kumimoji="0" lang="en-GB"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457200" rtl="0" eaLnBrk="0" fontAlgn="base" latinLnBrk="0" hangingPunct="0">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Third level</a:t>
            </a:r>
            <a:endParaRPr kumimoji="0" lang="en-GB"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457200" rtl="0" eaLnBrk="0" fontAlgn="base" latinLnBrk="0" hangingPunct="0">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Fourth level</a:t>
            </a:r>
            <a:endParaRPr kumimoji="0" lang="en-GB"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457200" rtl="0" eaLnBrk="0" fontAlgn="base" latinLnBrk="0" hangingPunct="0">
              <a:lnSpc>
                <a:spcPct val="100000"/>
              </a:lnSpc>
              <a:spcBef>
                <a:spcPct val="0"/>
              </a:spcBef>
              <a:spcAft>
                <a:spcPct val="0"/>
              </a:spcAft>
              <a:buClrTx/>
              <a:buSzTx/>
              <a:buFontTx/>
              <a:buNone/>
              <a:defRPr/>
            </a:pPr>
            <a:r>
              <a:rPr kumimoji="0" lang="en-GB" altLang="en-US" sz="1200" b="0" i="0" u="none" strike="noStrike" kern="1200" cap="none" spc="0" normalizeH="0" baseline="0" noProof="0">
                <a:ln>
                  <a:noFill/>
                </a:ln>
                <a:solidFill>
                  <a:schemeClr val="tx1"/>
                </a:solidFill>
                <a:effectLst/>
                <a:uLnTx/>
                <a:uFillTx/>
                <a:latin typeface="+mn-lt"/>
                <a:ea typeface="+mn-ea"/>
                <a:cs typeface="+mn-cs"/>
              </a:rPr>
              <a:t>Fifth level</a:t>
            </a:r>
            <a:endParaRPr kumimoji="0" lang="en-US" altLang="zh-CN" sz="1200" b="0" i="0" u="none" strike="noStrike" kern="1200" cap="none" spc="0" normalizeH="0" baseline="0" noProof="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9264650"/>
            <a:ext cx="2889250" cy="487363"/>
          </a:xfrm>
          <a:prstGeom prst="rect">
            <a:avLst/>
          </a:prstGeom>
        </p:spPr>
        <p:txBody>
          <a:bodyPr vert="horz" wrap="square" lIns="91440" tIns="45720" rIns="91440" bIns="45720" numCol="1" anchor="b" anchorCtr="0" compatLnSpc="1"/>
          <a:p>
            <a:pPr lvl="0" eaLnBrk="1" hangingPunct="1">
              <a:buNone/>
            </a:pPr>
            <a:endParaRPr lang="en-US" altLang="zh-CN" sz="1200" dirty="0">
              <a:ea typeface="SimSun" panose="02010600030101010101" pitchFamily="2" charset="-122"/>
            </a:endParaRPr>
          </a:p>
        </p:txBody>
      </p:sp>
      <p:sp>
        <p:nvSpPr>
          <p:cNvPr id="7" name="Slide Number Placeholder 6"/>
          <p:cNvSpPr>
            <a:spLocks noGrp="1"/>
          </p:cNvSpPr>
          <p:nvPr>
            <p:ph type="sldNum" sz="quarter" idx="5"/>
          </p:nvPr>
        </p:nvSpPr>
        <p:spPr>
          <a:xfrm>
            <a:off x="3778250" y="9264650"/>
            <a:ext cx="2889250" cy="487363"/>
          </a:xfrm>
          <a:prstGeom prst="rect">
            <a:avLst/>
          </a:prstGeom>
        </p:spPr>
        <p:txBody>
          <a:bodyPr vert="horz" wrap="square" lIns="91440" tIns="45720" rIns="91440" bIns="45720" numCol="1" anchor="b" anchorCtr="0" compatLnSpc="1"/>
          <a:p>
            <a:pPr lvl="0" algn="r" eaLnBrk="1" hangingPunct="1">
              <a:buNone/>
            </a:pPr>
            <a:fld id="{9A0DB2DC-4C9A-4742-B13C-FB6460FD3503}" type="slidenum">
              <a:rPr lang="en-US" altLang="zh-CN" sz="1200" dirty="0">
                <a:ea typeface="SimSun" panose="02010600030101010101" pitchFamily="2" charset="-122"/>
              </a:rPr>
            </a:fld>
            <a:endParaRPr lang="en-US" altLang="zh-CN" sz="1200" dirty="0">
              <a:ea typeface="SimSun" panose="02010600030101010101" pitchFamily="2" charset="-122"/>
            </a:endParaRPr>
          </a:p>
        </p:txBody>
      </p:sp>
    </p:spTree>
  </p:cSld>
  <p:clrMap bg1="lt1" tx1="dk1" bg2="lt2" tx2="dk2" accent1="accent1" accent2="accent2" accent3="accent3" accent4="accent4" accent5="accent5" accent6="accent6" hlink="hlink" folHlink="folHlink"/>
  <p:hf sldNum="0" hdr="0" ftr="0" dt="0"/>
  <p:notesStyle>
    <a:lvl1pPr algn="l" defTabSz="457200" rtl="0" eaLnBrk="0" fontAlgn="base" hangingPunct="0">
      <a:spcBef>
        <a:spcPct val="0"/>
      </a:spcBef>
      <a:spcAft>
        <a:spcPct val="0"/>
      </a:spcAft>
      <a:defRPr sz="1200" kern="1200">
        <a:solidFill>
          <a:schemeClr val="tx1"/>
        </a:solidFill>
        <a:latin typeface="+mn-lt"/>
        <a:ea typeface="+mn-ea"/>
        <a:cs typeface="+mn-cs"/>
      </a:defRPr>
    </a:lvl1pPr>
    <a:lvl2pPr marL="457200" algn="l" defTabSz="457200" rtl="0" eaLnBrk="0" fontAlgn="base" hangingPunct="0">
      <a:spcBef>
        <a:spcPct val="0"/>
      </a:spcBef>
      <a:spcAft>
        <a:spcPct val="0"/>
      </a:spcAft>
      <a:defRPr sz="1200" kern="1200">
        <a:solidFill>
          <a:schemeClr val="tx1"/>
        </a:solidFill>
        <a:latin typeface="+mn-lt"/>
        <a:ea typeface="+mn-ea"/>
        <a:cs typeface="+mn-cs"/>
      </a:defRPr>
    </a:lvl2pPr>
    <a:lvl3pPr marL="914400" algn="l" defTabSz="457200" rtl="0" eaLnBrk="0" fontAlgn="base" hangingPunct="0">
      <a:spcBef>
        <a:spcPct val="0"/>
      </a:spcBef>
      <a:spcAft>
        <a:spcPct val="0"/>
      </a:spcAft>
      <a:defRPr sz="1200" kern="1200">
        <a:solidFill>
          <a:schemeClr val="tx1"/>
        </a:solidFill>
        <a:latin typeface="+mn-lt"/>
        <a:ea typeface="+mn-ea"/>
        <a:cs typeface="+mn-cs"/>
      </a:defRPr>
    </a:lvl3pPr>
    <a:lvl4pPr marL="1371600" algn="l" defTabSz="457200" rtl="0" eaLnBrk="0" fontAlgn="base" hangingPunct="0">
      <a:spcBef>
        <a:spcPct val="0"/>
      </a:spcBef>
      <a:spcAft>
        <a:spcPct val="0"/>
      </a:spcAft>
      <a:defRPr sz="1200" kern="1200">
        <a:solidFill>
          <a:schemeClr val="tx1"/>
        </a:solidFill>
        <a:latin typeface="+mn-lt"/>
        <a:ea typeface="+mn-ea"/>
        <a:cs typeface="+mn-cs"/>
      </a:defRPr>
    </a:lvl4pPr>
    <a:lvl5pPr marL="1828800" algn="l" defTabSz="457200" rtl="0" eaLnBrk="0" fontAlgn="base" hangingPunct="0">
      <a:spcBef>
        <a:spcPct val="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noProof="1"/>
              <a:t>Click to edit Master title style</a:t>
            </a:r>
            <a:endParaRPr lang="en-GB" noProof="1"/>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1"/>
              <a:t>Click to edit Master subtitle style</a:t>
            </a:r>
            <a:endParaRPr lang="en-GB" noProof="1"/>
          </a:p>
        </p:txBody>
      </p:sp>
      <p:sp>
        <p:nvSpPr>
          <p:cNvPr id="7" name="Date Placeholder 3"/>
          <p:cNvSpPr>
            <a:spLocks noGrp="1"/>
          </p:cNvSpPr>
          <p:nvPr>
            <p:ph type="dt" sz="half" idx="2"/>
          </p:nvPr>
        </p:nvSpPr>
        <p:spPr>
          <a:xfrm>
            <a:off x="395288" y="6524625"/>
            <a:ext cx="971550" cy="21907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fld id="{9E10A8B4-36B3-408E-98A2-02A2A0562A0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lstStyle>
            <a:lvl1pPr eaLnBrk="1" hangingPunct="1">
              <a:defRPr>
                <a:latin typeface="Myriad Pro"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CA0EA584-9BDF-4462-8E9D-AE9C2174A286}"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Content Placeholder 2"/>
          <p:cNvSpPr>
            <a:spLocks noGrp="1"/>
          </p:cNvSpPr>
          <p:nvPr>
            <p:ph idx="1"/>
          </p:nvPr>
        </p:nvSpPr>
        <p:spPr>
          <a:xfrm>
            <a:off x="457200" y="1600201"/>
            <a:ext cx="8229600" cy="3917032"/>
          </a:xfrm>
        </p:spPr>
        <p:txBody>
          <a:bodyPr/>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7"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fld id="{5588CA33-4679-403F-97DF-35EA1E90A0C0}"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lstStyle>
            <a:lvl1pPr eaLnBrk="1" hangingPunct="1">
              <a:defRPr>
                <a:latin typeface="Myriad Pro"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a:ln>
                <a:noFill/>
              </a:ln>
              <a:solidFill>
                <a:schemeClr val="tx1"/>
              </a:solidFill>
              <a:effectLst/>
              <a:uLnTx/>
              <a:uFillTx/>
              <a:latin typeface="Myriad Pro" pitchFamily="34" charset="0"/>
              <a:ea typeface="+mn-ea"/>
              <a:cs typeface="+mn-cs"/>
            </a:endParaRPr>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77ABC308-8E7D-4853-B305-A3C3F9542349}"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noProof="1"/>
              <a:t>Click to edit Master title style</a:t>
            </a:r>
            <a:endParaRPr lang="en-GB" noProof="1"/>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1"/>
              <a:t>Click to edit Master text styles</a:t>
            </a:r>
            <a:endParaRPr lang="en-US" noProof="1"/>
          </a:p>
        </p:txBody>
      </p:sp>
      <p:sp>
        <p:nvSpPr>
          <p:cNvPr id="4" name="Date Placeholder 3"/>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5" name="Slide Number Placeholder 4"/>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5" name="Date Placeholder 4"/>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noProof="1"/>
              <a:t>Click to edit Master title style</a:t>
            </a:r>
            <a:endParaRPr lang="en-GB"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a:t>Click to edit Master text styles</a:t>
            </a:r>
            <a:endParaRPr lang="en-US" noProof="1"/>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a:t>Click to edit Master text styles</a:t>
            </a:r>
            <a:endParaRPr lang="en-US" noProof="1"/>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7" name="Date Placeholder 6"/>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8" name="Slide Number Placeholder 7"/>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Date Placeholder 2"/>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4" name="Slide Number Placeholder 3"/>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3" name="Slide Number Placeholder 2"/>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a:t>Click to edit Master title style</a:t>
            </a:r>
            <a:endParaRPr lang="en-GB" noProof="1"/>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a:t>Click to edit Master text styles</a:t>
            </a:r>
            <a:endParaRPr lang="en-US" noProof="1"/>
          </a:p>
        </p:txBody>
      </p:sp>
      <p:sp>
        <p:nvSpPr>
          <p:cNvPr id="5" name="Date Placeholder 4"/>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noProof="1"/>
              <a:t>Click to edit Master title style</a:t>
            </a:r>
            <a:endParaRPr lang="en-GB" noProof="1"/>
          </a:p>
        </p:txBody>
      </p:sp>
      <p:sp>
        <p:nvSpPr>
          <p:cNvPr id="3" name="Picture Placeholder 2"/>
          <p:cNvSpPr>
            <a:spLocks noGrp="1"/>
          </p:cNvSpPr>
          <p:nvPr>
            <p:ph type="pic" idx="1"/>
          </p:nvPr>
        </p:nvSpPr>
        <p:spPr>
          <a:xfrm>
            <a:off x="1792288" y="612775"/>
            <a:ext cx="5486400" cy="3824337"/>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US" sz="3200" b="0" i="0" u="none" strike="noStrike" kern="1200" cap="none" spc="0" normalizeH="0" baseline="0" noProof="1">
                <a:ln>
                  <a:noFill/>
                </a:ln>
                <a:solidFill>
                  <a:schemeClr val="tx1"/>
                </a:solidFill>
                <a:effectLst/>
                <a:uLnTx/>
                <a:uFillTx/>
                <a:latin typeface="+mn-lt"/>
                <a:ea typeface="+mn-ea"/>
                <a:cs typeface="+mn-cs"/>
              </a:rPr>
              <a:t>Click icon to add picture</a:t>
            </a:r>
            <a:endParaRPr kumimoji="0" lang="en-GB" sz="3200" b="0" i="0" u="none" strike="noStrike" kern="1200" cap="none" spc="0" normalizeH="0" baseline="0" noProof="1">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a:t>Click to edit Master text styles</a:t>
            </a:r>
            <a:endParaRPr lang="en-US" noProof="1"/>
          </a:p>
        </p:txBody>
      </p:sp>
      <p:sp>
        <p:nvSpPr>
          <p:cNvPr id="5" name="Date Placeholder 4"/>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a:t>Click to edit Master title style</a:t>
            </a:r>
            <a:endParaRPr lang="en-GB" noProof="1"/>
          </a:p>
        </p:txBody>
      </p:sp>
      <p:sp>
        <p:nvSpPr>
          <p:cNvPr id="3" name="Vertical Text Placeholder 2"/>
          <p:cNvSpPr>
            <a:spLocks noGrp="1"/>
          </p:cNvSpPr>
          <p:nvPr>
            <p:ph type="body" orient="vert" idx="1"/>
          </p:nvPr>
        </p:nvSpPr>
        <p:spPr/>
        <p:txBody>
          <a:bodyPr vert="eaVert"/>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4" name="Date Placeholder 3"/>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5" name="Slide Number Placeholder 4"/>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noProof="1"/>
              <a:t>Click to edit Master title style</a:t>
            </a:r>
            <a:endParaRPr lang="en-GB" noProof="1"/>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noProof="1"/>
              <a:t>Click to edit Master text styles</a:t>
            </a:r>
            <a:endParaRPr lang="en-US" noProof="1"/>
          </a:p>
          <a:p>
            <a:pPr lvl="1"/>
            <a:r>
              <a:rPr lang="en-US" noProof="1"/>
              <a:t>Second level</a:t>
            </a:r>
            <a:endParaRPr lang="en-US" noProof="1"/>
          </a:p>
          <a:p>
            <a:pPr lvl="2"/>
            <a:r>
              <a:rPr lang="en-US" noProof="1"/>
              <a:t>Third level</a:t>
            </a:r>
            <a:endParaRPr lang="en-US" noProof="1"/>
          </a:p>
          <a:p>
            <a:pPr lvl="3"/>
            <a:r>
              <a:rPr lang="en-US" noProof="1"/>
              <a:t>Fourth level</a:t>
            </a:r>
            <a:endParaRPr lang="en-US" noProof="1"/>
          </a:p>
          <a:p>
            <a:pPr lvl="4"/>
            <a:r>
              <a:rPr lang="en-US" noProof="1"/>
              <a:t>Fifth level</a:t>
            </a:r>
            <a:endParaRPr lang="en-GB" noProof="1"/>
          </a:p>
        </p:txBody>
      </p:sp>
      <p:sp>
        <p:nvSpPr>
          <p:cNvPr id="4" name="Date Placeholder 3"/>
          <p:cNvSpPr>
            <a:spLocks noGrp="1"/>
          </p:cNvSpPr>
          <p:nvPr>
            <p:ph type="dt" sz="half" idx="10"/>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5" name="Slide Number Placeholder 4"/>
          <p:cNvSpPr>
            <a:spLocks noGrp="1"/>
          </p:cNvSpPr>
          <p:nvPr>
            <p:ph type="sldNum" sz="quarter" idx="11"/>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Title Placeholder 1"/>
          <p:cNvSpPr>
            <a:spLocks noGrp="1"/>
          </p:cNvSpPr>
          <p:nvPr>
            <p:ph type="title"/>
          </p:nvPr>
        </p:nvSpPr>
        <p:spPr>
          <a:xfrm>
            <a:off x="457200" y="274638"/>
            <a:ext cx="8229600" cy="1143000"/>
          </a:xfrm>
          <a:prstGeom prst="rect">
            <a:avLst/>
          </a:prstGeom>
          <a:noFill/>
          <a:ln w="9525">
            <a:noFill/>
          </a:ln>
        </p:spPr>
        <p:txBody>
          <a:bodyPr anchor="ctr"/>
          <a:p>
            <a:pPr lvl="0"/>
            <a:r>
              <a:rPr lang="en-US" altLang="zh-CN" dirty="0"/>
              <a:t>Click to edit Master title style</a:t>
            </a:r>
            <a:endParaRPr lang="en-GB" altLang="en-US" dirty="0"/>
          </a:p>
        </p:txBody>
      </p:sp>
      <p:sp>
        <p:nvSpPr>
          <p:cNvPr id="1027" name="Text Placeholder 2"/>
          <p:cNvSpPr>
            <a:spLocks noGrp="1"/>
          </p:cNvSpPr>
          <p:nvPr>
            <p:ph type="body"/>
          </p:nvPr>
        </p:nvSpPr>
        <p:spPr>
          <a:xfrm>
            <a:off x="457200" y="1600200"/>
            <a:ext cx="8229600" cy="3916363"/>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GB" altLang="en-US" dirty="0"/>
          </a:p>
        </p:txBody>
      </p:sp>
      <p:sp>
        <p:nvSpPr>
          <p:cNvPr id="4"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lstStyle>
            <a:lvl1pPr algn="ctr" eaLnBrk="1" hangingPunct="1">
              <a:defRPr sz="1000">
                <a:solidFill>
                  <a:srgbClr val="898989"/>
                </a:solidFill>
                <a:latin typeface="Myriad Pro"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fld id="{9638C4B0-775F-4F67-B8EA-22254D187C36}" type="datetime1">
              <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0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lstStyle>
            <a:lvl1pPr algn="r" eaLnBrk="1" hangingPunct="1">
              <a:defRPr sz="1200">
                <a:solidFill>
                  <a:srgbClr val="898989"/>
                </a:solidFill>
                <a:latin typeface="Myriad Pro"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0CAD5D68-7C49-4EA4-8044-E781544582BE}" type="slidenum">
              <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rPr>
            </a:fld>
            <a:endParaRPr kumimoji="0" lang="en-GB" altLang="en-US" sz="1200" b="0" i="0" u="none" strike="noStrike" kern="1200" cap="none" spc="0" normalizeH="0" baseline="0" noProof="0">
              <a:ln>
                <a:noFill/>
              </a:ln>
              <a:solidFill>
                <a:srgbClr val="898989"/>
              </a:solidFill>
              <a:effectLst/>
              <a:uLnTx/>
              <a:uFillTx/>
              <a:latin typeface="Myriad Pro" pitchFamily="34"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pitchFamily="34" charset="0"/>
        </a:defRPr>
      </a:lvl2pPr>
      <a:lvl3pPr algn="ctr" rtl="0" eaLnBrk="0" fontAlgn="base" hangingPunct="0">
        <a:spcBef>
          <a:spcPct val="0"/>
        </a:spcBef>
        <a:spcAft>
          <a:spcPct val="0"/>
        </a:spcAft>
        <a:defRPr sz="4400">
          <a:solidFill>
            <a:schemeClr val="tx1"/>
          </a:solidFill>
          <a:latin typeface="Myriad Pro" pitchFamily="34" charset="0"/>
        </a:defRPr>
      </a:lvl3pPr>
      <a:lvl4pPr algn="ctr" rtl="0" eaLnBrk="0" fontAlgn="base" hangingPunct="0">
        <a:spcBef>
          <a:spcPct val="0"/>
        </a:spcBef>
        <a:spcAft>
          <a:spcPct val="0"/>
        </a:spcAft>
        <a:defRPr sz="4400">
          <a:solidFill>
            <a:schemeClr val="tx1"/>
          </a:solidFill>
          <a:latin typeface="Myriad Pro" pitchFamily="34" charset="0"/>
        </a:defRPr>
      </a:lvl4pPr>
      <a:lvl5pPr algn="ctr" rtl="0" eaLnBrk="0" fontAlgn="base" hangingPunct="0">
        <a:spcBef>
          <a:spcPct val="0"/>
        </a:spcBef>
        <a:spcAft>
          <a:spcPct val="0"/>
        </a:spcAft>
        <a:defRPr sz="4400">
          <a:solidFill>
            <a:schemeClr val="tx1"/>
          </a:solidFill>
          <a:latin typeface="Myriad Pro" pitchFamily="34" charset="0"/>
        </a:defRPr>
      </a:lvl5pPr>
      <a:lvl6pPr marL="457200" algn="ctr" rtl="0" fontAlgn="base">
        <a:spcBef>
          <a:spcPct val="0"/>
        </a:spcBef>
        <a:spcAft>
          <a:spcPct val="0"/>
        </a:spcAft>
        <a:defRPr sz="4400">
          <a:solidFill>
            <a:schemeClr val="tx1"/>
          </a:solidFill>
          <a:latin typeface="Myriad Pro" pitchFamily="34" charset="0"/>
        </a:defRPr>
      </a:lvl6pPr>
      <a:lvl7pPr marL="914400" algn="ctr" rtl="0" fontAlgn="base">
        <a:spcBef>
          <a:spcPct val="0"/>
        </a:spcBef>
        <a:spcAft>
          <a:spcPct val="0"/>
        </a:spcAft>
        <a:defRPr sz="4400">
          <a:solidFill>
            <a:schemeClr val="tx1"/>
          </a:solidFill>
          <a:latin typeface="Myriad Pro" pitchFamily="34" charset="0"/>
        </a:defRPr>
      </a:lvl7pPr>
      <a:lvl8pPr marL="1371600" algn="ctr" rtl="0" fontAlgn="base">
        <a:spcBef>
          <a:spcPct val="0"/>
        </a:spcBef>
        <a:spcAft>
          <a:spcPct val="0"/>
        </a:spcAft>
        <a:defRPr sz="4400">
          <a:solidFill>
            <a:schemeClr val="tx1"/>
          </a:solidFill>
          <a:latin typeface="Myriad Pro" pitchFamily="34" charset="0"/>
        </a:defRPr>
      </a:lvl8pPr>
      <a:lvl9pPr marL="1828800" algn="ctr" rtl="0" fontAlgn="base">
        <a:spcBef>
          <a:spcPct val="0"/>
        </a:spcBef>
        <a:spcAft>
          <a:spcPct val="0"/>
        </a:spcAft>
        <a:defRPr sz="4400">
          <a:solidFill>
            <a:schemeClr val="tx1"/>
          </a:solidFill>
          <a:latin typeface="Myriad Pro"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ctrTitle"/>
          </p:nvPr>
        </p:nvSpPr>
        <p:spPr>
          <a:xfrm>
            <a:off x="576263" y="908050"/>
            <a:ext cx="7991475" cy="4824413"/>
          </a:xfrm>
        </p:spPr>
        <p:txBody>
          <a:bodyPr vert="horz" wrap="square" lIns="91440" tIns="45720" rIns="91440" bIns="45720" numCol="1" anchor="ctr" anchorCtr="0" compatLnSpc="1">
            <a:normAutofit fontScale="90000"/>
          </a:bodyPr>
          <a:lstStyle/>
          <a:p>
            <a:pPr marL="0" marR="0" lvl="0" indent="0" algn="ctr" defTabSz="914400" rtl="0" eaLnBrk="1" fontAlgn="auto" latinLnBrk="0" hangingPunct="1">
              <a:lnSpc>
                <a:spcPct val="100000"/>
              </a:lnSpc>
              <a:spcBef>
                <a:spcPct val="0"/>
              </a:spcBef>
              <a:spcAft>
                <a:spcPct val="0"/>
              </a:spcAft>
              <a:buClrTx/>
              <a:buSzTx/>
              <a:buFontTx/>
              <a:buNone/>
              <a:defRPr/>
            </a:pPr>
            <a:br>
              <a:rPr kumimoji="0" lang="en-GB" sz="4000" b="1" i="0" u="none" strike="noStrike" kern="1200" cap="none" spc="0" normalizeH="0" baseline="0" noProof="0" dirty="0">
                <a:ln>
                  <a:noFill/>
                </a:ln>
                <a:solidFill>
                  <a:schemeClr val="tx1"/>
                </a:solidFill>
                <a:effectLst/>
                <a:uLnTx/>
                <a:uFillTx/>
                <a:latin typeface="+mj-lt"/>
                <a:ea typeface="+mj-ea"/>
                <a:cs typeface="+mj-cs"/>
              </a:rPr>
            </a:br>
            <a:r>
              <a:rPr kumimoji="0" lang="en-GB" sz="5300" b="1" i="0" u="none" strike="noStrike" kern="1200" cap="none" spc="0" normalizeH="0" baseline="0" noProof="1">
                <a:ln>
                  <a:noFill/>
                </a:ln>
                <a:solidFill>
                  <a:schemeClr val="tx1"/>
                </a:solidFill>
                <a:effectLst/>
                <a:uLnTx/>
                <a:uFillTx/>
                <a:latin typeface="+mj-lt"/>
                <a:ea typeface="+mj-ea"/>
                <a:cs typeface="+mj-cs"/>
              </a:rPr>
              <a:t>BA International Hotel Management</a:t>
            </a:r>
            <a:br>
              <a:rPr kumimoji="0" lang="en-GB" sz="4000" b="1" i="0" u="none" strike="noStrike" kern="1200" cap="none" spc="0" normalizeH="0" baseline="0" noProof="0" dirty="0">
                <a:ln>
                  <a:noFill/>
                </a:ln>
                <a:solidFill>
                  <a:schemeClr val="tx1"/>
                </a:solidFill>
                <a:effectLst/>
                <a:uLnTx/>
                <a:uFillTx/>
                <a:latin typeface="+mj-lt"/>
                <a:ea typeface="+mj-ea"/>
                <a:cs typeface="+mj-cs"/>
              </a:rPr>
            </a:br>
            <a:br>
              <a:rPr kumimoji="0" lang="en-GB" altLang="en-US" sz="2400" b="0" i="0" u="none" strike="noStrike" kern="1200" cap="none" spc="0" normalizeH="0" baseline="0" noProof="0" dirty="0">
                <a:ln>
                  <a:noFill/>
                </a:ln>
                <a:solidFill>
                  <a:schemeClr val="tx1"/>
                </a:solidFill>
                <a:effectLst/>
                <a:uLnTx/>
                <a:uFillTx/>
                <a:latin typeface="+mj-lt"/>
                <a:ea typeface="+mj-ea"/>
                <a:cs typeface="+mj-cs"/>
              </a:rPr>
            </a:br>
            <a:r>
              <a:rPr kumimoji="0" lang="en-GB" sz="4400" b="0" i="0" u="none" strike="noStrike" kern="1200" cap="none" spc="0" normalizeH="0" baseline="0" noProof="1">
                <a:ln>
                  <a:noFill/>
                </a:ln>
                <a:solidFill>
                  <a:schemeClr val="tx1"/>
                </a:solidFill>
                <a:effectLst/>
                <a:uLnTx/>
                <a:uFillTx/>
                <a:latin typeface="+mj-lt"/>
                <a:ea typeface="+mj-ea"/>
                <a:cs typeface="+mj-cs"/>
              </a:rPr>
              <a:t> </a:t>
            </a:r>
            <a:r>
              <a:rPr kumimoji="0" lang="en-GB" sz="4400" b="1" i="0" u="none" strike="noStrike" kern="1200" cap="none" spc="0" normalizeH="0" baseline="0" noProof="1">
                <a:ln>
                  <a:noFill/>
                </a:ln>
                <a:solidFill>
                  <a:schemeClr val="tx1"/>
                </a:solidFill>
                <a:effectLst/>
                <a:uLnTx/>
                <a:uFillTx/>
                <a:latin typeface="+mj-lt"/>
                <a:ea typeface="+mj-ea"/>
                <a:cs typeface="+mj-cs"/>
              </a:rPr>
              <a:t>Hospitality and Guest Services</a:t>
            </a:r>
            <a:br>
              <a:rPr kumimoji="0" lang="en-GB" sz="4000" b="1" i="0" u="none" strike="noStrike" kern="1200" cap="none" spc="0" normalizeH="0" baseline="0" noProof="0" dirty="0">
                <a:ln>
                  <a:noFill/>
                </a:ln>
                <a:solidFill>
                  <a:schemeClr val="accent2">
                    <a:lumMod val="20000"/>
                    <a:lumOff val="80000"/>
                  </a:schemeClr>
                </a:solidFill>
                <a:effectLst/>
                <a:uLnTx/>
                <a:uFillTx/>
                <a:latin typeface="+mj-lt"/>
                <a:ea typeface="+mj-ea"/>
                <a:cs typeface="+mj-cs"/>
              </a:rPr>
            </a:br>
            <a:r>
              <a:rPr kumimoji="0" lang="en-GB" sz="3100" b="1" i="0" u="none" strike="noStrike" kern="1200" cap="none" spc="0" normalizeH="0" baseline="0" noProof="1">
                <a:ln>
                  <a:noFill/>
                </a:ln>
                <a:solidFill>
                  <a:srgbClr val="FF0000"/>
                </a:solidFill>
                <a:effectLst/>
                <a:uLnTx/>
                <a:uFillTx/>
                <a:latin typeface="+mj-lt"/>
                <a:ea typeface="+mj-ea"/>
                <a:cs typeface="+mj-cs"/>
              </a:rPr>
              <a:t>(M4X01915)</a:t>
            </a:r>
            <a:br>
              <a:rPr kumimoji="0" lang="en-GB" sz="3100" b="1" i="0" u="none" strike="noStrike" kern="1200" cap="none" spc="0" normalizeH="0" baseline="0" noProof="0" dirty="0">
                <a:ln>
                  <a:noFill/>
                </a:ln>
                <a:solidFill>
                  <a:schemeClr val="accent2">
                    <a:lumMod val="20000"/>
                    <a:lumOff val="80000"/>
                  </a:schemeClr>
                </a:solidFill>
                <a:effectLst/>
                <a:uLnTx/>
                <a:uFillTx/>
                <a:latin typeface="+mj-lt"/>
                <a:ea typeface="+mj-ea"/>
                <a:cs typeface="+mj-cs"/>
              </a:rPr>
            </a:br>
            <a:r>
              <a:rPr kumimoji="0" lang="en-GB" sz="3100" b="1" i="0" u="none" strike="noStrike" kern="1200" cap="none" spc="0" normalizeH="0" baseline="0" noProof="1">
                <a:ln>
                  <a:noFill/>
                </a:ln>
                <a:solidFill>
                  <a:schemeClr val="tx1"/>
                </a:solidFill>
                <a:effectLst/>
                <a:uLnTx/>
                <a:uFillTx/>
                <a:latin typeface="+mj-lt"/>
                <a:ea typeface="+mj-ea"/>
                <a:cs typeface="+mj-cs"/>
              </a:rPr>
              <a:t>Session 6</a:t>
            </a:r>
            <a:br>
              <a:rPr kumimoji="0" lang="en-GB" sz="3100" b="1" i="0" u="none" strike="noStrike" kern="1200" cap="none" spc="0" normalizeH="0" baseline="0" noProof="0" dirty="0">
                <a:ln>
                  <a:noFill/>
                </a:ln>
                <a:solidFill>
                  <a:srgbClr val="002060"/>
                </a:solidFill>
                <a:effectLst/>
                <a:uLnTx/>
                <a:uFillTx/>
                <a:latin typeface="+mj-lt"/>
                <a:ea typeface="+mj-ea"/>
                <a:cs typeface="+mj-cs"/>
              </a:rPr>
            </a:br>
            <a:r>
              <a:rPr kumimoji="0" lang="en-GB" sz="4900" b="1" i="0" u="none" strike="noStrike" kern="1200" cap="none" spc="0" normalizeH="0" baseline="0" noProof="1">
                <a:ln>
                  <a:noFill/>
                </a:ln>
                <a:solidFill>
                  <a:schemeClr val="tx1"/>
                </a:solidFill>
                <a:effectLst/>
                <a:uLnTx/>
                <a:uFillTx/>
                <a:latin typeface="+mj-lt"/>
                <a:ea typeface="+mj-ea"/>
                <a:cs typeface="+mj-cs"/>
              </a:rPr>
              <a:t>Analysis of Different Sectors in the Hospitality and Tourism Industry</a:t>
            </a:r>
            <a:endParaRPr kumimoji="0" lang="en-GB" altLang="en-US" sz="4900" b="1" i="0" u="none" strike="noStrike" kern="1200" cap="none" spc="0" normalizeH="0" baseline="0" noProof="1">
              <a:ln>
                <a:noFill/>
              </a:ln>
              <a:solidFill>
                <a:schemeClr val="tx1"/>
              </a:solidFill>
              <a:effectLst/>
              <a:uLnTx/>
              <a:uFillTx/>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Title 1"/>
          <p:cNvSpPr>
            <a:spLocks noGrp="1"/>
          </p:cNvSpPr>
          <p:nvPr>
            <p:ph type="title"/>
          </p:nvPr>
        </p:nvSpPr>
        <p:spPr>
          <a:ln/>
        </p:spPr>
        <p:txBody>
          <a:bodyPr vert="horz" wrap="square" lIns="91440" tIns="45720" rIns="91440" bIns="45720" anchor="ctr"/>
          <a:p>
            <a:pPr eaLnBrk="1" hangingPunct="1"/>
            <a:r>
              <a:rPr lang="en-GB" altLang="en-US" dirty="0"/>
              <a:t>Lecture Aims &amp; Objectives</a:t>
            </a:r>
            <a:endParaRPr lang="en-GB" altLang="en-US" dirty="0"/>
          </a:p>
        </p:txBody>
      </p:sp>
      <p:sp>
        <p:nvSpPr>
          <p:cNvPr id="7171" name="Content Placeholder 2"/>
          <p:cNvSpPr>
            <a:spLocks noGrp="1"/>
          </p:cNvSpPr>
          <p:nvPr>
            <p:ph idx="1"/>
          </p:nvPr>
        </p:nvSpPr>
        <p:spPr>
          <a:xfrm>
            <a:off x="457200" y="1196975"/>
            <a:ext cx="8229600" cy="4176713"/>
          </a:xfrm>
          <a:ln/>
        </p:spPr>
        <p:txBody>
          <a:bodyPr vert="horz" wrap="square" lIns="91440" tIns="45720" rIns="91440" bIns="45720" anchor="t"/>
          <a:p>
            <a:pPr marL="0" indent="0" eaLnBrk="1" hangingPunct="1">
              <a:lnSpc>
                <a:spcPct val="80000"/>
              </a:lnSpc>
              <a:buNone/>
            </a:pPr>
            <a:r>
              <a:rPr lang="en-GB" altLang="en-US" sz="2800" dirty="0"/>
              <a:t>Upon the successful completion of this lecture, students should be able to:</a:t>
            </a:r>
            <a:endParaRPr lang="en-GB" altLang="en-US" sz="2800" dirty="0"/>
          </a:p>
          <a:p>
            <a:pPr marL="0" indent="0" algn="just" eaLnBrk="1" hangingPunct="1">
              <a:lnSpc>
                <a:spcPct val="80000"/>
              </a:lnSpc>
            </a:pPr>
            <a:r>
              <a:rPr lang="en-GB" altLang="en-US" sz="2500" dirty="0"/>
              <a:t>Understand market analysis of different sectors in the </a:t>
            </a:r>
            <a:endParaRPr lang="en-GB" altLang="en-US" sz="2500" dirty="0"/>
          </a:p>
          <a:p>
            <a:pPr marL="0" indent="0" algn="just" eaLnBrk="1" hangingPunct="1">
              <a:lnSpc>
                <a:spcPct val="80000"/>
              </a:lnSpc>
              <a:buNone/>
            </a:pPr>
            <a:r>
              <a:rPr lang="en-GB" altLang="en-US" sz="2500" dirty="0"/>
              <a:t> H &amp; T industry.</a:t>
            </a:r>
            <a:endParaRPr lang="en-GB" altLang="en-US" sz="2500" dirty="0"/>
          </a:p>
          <a:p>
            <a:pPr marL="0" indent="0" algn="just" eaLnBrk="1" hangingPunct="1">
              <a:lnSpc>
                <a:spcPct val="80000"/>
              </a:lnSpc>
            </a:pPr>
            <a:r>
              <a:rPr lang="en-GB" altLang="en-US" sz="2500" dirty="0"/>
              <a:t>Appreciate the unique economic contribution of H &amp; T</a:t>
            </a:r>
            <a:endParaRPr lang="en-GB" altLang="en-US" sz="2500" dirty="0"/>
          </a:p>
          <a:p>
            <a:pPr marL="0" indent="0" algn="just" eaLnBrk="1" hangingPunct="1">
              <a:lnSpc>
                <a:spcPct val="80000"/>
              </a:lnSpc>
              <a:buNone/>
            </a:pPr>
            <a:r>
              <a:rPr lang="en-GB" altLang="en-US" sz="2500" dirty="0"/>
              <a:t> industry to global economic growth.</a:t>
            </a:r>
            <a:endParaRPr lang="en-GB" altLang="en-US" sz="2500" dirty="0"/>
          </a:p>
          <a:p>
            <a:pPr marL="0" indent="0" eaLnBrk="1" hangingPunct="1">
              <a:lnSpc>
                <a:spcPct val="80000"/>
              </a:lnSpc>
            </a:pPr>
            <a:r>
              <a:rPr lang="en-GB" altLang="en-US" sz="2500" dirty="0"/>
              <a:t>Understand factors/trends impacting on </a:t>
            </a:r>
            <a:r>
              <a:rPr lang="en-GB" altLang="en-US" sz="2400" dirty="0"/>
              <a:t>H &amp; T industry.</a:t>
            </a:r>
            <a:endParaRPr lang="en-GB" altLang="en-US" sz="2500" dirty="0"/>
          </a:p>
          <a:p>
            <a:pPr marL="0" indent="0" algn="just" eaLnBrk="1" hangingPunct="1">
              <a:lnSpc>
                <a:spcPct val="80000"/>
              </a:lnSpc>
            </a:pPr>
            <a:r>
              <a:rPr lang="en-GB" altLang="en-US" sz="2500" dirty="0"/>
              <a:t>Understand the growing operational link among various </a:t>
            </a:r>
            <a:endParaRPr lang="en-GB" altLang="en-US" sz="2500" dirty="0"/>
          </a:p>
          <a:p>
            <a:pPr marL="0" indent="0" algn="just" eaLnBrk="1" hangingPunct="1">
              <a:lnSpc>
                <a:spcPct val="80000"/>
              </a:lnSpc>
              <a:buNone/>
            </a:pPr>
            <a:r>
              <a:rPr lang="en-GB" altLang="en-US" sz="2500" dirty="0"/>
              <a:t>  sectors in the H &amp; T industry.</a:t>
            </a:r>
            <a:endParaRPr lang="en-GB" altLang="en-US" sz="2500" dirty="0"/>
          </a:p>
          <a:p>
            <a:pPr marL="0" indent="0" algn="just" eaLnBrk="1" hangingPunct="1">
              <a:lnSpc>
                <a:spcPct val="80000"/>
              </a:lnSpc>
              <a:buNone/>
            </a:pPr>
            <a:endParaRPr lang="en-GB" altLang="en-US" sz="2500" dirty="0"/>
          </a:p>
          <a:p>
            <a:pPr marL="0" indent="0" algn="just" eaLnBrk="1" hangingPunct="1">
              <a:lnSpc>
                <a:spcPct val="80000"/>
              </a:lnSpc>
              <a:buNone/>
            </a:pPr>
            <a:endParaRPr lang="en-GB" altLang="en-US"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Title 1"/>
          <p:cNvSpPr>
            <a:spLocks noGrp="1"/>
          </p:cNvSpPr>
          <p:nvPr>
            <p:ph type="title"/>
          </p:nvPr>
        </p:nvSpPr>
        <p:spPr>
          <a:ln/>
        </p:spPr>
        <p:txBody>
          <a:bodyPr vert="horz" wrap="square" lIns="91440" tIns="45720" rIns="91440" bIns="45720" anchor="ctr"/>
          <a:p>
            <a:pPr eaLnBrk="1" hangingPunct="1"/>
            <a:r>
              <a:rPr lang="en-GB" altLang="en-US" sz="3600" b="1" dirty="0"/>
              <a:t>Market Analysis of Sectors in H &amp; T Industry</a:t>
            </a:r>
            <a:endParaRPr lang="en-GB" altLang="en-US" sz="3600" b="1" dirty="0"/>
          </a:p>
        </p:txBody>
      </p:sp>
      <p:sp>
        <p:nvSpPr>
          <p:cNvPr id="10243" name="Content Placeholder 2"/>
          <p:cNvSpPr>
            <a:spLocks noGrp="1" noChangeArrowheads="1"/>
          </p:cNvSpPr>
          <p:nvPr>
            <p:ph idx="1"/>
          </p:nvPr>
        </p:nvSpPr>
        <p:spPr>
          <a:xfrm>
            <a:off x="179388" y="1417638"/>
            <a:ext cx="8856663" cy="4314825"/>
          </a:xfrm>
        </p:spPr>
        <p:txBody>
          <a:bodyPr vert="horz" wrap="square" lIns="91440" tIns="45720" rIns="91440" bIns="45720" numCol="1" anchor="t" anchorCtr="0" compatLnSpc="1"/>
          <a:p>
            <a:pPr marL="0" indent="0" algn="just" eaLnBrk="1" hangingPunct="1">
              <a:lnSpc>
                <a:spcPct val="80000"/>
              </a:lnSpc>
              <a:buNone/>
            </a:pPr>
            <a:r>
              <a:rPr lang="en-GB" altLang="en-US" sz="2900" dirty="0"/>
              <a:t>In 2017, global travel industry gross bookings reached $1.6 trillion, making it one of the largest and fastest growing sectors in the world (The World Bank, 2017).</a:t>
            </a:r>
            <a:endParaRPr lang="en-GB" altLang="en-US" sz="2900" dirty="0"/>
          </a:p>
          <a:p>
            <a:pPr marL="0" indent="0" algn="just" eaLnBrk="1" hangingPunct="1">
              <a:lnSpc>
                <a:spcPct val="80000"/>
              </a:lnSpc>
              <a:buNone/>
            </a:pPr>
            <a:endParaRPr lang="en-GB" altLang="en-US" sz="2900" dirty="0"/>
          </a:p>
          <a:p>
            <a:pPr marL="0" indent="0" algn="just" eaLnBrk="1" hangingPunct="1">
              <a:lnSpc>
                <a:spcPct val="80000"/>
              </a:lnSpc>
              <a:buNone/>
            </a:pPr>
            <a:r>
              <a:rPr lang="en-GB" altLang="en-US" sz="2900" dirty="0"/>
              <a:t>Factoring in indirect economic contributions, travel and tourism now accounts for a staggering 10.2 percent of global GDP.</a:t>
            </a:r>
            <a:endParaRPr lang="en-GB" altLang="en-US" sz="2900" dirty="0"/>
          </a:p>
          <a:p>
            <a:pPr marL="0" indent="0" algn="just" eaLnBrk="1" hangingPunct="1">
              <a:lnSpc>
                <a:spcPct val="80000"/>
              </a:lnSpc>
              <a:buNone/>
            </a:pPr>
            <a:endParaRPr lang="en-GB" altLang="en-US" sz="2900" dirty="0"/>
          </a:p>
          <a:p>
            <a:pPr marL="0" indent="0" algn="just" eaLnBrk="1" hangingPunct="1">
              <a:lnSpc>
                <a:spcPct val="80000"/>
              </a:lnSpc>
              <a:buNone/>
            </a:pPr>
            <a:r>
              <a:rPr lang="en-GB" altLang="en-US" sz="2900" dirty="0"/>
              <a:t>Implying that a strengthening global economy lies at the heart of industry growth.</a:t>
            </a:r>
            <a:endParaRPr lang="en-US" altLang="zh-HK" sz="2900" dirty="0"/>
          </a:p>
          <a:p>
            <a:pPr marL="0" indent="0" eaLnBrk="1" hangingPunct="1">
              <a:lnSpc>
                <a:spcPct val="80000"/>
              </a:lnSpc>
              <a:buNone/>
            </a:pPr>
            <a:endParaRPr lang="en-GB" altLang="en-US" sz="3000" dirty="0"/>
          </a:p>
          <a:p>
            <a:pPr marL="0" indent="0" eaLnBrk="1" hangingPunct="1">
              <a:lnSpc>
                <a:spcPct val="80000"/>
              </a:lnSpc>
              <a:buNone/>
            </a:pPr>
            <a:endParaRPr lang="en-US" altLang="zh-CN" sz="3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itle 1"/>
          <p:cNvSpPr>
            <a:spLocks noGrp="1"/>
          </p:cNvSpPr>
          <p:nvPr>
            <p:ph type="title"/>
          </p:nvPr>
        </p:nvSpPr>
        <p:spPr>
          <a:ln/>
        </p:spPr>
        <p:txBody>
          <a:bodyPr vert="horz" wrap="square" lIns="91440" tIns="45720" rIns="91440" bIns="45720" anchor="ctr"/>
          <a:p>
            <a:pPr eaLnBrk="1" hangingPunct="1"/>
            <a:r>
              <a:rPr lang="en-GB" altLang="en-US" sz="3600" b="1" dirty="0"/>
              <a:t>Market Analysis of Sectors in H &amp; T Industry</a:t>
            </a:r>
            <a:endParaRPr lang="en-GB" altLang="en-US" sz="3600" b="1" dirty="0"/>
          </a:p>
        </p:txBody>
      </p:sp>
      <p:sp>
        <p:nvSpPr>
          <p:cNvPr id="9219" name="Content Placeholder 2"/>
          <p:cNvSpPr>
            <a:spLocks noGrp="1"/>
          </p:cNvSpPr>
          <p:nvPr>
            <p:ph idx="1"/>
          </p:nvPr>
        </p:nvSpPr>
        <p:spPr>
          <a:xfrm>
            <a:off x="457200" y="1417638"/>
            <a:ext cx="8229600" cy="4098925"/>
          </a:xfrm>
          <a:ln/>
        </p:spPr>
        <p:txBody>
          <a:bodyPr vert="horz" wrap="square" lIns="91440" tIns="45720" rIns="91440" bIns="45720" anchor="t"/>
          <a:p>
            <a:pPr marL="0" indent="0" eaLnBrk="1" hangingPunct="1">
              <a:lnSpc>
                <a:spcPct val="80000"/>
              </a:lnSpc>
              <a:buNone/>
            </a:pPr>
            <a:r>
              <a:rPr lang="en-GB" altLang="en-US" sz="3000" dirty="0"/>
              <a:t>Each year, the global traveler pool is flooded with millions of new consumers from both emerging and developed markets.</a:t>
            </a:r>
            <a:endParaRPr lang="en-GB" altLang="en-US" sz="3000" dirty="0"/>
          </a:p>
          <a:p>
            <a:pPr marL="0" indent="0" eaLnBrk="1" hangingPunct="1">
              <a:lnSpc>
                <a:spcPct val="80000"/>
              </a:lnSpc>
              <a:buNone/>
            </a:pPr>
            <a:endParaRPr lang="en-GB" altLang="en-US" sz="3000" dirty="0"/>
          </a:p>
          <a:p>
            <a:pPr marL="0" indent="0" eaLnBrk="1" hangingPunct="1">
              <a:lnSpc>
                <a:spcPct val="80000"/>
              </a:lnSpc>
              <a:buNone/>
            </a:pPr>
            <a:r>
              <a:rPr lang="en-GB" altLang="en-US" sz="3000" dirty="0"/>
              <a:t>Many with rising disposable incomes and a new found ability to experience the world (e.g. the Chinese). </a:t>
            </a:r>
            <a:endParaRPr lang="en-GB" altLang="en-US" sz="3000" dirty="0"/>
          </a:p>
          <a:p>
            <a:pPr marL="0" indent="0" eaLnBrk="1" hangingPunct="1">
              <a:lnSpc>
                <a:spcPct val="80000"/>
              </a:lnSpc>
              <a:buNone/>
            </a:pPr>
            <a:endParaRPr lang="en-GB" altLang="en-US" sz="3000" dirty="0"/>
          </a:p>
          <a:p>
            <a:pPr marL="0" indent="0" eaLnBrk="1" hangingPunct="1">
              <a:lnSpc>
                <a:spcPct val="80000"/>
              </a:lnSpc>
              <a:buNone/>
            </a:pPr>
            <a:r>
              <a:rPr lang="en-GB" altLang="en-US" sz="3000" dirty="0"/>
              <a:t>Thus, a sleeping giant has truly awakened—the impact of which cannot be underestimated.</a:t>
            </a:r>
            <a:endParaRPr lang="en-GB" altLang="en-US" sz="3000" dirty="0"/>
          </a:p>
          <a:p>
            <a:pPr marL="0" indent="0" eaLnBrk="1" hangingPunct="1">
              <a:lnSpc>
                <a:spcPct val="80000"/>
              </a:lnSpc>
              <a:buNone/>
            </a:pP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itle 1"/>
          <p:cNvSpPr>
            <a:spLocks noGrp="1"/>
          </p:cNvSpPr>
          <p:nvPr>
            <p:ph type="title"/>
          </p:nvPr>
        </p:nvSpPr>
        <p:spPr>
          <a:ln/>
        </p:spPr>
        <p:txBody>
          <a:bodyPr vert="horz" wrap="square" lIns="91440" tIns="45720" rIns="91440" bIns="45720" anchor="ctr"/>
          <a:p>
            <a:r>
              <a:rPr lang="en-GB" altLang="en-US" b="1" dirty="0"/>
              <a:t>Market Analysis of Sectors in H &amp; T Industry</a:t>
            </a:r>
            <a:endParaRPr lang="en-GB" altLang="en-US" b="1" dirty="0"/>
          </a:p>
        </p:txBody>
      </p:sp>
      <p:sp>
        <p:nvSpPr>
          <p:cNvPr id="3" name="Content Placeholder 2"/>
          <p:cNvSpPr>
            <a:spLocks noGrp="1"/>
          </p:cNvSpPr>
          <p:nvPr>
            <p:ph idx="1"/>
          </p:nvPr>
        </p:nvSpPr>
        <p:spPr>
          <a:xfrm>
            <a:off x="107950" y="1600200"/>
            <a:ext cx="8856663" cy="39163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GB" sz="3200" b="0" i="0" u="none" strike="noStrike" kern="1200" cap="none" spc="0" normalizeH="0" baseline="0" noProof="0" dirty="0">
                <a:ln>
                  <a:noFill/>
                </a:ln>
                <a:solidFill>
                  <a:schemeClr val="tx1"/>
                </a:solidFill>
                <a:effectLst/>
                <a:uLnTx/>
                <a:uFillTx/>
                <a:latin typeface="+mn-lt"/>
                <a:ea typeface="+mn-ea"/>
                <a:cs typeface="+mn-cs"/>
              </a:rPr>
              <a:t>Travel is outpacing demand for goods.</a:t>
            </a:r>
            <a:endParaRPr kumimoji="0" lang="en-GB" sz="32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GB" sz="3200" b="0" i="0" u="none" strike="noStrike" kern="1200" cap="none" spc="0" normalizeH="0" baseline="0" noProof="0" dirty="0">
                <a:ln>
                  <a:noFill/>
                </a:ln>
                <a:solidFill>
                  <a:schemeClr val="tx1"/>
                </a:solidFill>
                <a:effectLst/>
                <a:uLnTx/>
                <a:uFillTx/>
                <a:latin typeface="+mn-lt"/>
                <a:ea typeface="+mn-ea"/>
                <a:cs typeface="+mn-cs"/>
              </a:rPr>
              <a:t>Historical personal consumption</a:t>
            </a:r>
            <a:endParaRPr kumimoji="0" lang="en-GB"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GB" sz="3200" b="0" i="0" u="none" strike="noStrike" kern="1200" cap="none" spc="0" normalizeH="0" baseline="0" noProof="0" dirty="0">
                <a:ln>
                  <a:noFill/>
                </a:ln>
                <a:solidFill>
                  <a:schemeClr val="tx1"/>
                </a:solidFill>
                <a:effectLst/>
                <a:uLnTx/>
                <a:uFillTx/>
                <a:latin typeface="+mn-lt"/>
                <a:ea typeface="+mn-ea"/>
                <a:cs typeface="+mn-cs"/>
              </a:rPr>
              <a:t>   expenditure (PCE) data reveals spending on</a:t>
            </a:r>
            <a:endParaRPr kumimoji="0" lang="en-GB"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GB" sz="3200" b="0" i="0" u="none" strike="noStrike" kern="1200" cap="none" spc="0" normalizeH="0" baseline="0" noProof="0" dirty="0">
                <a:ln>
                  <a:noFill/>
                </a:ln>
                <a:solidFill>
                  <a:schemeClr val="tx1"/>
                </a:solidFill>
                <a:effectLst/>
                <a:uLnTx/>
                <a:uFillTx/>
                <a:latin typeface="+mn-lt"/>
                <a:ea typeface="+mn-ea"/>
                <a:cs typeface="+mn-cs"/>
              </a:rPr>
              <a:t>   durable goods (e.g. cars, sofas, refrigerators,</a:t>
            </a:r>
            <a:endParaRPr kumimoji="0" lang="en-GB"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GB" sz="3200" b="0" i="0" u="none" strike="noStrike" kern="1200" cap="none" spc="0" normalizeH="0" baseline="0" noProof="0" dirty="0">
                <a:ln>
                  <a:noFill/>
                </a:ln>
                <a:solidFill>
                  <a:schemeClr val="tx1"/>
                </a:solidFill>
                <a:effectLst/>
                <a:uLnTx/>
                <a:uFillTx/>
                <a:latin typeface="+mn-lt"/>
                <a:ea typeface="+mn-ea"/>
                <a:cs typeface="+mn-cs"/>
              </a:rPr>
              <a:t>   etc) and other typical mainstays of consumer</a:t>
            </a:r>
            <a:endParaRPr kumimoji="0" lang="en-GB"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GB" sz="3200" b="0" i="0" u="none" strike="noStrike" kern="1200" cap="none" spc="0" normalizeH="0" baseline="0" noProof="0" dirty="0">
                <a:ln>
                  <a:noFill/>
                </a:ln>
                <a:solidFill>
                  <a:schemeClr val="tx1"/>
                </a:solidFill>
                <a:effectLst/>
                <a:uLnTx/>
                <a:uFillTx/>
                <a:latin typeface="+mn-lt"/>
                <a:ea typeface="+mn-ea"/>
                <a:cs typeface="+mn-cs"/>
              </a:rPr>
              <a:t>   life—has been dropping for a little over a</a:t>
            </a:r>
            <a:endParaRPr kumimoji="0" lang="en-GB"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GB" sz="3200" b="0" i="0" u="none" strike="noStrike" kern="1200" cap="none" spc="0" normalizeH="0" baseline="0" noProof="0" dirty="0">
                <a:ln>
                  <a:noFill/>
                </a:ln>
                <a:solidFill>
                  <a:schemeClr val="tx1"/>
                </a:solidFill>
                <a:effectLst/>
                <a:uLnTx/>
                <a:uFillTx/>
                <a:latin typeface="+mn-lt"/>
                <a:ea typeface="+mn-ea"/>
                <a:cs typeface="+mn-cs"/>
              </a:rPr>
              <a:t>   decade. </a:t>
            </a: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itle 1"/>
          <p:cNvSpPr>
            <a:spLocks noGrp="1"/>
          </p:cNvSpPr>
          <p:nvPr>
            <p:ph type="title"/>
          </p:nvPr>
        </p:nvSpPr>
        <p:spPr>
          <a:ln/>
        </p:spPr>
        <p:txBody>
          <a:bodyPr vert="horz" wrap="square" lIns="91440" tIns="45720" rIns="91440" bIns="45720" anchor="ctr"/>
          <a:p>
            <a:r>
              <a:rPr lang="en-GB" altLang="en-US" b="1" dirty="0"/>
              <a:t>Market Analysis of Sectors in H &amp; T Industry</a:t>
            </a:r>
            <a:endParaRPr lang="en-GB" altLang="en-US" b="1" dirty="0"/>
          </a:p>
        </p:txBody>
      </p:sp>
      <p:sp>
        <p:nvSpPr>
          <p:cNvPr id="11267" name="Content Placeholder 2"/>
          <p:cNvSpPr>
            <a:spLocks noGrp="1"/>
          </p:cNvSpPr>
          <p:nvPr>
            <p:ph idx="1"/>
          </p:nvPr>
        </p:nvSpPr>
        <p:spPr>
          <a:xfrm>
            <a:off x="107950" y="1600200"/>
            <a:ext cx="8928100" cy="3916363"/>
          </a:xfrm>
          <a:ln/>
        </p:spPr>
        <p:txBody>
          <a:bodyPr vert="horz" wrap="square" lIns="91440" tIns="45720" rIns="91440" bIns="45720" anchor="t"/>
          <a:p>
            <a:pPr marL="0" indent="0">
              <a:buNone/>
            </a:pPr>
            <a:r>
              <a:rPr lang="en-GB" altLang="en-US" sz="3000" dirty="0"/>
              <a:t>Even clothing and apparel spend is dipping.</a:t>
            </a:r>
            <a:endParaRPr lang="en-GB" altLang="en-US" sz="3000" dirty="0"/>
          </a:p>
          <a:p>
            <a:pPr marL="0" indent="0">
              <a:buNone/>
            </a:pPr>
            <a:r>
              <a:rPr lang="en-GB" altLang="en-US" sz="3000" dirty="0"/>
              <a:t>Instead, experiential spending on recreation, travel, and eating out is on the rise.</a:t>
            </a:r>
            <a:endParaRPr lang="en-GB" altLang="en-US" sz="3000" dirty="0"/>
          </a:p>
          <a:p>
            <a:pPr marL="0" indent="0">
              <a:buNone/>
            </a:pPr>
            <a:r>
              <a:rPr lang="en-GB" altLang="en-US" sz="3000" dirty="0"/>
              <a:t>Over the past two decades, the number of</a:t>
            </a:r>
            <a:endParaRPr lang="en-GB" altLang="en-US" sz="3000" dirty="0"/>
          </a:p>
          <a:p>
            <a:pPr marL="0" indent="0">
              <a:buNone/>
            </a:pPr>
            <a:r>
              <a:rPr lang="en-GB" altLang="en-US" sz="3000" dirty="0"/>
              <a:t>international travel departures across the</a:t>
            </a:r>
            <a:endParaRPr lang="en-GB" altLang="en-US" sz="3000" dirty="0"/>
          </a:p>
          <a:p>
            <a:pPr marL="0" indent="0">
              <a:buNone/>
            </a:pPr>
            <a:r>
              <a:rPr lang="en-GB" altLang="en-US" sz="3000" dirty="0"/>
              <a:t>globe has more than doubled from roughly</a:t>
            </a:r>
            <a:endParaRPr lang="en-GB" altLang="en-US" sz="3000" dirty="0"/>
          </a:p>
          <a:p>
            <a:pPr marL="0" indent="0" algn="just">
              <a:buNone/>
            </a:pPr>
            <a:r>
              <a:rPr lang="en-GB" altLang="en-US" sz="3000" dirty="0"/>
              <a:t>600 million to 1.3 billion (The World Bank, 2017).</a:t>
            </a:r>
            <a:endParaRPr lang="en-GB" altLang="en-US" sz="3000" dirty="0"/>
          </a:p>
          <a:p>
            <a:pPr marL="0" indent="0">
              <a:buNone/>
            </a:pPr>
            <a:endParaRPr lang="en-GB"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10243" name="Content Placeholder 2"/>
          <p:cNvSpPr>
            <a:spLocks noGrp="1" noChangeArrowheads="1"/>
          </p:cNvSpPr>
          <p:nvPr>
            <p:ph idx="1"/>
          </p:nvPr>
        </p:nvSpPr>
        <p:spPr>
          <a:xfrm>
            <a:off x="457200" y="1268413"/>
            <a:ext cx="8229600" cy="4248150"/>
          </a:xfrm>
        </p:spPr>
        <p:txBody>
          <a:bodyPr vert="horz" wrap="square" lIns="91440" tIns="45720" rIns="91440" bIns="45720" numCol="1" anchor="t" anchorCtr="0" compatLnSpc="1"/>
          <a:p>
            <a:pPr marL="0" indent="0" eaLnBrk="1" hangingPunct="1">
              <a:lnSpc>
                <a:spcPct val="80000"/>
              </a:lnSpc>
              <a:buNone/>
            </a:pPr>
            <a:r>
              <a:rPr lang="en-GB" altLang="en-US" b="1" dirty="0"/>
              <a:t>Key trends in the H &amp; T Industry:</a:t>
            </a:r>
            <a:endParaRPr lang="en-GB" altLang="en-US" b="1" dirty="0"/>
          </a:p>
          <a:p>
            <a:pPr marL="0" indent="0" eaLnBrk="1" hangingPunct="1">
              <a:lnSpc>
                <a:spcPct val="80000"/>
              </a:lnSpc>
            </a:pPr>
            <a:r>
              <a:rPr lang="en-GB" altLang="en-US" sz="2800" dirty="0"/>
              <a:t> Globalisation is having increasing impact on the</a:t>
            </a:r>
            <a:endParaRPr lang="en-GB" altLang="en-US" sz="2800" dirty="0"/>
          </a:p>
          <a:p>
            <a:pPr marL="0" indent="0" eaLnBrk="1" hangingPunct="1">
              <a:lnSpc>
                <a:spcPct val="80000"/>
              </a:lnSpc>
              <a:buNone/>
            </a:pPr>
            <a:r>
              <a:rPr lang="en-GB" altLang="en-US" sz="2800" dirty="0"/>
              <a:t>  H &amp; T industry.</a:t>
            </a:r>
            <a:endParaRPr lang="en-GB" altLang="en-US" sz="2800" dirty="0"/>
          </a:p>
          <a:p>
            <a:pPr marL="0" indent="0" eaLnBrk="1" hangingPunct="1">
              <a:lnSpc>
                <a:spcPct val="80000"/>
              </a:lnSpc>
              <a:buNone/>
            </a:pPr>
            <a:r>
              <a:rPr lang="en-GB" altLang="en-US" sz="2800" dirty="0"/>
              <a:t>Globalisation is fuelled by:</a:t>
            </a:r>
            <a:endParaRPr lang="en-GB" altLang="en-US" sz="2800" dirty="0"/>
          </a:p>
          <a:p>
            <a:pPr marL="0" indent="0" eaLnBrk="1" hangingPunct="1">
              <a:lnSpc>
                <a:spcPct val="80000"/>
              </a:lnSpc>
              <a:buFont typeface="Wingdings" panose="05000000000000000000" pitchFamily="2" charset="2"/>
              <a:buChar char="ü"/>
            </a:pPr>
            <a:r>
              <a:rPr lang="en-US" altLang="zh-HK" sz="2000" b="1" dirty="0"/>
              <a:t>Affordable air travel</a:t>
            </a:r>
            <a:endParaRPr lang="en-US" altLang="zh-HK" sz="2000" b="1" dirty="0"/>
          </a:p>
          <a:p>
            <a:pPr marL="0" indent="0" eaLnBrk="1" hangingPunct="1">
              <a:lnSpc>
                <a:spcPct val="80000"/>
              </a:lnSpc>
              <a:buFont typeface="Wingdings" panose="05000000000000000000" pitchFamily="2" charset="2"/>
              <a:buChar char="ü"/>
            </a:pPr>
            <a:r>
              <a:rPr lang="en-US" altLang="zh-HK" sz="2000" b="1" dirty="0"/>
              <a:t>Increase in disposable incomes and vacation</a:t>
            </a:r>
            <a:endParaRPr lang="en-US" altLang="zh-HK" sz="2000" b="1" dirty="0"/>
          </a:p>
          <a:p>
            <a:pPr marL="0" indent="0" eaLnBrk="1" hangingPunct="1">
              <a:lnSpc>
                <a:spcPct val="80000"/>
              </a:lnSpc>
              <a:buFont typeface="Wingdings" panose="05000000000000000000" pitchFamily="2" charset="2"/>
              <a:buChar char="ü"/>
            </a:pPr>
            <a:r>
              <a:rPr lang="en-US" altLang="zh-HK" sz="2000" b="1" dirty="0"/>
              <a:t>Information communication</a:t>
            </a:r>
            <a:endParaRPr lang="en-US" altLang="zh-HK" sz="2000" b="1" dirty="0"/>
          </a:p>
          <a:p>
            <a:pPr marL="0" indent="0" eaLnBrk="1" hangingPunct="1">
              <a:lnSpc>
                <a:spcPct val="80000"/>
              </a:lnSpc>
              <a:buFont typeface="Wingdings" panose="05000000000000000000" pitchFamily="2" charset="2"/>
              <a:buChar char="ü"/>
            </a:pPr>
            <a:r>
              <a:rPr lang="en-US" altLang="zh-HK" sz="2000" b="1" dirty="0"/>
              <a:t>Increased familiarity of people with their own country</a:t>
            </a:r>
            <a:endParaRPr lang="en-US" altLang="zh-HK" sz="2000" b="1" dirty="0"/>
          </a:p>
          <a:p>
            <a:pPr marL="0" indent="0" eaLnBrk="1" hangingPunct="1">
              <a:lnSpc>
                <a:spcPct val="80000"/>
              </a:lnSpc>
              <a:buNone/>
            </a:pPr>
            <a:r>
              <a:rPr lang="en-US" altLang="zh-HK" sz="2800" dirty="0"/>
              <a:t>Thus resulting in:</a:t>
            </a:r>
            <a:endParaRPr lang="en-US" altLang="zh-HK" sz="2800" dirty="0"/>
          </a:p>
          <a:p>
            <a:pPr marL="0" indent="0" eaLnBrk="1" hangingPunct="1">
              <a:lnSpc>
                <a:spcPct val="80000"/>
              </a:lnSpc>
              <a:buFont typeface="Wingdings" panose="05000000000000000000" pitchFamily="2" charset="2"/>
              <a:buChar char="Ø"/>
            </a:pPr>
            <a:r>
              <a:rPr lang="en-US" altLang="zh-HK" sz="2800" dirty="0"/>
              <a:t>Increased intention to travel abroad</a:t>
            </a:r>
            <a:endParaRPr lang="en-US" altLang="zh-HK" sz="2800" dirty="0"/>
          </a:p>
          <a:p>
            <a:pPr marL="0" indent="0" eaLnBrk="1" hangingPunct="1">
              <a:lnSpc>
                <a:spcPct val="80000"/>
              </a:lnSpc>
              <a:buNone/>
            </a:pPr>
            <a:endParaRPr lang="en-US" altLang="zh-HK" sz="2800" dirty="0"/>
          </a:p>
          <a:p>
            <a:pPr marL="0" indent="0" eaLnBrk="1" hangingPunct="1">
              <a:lnSpc>
                <a:spcPct val="80000"/>
              </a:lnSpc>
              <a:buNone/>
            </a:pPr>
            <a:endParaRPr lang="en-GB" altLang="en-US" sz="2800" dirty="0"/>
          </a:p>
          <a:p>
            <a:pPr marL="0" indent="0" eaLnBrk="1" hangingPunct="1">
              <a:lnSpc>
                <a:spcPct val="80000"/>
              </a:lnSpc>
              <a:buNone/>
            </a:pP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13315" name="Content Placeholder 2"/>
          <p:cNvSpPr>
            <a:spLocks noGrp="1"/>
          </p:cNvSpPr>
          <p:nvPr>
            <p:ph idx="1"/>
          </p:nvPr>
        </p:nvSpPr>
        <p:spPr>
          <a:xfrm>
            <a:off x="457200" y="1268413"/>
            <a:ext cx="8229600" cy="4248150"/>
          </a:xfrm>
          <a:ln/>
        </p:spPr>
        <p:txBody>
          <a:bodyPr vert="horz" wrap="square" lIns="91440" tIns="45720" rIns="91440" bIns="45720" anchor="t"/>
          <a:p>
            <a:pPr marL="0" indent="0" eaLnBrk="1" hangingPunct="1">
              <a:lnSpc>
                <a:spcPct val="80000"/>
              </a:lnSpc>
              <a:buNone/>
            </a:pPr>
            <a:endParaRPr lang="en-GB" altLang="en-US" sz="2000" dirty="0"/>
          </a:p>
          <a:p>
            <a:pPr marL="0" indent="0" eaLnBrk="1" hangingPunct="1">
              <a:lnSpc>
                <a:spcPct val="80000"/>
              </a:lnSpc>
              <a:buNone/>
            </a:pPr>
            <a:r>
              <a:rPr lang="en-GB" altLang="en-US" b="1" dirty="0"/>
              <a:t>Key trends in the H &amp; T Industry:</a:t>
            </a:r>
            <a:endParaRPr lang="en-GB" altLang="en-US" b="1" dirty="0"/>
          </a:p>
          <a:p>
            <a:pPr marL="0" indent="0" eaLnBrk="1" hangingPunct="1">
              <a:lnSpc>
                <a:spcPct val="80000"/>
              </a:lnSpc>
            </a:pPr>
            <a:r>
              <a:rPr lang="en-GB" altLang="en-US" sz="2800" dirty="0"/>
              <a:t>H &amp; T industries are the largest and fastest</a:t>
            </a:r>
            <a:endParaRPr lang="en-GB" altLang="en-US" sz="2800" dirty="0"/>
          </a:p>
          <a:p>
            <a:pPr marL="0" indent="0" eaLnBrk="1" hangingPunct="1">
              <a:lnSpc>
                <a:spcPct val="80000"/>
              </a:lnSpc>
              <a:buNone/>
            </a:pPr>
            <a:r>
              <a:rPr lang="en-GB" altLang="en-US" sz="2800" dirty="0"/>
              <a:t> -growing industries in the world.</a:t>
            </a:r>
            <a:endParaRPr lang="en-GB" altLang="en-US" sz="2800" dirty="0"/>
          </a:p>
          <a:p>
            <a:pPr marL="0" indent="0" eaLnBrk="1" hangingPunct="1">
              <a:lnSpc>
                <a:spcPct val="80000"/>
              </a:lnSpc>
              <a:buNone/>
            </a:pPr>
            <a:endParaRPr lang="en-GB" altLang="en-US" sz="2800" dirty="0"/>
          </a:p>
          <a:p>
            <a:pPr marL="0" indent="0" eaLnBrk="1" hangingPunct="1">
              <a:lnSpc>
                <a:spcPct val="80000"/>
              </a:lnSpc>
            </a:pPr>
            <a:r>
              <a:rPr lang="en-GB" altLang="en-US" sz="2800" dirty="0"/>
              <a:t>Focus is on the guest, organisations should</a:t>
            </a:r>
            <a:endParaRPr lang="en-GB" altLang="en-US" sz="2800" dirty="0"/>
          </a:p>
          <a:p>
            <a:pPr marL="0" indent="0" eaLnBrk="1" hangingPunct="1">
              <a:lnSpc>
                <a:spcPct val="80000"/>
              </a:lnSpc>
              <a:buNone/>
            </a:pPr>
            <a:r>
              <a:rPr lang="en-GB" altLang="en-US" sz="2800" dirty="0"/>
              <a:t> emphasize high-touch instead of just high-tech</a:t>
            </a:r>
            <a:endParaRPr lang="en-GB" altLang="en-US" sz="2800" dirty="0"/>
          </a:p>
          <a:p>
            <a:pPr marL="0" indent="0" eaLnBrk="1" hangingPunct="1">
              <a:lnSpc>
                <a:spcPct val="80000"/>
              </a:lnSpc>
              <a:buNone/>
            </a:pPr>
            <a:r>
              <a:rPr lang="en-GB" altLang="en-US" sz="2800" dirty="0"/>
              <a:t> and encourage changes, as well as innovations  </a:t>
            </a:r>
            <a:endParaRPr lang="en-GB" altLang="en-US" sz="2800" dirty="0"/>
          </a:p>
          <a:p>
            <a:pPr marL="0" indent="0" eaLnBrk="1" hangingPunct="1">
              <a:lnSpc>
                <a:spcPct val="80000"/>
              </a:lnSpc>
              <a:buNone/>
            </a:pPr>
            <a:r>
              <a:rPr lang="en-GB" altLang="en-US" sz="2800" dirty="0"/>
              <a:t> (Walker, 2010).</a:t>
            </a:r>
            <a:endParaRPr lang="en-GB" altLang="en-US" sz="2800" dirty="0"/>
          </a:p>
          <a:p>
            <a:pPr marL="0" indent="0" eaLnBrk="1" hangingPunct="1">
              <a:lnSpc>
                <a:spcPct val="80000"/>
              </a:lnSpc>
              <a:buNone/>
            </a:pP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11267" name="Content Placeholder 2"/>
          <p:cNvSpPr>
            <a:spLocks noGrp="1" noChangeArrowheads="1"/>
          </p:cNvSpPr>
          <p:nvPr>
            <p:ph idx="1"/>
          </p:nvPr>
        </p:nvSpPr>
        <p:spPr>
          <a:xfrm>
            <a:off x="0" y="1125538"/>
            <a:ext cx="9036050" cy="4535488"/>
          </a:xfrm>
        </p:spPr>
        <p:txBody>
          <a:bodyPr vert="horz" wrap="square" lIns="91440" tIns="45720" rIns="91440" bIns="45720" numCol="1" anchor="t" anchorCtr="0" compatLnSpc="1"/>
          <a:p>
            <a:pPr marL="0" indent="0" algn="just" eaLnBrk="1" hangingPunct="1">
              <a:lnSpc>
                <a:spcPct val="80000"/>
              </a:lnSpc>
              <a:buNone/>
            </a:pPr>
            <a:r>
              <a:rPr lang="en-GB" altLang="en-US" b="1" dirty="0"/>
              <a:t>Key trends in the H &amp; T Industry:</a:t>
            </a:r>
            <a:endParaRPr lang="en-GB" altLang="en-US" b="1" dirty="0"/>
          </a:p>
          <a:p>
            <a:pPr marL="0" indent="0" algn="just" eaLnBrk="1" hangingPunct="1">
              <a:lnSpc>
                <a:spcPct val="80000"/>
              </a:lnSpc>
            </a:pPr>
            <a:r>
              <a:rPr lang="en-GB" altLang="en-US" sz="2800" dirty="0"/>
              <a:t>Service quality and the degree of satisfaction</a:t>
            </a:r>
            <a:endParaRPr lang="en-GB" altLang="en-US" sz="2800" dirty="0"/>
          </a:p>
          <a:p>
            <a:pPr marL="0" indent="0" algn="just" eaLnBrk="1" hangingPunct="1">
              <a:lnSpc>
                <a:spcPct val="80000"/>
              </a:lnSpc>
              <a:buNone/>
            </a:pPr>
            <a:r>
              <a:rPr lang="en-GB" altLang="en-US" sz="2800" dirty="0"/>
              <a:t>    derived from service quality are becoming the most</a:t>
            </a:r>
            <a:endParaRPr lang="en-GB" altLang="en-US" sz="2800" dirty="0"/>
          </a:p>
          <a:p>
            <a:pPr marL="0" indent="0" algn="just" eaLnBrk="1" hangingPunct="1">
              <a:lnSpc>
                <a:spcPct val="80000"/>
              </a:lnSpc>
              <a:buNone/>
            </a:pPr>
            <a:r>
              <a:rPr lang="en-GB" altLang="en-US" sz="2800" dirty="0"/>
              <a:t>    important differentiating factors in almost every</a:t>
            </a:r>
            <a:endParaRPr lang="en-GB" altLang="en-US" sz="2800" dirty="0"/>
          </a:p>
          <a:p>
            <a:pPr marL="0" indent="0" algn="just" eaLnBrk="1" hangingPunct="1">
              <a:lnSpc>
                <a:spcPct val="80000"/>
              </a:lnSpc>
              <a:buNone/>
            </a:pPr>
            <a:r>
              <a:rPr lang="en-GB" altLang="en-US" sz="2800" dirty="0"/>
              <a:t>    hospitality environment (O’Neill and Palmer, 2004).</a:t>
            </a:r>
            <a:endParaRPr lang="en-GB" altLang="en-US" sz="2800" dirty="0"/>
          </a:p>
          <a:p>
            <a:pPr marL="0" indent="0" algn="just" eaLnBrk="1" hangingPunct="1">
              <a:lnSpc>
                <a:spcPct val="80000"/>
              </a:lnSpc>
              <a:buNone/>
            </a:pPr>
            <a:endParaRPr lang="en-GB" altLang="en-US" sz="2800" dirty="0"/>
          </a:p>
          <a:p>
            <a:pPr marL="0" indent="0" algn="just" eaLnBrk="1" hangingPunct="1">
              <a:lnSpc>
                <a:spcPct val="80000"/>
              </a:lnSpc>
            </a:pPr>
            <a:r>
              <a:rPr lang="en-GB" altLang="en-US" sz="2800" dirty="0"/>
              <a:t>Technology has become a tourism business activity in development of strategic resources and is considered as a tool to increase competitiveness.</a:t>
            </a: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11267" name="Content Placeholder 2"/>
          <p:cNvSpPr>
            <a:spLocks noGrp="1" noChangeArrowheads="1"/>
          </p:cNvSpPr>
          <p:nvPr>
            <p:ph idx="1"/>
          </p:nvPr>
        </p:nvSpPr>
        <p:spPr>
          <a:xfrm>
            <a:off x="0" y="1125538"/>
            <a:ext cx="9036050" cy="4535488"/>
          </a:xfrm>
        </p:spPr>
        <p:txBody>
          <a:bodyPr vert="horz" wrap="square" lIns="91440" tIns="45720" rIns="91440" bIns="45720" numCol="1" anchor="t" anchorCtr="0" compatLnSpc="1"/>
          <a:p>
            <a:pPr marL="0" indent="0" algn="just" eaLnBrk="1" hangingPunct="1">
              <a:lnSpc>
                <a:spcPct val="80000"/>
              </a:lnSpc>
              <a:buNone/>
            </a:pPr>
            <a:r>
              <a:rPr lang="en-GB" altLang="en-US" b="1" dirty="0"/>
              <a:t>Key trends in the H &amp; T Industry:</a:t>
            </a:r>
            <a:endParaRPr lang="en-GB" altLang="en-US" b="1" dirty="0"/>
          </a:p>
          <a:p>
            <a:pPr marL="0" indent="0" algn="just" eaLnBrk="1" hangingPunct="1">
              <a:lnSpc>
                <a:spcPct val="80000"/>
              </a:lnSpc>
            </a:pPr>
            <a:r>
              <a:rPr lang="en-GB" altLang="en-US" sz="2800" dirty="0"/>
              <a:t>The industry’s concern with security has increased markedly due to various terrorist attacks globally, as well as rise in tourists’ kidnappings, robberies and assaults.</a:t>
            </a:r>
            <a:endParaRPr lang="en-GB" altLang="en-US" sz="2800" dirty="0"/>
          </a:p>
          <a:p>
            <a:pPr marL="0" indent="0" algn="just" eaLnBrk="1" hangingPunct="1">
              <a:lnSpc>
                <a:spcPct val="80000"/>
              </a:lnSpc>
            </a:pPr>
            <a:endParaRPr lang="en-GB" altLang="en-US" sz="2800" dirty="0"/>
          </a:p>
          <a:p>
            <a:pPr marL="0" indent="0" algn="just" eaLnBrk="1" hangingPunct="1">
              <a:lnSpc>
                <a:spcPct val="80000"/>
              </a:lnSpc>
            </a:pPr>
            <a:r>
              <a:rPr lang="en-GB" altLang="en-US" sz="2800" dirty="0"/>
              <a:t>Diversity facilitates not only easy understanding of</a:t>
            </a:r>
            <a:endParaRPr lang="en-GB" altLang="en-US" sz="2800" dirty="0"/>
          </a:p>
          <a:p>
            <a:pPr marL="0" indent="0" algn="just" eaLnBrk="1" hangingPunct="1">
              <a:lnSpc>
                <a:spcPct val="80000"/>
              </a:lnSpc>
              <a:buNone/>
            </a:pPr>
            <a:r>
              <a:rPr lang="en-GB" altLang="en-US" sz="2800" dirty="0"/>
              <a:t>    different cultural, social and economic perspectives</a:t>
            </a:r>
            <a:endParaRPr lang="en-GB" altLang="en-US" sz="2800" dirty="0"/>
          </a:p>
          <a:p>
            <a:pPr marL="0" indent="0" algn="just" eaLnBrk="1" hangingPunct="1">
              <a:lnSpc>
                <a:spcPct val="80000"/>
              </a:lnSpc>
              <a:buNone/>
            </a:pPr>
            <a:r>
              <a:rPr lang="en-GB" altLang="en-US" sz="2800" dirty="0"/>
              <a:t>    but enhances the delivery of satisfactory services as</a:t>
            </a:r>
            <a:endParaRPr lang="en-GB" altLang="en-US" sz="2800" dirty="0"/>
          </a:p>
          <a:p>
            <a:pPr marL="0" indent="0" algn="just" eaLnBrk="1" hangingPunct="1">
              <a:lnSpc>
                <a:spcPct val="80000"/>
              </a:lnSpc>
              <a:buNone/>
            </a:pPr>
            <a:r>
              <a:rPr lang="en-GB" altLang="en-US" sz="2800" dirty="0"/>
              <a:t>    well, through communication and observation</a:t>
            </a:r>
            <a:endParaRPr lang="en-GB" altLang="en-US" sz="2800" dirty="0"/>
          </a:p>
          <a:p>
            <a:pPr marL="0" indent="0" algn="just" eaLnBrk="1" hangingPunct="1">
              <a:lnSpc>
                <a:spcPct val="80000"/>
              </a:lnSpc>
              <a:buNone/>
            </a:pPr>
            <a:r>
              <a:rPr lang="en-GB" altLang="en-US" sz="2800" dirty="0"/>
              <a:t>    (Merchant, 2011).</a:t>
            </a:r>
            <a:endParaRPr lang="en-GB" altLang="en-US" sz="2800" dirty="0"/>
          </a:p>
          <a:p>
            <a:pPr marL="0" indent="0" eaLnBrk="1" hangingPunct="1">
              <a:lnSpc>
                <a:spcPct val="80000"/>
              </a:lnSpc>
              <a:buNone/>
            </a:pP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11267" name="Content Placeholder 2"/>
          <p:cNvSpPr>
            <a:spLocks noGrp="1" noChangeArrowheads="1"/>
          </p:cNvSpPr>
          <p:nvPr>
            <p:ph idx="1"/>
          </p:nvPr>
        </p:nvSpPr>
        <p:spPr>
          <a:xfrm>
            <a:off x="0" y="1125538"/>
            <a:ext cx="9036050" cy="4535488"/>
          </a:xfrm>
        </p:spPr>
        <p:txBody>
          <a:bodyPr vert="horz" wrap="square" lIns="91440" tIns="45720" rIns="91440" bIns="45720" numCol="1" anchor="t" anchorCtr="0" compatLnSpc="1"/>
          <a:p>
            <a:pPr marL="0" indent="0" algn="just" eaLnBrk="1" hangingPunct="1">
              <a:lnSpc>
                <a:spcPct val="80000"/>
              </a:lnSpc>
              <a:buNone/>
            </a:pPr>
            <a:r>
              <a:rPr lang="en-GB" altLang="en-US" b="1" dirty="0"/>
              <a:t>Key trends in the H &amp; T Industry:</a:t>
            </a:r>
            <a:endParaRPr lang="en-GB" altLang="en-US" b="1" dirty="0"/>
          </a:p>
          <a:p>
            <a:pPr marL="0" indent="0" algn="just" eaLnBrk="1" hangingPunct="1">
              <a:lnSpc>
                <a:spcPct val="80000"/>
              </a:lnSpc>
            </a:pPr>
            <a:r>
              <a:rPr lang="en-GB" altLang="en-US" sz="2800" dirty="0"/>
              <a:t>Demographic changes - the global population is gradually increasing and many retirees have the time and money to travel and utilize hospitality services.</a:t>
            </a:r>
            <a:endParaRPr lang="en-GB" altLang="en-US" sz="2800" dirty="0"/>
          </a:p>
          <a:p>
            <a:pPr marL="0" indent="0" algn="just" eaLnBrk="1" hangingPunct="1">
              <a:lnSpc>
                <a:spcPct val="80000"/>
              </a:lnSpc>
            </a:pPr>
            <a:r>
              <a:rPr lang="en-GB" altLang="en-US" sz="2800" dirty="0"/>
              <a:t>Demographic change can affect different aspects of tourism.</a:t>
            </a:r>
            <a:endParaRPr lang="en-GB" altLang="en-US" sz="2800" dirty="0"/>
          </a:p>
          <a:p>
            <a:pPr marL="0" indent="0" algn="just" eaLnBrk="1" hangingPunct="1">
              <a:lnSpc>
                <a:spcPct val="80000"/>
              </a:lnSpc>
            </a:pPr>
            <a:r>
              <a:rPr lang="en-GB" altLang="en-US" sz="2800" dirty="0"/>
              <a:t>Price and value are significant factors to the more perceptive guests of today. Customers and their perceptions about price have changed. Guests are resistant to paying more (instead, they prefer to get more for less) and tourism enterprises should take measures in order to solve this problem.</a:t>
            </a:r>
            <a:endParaRPr lang="en-GB" altLang="en-US" sz="2800" dirty="0"/>
          </a:p>
          <a:p>
            <a:pPr marL="0" indent="0" eaLnBrk="1" hangingPunct="1">
              <a:lnSpc>
                <a:spcPct val="80000"/>
              </a:lnSpc>
              <a:buNone/>
            </a:pP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11267" name="Content Placeholder 2"/>
          <p:cNvSpPr>
            <a:spLocks noGrp="1" noChangeArrowheads="1"/>
          </p:cNvSpPr>
          <p:nvPr>
            <p:ph idx="1"/>
          </p:nvPr>
        </p:nvSpPr>
        <p:spPr>
          <a:xfrm>
            <a:off x="0" y="1125538"/>
            <a:ext cx="9036050" cy="4535488"/>
          </a:xfrm>
        </p:spPr>
        <p:txBody>
          <a:bodyPr vert="horz" wrap="square" lIns="91440" tIns="45720" rIns="91440" bIns="45720" numCol="1" anchor="t" anchorCtr="0" compatLnSpc="1"/>
          <a:p>
            <a:pPr marL="0" indent="0" algn="just" eaLnBrk="1" hangingPunct="1">
              <a:lnSpc>
                <a:spcPct val="80000"/>
              </a:lnSpc>
              <a:buNone/>
            </a:pPr>
            <a:r>
              <a:rPr lang="en-GB" altLang="en-US" b="1" dirty="0"/>
              <a:t>Key trends in the H &amp; T Industry:</a:t>
            </a:r>
            <a:endParaRPr lang="en-GB" altLang="en-US" b="1" dirty="0"/>
          </a:p>
          <a:p>
            <a:pPr marL="0" indent="0" algn="just" eaLnBrk="1" hangingPunct="1">
              <a:lnSpc>
                <a:spcPct val="80000"/>
              </a:lnSpc>
            </a:pPr>
            <a:endParaRPr lang="en-GB" altLang="en-US" sz="2800" dirty="0"/>
          </a:p>
          <a:p>
            <a:pPr marL="0" indent="0" algn="just" eaLnBrk="1" hangingPunct="1">
              <a:lnSpc>
                <a:spcPct val="80000"/>
              </a:lnSpc>
            </a:pPr>
            <a:r>
              <a:rPr lang="en-GB" altLang="en-US" sz="2800" dirty="0"/>
              <a:t>Price and value are significant factors to the more perceptive guests of today. Customers and their perceptions about price have changed. </a:t>
            </a:r>
            <a:endParaRPr lang="en-GB" altLang="en-US" sz="2800" dirty="0"/>
          </a:p>
          <a:p>
            <a:pPr marL="0" indent="0" algn="just" eaLnBrk="1" hangingPunct="1">
              <a:lnSpc>
                <a:spcPct val="80000"/>
              </a:lnSpc>
            </a:pPr>
            <a:endParaRPr lang="en-GB" altLang="en-US" sz="2800" dirty="0"/>
          </a:p>
          <a:p>
            <a:pPr marL="0" indent="0" algn="just" eaLnBrk="1" hangingPunct="1">
              <a:lnSpc>
                <a:spcPct val="80000"/>
              </a:lnSpc>
            </a:pPr>
            <a:r>
              <a:rPr lang="en-GB" altLang="en-US" sz="2800" dirty="0"/>
              <a:t>Guests are resistant to paying more (instead, they prefer to get more for less) and tourism enterprises should take measures in order to solve this problem.</a:t>
            </a:r>
            <a:endParaRPr lang="en-GB" altLang="en-US" sz="2800" dirty="0"/>
          </a:p>
          <a:p>
            <a:pPr marL="0" indent="0" eaLnBrk="1" hangingPunct="1">
              <a:lnSpc>
                <a:spcPct val="80000"/>
              </a:lnSpc>
              <a:buNone/>
            </a:pP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11267" name="Content Placeholder 2"/>
          <p:cNvSpPr>
            <a:spLocks noGrp="1" noChangeArrowheads="1"/>
          </p:cNvSpPr>
          <p:nvPr>
            <p:ph idx="1"/>
          </p:nvPr>
        </p:nvSpPr>
        <p:spPr>
          <a:xfrm>
            <a:off x="0" y="1125538"/>
            <a:ext cx="9036050" cy="4535488"/>
          </a:xfrm>
        </p:spPr>
        <p:txBody>
          <a:bodyPr vert="horz" wrap="square" lIns="91440" tIns="45720" rIns="91440" bIns="45720" numCol="1" anchor="t" anchorCtr="0" compatLnSpc="1"/>
          <a:p>
            <a:pPr marL="0" indent="0" algn="just" eaLnBrk="1" hangingPunct="1">
              <a:lnSpc>
                <a:spcPct val="80000"/>
              </a:lnSpc>
              <a:buNone/>
            </a:pPr>
            <a:r>
              <a:rPr lang="en-GB" altLang="en-US" b="1" dirty="0"/>
              <a:t>Key trends in the H &amp; T Industry:</a:t>
            </a:r>
            <a:endParaRPr lang="en-GB" altLang="en-US" b="1" dirty="0"/>
          </a:p>
          <a:p>
            <a:pPr marL="0" indent="0" algn="just" eaLnBrk="1" hangingPunct="1">
              <a:lnSpc>
                <a:spcPct val="80000"/>
              </a:lnSpc>
            </a:pPr>
            <a:r>
              <a:rPr lang="en-GB" altLang="en-US" sz="2800" dirty="0"/>
              <a:t>Cultural homogenization - things, practices and values become increasing “alike” all over the world</a:t>
            </a:r>
            <a:endParaRPr lang="en-GB" altLang="en-US" sz="2800" dirty="0"/>
          </a:p>
          <a:p>
            <a:pPr marL="0" indent="0" algn="just" eaLnBrk="1" hangingPunct="1">
              <a:lnSpc>
                <a:spcPct val="80000"/>
              </a:lnSpc>
            </a:pPr>
            <a:r>
              <a:rPr lang="en-GB" altLang="en-US" sz="2800" dirty="0"/>
              <a:t>People use similar things, eat similar food, have similar lifestyles, and believe in material, technology and competition</a:t>
            </a:r>
            <a:endParaRPr lang="en-GB" altLang="en-US" sz="2800" dirty="0"/>
          </a:p>
          <a:p>
            <a:pPr marL="0" indent="0" eaLnBrk="1" hangingPunct="1"/>
            <a:r>
              <a:rPr lang="en-GB" altLang="en-US" sz="2800" dirty="0"/>
              <a:t>Growing awareness about </a:t>
            </a:r>
            <a:r>
              <a:rPr lang="en-US" altLang="zh-HK" b="1" dirty="0"/>
              <a:t>sustainability- </a:t>
            </a:r>
            <a:r>
              <a:rPr lang="en-US" altLang="zh-HK" dirty="0"/>
              <a:t>Concerned about the environment is resulting in ecotourism.</a:t>
            </a:r>
            <a:endParaRPr lang="en-US" altLang="zh-HK" dirty="0"/>
          </a:p>
          <a:p>
            <a:pPr marL="0" indent="0" eaLnBrk="1" hangingPunct="1">
              <a:lnSpc>
                <a:spcPct val="80000"/>
              </a:lnSpc>
              <a:buNone/>
            </a:pPr>
            <a:endParaRPr lang="en-US" altLang="zh-CN" sz="2000" dirty="0">
              <a:latin typeface="Angsana New" panose="02020603050405020304" pitchFamily="18" charset="-34"/>
              <a:ea typeface="SimSun" panose="02010600030101010101" pitchFamily="2" charset="-122"/>
            </a:endParaRPr>
          </a:p>
          <a:p>
            <a:pPr marL="0" indent="0" eaLnBrk="1" hangingPunct="1">
              <a:lnSpc>
                <a:spcPct val="80000"/>
              </a:lnSpc>
              <a:buNone/>
            </a:pPr>
            <a:endParaRPr lang="en-GB" altLang="en-US" sz="1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3" name="Content Placeholder 2"/>
          <p:cNvSpPr>
            <a:spLocks noGrp="1" noChangeArrowheads="1"/>
          </p:cNvSpPr>
          <p:nvPr>
            <p:ph idx="1"/>
          </p:nvPr>
        </p:nvSpPr>
        <p:spPr bwMode="auto">
          <a:xfrm>
            <a:off x="457200" y="1196975"/>
            <a:ext cx="8229600" cy="4319588"/>
          </a:xfrm>
          <a:ln/>
          <a:effectLst/>
          <a:scene3d>
            <a:camera prst="orthographicFront"/>
            <a:lightRig rig="balanced" dir="t"/>
          </a:scene3d>
          <a:sp3d prstMaterial="plastic"/>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GB" altLang="en-US" sz="3600" b="1" i="0" u="none" strike="noStrike" kern="1200" cap="none" spc="0" normalizeH="0" baseline="0" noProof="0" dirty="0">
                <a:ln>
                  <a:noFill/>
                </a:ln>
                <a:solidFill>
                  <a:schemeClr val="tx1"/>
                </a:solidFill>
                <a:effectLst/>
                <a:uLnTx/>
                <a:uFillTx/>
                <a:latin typeface="+mn-lt"/>
                <a:ea typeface="+mn-ea"/>
                <a:cs typeface="+mn-cs"/>
              </a:rPr>
              <a:t>Sectors in H &amp; T Industry:</a:t>
            </a:r>
            <a:endParaRPr kumimoji="0" lang="en-GB" altLang="en-US" sz="3600" b="1"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Accommodation/lodging</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Adventure and Recreation</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Attractions</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Events and Conferences</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Food and Beverages</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Trade Travel</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Transportation (</a:t>
            </a:r>
            <a:r>
              <a:rPr kumimoji="0" lang="en-GB" sz="2400" b="0" i="0" u="none" strike="noStrike" kern="1200" cap="none" spc="0" normalizeH="0" baseline="0" noProof="0" dirty="0">
                <a:ln>
                  <a:noFill/>
                </a:ln>
                <a:solidFill>
                  <a:srgbClr val="232323"/>
                </a:solidFill>
                <a:effectLst/>
                <a:highlight>
                  <a:srgbClr val="FFFFFF"/>
                </a:highlight>
                <a:uLnTx/>
                <a:uFillTx/>
                <a:latin typeface="Verdana" panose="020B0604030504040204"/>
                <a:ea typeface="Verdana" panose="020B0604030504040204"/>
                <a:cs typeface="Verdana" panose="020B0604030504040204"/>
                <a:sym typeface="Verdana" panose="020B0604030504040204"/>
              </a:rPr>
              <a:t>Air, Rail, Ground, and Water</a:t>
            </a:r>
            <a:r>
              <a:rPr kumimoji="0" lang="en-GB" altLang="en-US" sz="2400" b="0" i="0" u="none" strike="noStrike" kern="1200" cap="none" spc="0" normalizeH="0" baseline="0" noProof="0" dirty="0">
                <a:ln>
                  <a:noFill/>
                </a:ln>
                <a:solidFill>
                  <a:schemeClr val="tx1"/>
                </a:solidFill>
                <a:effectLst/>
                <a:uLnTx/>
                <a:uFillTx/>
                <a:latin typeface="+mn-lt"/>
                <a:ea typeface="+mn-ea"/>
                <a:cs typeface="+mn-cs"/>
              </a:rPr>
              <a:t>)</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Tourism Service.</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3" name="Content Placeholder 2"/>
          <p:cNvSpPr>
            <a:spLocks noGrp="1"/>
          </p:cNvSpPr>
          <p:nvPr>
            <p:ph idx="1"/>
          </p:nvPr>
        </p:nvSpPr>
        <p:spPr>
          <a:xfrm>
            <a:off x="457200" y="1196975"/>
            <a:ext cx="8229600" cy="4319588"/>
          </a:xfrm>
          <a:ln/>
        </p:spPr>
        <p:txBody>
          <a:bodyPr vert="horz" wrap="square" lIns="91440" tIns="45720" rIns="91440" bIns="45720" anchor="t"/>
          <a:p>
            <a:pPr marL="0" indent="0" eaLnBrk="1" hangingPunct="1">
              <a:buNone/>
            </a:pPr>
            <a:r>
              <a:rPr lang="en-GB" altLang="en-US" sz="3600" b="1" dirty="0"/>
              <a:t>Hospitality Sector –</a:t>
            </a:r>
            <a:endParaRPr lang="en-GB" altLang="en-US" sz="3600" b="1" dirty="0"/>
          </a:p>
          <a:p>
            <a:pPr marL="0" indent="0" eaLnBrk="1" hangingPunct="1">
              <a:buNone/>
            </a:pPr>
            <a:r>
              <a:rPr lang="en-GB" altLang="en-US" sz="3600" b="1" dirty="0"/>
              <a:t>(Accomodation/Lodging)</a:t>
            </a:r>
            <a:r>
              <a:rPr lang="en-GB" altLang="en-US" sz="2000" b="1" dirty="0"/>
              <a:t> </a:t>
            </a:r>
            <a:endParaRPr lang="en-GB" altLang="en-US" sz="2000" b="1" dirty="0"/>
          </a:p>
          <a:p>
            <a:pPr marL="0" indent="0" algn="just" eaLnBrk="1" hangingPunct="1">
              <a:buFont typeface="Wingdings" panose="05000000000000000000" pitchFamily="2" charset="2"/>
              <a:buChar char="Ø"/>
            </a:pPr>
            <a:r>
              <a:rPr lang="en-GB" altLang="en-US" sz="2400" dirty="0"/>
              <a:t>Hotels will likely continue to introduce innovative</a:t>
            </a:r>
            <a:endParaRPr lang="en-GB" altLang="en-US" sz="2400" dirty="0"/>
          </a:p>
          <a:p>
            <a:pPr marL="0" indent="0" algn="just" eaLnBrk="1" hangingPunct="1">
              <a:buNone/>
            </a:pPr>
            <a:r>
              <a:rPr lang="en-GB" altLang="en-US" sz="2400" dirty="0"/>
              <a:t>   concepts, products, and loyalty strategies to cut through</a:t>
            </a:r>
            <a:endParaRPr lang="en-GB" altLang="en-US" sz="2400" dirty="0"/>
          </a:p>
          <a:p>
            <a:pPr marL="0" indent="0" algn="just" eaLnBrk="1" hangingPunct="1">
              <a:buNone/>
            </a:pPr>
            <a:r>
              <a:rPr lang="en-GB" altLang="en-US" sz="2400" dirty="0"/>
              <a:t>   the noise of hundreds of hotel brands that currently exist</a:t>
            </a:r>
            <a:endParaRPr lang="en-GB" altLang="en-US" sz="2400" dirty="0"/>
          </a:p>
          <a:p>
            <a:pPr marL="0" indent="0" algn="just" eaLnBrk="1" hangingPunct="1">
              <a:buNone/>
            </a:pPr>
            <a:r>
              <a:rPr lang="en-GB" altLang="en-US" sz="2400" dirty="0"/>
              <a:t>   worldwide. </a:t>
            </a:r>
            <a:endParaRPr lang="en-GB" altLang="en-US" sz="2400" dirty="0"/>
          </a:p>
          <a:p>
            <a:pPr marL="0" indent="0" eaLnBrk="1" hangingPunct="1">
              <a:buFont typeface="Wingdings" panose="05000000000000000000" pitchFamily="2" charset="2"/>
              <a:buChar char="Ø"/>
            </a:pPr>
            <a:r>
              <a:rPr lang="en-GB" altLang="en-US" sz="2400" dirty="0"/>
              <a:t>The rollout of new lifestyle, boutique, and contemporary</a:t>
            </a:r>
            <a:endParaRPr lang="en-GB" altLang="en-US" sz="2400" dirty="0"/>
          </a:p>
          <a:p>
            <a:pPr marL="0" indent="0" eaLnBrk="1" hangingPunct="1">
              <a:buNone/>
            </a:pPr>
            <a:r>
              <a:rPr lang="en-GB" altLang="en-US" sz="2400" dirty="0"/>
              <a:t>   brands in recent years demonstrates the sector’s</a:t>
            </a:r>
            <a:endParaRPr lang="en-GB" altLang="en-US" sz="2400" dirty="0"/>
          </a:p>
          <a:p>
            <a:pPr marL="0" indent="0" eaLnBrk="1" hangingPunct="1">
              <a:buNone/>
            </a:pPr>
            <a:r>
              <a:rPr lang="en-GB" altLang="en-US" sz="2400" dirty="0"/>
              <a:t>   unrelenting willingness to adapt to an evolving traveler. </a:t>
            </a:r>
            <a:endParaRPr lang="en-GB"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charRg st="0" end="2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charRg st="21" end="4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3" name="Content Placeholder 2"/>
          <p:cNvSpPr>
            <a:spLocks noGrp="1"/>
          </p:cNvSpPr>
          <p:nvPr>
            <p:ph idx="1"/>
          </p:nvPr>
        </p:nvSpPr>
        <p:spPr>
          <a:xfrm>
            <a:off x="457200" y="1196975"/>
            <a:ext cx="8229600" cy="4319588"/>
          </a:xfrm>
          <a:ln/>
        </p:spPr>
        <p:txBody>
          <a:bodyPr vert="horz" wrap="square" lIns="91440" tIns="45720" rIns="91440" bIns="45720" anchor="t"/>
          <a:p>
            <a:pPr marL="0" indent="0" eaLnBrk="1" hangingPunct="1">
              <a:buNone/>
            </a:pPr>
            <a:r>
              <a:rPr lang="en-GB" altLang="en-US" sz="3600" b="1" dirty="0"/>
              <a:t>Hospitality Sector –</a:t>
            </a:r>
            <a:endParaRPr lang="en-GB" altLang="en-US" sz="3600" b="1" dirty="0"/>
          </a:p>
          <a:p>
            <a:pPr marL="0" indent="0" eaLnBrk="1" hangingPunct="1">
              <a:buNone/>
            </a:pPr>
            <a:r>
              <a:rPr lang="en-GB" altLang="en-US" sz="3600" b="1" dirty="0"/>
              <a:t>(Accommodation/Lodging)</a:t>
            </a:r>
            <a:r>
              <a:rPr lang="en-GB" altLang="en-US" sz="2000" b="1" dirty="0"/>
              <a:t> </a:t>
            </a:r>
            <a:endParaRPr lang="en-GB" altLang="en-US" sz="2000" b="1" dirty="0"/>
          </a:p>
          <a:p>
            <a:pPr marL="0" indent="0" algn="just" eaLnBrk="1" hangingPunct="1">
              <a:buFont typeface="Wingdings" panose="05000000000000000000" pitchFamily="2" charset="2"/>
              <a:buChar char="Ø"/>
            </a:pPr>
            <a:r>
              <a:rPr lang="en-GB" altLang="en-US" sz="2400" dirty="0"/>
              <a:t> Lodger/traveler preferences are ever-changing,</a:t>
            </a:r>
            <a:endParaRPr lang="en-GB" altLang="en-US" sz="2400" dirty="0"/>
          </a:p>
          <a:p>
            <a:pPr marL="0" indent="0" algn="just" eaLnBrk="1" hangingPunct="1">
              <a:buNone/>
            </a:pPr>
            <a:r>
              <a:rPr lang="en-GB" altLang="en-US" sz="2400" dirty="0"/>
              <a:t>    opportunities will always remain.</a:t>
            </a:r>
            <a:endParaRPr lang="en-GB" altLang="en-US" sz="2400" dirty="0"/>
          </a:p>
          <a:p>
            <a:pPr marL="0" indent="0" eaLnBrk="1" hangingPunct="1">
              <a:buFont typeface="Wingdings" panose="05000000000000000000" pitchFamily="2" charset="2"/>
              <a:buChar char="Ø"/>
            </a:pPr>
            <a:r>
              <a:rPr lang="en-GB" altLang="en-US" sz="2400" dirty="0"/>
              <a:t> Lodgers/travelers have two distinct needs around well</a:t>
            </a:r>
            <a:endParaRPr lang="en-GB" altLang="en-US" sz="2400" dirty="0"/>
          </a:p>
          <a:p>
            <a:pPr marL="0" indent="0" eaLnBrk="1" hangingPunct="1">
              <a:buNone/>
            </a:pPr>
            <a:r>
              <a:rPr lang="en-GB" altLang="en-US" sz="2400" dirty="0"/>
              <a:t>    -being travel—using trips as a primary means to focus</a:t>
            </a:r>
            <a:endParaRPr lang="en-GB" altLang="en-US" sz="2400" dirty="0"/>
          </a:p>
          <a:p>
            <a:pPr marL="0" indent="0" eaLnBrk="1" hangingPunct="1">
              <a:buNone/>
            </a:pPr>
            <a:r>
              <a:rPr lang="en-GB" altLang="en-US" sz="2400" dirty="0"/>
              <a:t>    on their health versus maintaining healthy habits during</a:t>
            </a:r>
            <a:endParaRPr lang="en-GB" altLang="en-US" sz="2400" dirty="0"/>
          </a:p>
          <a:p>
            <a:pPr marL="0" indent="0" eaLnBrk="1" hangingPunct="1">
              <a:buNone/>
            </a:pPr>
            <a:r>
              <a:rPr lang="en-GB" altLang="en-US" sz="2400" dirty="0"/>
              <a:t>    typical vacations and business trips.</a:t>
            </a:r>
            <a:endParaRPr lang="en-GB"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charRg st="0" end="2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charRg st="21" end="4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Title 1"/>
          <p:cNvSpPr>
            <a:spLocks noGrp="1"/>
          </p:cNvSpPr>
          <p:nvPr>
            <p:ph type="title"/>
          </p:nvPr>
        </p:nvSpPr>
        <p:spPr>
          <a:ln/>
        </p:spPr>
        <p:txBody>
          <a:bodyPr vert="horz" wrap="square" lIns="91440" tIns="45720" rIns="91440" bIns="45720" anchor="ctr"/>
          <a:p>
            <a:pPr eaLnBrk="1" hangingPunct="1"/>
            <a:r>
              <a:rPr lang="en-GB" altLang="en-US" sz="3600" b="1" dirty="0"/>
              <a:t>Analysis of Sectors in H &amp; T Industry</a:t>
            </a:r>
            <a:endParaRPr lang="en-GB" altLang="en-US" sz="3600" b="1" dirty="0"/>
          </a:p>
        </p:txBody>
      </p:sp>
      <p:sp>
        <p:nvSpPr>
          <p:cNvPr id="3" name="Content Placeholder 2"/>
          <p:cNvSpPr>
            <a:spLocks noGrp="1" noChangeArrowheads="1"/>
          </p:cNvSpPr>
          <p:nvPr>
            <p:ph idx="1"/>
          </p:nvPr>
        </p:nvSpPr>
        <p:spPr>
          <a:xfrm>
            <a:off x="457200" y="1196975"/>
            <a:ext cx="8229600" cy="4319588"/>
          </a:xfrm>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GB" altLang="en-US" sz="3600" b="1" i="0" u="none" strike="noStrike" kern="1200" cap="none" spc="0" normalizeH="0" baseline="0" noProof="0" dirty="0">
                <a:ln>
                  <a:noFill/>
                </a:ln>
                <a:solidFill>
                  <a:schemeClr val="tx1"/>
                </a:solidFill>
                <a:effectLst/>
                <a:uLnTx/>
                <a:uFillTx/>
                <a:latin typeface="+mn-lt"/>
                <a:ea typeface="+mn-ea"/>
                <a:cs typeface="+mn-cs"/>
              </a:rPr>
              <a:t>Hospitality Sector –</a:t>
            </a:r>
            <a:endParaRPr kumimoji="0" lang="en-GB" altLang="en-US" sz="3600" b="1"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GB" altLang="en-US" sz="3600" b="1" i="0" u="none" strike="noStrike" kern="1200" cap="none" spc="0" normalizeH="0" baseline="0" noProof="0" dirty="0" smtClean="0">
                <a:ln>
                  <a:noFill/>
                </a:ln>
                <a:solidFill>
                  <a:schemeClr val="tx1"/>
                </a:solidFill>
                <a:effectLst/>
                <a:uLnTx/>
                <a:uFillTx/>
                <a:latin typeface="+mn-lt"/>
                <a:ea typeface="+mn-ea"/>
                <a:cs typeface="+mn-cs"/>
              </a:rPr>
              <a:t>(Accommodation/Lodging</a:t>
            </a:r>
            <a:r>
              <a:rPr kumimoji="0" lang="en-GB" altLang="en-US" sz="3600" b="1" i="0" u="none" strike="noStrike" kern="1200" cap="none" spc="0" normalizeH="0" baseline="0" noProof="0" dirty="0">
                <a:ln>
                  <a:noFill/>
                </a:ln>
                <a:solidFill>
                  <a:schemeClr val="tx1"/>
                </a:solidFill>
                <a:effectLst/>
                <a:uLnTx/>
                <a:uFillTx/>
                <a:latin typeface="+mn-lt"/>
                <a:ea typeface="+mn-ea"/>
                <a:cs typeface="+mn-cs"/>
              </a:rPr>
              <a:t>)</a:t>
            </a:r>
            <a:r>
              <a:rPr kumimoji="0" lang="en-GB" altLang="en-US" sz="2000" b="1" i="0" u="none" strike="noStrike" kern="1200" cap="none" spc="0" normalizeH="0" baseline="0" noProof="0" dirty="0">
                <a:ln>
                  <a:noFill/>
                </a:ln>
                <a:solidFill>
                  <a:schemeClr val="tx1"/>
                </a:solidFill>
                <a:effectLst/>
                <a:uLnTx/>
                <a:uFillTx/>
                <a:latin typeface="+mn-lt"/>
                <a:ea typeface="+mn-ea"/>
                <a:cs typeface="+mn-cs"/>
              </a:rPr>
              <a:t> </a:t>
            </a:r>
            <a:endParaRPr kumimoji="0" lang="en-GB" altLang="en-US" sz="2000" b="1"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Many hotels are acquiring/partnering with fitness and</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    lifestyle brands to explore this opportunity.</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en-US" sz="2400" b="0" i="0" u="none" strike="noStrike" kern="1200" cap="none" spc="0" normalizeH="0" baseline="0" noProof="0" dirty="0">
                <a:ln>
                  <a:noFill/>
                </a:ln>
                <a:solidFill>
                  <a:schemeClr val="tx1"/>
                </a:solidFill>
                <a:effectLst/>
                <a:uLnTx/>
                <a:uFillTx/>
                <a:latin typeface="+mn-lt"/>
                <a:ea typeface="+mn-ea"/>
                <a:cs typeface="+mn-cs"/>
              </a:rPr>
              <a:t>Some hospitality players are experimenting, fusing new rental inventory with hotel-style amenities such as concierge services (Kapiki, 2012).</a:t>
            </a:r>
            <a:endParaRPr kumimoji="0" lang="en-GB" altLang="en-US"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charRg st="0" end="2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charRg st="21" end="4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457200" y="1052513"/>
            <a:ext cx="8229600" cy="4281488"/>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smtClean="0">
                <a:ln>
                  <a:noFill/>
                </a:ln>
                <a:solidFill>
                  <a:schemeClr val="tx1"/>
                </a:solidFill>
                <a:effectLst/>
                <a:uLnTx/>
                <a:uFillTx/>
                <a:latin typeface="+mj-lt"/>
                <a:ea typeface="+mn-ea"/>
                <a:cs typeface="+mn-cs"/>
              </a:rPr>
              <a:t>Accommodation/Lodging</a:t>
            </a:r>
            <a:r>
              <a:rPr kumimoji="0" lang="en-US" altLang="en-US" sz="2800" b="1" i="0" u="none" strike="noStrike" kern="1200" cap="none" spc="0" normalizeH="0" baseline="0" noProof="0" dirty="0">
                <a:ln>
                  <a:noFill/>
                </a:ln>
                <a:solidFill>
                  <a:schemeClr val="tx1"/>
                </a:solidFill>
                <a:effectLst/>
                <a:uLnTx/>
                <a:uFillTx/>
                <a:latin typeface="+mj-lt"/>
                <a:ea typeface="+mn-ea"/>
                <a:cs typeface="+mn-cs"/>
              </a:rPr>
              <a:t>:</a:t>
            </a: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US" altLang="en-US" sz="2800" b="0" i="0" u="none" strike="noStrike" kern="1200" cap="none" spc="0" normalizeH="0" baseline="0" noProof="0" dirty="0">
                <a:ln>
                  <a:noFill/>
                </a:ln>
                <a:solidFill>
                  <a:schemeClr val="tx1"/>
                </a:solidFill>
                <a:effectLst/>
                <a:uLnTx/>
                <a:uFillTx/>
                <a:latin typeface="+mj-lt"/>
                <a:ea typeface="+mn-ea"/>
                <a:cs typeface="+mn-cs"/>
              </a:rPr>
              <a:t>More often than not, the product purchased is either intangible or the perceived quality of the product purchased is impacted by the service method in which it was received. </a:t>
            </a: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GB" altLang="zh-HK" sz="2800" b="0" i="0" u="none" strike="noStrike" kern="1200" cap="none" spc="0" normalizeH="0" baseline="0" noProof="0" dirty="0">
                <a:ln>
                  <a:noFill/>
                </a:ln>
                <a:solidFill>
                  <a:schemeClr val="tx1"/>
                </a:solidFill>
                <a:effectLst/>
                <a:uLnTx/>
                <a:uFillTx/>
                <a:latin typeface="+mn-lt"/>
                <a:ea typeface="+mn-ea"/>
                <a:cs typeface="+mn-cs"/>
              </a:rPr>
              <a:t>It offers intangible and perishable products (if for example 25 rooms are not sold on a specific night, their revenues will be lost for ever).</a:t>
            </a: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457200" y="1417638"/>
            <a:ext cx="8229600" cy="391636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smtClean="0">
                <a:ln>
                  <a:noFill/>
                </a:ln>
                <a:solidFill>
                  <a:schemeClr val="tx1"/>
                </a:solidFill>
                <a:effectLst/>
                <a:uLnTx/>
                <a:uFillTx/>
                <a:latin typeface="+mj-lt"/>
                <a:ea typeface="+mn-ea"/>
                <a:cs typeface="+mn-cs"/>
              </a:rPr>
              <a:t>Accommodation/Lodging</a:t>
            </a:r>
            <a:r>
              <a:rPr kumimoji="0" lang="en-US" altLang="en-US" sz="2800" b="1" i="0" u="none" strike="noStrike" kern="1200" cap="none" spc="0" normalizeH="0" baseline="0" noProof="0" dirty="0">
                <a:ln>
                  <a:noFill/>
                </a:ln>
                <a:solidFill>
                  <a:schemeClr val="tx1"/>
                </a:solidFill>
                <a:effectLst/>
                <a:uLnTx/>
                <a:uFillTx/>
                <a:latin typeface="+mj-lt"/>
                <a:ea typeface="+mn-ea"/>
                <a:cs typeface="+mn-cs"/>
              </a:rPr>
              <a:t>:</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800" b="0" i="0" u="none" strike="noStrike" kern="1200" cap="none" spc="0" normalizeH="0" baseline="0" noProof="0" dirty="0">
                <a:ln>
                  <a:noFill/>
                </a:ln>
                <a:solidFill>
                  <a:schemeClr val="tx1"/>
                </a:solidFill>
                <a:effectLst/>
                <a:uLnTx/>
                <a:uFillTx/>
                <a:latin typeface="+mj-lt"/>
                <a:ea typeface="+mn-ea"/>
                <a:cs typeface="+mn-cs"/>
              </a:rPr>
              <a:t>Its outstanding dimension is the orientation towards guest satisfaction at ultimate level.</a:t>
            </a:r>
            <a:endParaRPr kumimoji="0" lang="en-GB" altLang="en-US" sz="2800" b="0" i="0" u="none" strike="noStrike" kern="1200" cap="none" spc="0" normalizeH="0" baseline="0" noProof="0" dirty="0">
              <a:ln>
                <a:noFill/>
              </a:ln>
              <a:solidFill>
                <a:schemeClr val="tx1"/>
              </a:solidFill>
              <a:effectLst/>
              <a:uLnTx/>
              <a:uFillTx/>
              <a:latin typeface="+mj-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Ø"/>
              <a:defRPr/>
            </a:pPr>
            <a:r>
              <a:rPr kumimoji="0" lang="en-US" altLang="zh-HK" sz="2800" b="0" i="0" u="none" strike="noStrike" kern="1200" cap="none" spc="0" normalizeH="0" baseline="0" noProof="0" dirty="0">
                <a:ln>
                  <a:noFill/>
                </a:ln>
                <a:solidFill>
                  <a:schemeClr val="tx1"/>
                </a:solidFill>
                <a:effectLst/>
                <a:uLnTx/>
                <a:uFillTx/>
                <a:latin typeface="+mn-lt"/>
                <a:ea typeface="+mn-ea"/>
                <a:cs typeface="+mn-cs"/>
              </a:rPr>
              <a:t>Hospitality products are designed for market segments based on income/status and lifestyle.</a:t>
            </a:r>
            <a:endParaRPr kumimoji="0" lang="en-US" altLang="zh-HK" sz="2800" b="0" i="0" u="none" strike="noStrike" kern="1200" cap="none" spc="0" normalizeH="0" baseline="0" noProof="0" dirty="0">
              <a:ln>
                <a:noFill/>
              </a:ln>
              <a:solidFill>
                <a:schemeClr val="tx1"/>
              </a:solidFill>
              <a:effectLst/>
              <a:uLnTx/>
              <a:uFillTx/>
              <a:latin typeface="+mn-lt"/>
              <a:ea typeface="+mn-ea"/>
              <a:cs typeface="+mn-cs"/>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Student accommodation, Family trips, business trips/conferences, and boutique hotels.</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0" y="1052513"/>
            <a:ext cx="9036050" cy="4281488"/>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smtClean="0">
                <a:ln>
                  <a:noFill/>
                </a:ln>
                <a:solidFill>
                  <a:schemeClr val="tx1"/>
                </a:solidFill>
                <a:effectLst/>
                <a:uLnTx/>
                <a:uFillTx/>
                <a:latin typeface="+mj-lt"/>
                <a:ea typeface="+mn-ea"/>
                <a:cs typeface="+mn-cs"/>
              </a:rPr>
              <a:t>Accommodation/Lodging</a:t>
            </a:r>
            <a:r>
              <a:rPr kumimoji="0" lang="en-US" altLang="en-US" sz="2800" b="1" i="0" u="none" strike="noStrike" kern="1200" cap="none" spc="0" normalizeH="0" baseline="0" noProof="0" dirty="0">
                <a:ln>
                  <a:noFill/>
                </a:ln>
                <a:solidFill>
                  <a:schemeClr val="tx1"/>
                </a:solidFill>
                <a:effectLst/>
                <a:uLnTx/>
                <a:uFillTx/>
                <a:latin typeface="+mj-lt"/>
                <a:ea typeface="+mn-ea"/>
                <a:cs typeface="+mn-cs"/>
              </a:rPr>
              <a:t>)- Private Rentals vs Hotels:-</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800" b="0" i="0" u="none" strike="noStrike" kern="1200" cap="none" spc="0" normalizeH="0" baseline="0" noProof="0" dirty="0">
                <a:ln>
                  <a:noFill/>
                </a:ln>
                <a:solidFill>
                  <a:schemeClr val="tx1"/>
                </a:solidFill>
                <a:effectLst/>
                <a:uLnTx/>
                <a:uFillTx/>
                <a:latin typeface="+mj-lt"/>
                <a:ea typeface="+mn-ea"/>
                <a:cs typeface="+mn-cs"/>
              </a:rPr>
              <a:t>Hospitality might stand to benefit from rethinking a resistance to private rentals.</a:t>
            </a:r>
            <a:endParaRPr kumimoji="0" lang="en-GB" altLang="en-US" sz="28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800" b="0" i="0" u="none" strike="noStrike" kern="1200" cap="none" spc="0" normalizeH="0" baseline="0" noProof="0" dirty="0">
                <a:ln>
                  <a:noFill/>
                </a:ln>
                <a:solidFill>
                  <a:schemeClr val="tx1"/>
                </a:solidFill>
                <a:effectLst/>
                <a:uLnTx/>
                <a:uFillTx/>
                <a:latin typeface="+mj-lt"/>
                <a:ea typeface="+mn-ea"/>
                <a:cs typeface="+mn-cs"/>
              </a:rPr>
              <a:t>Although regulatory hurdles remain, rental demand is proven. </a:t>
            </a:r>
            <a:endParaRPr kumimoji="0" lang="en-GB" altLang="en-US" sz="28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800" b="0" i="0" u="none" strike="noStrike" kern="1200" cap="none" spc="0" normalizeH="0" baseline="0" noProof="0" dirty="0">
                <a:ln>
                  <a:noFill/>
                </a:ln>
                <a:solidFill>
                  <a:schemeClr val="tx1"/>
                </a:solidFill>
                <a:effectLst/>
                <a:uLnTx/>
                <a:uFillTx/>
                <a:latin typeface="+mj-lt"/>
                <a:ea typeface="+mn-ea"/>
                <a:cs typeface="+mn-cs"/>
              </a:rPr>
              <a:t>The core rental experience, however, isn’t without shortcomings— shortcomings hotels may be well positioned to improve. </a:t>
            </a:r>
            <a:endParaRPr kumimoji="0" lang="en-GB" altLang="en-US" sz="2800" b="0" i="0" u="none" strike="noStrike" kern="1200" cap="none" spc="0" normalizeH="0" baseline="0" noProof="0" dirty="0">
              <a:ln>
                <a:noFill/>
              </a:ln>
              <a:solidFill>
                <a:schemeClr val="tx1"/>
              </a:solidFill>
              <a:effectLst/>
              <a:uLnTx/>
              <a:uFillTx/>
              <a:latin typeface="+mj-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0" y="1052513"/>
            <a:ext cx="8686800" cy="460851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Hospitality Sector – (</a:t>
            </a:r>
            <a:r>
              <a:rPr kumimoji="0" lang="en-US" altLang="en-US" sz="2800" b="1" i="0" u="none" strike="noStrike" kern="1200" cap="none" spc="0" normalizeH="0" baseline="0" noProof="0" dirty="0" smtClean="0">
                <a:ln>
                  <a:noFill/>
                </a:ln>
                <a:solidFill>
                  <a:schemeClr val="tx1"/>
                </a:solidFill>
                <a:effectLst/>
                <a:uLnTx/>
                <a:uFillTx/>
                <a:latin typeface="+mj-lt"/>
                <a:ea typeface="+mn-ea"/>
                <a:cs typeface="+mn-cs"/>
              </a:rPr>
              <a:t>Accommodation/Lodging</a:t>
            </a:r>
            <a:r>
              <a:rPr kumimoji="0" lang="en-US" altLang="en-US" sz="2800" b="1" i="0" u="none" strike="noStrike" kern="1200" cap="none" spc="0" normalizeH="0" baseline="0" noProof="0" dirty="0">
                <a:ln>
                  <a:noFill/>
                </a:ln>
                <a:solidFill>
                  <a:schemeClr val="tx1"/>
                </a:solidFill>
                <a:effectLst/>
                <a:uLnTx/>
                <a:uFillTx/>
                <a:latin typeface="+mj-lt"/>
                <a:ea typeface="+mn-ea"/>
                <a:cs typeface="+mn-cs"/>
              </a:rPr>
              <a:t>):</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Private Rentals vs Hotels:-</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600" b="0" i="0" u="none" strike="noStrike" kern="1200" cap="none" spc="0" normalizeH="0" baseline="0" noProof="0" dirty="0">
                <a:ln>
                  <a:noFill/>
                </a:ln>
                <a:solidFill>
                  <a:schemeClr val="tx1"/>
                </a:solidFill>
                <a:effectLst/>
                <a:uLnTx/>
                <a:uFillTx/>
                <a:latin typeface="+mj-lt"/>
                <a:ea typeface="+mn-ea"/>
                <a:cs typeface="+mn-cs"/>
              </a:rPr>
              <a:t>For all their guest-attracting attributes, rentals can often lack the amenities, consistency, and service quality of the traditional hotel experience.</a:t>
            </a:r>
            <a:endParaRPr kumimoji="0" lang="en-GB" altLang="en-US" sz="2600" b="0" i="0" u="none" strike="noStrike" kern="1200" cap="none" spc="0" normalizeH="0" baseline="0" noProof="0" dirty="0">
              <a:ln>
                <a:noFill/>
              </a:ln>
              <a:solidFill>
                <a:schemeClr val="tx1"/>
              </a:solidFill>
              <a:effectLst/>
              <a:uLnTx/>
              <a:uFillTx/>
              <a:latin typeface="+mj-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GB" altLang="en-US" sz="2600" b="0" i="0" u="none" strike="noStrike" kern="1200" cap="none" spc="0" normalizeH="0" baseline="0" noProof="0" dirty="0">
                <a:ln>
                  <a:noFill/>
                </a:ln>
                <a:solidFill>
                  <a:schemeClr val="tx1"/>
                </a:solidFill>
                <a:effectLst/>
                <a:uLnTx/>
                <a:uFillTx/>
                <a:latin typeface="+mj-lt"/>
                <a:ea typeface="+mn-ea"/>
                <a:cs typeface="+mn-cs"/>
              </a:rPr>
              <a:t> </a:t>
            </a:r>
            <a:endParaRPr kumimoji="0" lang="en-GB" altLang="en-US" sz="26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600" b="0" i="0" u="none" strike="noStrike" kern="1200" cap="none" spc="0" normalizeH="0" baseline="0" noProof="0" dirty="0">
                <a:ln>
                  <a:noFill/>
                </a:ln>
                <a:solidFill>
                  <a:schemeClr val="tx1"/>
                </a:solidFill>
                <a:effectLst/>
                <a:uLnTx/>
                <a:uFillTx/>
                <a:latin typeface="+mj-lt"/>
                <a:ea typeface="+mn-ea"/>
                <a:cs typeface="+mn-cs"/>
              </a:rPr>
              <a:t>With some creativity, hotel brands have an immense opportunity to combine the best of both worlds and create something new. </a:t>
            </a:r>
            <a:endParaRPr kumimoji="0" lang="en-GB" altLang="en-US" sz="26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endParaRPr kumimoji="0" lang="en-GB" altLang="en-US" sz="26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600" b="0" i="0" u="none" strike="noStrike" kern="1200" cap="none" spc="0" normalizeH="0" baseline="0" noProof="0" dirty="0">
                <a:ln>
                  <a:noFill/>
                </a:ln>
                <a:solidFill>
                  <a:schemeClr val="tx1"/>
                </a:solidFill>
                <a:effectLst/>
                <a:uLnTx/>
                <a:uFillTx/>
                <a:latin typeface="+mj-lt"/>
                <a:ea typeface="+mn-ea"/>
                <a:cs typeface="+mn-cs"/>
              </a:rPr>
              <a:t>Some hoteliers are elevating product quality with more stringent host selection processes, and even integrating rentals into loyalty programs.</a:t>
            </a:r>
            <a:endParaRPr kumimoji="0" lang="en-GB" altLang="en-US" sz="2600" b="0" i="0" u="none" strike="noStrike" kern="1200" cap="none" spc="0" normalizeH="0" baseline="0" noProof="0" dirty="0">
              <a:ln>
                <a:noFill/>
              </a:ln>
              <a:solidFill>
                <a:schemeClr val="tx1"/>
              </a:solidFill>
              <a:effectLst/>
              <a:uLnTx/>
              <a:uFillTx/>
              <a:latin typeface="+mj-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0" y="1052513"/>
            <a:ext cx="8686800" cy="460851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Hospitality Sector – (</a:t>
            </a:r>
            <a:r>
              <a:rPr kumimoji="0" lang="en-US" altLang="en-US" sz="2800" b="1" i="0" u="none" strike="noStrike" kern="1200" cap="none" spc="0" normalizeH="0" baseline="0" noProof="0" dirty="0" smtClean="0">
                <a:ln>
                  <a:noFill/>
                </a:ln>
                <a:solidFill>
                  <a:schemeClr val="tx1"/>
                </a:solidFill>
                <a:effectLst/>
                <a:uLnTx/>
                <a:uFillTx/>
                <a:latin typeface="+mj-lt"/>
                <a:ea typeface="+mn-ea"/>
                <a:cs typeface="+mn-cs"/>
              </a:rPr>
              <a:t>Accommodation/Lodging</a:t>
            </a:r>
            <a:r>
              <a:rPr kumimoji="0" lang="en-US" altLang="en-US" sz="2800" b="1" i="0" u="none" strike="noStrike" kern="1200" cap="none" spc="0" normalizeH="0" baseline="0" noProof="0" dirty="0">
                <a:ln>
                  <a:noFill/>
                </a:ln>
                <a:solidFill>
                  <a:schemeClr val="tx1"/>
                </a:solidFill>
                <a:effectLst/>
                <a:uLnTx/>
                <a:uFillTx/>
                <a:latin typeface="+mj-lt"/>
                <a:ea typeface="+mn-ea"/>
                <a:cs typeface="+mn-cs"/>
              </a:rPr>
              <a:t>):</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Private Rentals vs Hotels:-</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endParaRPr kumimoji="0" lang="en-GB" altLang="en-US" sz="2600" b="0" i="0" u="none" strike="noStrike" kern="1200" cap="none" spc="0" normalizeH="0" baseline="0" noProof="0" dirty="0" smtClean="0">
              <a:ln>
                <a:noFill/>
              </a:ln>
              <a:solidFill>
                <a:schemeClr val="tx1"/>
              </a:solidFill>
              <a:effectLst/>
              <a:uLnTx/>
              <a:uFillTx/>
              <a:latin typeface="+mj-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GB" altLang="en-US" sz="2600" b="0"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80000"/>
              </a:lnSpc>
              <a:spcBef>
                <a:spcPct val="20000"/>
              </a:spcBef>
              <a:spcAft>
                <a:spcPct val="0"/>
              </a:spcAft>
              <a:buClrTx/>
              <a:buSzTx/>
              <a:buFont typeface="Wingdings" panose="05000000000000000000" pitchFamily="2" charset="2"/>
              <a:buChar char="Ø"/>
              <a:defRPr/>
            </a:pPr>
            <a:r>
              <a:rPr kumimoji="0" lang="en-GB" altLang="en-US" sz="2600" b="0" i="0" u="none" strike="noStrike" kern="1200" cap="none" spc="0" normalizeH="0" baseline="0" noProof="0" dirty="0">
                <a:ln>
                  <a:noFill/>
                </a:ln>
                <a:solidFill>
                  <a:schemeClr val="tx1"/>
                </a:solidFill>
                <a:effectLst/>
                <a:uLnTx/>
                <a:uFillTx/>
                <a:latin typeface="+mj-lt"/>
                <a:ea typeface="+mn-ea"/>
                <a:cs typeface="+mn-cs"/>
              </a:rPr>
              <a:t>Some hoteliers are elevating product quality with more stringent host selection processes, and even integrating rentals into loyalty programs.</a:t>
            </a:r>
            <a:endParaRPr kumimoji="0" lang="en-GB" altLang="en-US" sz="2600" b="0" i="0" u="none" strike="noStrike" kern="1200" cap="none" spc="0" normalizeH="0" baseline="0" noProof="0" dirty="0">
              <a:ln>
                <a:noFill/>
              </a:ln>
              <a:solidFill>
                <a:schemeClr val="tx1"/>
              </a:solidFill>
              <a:effectLst/>
              <a:uLnTx/>
              <a:uFillTx/>
              <a:latin typeface="+mj-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Title 1"/>
          <p:cNvSpPr>
            <a:spLocks noGrp="1"/>
          </p:cNvSpPr>
          <p:nvPr>
            <p:ph type="title"/>
          </p:nvPr>
        </p:nvSpPr>
        <p:spPr>
          <a:ln/>
        </p:spPr>
        <p:txBody>
          <a:bodyPr vert="horz" wrap="square" lIns="91440" tIns="45720" rIns="91440" bIns="45720" anchor="ctr"/>
          <a:p>
            <a:r>
              <a:rPr lang="en-GB" altLang="en-US" b="1" dirty="0"/>
              <a:t>Analysis of Sectors in H &amp; T Industry</a:t>
            </a:r>
            <a:endParaRPr lang="en-GB" altLang="en-US" b="1" dirty="0"/>
          </a:p>
        </p:txBody>
      </p:sp>
      <p:sp>
        <p:nvSpPr>
          <p:cNvPr id="25603" name="Content Placeholder 2"/>
          <p:cNvSpPr>
            <a:spLocks noGrp="1" noChangeArrowheads="1"/>
          </p:cNvSpPr>
          <p:nvPr>
            <p:ph idx="1"/>
          </p:nvPr>
        </p:nvSpPr>
        <p:spPr>
          <a:xfrm>
            <a:off x="457200" y="1600200"/>
            <a:ext cx="8229600" cy="3916363"/>
          </a:xfrm>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US" altLang="en-US" sz="3200" b="1" i="0" u="none" strike="noStrike" kern="1200" cap="none" spc="0" normalizeH="0" baseline="0" noProof="0" dirty="0">
                <a:ln>
                  <a:noFill/>
                </a:ln>
                <a:solidFill>
                  <a:schemeClr val="tx1"/>
                </a:solidFill>
                <a:effectLst/>
                <a:uLnTx/>
                <a:uFillTx/>
                <a:latin typeface="+mn-lt"/>
                <a:ea typeface="+mn-ea"/>
                <a:cs typeface="+mn-cs"/>
              </a:rPr>
              <a:t>Transportation - Airlines:-</a:t>
            </a:r>
            <a:endParaRPr kumimoji="0" lang="en-US" altLang="en-US" sz="3200" b="1"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GB" altLang="en-US" sz="3200" b="0" i="0" u="none" strike="noStrike" kern="1200" cap="none" spc="0" normalizeH="0" baseline="0" noProof="0" dirty="0">
                <a:ln>
                  <a:noFill/>
                </a:ln>
                <a:solidFill>
                  <a:schemeClr val="tx1"/>
                </a:solidFill>
                <a:effectLst/>
                <a:uLnTx/>
                <a:uFillTx/>
                <a:latin typeface="+mn-lt"/>
                <a:ea typeface="+mn-ea"/>
                <a:cs typeface="+mn-cs"/>
              </a:rPr>
              <a:t>Airlines have the potentials to take progressive steps toward defining the next generation of air travel. </a:t>
            </a:r>
            <a:endParaRPr kumimoji="0" lang="en-GB" altLang="en-US"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GB" altLang="en-US" sz="3200" b="0" i="0" u="none" strike="noStrike" kern="1200" cap="none" spc="0" normalizeH="0" baseline="0" noProof="0" dirty="0">
                <a:ln>
                  <a:noFill/>
                </a:ln>
                <a:solidFill>
                  <a:schemeClr val="tx1"/>
                </a:solidFill>
                <a:effectLst/>
                <a:uLnTx/>
                <a:uFillTx/>
                <a:latin typeface="+mn-lt"/>
                <a:ea typeface="+mn-ea"/>
                <a:cs typeface="+mn-cs"/>
              </a:rPr>
              <a:t>The sector is leaving behind a decade where losses surpassed roughly $50 billion </a:t>
            </a:r>
            <a:r>
              <a:rPr kumimoji="0" lang="en-GB" altLang="en-US" sz="3200" b="0" i="0" u="none" strike="noStrike" kern="1200" cap="none" spc="0" normalizeH="0" baseline="0" noProof="0" dirty="0">
                <a:ln>
                  <a:noFill/>
                </a:ln>
                <a:solidFill>
                  <a:schemeClr val="tx1"/>
                </a:solidFill>
                <a:effectLst/>
                <a:uLnTx/>
                <a:uFillTx/>
                <a:latin typeface="+mj-lt"/>
                <a:ea typeface="+mn-ea"/>
                <a:cs typeface="+mn-cs"/>
              </a:rPr>
              <a:t>(Schlangenstein, 2017). </a:t>
            </a:r>
            <a:endParaRPr kumimoji="0" lang="en-GB" altLang="en-US" sz="32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Title 1"/>
          <p:cNvSpPr>
            <a:spLocks noGrp="1"/>
          </p:cNvSpPr>
          <p:nvPr>
            <p:ph type="title"/>
          </p:nvPr>
        </p:nvSpPr>
        <p:spPr>
          <a:ln/>
        </p:spPr>
        <p:txBody>
          <a:bodyPr vert="horz" wrap="square" lIns="91440" tIns="45720" rIns="91440" bIns="45720" anchor="ctr"/>
          <a:p>
            <a:r>
              <a:rPr lang="en-GB" altLang="en-US" b="1" dirty="0"/>
              <a:t>Analysis of Sectors in H &amp; T Industry</a:t>
            </a:r>
            <a:endParaRPr lang="en-GB" altLang="en-US" b="1" dirty="0"/>
          </a:p>
        </p:txBody>
      </p:sp>
      <p:sp>
        <p:nvSpPr>
          <p:cNvPr id="29699" name="Content Placeholder 2"/>
          <p:cNvSpPr>
            <a:spLocks noGrp="1"/>
          </p:cNvSpPr>
          <p:nvPr>
            <p:ph idx="1"/>
          </p:nvPr>
        </p:nvSpPr>
        <p:spPr>
          <a:xfrm>
            <a:off x="457200" y="1600200"/>
            <a:ext cx="8229600" cy="3916363"/>
          </a:xfrm>
          <a:ln/>
        </p:spPr>
        <p:txBody>
          <a:bodyPr vert="horz" wrap="square" lIns="91440" tIns="45720" rIns="91440" bIns="45720" anchor="t"/>
          <a:p>
            <a:pPr marL="0" indent="0">
              <a:buNone/>
            </a:pPr>
            <a:r>
              <a:rPr lang="en-US" altLang="en-US" b="1" dirty="0"/>
              <a:t>Transportation - Airlines:-</a:t>
            </a:r>
            <a:endParaRPr lang="en-US" altLang="en-US" b="1" dirty="0"/>
          </a:p>
          <a:p>
            <a:pPr marL="0" indent="0">
              <a:buNone/>
            </a:pPr>
            <a:r>
              <a:rPr lang="en-GB" altLang="en-US" dirty="0"/>
              <a:t>Customer satisfaction  in the airline industry currently ranks 37th across 43 different industries, putting carriers on par with the likes of wireless telephone providers and health insurance companies.</a:t>
            </a:r>
            <a:endParaRPr lang="en-GB"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Title 1"/>
          <p:cNvSpPr>
            <a:spLocks noGrp="1"/>
          </p:cNvSpPr>
          <p:nvPr>
            <p:ph type="title"/>
          </p:nvPr>
        </p:nvSpPr>
        <p:spPr>
          <a:ln/>
        </p:spPr>
        <p:txBody>
          <a:bodyPr vert="horz" wrap="square" lIns="91440" tIns="45720" rIns="91440" bIns="45720" anchor="ctr"/>
          <a:p>
            <a:r>
              <a:rPr lang="en-GB" altLang="en-US" b="1" dirty="0"/>
              <a:t>Analysis of Sectors in H &amp; T Industry</a:t>
            </a:r>
            <a:endParaRPr lang="en-GB" altLang="en-US" b="1" dirty="0"/>
          </a:p>
        </p:txBody>
      </p:sp>
      <p:sp>
        <p:nvSpPr>
          <p:cNvPr id="30723" name="Content Placeholder 2"/>
          <p:cNvSpPr>
            <a:spLocks noGrp="1"/>
          </p:cNvSpPr>
          <p:nvPr>
            <p:ph idx="1"/>
          </p:nvPr>
        </p:nvSpPr>
        <p:spPr>
          <a:xfrm>
            <a:off x="179388" y="1600200"/>
            <a:ext cx="8856662" cy="3916363"/>
          </a:xfrm>
          <a:ln/>
        </p:spPr>
        <p:txBody>
          <a:bodyPr vert="horz" wrap="square" lIns="91440" tIns="45720" rIns="91440" bIns="45720" anchor="t"/>
          <a:p>
            <a:pPr marL="0" indent="0">
              <a:buNone/>
            </a:pPr>
            <a:r>
              <a:rPr lang="en-US" altLang="en-US" b="1" dirty="0"/>
              <a:t>Transportation - Airlines:-</a:t>
            </a:r>
            <a:endParaRPr lang="en-US" altLang="en-US" b="1" dirty="0"/>
          </a:p>
          <a:p>
            <a:pPr marL="0" indent="0">
              <a:buNone/>
            </a:pPr>
            <a:r>
              <a:rPr lang="en-GB" altLang="en-US" dirty="0"/>
              <a:t>This is because the business of flying millions</a:t>
            </a:r>
            <a:endParaRPr lang="en-GB" altLang="en-US" dirty="0"/>
          </a:p>
          <a:p>
            <a:pPr marL="0" indent="0">
              <a:buNone/>
            </a:pPr>
            <a:r>
              <a:rPr lang="en-GB" altLang="en-US" dirty="0"/>
              <a:t>of passengers around the world relies on a complex network of ticketing and reservation systems, airports, planes, gates, and baggage systems. </a:t>
            </a:r>
            <a:endParaRPr lang="en-GB" altLang="en-US" dirty="0"/>
          </a:p>
          <a:p>
            <a:pPr marL="0" indent="0">
              <a:buNone/>
            </a:pPr>
            <a:endParaRPr lang="en-GB"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Title 1"/>
          <p:cNvSpPr>
            <a:spLocks noGrp="1"/>
          </p:cNvSpPr>
          <p:nvPr>
            <p:ph type="title"/>
          </p:nvPr>
        </p:nvSpPr>
        <p:spPr>
          <a:ln/>
        </p:spPr>
        <p:txBody>
          <a:bodyPr vert="horz" wrap="square" lIns="91440" tIns="45720" rIns="91440" bIns="45720" anchor="ctr"/>
          <a:p>
            <a:r>
              <a:rPr lang="en-GB" altLang="en-US" b="1" dirty="0"/>
              <a:t>Analysis of Sectors in H &amp; T Industry</a:t>
            </a:r>
            <a:endParaRPr lang="en-GB" altLang="en-US" b="1" dirty="0"/>
          </a:p>
        </p:txBody>
      </p:sp>
      <p:sp>
        <p:nvSpPr>
          <p:cNvPr id="31747" name="Content Placeholder 2"/>
          <p:cNvSpPr>
            <a:spLocks noGrp="1"/>
          </p:cNvSpPr>
          <p:nvPr>
            <p:ph idx="1"/>
          </p:nvPr>
        </p:nvSpPr>
        <p:spPr>
          <a:xfrm>
            <a:off x="179388" y="1600200"/>
            <a:ext cx="8856662" cy="3916363"/>
          </a:xfrm>
          <a:ln/>
        </p:spPr>
        <p:txBody>
          <a:bodyPr vert="horz" wrap="square" lIns="91440" tIns="45720" rIns="91440" bIns="45720" anchor="t"/>
          <a:p>
            <a:pPr marL="0" indent="0">
              <a:buNone/>
            </a:pPr>
            <a:r>
              <a:rPr lang="en-US" altLang="en-US" b="1" dirty="0"/>
              <a:t>Transportation - Airlines:-</a:t>
            </a:r>
            <a:endParaRPr lang="en-US" altLang="en-US" b="1" dirty="0"/>
          </a:p>
          <a:p>
            <a:pPr marL="0" indent="0">
              <a:buNone/>
            </a:pPr>
            <a:r>
              <a:rPr lang="en-GB" altLang="en-US" dirty="0"/>
              <a:t>These systems are not only suffering from overcrowding and poor integration, they are often disrupted by weather and equipment failure. </a:t>
            </a:r>
            <a:endParaRPr lang="en-GB" altLang="en-US" dirty="0"/>
          </a:p>
          <a:p>
            <a:pPr marL="0" indent="0">
              <a:buNone/>
            </a:pPr>
            <a:r>
              <a:rPr lang="en-GB" altLang="en-US" dirty="0"/>
              <a:t>Complex logistics have made it difficult for airlines to implement technology upgrades. </a:t>
            </a:r>
            <a:endParaRPr lang="en-GB" altLang="en-US" dirty="0"/>
          </a:p>
          <a:p>
            <a:pPr marL="0" indent="0">
              <a:buNone/>
            </a:pPr>
            <a:endParaRPr lang="en-GB"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Title 1"/>
          <p:cNvSpPr>
            <a:spLocks noGrp="1"/>
          </p:cNvSpPr>
          <p:nvPr>
            <p:ph type="title"/>
          </p:nvPr>
        </p:nvSpPr>
        <p:spPr>
          <a:ln/>
        </p:spPr>
        <p:txBody>
          <a:bodyPr vert="horz" wrap="square" lIns="91440" tIns="45720" rIns="91440" bIns="45720" anchor="ctr"/>
          <a:p>
            <a:r>
              <a:rPr lang="en-GB" altLang="en-US" b="1" dirty="0"/>
              <a:t>Analysis of Sectors in H &amp; T Industry</a:t>
            </a:r>
            <a:endParaRPr lang="en-GB" altLang="en-US" b="1" dirty="0"/>
          </a:p>
        </p:txBody>
      </p:sp>
      <p:sp>
        <p:nvSpPr>
          <p:cNvPr id="32771" name="Content Placeholder 2"/>
          <p:cNvSpPr>
            <a:spLocks noGrp="1"/>
          </p:cNvSpPr>
          <p:nvPr>
            <p:ph idx="1"/>
          </p:nvPr>
        </p:nvSpPr>
        <p:spPr>
          <a:xfrm>
            <a:off x="179388" y="1600200"/>
            <a:ext cx="8856662" cy="3916363"/>
          </a:xfrm>
          <a:ln/>
        </p:spPr>
        <p:txBody>
          <a:bodyPr vert="horz" wrap="square" lIns="91440" tIns="45720" rIns="91440" bIns="45720" anchor="t"/>
          <a:p>
            <a:pPr marL="0" indent="0">
              <a:buNone/>
            </a:pPr>
            <a:r>
              <a:rPr lang="en-US" altLang="en-US" b="1" dirty="0"/>
              <a:t>Transportation - Airlines:-</a:t>
            </a:r>
            <a:endParaRPr lang="en-US" altLang="en-US" b="1" dirty="0"/>
          </a:p>
          <a:p>
            <a:pPr marL="0" indent="0">
              <a:buNone/>
            </a:pPr>
            <a:r>
              <a:rPr lang="en-GB" altLang="en-US" sz="2600" dirty="0"/>
              <a:t>For example, some airlines are still running on legacy systems that are 10 or even 20 years old.</a:t>
            </a:r>
            <a:endParaRPr lang="en-GB" altLang="en-US" sz="2600" dirty="0"/>
          </a:p>
          <a:p>
            <a:pPr marL="0" indent="0">
              <a:buNone/>
            </a:pPr>
            <a:r>
              <a:rPr lang="en-GB" altLang="en-US" sz="2600" dirty="0"/>
              <a:t>Airlines explore paths around revenue management, cabin segmentation, or other product initiatives.</a:t>
            </a:r>
            <a:endParaRPr lang="en-GB" altLang="en-US" sz="2600" dirty="0"/>
          </a:p>
          <a:p>
            <a:pPr marL="0" indent="0">
              <a:buNone/>
            </a:pPr>
            <a:r>
              <a:rPr lang="en-GB" altLang="en-US" sz="2600" dirty="0"/>
              <a:t>Airlines will benefit from their abilities to drive revenue from price-conscious flyers while simultaneously extracting as much premium revenue as possible from guests who desire a premium flying experience.</a:t>
            </a:r>
            <a:endParaRPr lang="en-GB" altLang="en-US" sz="2600" dirty="0"/>
          </a:p>
          <a:p>
            <a:pPr marL="0" indent="0">
              <a:buNone/>
            </a:pPr>
            <a:endParaRPr lang="en-GB"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Title 1"/>
          <p:cNvSpPr>
            <a:spLocks noGrp="1"/>
          </p:cNvSpPr>
          <p:nvPr>
            <p:ph type="title"/>
          </p:nvPr>
        </p:nvSpPr>
        <p:spPr>
          <a:ln/>
        </p:spPr>
        <p:txBody>
          <a:bodyPr vert="horz" wrap="square" lIns="91440" tIns="45720" rIns="91440" bIns="45720" anchor="ctr"/>
          <a:p>
            <a:r>
              <a:rPr lang="en-GB" altLang="en-US" b="1" dirty="0"/>
              <a:t>Analysis of Sectors in H &amp; T Industry</a:t>
            </a:r>
            <a:endParaRPr lang="en-GB" altLang="en-US" b="1" dirty="0"/>
          </a:p>
        </p:txBody>
      </p:sp>
      <p:sp>
        <p:nvSpPr>
          <p:cNvPr id="33795" name="Content Placeholder 2"/>
          <p:cNvSpPr>
            <a:spLocks noGrp="1"/>
          </p:cNvSpPr>
          <p:nvPr>
            <p:ph idx="1"/>
          </p:nvPr>
        </p:nvSpPr>
        <p:spPr>
          <a:xfrm>
            <a:off x="179388" y="1600200"/>
            <a:ext cx="8856662" cy="3916363"/>
          </a:xfrm>
          <a:ln/>
        </p:spPr>
        <p:txBody>
          <a:bodyPr vert="horz" wrap="square" lIns="91440" tIns="45720" rIns="91440" bIns="45720" anchor="t"/>
          <a:p>
            <a:pPr marL="0" indent="0">
              <a:buNone/>
            </a:pPr>
            <a:r>
              <a:rPr lang="en-US" altLang="en-US" b="1" dirty="0"/>
              <a:t>Transportation - Airlines:-</a:t>
            </a:r>
            <a:endParaRPr lang="en-US" altLang="en-US" b="1" dirty="0"/>
          </a:p>
          <a:p>
            <a:pPr marL="0" indent="0">
              <a:buNone/>
            </a:pPr>
            <a:r>
              <a:rPr lang="en-GB" altLang="en-US" dirty="0"/>
              <a:t>It often said that hotels, airlines, and local activities represent the core of the travel industry, </a:t>
            </a:r>
            <a:endParaRPr lang="en-GB" altLang="en-US" dirty="0"/>
          </a:p>
          <a:p>
            <a:pPr marL="0" indent="0">
              <a:buNone/>
            </a:pPr>
            <a:r>
              <a:rPr lang="en-GB" altLang="en-US" dirty="0"/>
              <a:t>While ground transportation is the glue that ties it all together.</a:t>
            </a:r>
            <a:endParaRPr lang="en-GB" altLang="en-US" dirty="0"/>
          </a:p>
          <a:p>
            <a:pPr marL="0" indent="0">
              <a:buNone/>
            </a:pPr>
            <a:endParaRPr lang="en-GB"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Title 1"/>
          <p:cNvSpPr>
            <a:spLocks noGrp="1"/>
          </p:cNvSpPr>
          <p:nvPr>
            <p:ph type="title"/>
          </p:nvPr>
        </p:nvSpPr>
        <p:spPr>
          <a:ln/>
        </p:spPr>
        <p:txBody>
          <a:bodyPr vert="horz" wrap="square" lIns="91440" tIns="45720" rIns="91440" bIns="45720" anchor="ctr"/>
          <a:p>
            <a:r>
              <a:rPr lang="en-GB" altLang="en-US" b="1" dirty="0"/>
              <a:t>Analysis of Sectors in H &amp; T Industry</a:t>
            </a:r>
            <a:endParaRPr lang="en-GB" altLang="en-US" b="1" dirty="0"/>
          </a:p>
        </p:txBody>
      </p:sp>
      <p:sp>
        <p:nvSpPr>
          <p:cNvPr id="34819" name="Content Placeholder 2"/>
          <p:cNvSpPr>
            <a:spLocks noGrp="1"/>
          </p:cNvSpPr>
          <p:nvPr>
            <p:ph idx="1"/>
          </p:nvPr>
        </p:nvSpPr>
        <p:spPr>
          <a:xfrm>
            <a:off x="179388" y="1600200"/>
            <a:ext cx="8856662" cy="3916363"/>
          </a:xfrm>
          <a:ln/>
        </p:spPr>
        <p:txBody>
          <a:bodyPr vert="horz" wrap="square" lIns="91440" tIns="45720" rIns="91440" bIns="45720" anchor="t"/>
          <a:p>
            <a:pPr marL="0" indent="0">
              <a:buNone/>
            </a:pPr>
            <a:r>
              <a:rPr lang="en-US" altLang="en-US" b="1" dirty="0"/>
              <a:t>Transportation - Airlines:-</a:t>
            </a:r>
            <a:endParaRPr lang="en-US" altLang="en-US" b="1" dirty="0"/>
          </a:p>
          <a:p>
            <a:pPr marL="0" indent="0">
              <a:buNone/>
            </a:pPr>
            <a:r>
              <a:rPr lang="en-GB" altLang="en-US" sz="2800" dirty="0"/>
              <a:t>The innovation revolutionizing ground transportation has implications that transcends the travel industry—it’s shaping everyday life. </a:t>
            </a:r>
            <a:endParaRPr lang="en-GB" altLang="en-US" sz="2800" dirty="0"/>
          </a:p>
          <a:p>
            <a:pPr marL="0" indent="0">
              <a:buNone/>
            </a:pPr>
            <a:r>
              <a:rPr lang="en-GB" altLang="en-US" sz="2800" dirty="0"/>
              <a:t>Car-sharing platforms have completely transformed how consumers get around, but focus is now on autonomous ride-sharing, and the change it will bring to a ground transportation industry already in in sight.</a:t>
            </a:r>
            <a:endParaRPr lang="en-GB" altLang="en-US" sz="2800" dirty="0"/>
          </a:p>
          <a:p>
            <a:pPr marL="0" indent="0">
              <a:buNone/>
            </a:pPr>
            <a:endParaRPr lang="en-GB" altLang="en-US" dirty="0"/>
          </a:p>
          <a:p>
            <a:pPr marL="0" indent="0">
              <a:buNone/>
            </a:pPr>
            <a:endParaRPr lang="en-GB"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252413" y="1052513"/>
            <a:ext cx="8229600" cy="391636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Food and Beverage Sector:</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800" b="0" i="0" u="none" strike="noStrike" kern="1200" cap="none" spc="0" normalizeH="0" baseline="0" noProof="0" dirty="0">
                <a:ln>
                  <a:noFill/>
                </a:ln>
                <a:solidFill>
                  <a:schemeClr val="tx1"/>
                </a:solidFill>
                <a:effectLst/>
                <a:uLnTx/>
                <a:uFillTx/>
                <a:latin typeface="+mn-lt"/>
                <a:ea typeface="+mn-ea"/>
                <a:cs typeface="+mn-cs"/>
              </a:rPr>
              <a:t>The sector is experiencing massive </a:t>
            </a:r>
            <a:r>
              <a:rPr kumimoji="0" lang="en-GB" sz="2800" b="0" i="0" u="none" strike="noStrike" kern="1200" cap="none" spc="0" normalizeH="0" baseline="0" noProof="0" dirty="0">
                <a:ln>
                  <a:noFill/>
                </a:ln>
                <a:solidFill>
                  <a:schemeClr val="tx1"/>
                </a:solidFill>
                <a:effectLst/>
                <a:uLnTx/>
                <a:uFillTx/>
                <a:latin typeface="+mn-lt"/>
                <a:ea typeface="+mn-ea"/>
                <a:cs typeface="+mn-cs"/>
              </a:rPr>
              <a:t>shift in consumer attitudes, competition and costs of production.</a:t>
            </a:r>
            <a:endParaRPr kumimoji="0" lang="en-GB" sz="28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GB" sz="2800" b="0" i="0" u="none" strike="noStrike" kern="1200" cap="none" spc="0" normalizeH="0" baseline="0" noProof="0" dirty="0">
                <a:ln>
                  <a:noFill/>
                </a:ln>
                <a:solidFill>
                  <a:schemeClr val="tx1"/>
                </a:solidFill>
                <a:effectLst/>
                <a:uLnTx/>
                <a:uFillTx/>
                <a:latin typeface="+mn-lt"/>
                <a:ea typeface="+mn-ea"/>
                <a:cs typeface="+mn-cs"/>
              </a:rPr>
              <a:t>Changing consumer perceptions about what is healthy and what is not have taken a hit on processed food market as a whole.</a:t>
            </a:r>
            <a:endParaRPr kumimoji="0" lang="en-GB" sz="28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GB" sz="2800" b="0" i="0" u="none" strike="noStrike" kern="1200" cap="none" spc="0" normalizeH="0" baseline="0" noProof="0" dirty="0">
                <a:ln>
                  <a:noFill/>
                </a:ln>
                <a:solidFill>
                  <a:schemeClr val="tx1"/>
                </a:solidFill>
                <a:effectLst/>
                <a:uLnTx/>
                <a:uFillTx/>
                <a:latin typeface="+mn-lt"/>
                <a:ea typeface="+mn-ea"/>
                <a:cs typeface="+mn-cs"/>
              </a:rPr>
              <a:t>Food businesses now have to work even harder to meet the rising competition in the market and keep the consumers engaged and loyal to their brand.</a:t>
            </a: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252413" y="1052513"/>
            <a:ext cx="8229600" cy="391636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Food and Beverage Sector:</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3200" b="0" i="0" u="none" strike="noStrike" kern="1200" cap="none" spc="0" normalizeH="0" baseline="0" noProof="0" dirty="0">
                <a:ln>
                  <a:noFill/>
                </a:ln>
                <a:solidFill>
                  <a:schemeClr val="tx1"/>
                </a:solidFill>
                <a:effectLst/>
                <a:uLnTx/>
                <a:uFillTx/>
                <a:latin typeface="+mn-lt"/>
                <a:ea typeface="+mn-ea"/>
                <a:cs typeface="+mn-cs"/>
              </a:rPr>
              <a:t>Food trends</a:t>
            </a:r>
            <a:endParaRPr kumimoji="0" lang="en-US" altLang="zh-HK" sz="3200" b="0" i="0" u="none" strike="noStrike" kern="1200" cap="none" spc="0" normalizeH="0" baseline="0" noProof="0" dirty="0">
              <a:ln>
                <a:noFill/>
              </a:ln>
              <a:solidFill>
                <a:schemeClr val="tx1"/>
              </a:solidFill>
              <a:effectLst/>
              <a:uLnTx/>
              <a:uFillTx/>
              <a:latin typeface="+mn-lt"/>
              <a:ea typeface="+mn-ea"/>
              <a:cs typeface="+mn-cs"/>
            </a:endParaRPr>
          </a:p>
          <a:p>
            <a:pPr marL="742950" marR="0" lvl="1" indent="-28575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800" b="0" i="0" u="none" strike="noStrike" kern="1200" cap="none" spc="0" normalizeH="0" baseline="0" noProof="0" dirty="0">
                <a:ln>
                  <a:noFill/>
                </a:ln>
                <a:solidFill>
                  <a:schemeClr val="tx1"/>
                </a:solidFill>
                <a:effectLst/>
                <a:uLnTx/>
                <a:uFillTx/>
                <a:latin typeface="+mn-lt"/>
                <a:ea typeface="+mn-ea"/>
                <a:cs typeface="+mn-cs"/>
              </a:rPr>
              <a:t>Emerging food trends that emphasize foods that are</a:t>
            </a:r>
            <a:endParaRPr kumimoji="0" lang="en-US" altLang="zh-HK" sz="28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Fresh</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Convenient</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Ethnic foods with distinctive ingredients, flavors and spices</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Fusion foods</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252413" y="1052513"/>
            <a:ext cx="8229600" cy="391636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Food and Beverage Sector:</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3200" b="0" i="0" u="none" strike="noStrike" kern="1200" cap="none" spc="0" normalizeH="0" baseline="0" noProof="0" dirty="0">
                <a:ln>
                  <a:noFill/>
                </a:ln>
                <a:solidFill>
                  <a:schemeClr val="tx1"/>
                </a:solidFill>
                <a:effectLst/>
                <a:uLnTx/>
                <a:uFillTx/>
                <a:latin typeface="+mn-lt"/>
                <a:ea typeface="+mn-ea"/>
                <a:cs typeface="+mn-cs"/>
              </a:rPr>
              <a:t>Food trends</a:t>
            </a:r>
            <a:endParaRPr kumimoji="0" lang="en-US" altLang="zh-HK" sz="3200" b="0" i="0" u="none" strike="noStrike" kern="1200" cap="none" spc="0" normalizeH="0" baseline="0" noProof="0" dirty="0">
              <a:ln>
                <a:noFill/>
              </a:ln>
              <a:solidFill>
                <a:schemeClr val="tx1"/>
              </a:solidFill>
              <a:effectLst/>
              <a:uLnTx/>
              <a:uFillTx/>
              <a:latin typeface="+mn-lt"/>
              <a:ea typeface="+mn-ea"/>
              <a:cs typeface="+mn-cs"/>
            </a:endParaRPr>
          </a:p>
          <a:p>
            <a:pPr marL="742950" marR="0" lvl="1" indent="-28575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800" b="0" i="0" u="none" strike="noStrike" kern="1200" cap="none" spc="0" normalizeH="0" baseline="0" noProof="0" dirty="0">
                <a:ln>
                  <a:noFill/>
                </a:ln>
                <a:solidFill>
                  <a:schemeClr val="tx1"/>
                </a:solidFill>
                <a:effectLst/>
                <a:uLnTx/>
                <a:uFillTx/>
                <a:latin typeface="+mn-lt"/>
                <a:ea typeface="+mn-ea"/>
                <a:cs typeface="+mn-cs"/>
              </a:rPr>
              <a:t>Emerging food trends that emphasize foods that are</a:t>
            </a:r>
            <a:endParaRPr kumimoji="0" lang="en-US" altLang="zh-HK" sz="28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Prepared home meal replacement, more food mixtures particularly those with less meat</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More vegetarian meals</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Labelled natural or organic</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Easily available or bought</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Promoting health</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2400" b="0" i="0" u="none" strike="noStrike" kern="1200" cap="none" spc="0" normalizeH="0" baseline="0" noProof="0" dirty="0">
                <a:ln>
                  <a:noFill/>
                </a:ln>
                <a:solidFill>
                  <a:schemeClr val="tx1"/>
                </a:solidFill>
                <a:effectLst/>
                <a:uLnTx/>
                <a:uFillTx/>
                <a:latin typeface="+mn-lt"/>
                <a:ea typeface="+mn-ea"/>
                <a:cs typeface="+mn-cs"/>
              </a:rPr>
              <a:t>Physical performance-enhancing energy foods</a:t>
            </a: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252413" y="1052513"/>
            <a:ext cx="8229600" cy="391636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Food and Beverage Sector:</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3000" b="0" i="0" u="none" strike="noStrike" kern="1200" cap="none" spc="0" normalizeH="0" baseline="0" noProof="0" dirty="0">
                <a:ln>
                  <a:noFill/>
                </a:ln>
                <a:solidFill>
                  <a:schemeClr val="tx1"/>
                </a:solidFill>
                <a:effectLst/>
                <a:uLnTx/>
                <a:uFillTx/>
                <a:latin typeface="+mn-lt"/>
                <a:ea typeface="+mn-ea"/>
                <a:cs typeface="+mn-cs"/>
              </a:rPr>
              <a:t>The sector remains</a:t>
            </a:r>
            <a:r>
              <a:rPr kumimoji="0" lang="en-GB" sz="3000" b="0" i="0" u="none" strike="noStrike" kern="1200" cap="none" spc="0" normalizeH="0" baseline="0" noProof="0" dirty="0">
                <a:ln>
                  <a:noFill/>
                </a:ln>
                <a:solidFill>
                  <a:schemeClr val="tx1"/>
                </a:solidFill>
                <a:effectLst/>
                <a:uLnTx/>
                <a:uFillTx/>
                <a:latin typeface="+mn-lt"/>
                <a:ea typeface="+mn-ea"/>
                <a:cs typeface="+mn-cs"/>
              </a:rPr>
              <a:t> cautiously optimistic; however, macroeconomic trends and public policy headwinds make it more  vital for middle market companies to pay adequate attention to consumer preferences.</a:t>
            </a:r>
            <a:endParaRPr kumimoji="0" lang="en-GB" sz="3000" b="0" i="0" u="none" strike="noStrike" kern="1200" cap="none" spc="0" normalizeH="0" baseline="0" noProof="0" dirty="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Title 43009"/>
          <p:cNvSpPr>
            <a:spLocks noGrp="1"/>
          </p:cNvSpPr>
          <p:nvPr>
            <p:ph type="title"/>
          </p:nvPr>
        </p:nvSpPr>
        <p:spPr>
          <a:xfrm>
            <a:off x="0" y="188913"/>
            <a:ext cx="9144000" cy="863600"/>
          </a:xfrm>
          <a:ln/>
        </p:spPr>
        <p:txBody>
          <a:bodyPr vert="horz" wrap="square" lIns="91440" tIns="45720" rIns="91440" bIns="45720" anchor="b"/>
          <a:p>
            <a:pPr eaLnBrk="1" hangingPunct="1"/>
            <a:r>
              <a:rPr lang="en-GB" altLang="en-US" sz="3600" b="1" dirty="0">
                <a:latin typeface="Georgia" panose="02040502050405020303" pitchFamily="18" charset="0"/>
              </a:rPr>
              <a:t>Analysis of Sectors in H &amp; T Industry</a:t>
            </a:r>
            <a:endParaRPr lang="en-US" altLang="en-US" sz="3600" b="1" dirty="0">
              <a:latin typeface="Georgia" panose="02040502050405020303" pitchFamily="18" charset="0"/>
            </a:endParaRPr>
          </a:p>
        </p:txBody>
      </p:sp>
      <p:sp>
        <p:nvSpPr>
          <p:cNvPr id="15363" name="Text Placeholder 43010"/>
          <p:cNvSpPr>
            <a:spLocks noGrp="1" noChangeArrowheads="1"/>
          </p:cNvSpPr>
          <p:nvPr>
            <p:ph idx="1"/>
          </p:nvPr>
        </p:nvSpPr>
        <p:spPr>
          <a:xfrm>
            <a:off x="252413" y="1052513"/>
            <a:ext cx="8229600" cy="3916363"/>
          </a:xfrm>
        </p:spPr>
        <p:txBody>
          <a:bodyPr vert="horz" wrap="square" lIns="91440" tIns="45720" rIns="91440" bIns="45720" numCol="1" anchor="t" anchorCtr="0" compatLnSpc="1"/>
          <a:lstStyle/>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r>
              <a:rPr kumimoji="0" lang="en-US" altLang="en-US" sz="2800" b="1" i="0" u="none" strike="noStrike" kern="1200" cap="none" spc="0" normalizeH="0" baseline="0" noProof="0" dirty="0">
                <a:ln>
                  <a:noFill/>
                </a:ln>
                <a:solidFill>
                  <a:schemeClr val="tx1"/>
                </a:solidFill>
                <a:effectLst/>
                <a:uLnTx/>
                <a:uFillTx/>
                <a:latin typeface="+mj-lt"/>
                <a:ea typeface="+mn-ea"/>
                <a:cs typeface="+mn-cs"/>
              </a:rPr>
              <a:t>Food and Beverage Sector:</a:t>
            </a:r>
            <a:endParaRPr kumimoji="0" lang="en-US" altLang="en-US" sz="2800" b="1" i="0" u="none" strike="noStrike" kern="1200" cap="none" spc="0" normalizeH="0" baseline="0" noProof="0" dirty="0">
              <a:ln>
                <a:noFill/>
              </a:ln>
              <a:solidFill>
                <a:schemeClr val="tx1"/>
              </a:solidFill>
              <a:effectLst/>
              <a:uLnTx/>
              <a:uFillTx/>
              <a:latin typeface="+mj-lt"/>
              <a:ea typeface="+mn-ea"/>
              <a:cs typeface="+mn-cs"/>
            </a:endParaRPr>
          </a:p>
          <a:p>
            <a:pPr marL="342900" marR="0" lvl="0" indent="-342900" algn="just" defTabSz="914400" rtl="0" eaLnBrk="1" fontAlgn="base" latinLnBrk="0" hangingPunct="1">
              <a:lnSpc>
                <a:spcPct val="90000"/>
              </a:lnSpc>
              <a:spcBef>
                <a:spcPct val="20000"/>
              </a:spcBef>
              <a:spcAft>
                <a:spcPct val="0"/>
              </a:spcAft>
              <a:buClrTx/>
              <a:buSzTx/>
              <a:buFont typeface="Arial" panose="020B0604020202020204" pitchFamily="34" charset="0"/>
              <a:buChar char="•"/>
              <a:defRPr/>
            </a:pPr>
            <a:r>
              <a:rPr kumimoji="0" lang="en-US" altLang="zh-HK" sz="3000" b="0" i="0" u="none" strike="noStrike" kern="1200" cap="none" spc="0" normalizeH="0" baseline="0" noProof="0" dirty="0">
                <a:ln>
                  <a:noFill/>
                </a:ln>
                <a:solidFill>
                  <a:schemeClr val="tx1"/>
                </a:solidFill>
                <a:effectLst/>
                <a:uLnTx/>
                <a:uFillTx/>
                <a:latin typeface="+mn-lt"/>
                <a:ea typeface="+mn-ea"/>
                <a:cs typeface="+mn-cs"/>
              </a:rPr>
              <a:t>The sector remains</a:t>
            </a:r>
            <a:r>
              <a:rPr kumimoji="0" lang="en-GB" sz="3000" b="0" i="0" u="none" strike="noStrike" kern="1200" cap="none" spc="0" normalizeH="0" baseline="0" noProof="0" dirty="0">
                <a:ln>
                  <a:noFill/>
                </a:ln>
                <a:solidFill>
                  <a:schemeClr val="tx1"/>
                </a:solidFill>
                <a:effectLst/>
                <a:uLnTx/>
                <a:uFillTx/>
                <a:latin typeface="+mn-lt"/>
                <a:ea typeface="+mn-ea"/>
                <a:cs typeface="+mn-cs"/>
              </a:rPr>
              <a:t> cautiously optimistic; however, macroeconomic trends and public policy headwinds make it more  vital for middle market companies to pay adequate attention to consumer preferences.</a:t>
            </a:r>
            <a:endParaRPr kumimoji="0" lang="en-GB" sz="3000" b="0" i="0" u="none" strike="noStrike" kern="1200" cap="none" spc="0" normalizeH="0" baseline="0" noProof="0" dirty="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HK" sz="2400" b="0" i="0" u="none" strike="noStrike" kern="1200" cap="none" spc="0" normalizeH="0" baseline="0" noProof="0" dirty="0">
              <a:ln>
                <a:noFill/>
              </a:ln>
              <a:solidFill>
                <a:schemeClr val="tx1"/>
              </a:solidFill>
              <a:effectLst/>
              <a:uLnTx/>
              <a:uFillTx/>
              <a:latin typeface="+mn-lt"/>
              <a:ea typeface="+mn-ea"/>
              <a:cs typeface="+mn-cs"/>
            </a:endParaRPr>
          </a:p>
          <a:p>
            <a:pPr marL="0" marR="0" lvl="0" indent="0" algn="just"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en-US" altLang="en-US" sz="28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Title 47105"/>
          <p:cNvSpPr>
            <a:spLocks noGrp="1"/>
          </p:cNvSpPr>
          <p:nvPr>
            <p:ph type="title"/>
          </p:nvPr>
        </p:nvSpPr>
        <p:spPr>
          <a:ln/>
        </p:spPr>
        <p:txBody>
          <a:bodyPr vert="horz" wrap="square" lIns="91440" tIns="45720" rIns="91440" bIns="45720" anchor="b"/>
          <a:p>
            <a:pPr eaLnBrk="1" hangingPunct="1"/>
            <a:r>
              <a:rPr lang="en-US" altLang="en-US" dirty="0">
                <a:latin typeface="Georgia" panose="02040502050405020303" pitchFamily="18" charset="0"/>
              </a:rPr>
              <a:t>References</a:t>
            </a:r>
            <a:endParaRPr lang="en-US" altLang="en-US" dirty="0">
              <a:latin typeface="Georgia" panose="02040502050405020303" pitchFamily="18" charset="0"/>
            </a:endParaRPr>
          </a:p>
        </p:txBody>
      </p:sp>
      <p:sp>
        <p:nvSpPr>
          <p:cNvPr id="40963" name="Text Placeholder 47106"/>
          <p:cNvSpPr>
            <a:spLocks noGrp="1"/>
          </p:cNvSpPr>
          <p:nvPr>
            <p:ph idx="1"/>
          </p:nvPr>
        </p:nvSpPr>
        <p:spPr>
          <a:xfrm>
            <a:off x="457200" y="1268413"/>
            <a:ext cx="8229600" cy="4248150"/>
          </a:xfrm>
          <a:ln/>
        </p:spPr>
        <p:txBody>
          <a:bodyPr vert="horz" wrap="square" lIns="91440" tIns="45720" rIns="91440" bIns="45720" anchor="t"/>
          <a:p>
            <a:pPr marL="0" indent="0" algn="just" eaLnBrk="1" hangingPunct="1">
              <a:lnSpc>
                <a:spcPct val="90000"/>
              </a:lnSpc>
              <a:buNone/>
            </a:pPr>
            <a:r>
              <a:rPr lang="en-GB" altLang="en-US" sz="1600" dirty="0">
                <a:latin typeface="Georgia" panose="02040502050405020303" pitchFamily="18" charset="0"/>
              </a:rPr>
              <a:t>American Customer Satisfaction Index, ACSI Travel Report, http://theacsi.org/news-and-resources/customer-satisfaction-reports/reports-2017/acsi-travelreport-</a:t>
            </a:r>
            <a:endParaRPr lang="en-GB" altLang="en-US" sz="1600" dirty="0">
              <a:latin typeface="Georgia" panose="02040502050405020303" pitchFamily="18" charset="0"/>
            </a:endParaRPr>
          </a:p>
          <a:p>
            <a:pPr marL="0" indent="0" algn="just" eaLnBrk="1" hangingPunct="1">
              <a:lnSpc>
                <a:spcPct val="90000"/>
              </a:lnSpc>
              <a:buNone/>
            </a:pPr>
            <a:r>
              <a:rPr lang="en-GB" altLang="en-US" sz="1600" dirty="0">
                <a:latin typeface="Georgia" panose="02040502050405020303" pitchFamily="18" charset="0"/>
              </a:rPr>
              <a:t>2017/acsi-travel-report-2017-download, (accessed 19/10/2017).</a:t>
            </a:r>
            <a:endParaRPr lang="en-GB" altLang="en-US" sz="1600" dirty="0">
              <a:latin typeface="Georgia" panose="02040502050405020303" pitchFamily="18" charset="0"/>
            </a:endParaRPr>
          </a:p>
          <a:p>
            <a:pPr marL="0" indent="0" algn="just" eaLnBrk="1" hangingPunct="1">
              <a:lnSpc>
                <a:spcPct val="90000"/>
              </a:lnSpc>
              <a:buNone/>
            </a:pPr>
            <a:r>
              <a:rPr lang="en-GB" altLang="en-US" sz="1600" dirty="0">
                <a:latin typeface="Georgia" panose="02040502050405020303" pitchFamily="18" charset="0"/>
              </a:rPr>
              <a:t>Freiermuth, T. (2017). World Travel &amp; Tourism Council: Travel and Tourism Global Economic Impact &amp; Issues 2017.</a:t>
            </a:r>
            <a:endParaRPr lang="en-GB" altLang="en-US" sz="1600" dirty="0">
              <a:latin typeface="Georgia" panose="02040502050405020303" pitchFamily="18" charset="0"/>
            </a:endParaRPr>
          </a:p>
          <a:p>
            <a:pPr marL="0" indent="0" algn="just" eaLnBrk="1" hangingPunct="1">
              <a:lnSpc>
                <a:spcPct val="90000"/>
              </a:lnSpc>
              <a:buNone/>
            </a:pPr>
            <a:r>
              <a:rPr lang="en-GB" altLang="en-US" sz="1600" dirty="0">
                <a:latin typeface="Georgia" panose="02040502050405020303" pitchFamily="18" charset="0"/>
              </a:rPr>
              <a:t>Kapiki, S. T. (2012). Current and Future Trends in Tourism and Hospitality. The Case of Greece, International Journal of Economic Practices and Theories, Vol. 2 (1), 2012 (January), </a:t>
            </a:r>
            <a:endParaRPr lang="en-GB" altLang="en-US" sz="1600" dirty="0">
              <a:latin typeface="Georgia" panose="02040502050405020303" pitchFamily="18" charset="0"/>
            </a:endParaRPr>
          </a:p>
          <a:p>
            <a:pPr marL="0" indent="0" algn="just" eaLnBrk="1" hangingPunct="1">
              <a:lnSpc>
                <a:spcPct val="90000"/>
              </a:lnSpc>
              <a:buNone/>
            </a:pPr>
            <a:r>
              <a:rPr lang="en-GB" altLang="en-US" sz="1600" dirty="0">
                <a:latin typeface="Georgia" panose="02040502050405020303" pitchFamily="18" charset="0"/>
              </a:rPr>
              <a:t>O’Neill &amp; Palmer (2004), The Effects of Survey Timing Upon Visitor’s Perceptions of Service Quality, Journal of Travel Research, 24, 221-136. </a:t>
            </a:r>
            <a:endParaRPr lang="en-GB" altLang="en-US" sz="1600" dirty="0">
              <a:latin typeface="Georgia" panose="02040502050405020303" pitchFamily="18" charset="0"/>
            </a:endParaRPr>
          </a:p>
          <a:p>
            <a:pPr marL="0" indent="0" algn="just" eaLnBrk="1" hangingPunct="1">
              <a:lnSpc>
                <a:spcPct val="90000"/>
              </a:lnSpc>
              <a:buNone/>
            </a:pPr>
            <a:r>
              <a:rPr lang="en-GB" altLang="en-US" sz="1600" dirty="0">
                <a:latin typeface="Georgia" panose="02040502050405020303" pitchFamily="18" charset="0"/>
              </a:rPr>
              <a:t>Merchant, P. (2011), Workplace Diversity in Hospitality &amp; Tourism, available @: http://smallbusiness.chron.com/ (accessed on 20/10/2011). </a:t>
            </a:r>
            <a:endParaRPr lang="en-GB" altLang="en-US" sz="1600" dirty="0">
              <a:latin typeface="Georgia" panose="02040502050405020303" pitchFamily="18" charset="0"/>
            </a:endParaRPr>
          </a:p>
          <a:p>
            <a:pPr marL="0" indent="0" eaLnBrk="1" hangingPunct="1">
              <a:lnSpc>
                <a:spcPct val="90000"/>
              </a:lnSpc>
              <a:buNone/>
            </a:pPr>
            <a:r>
              <a:rPr lang="en-GB" altLang="en-US" sz="1600" dirty="0">
                <a:latin typeface="Georgia" panose="02040502050405020303" pitchFamily="18" charset="0"/>
              </a:rPr>
              <a:t>Tabuchi, H., (2017).  Stores Suffer from a Shift of Behavior in Buyers, New York Times,available @: https://www.nytimes.com/2015/08/14/business/economy/stores-suffer-from-ashift-of-behavior-in-buyers.html, (October 21/10/2017). </a:t>
            </a:r>
            <a:endParaRPr lang="en-GB" altLang="en-US" sz="1600" dirty="0">
              <a:latin typeface="Georgia" panose="02040502050405020303" pitchFamily="18" charset="0"/>
            </a:endParaRPr>
          </a:p>
          <a:p>
            <a:pPr marL="0" indent="0" eaLnBrk="1" hangingPunct="1">
              <a:lnSpc>
                <a:spcPct val="90000"/>
              </a:lnSpc>
              <a:buNone/>
            </a:pPr>
            <a:endParaRPr lang="en-GB" altLang="en-US" sz="1600" dirty="0">
              <a:latin typeface="Georgia" panose="02040502050405020303"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Title 47105"/>
          <p:cNvSpPr>
            <a:spLocks noGrp="1"/>
          </p:cNvSpPr>
          <p:nvPr>
            <p:ph type="title"/>
          </p:nvPr>
        </p:nvSpPr>
        <p:spPr>
          <a:ln/>
        </p:spPr>
        <p:txBody>
          <a:bodyPr vert="horz" wrap="square" lIns="91440" tIns="45720" rIns="91440" bIns="45720" anchor="b"/>
          <a:p>
            <a:pPr eaLnBrk="1" hangingPunct="1"/>
            <a:r>
              <a:rPr lang="en-US" altLang="en-US" dirty="0">
                <a:latin typeface="Georgia" panose="02040502050405020303" pitchFamily="18" charset="0"/>
              </a:rPr>
              <a:t>References</a:t>
            </a:r>
            <a:endParaRPr lang="en-US" altLang="en-US" dirty="0">
              <a:latin typeface="Georgia" panose="02040502050405020303" pitchFamily="18" charset="0"/>
            </a:endParaRPr>
          </a:p>
        </p:txBody>
      </p:sp>
      <p:sp>
        <p:nvSpPr>
          <p:cNvPr id="41987" name="Text Placeholder 47106"/>
          <p:cNvSpPr>
            <a:spLocks noGrp="1"/>
          </p:cNvSpPr>
          <p:nvPr>
            <p:ph idx="1"/>
          </p:nvPr>
        </p:nvSpPr>
        <p:spPr>
          <a:xfrm>
            <a:off x="457200" y="1268413"/>
            <a:ext cx="8229600" cy="4248150"/>
          </a:xfrm>
          <a:ln/>
        </p:spPr>
        <p:txBody>
          <a:bodyPr vert="horz" wrap="square" lIns="91440" tIns="45720" rIns="91440" bIns="45720" anchor="t"/>
          <a:p>
            <a:pPr marL="0" indent="0" algn="just" eaLnBrk="1" hangingPunct="1">
              <a:lnSpc>
                <a:spcPct val="90000"/>
              </a:lnSpc>
              <a:buNone/>
            </a:pPr>
            <a:r>
              <a:rPr lang="en-GB" altLang="en-US" sz="1600" dirty="0">
                <a:latin typeface="Georgia" panose="02040502050405020303" pitchFamily="18" charset="0"/>
              </a:rPr>
              <a:t>Turner, R. and Freiermuth, E. (2017). World Travel &amp; Tourism Council: Global Economic Impact &amp; Issues.</a:t>
            </a:r>
            <a:endParaRPr lang="en-GB" altLang="en-US" sz="1600" dirty="0">
              <a:latin typeface="Georgia" panose="02040502050405020303" pitchFamily="18" charset="0"/>
            </a:endParaRPr>
          </a:p>
          <a:p>
            <a:pPr marL="0" indent="0" eaLnBrk="1" hangingPunct="1">
              <a:lnSpc>
                <a:spcPct val="90000"/>
              </a:lnSpc>
              <a:buNone/>
            </a:pPr>
            <a:r>
              <a:rPr lang="en-GB" altLang="en-US" sz="1600" dirty="0">
                <a:latin typeface="Georgia" panose="02040502050405020303" pitchFamily="18" charset="0"/>
              </a:rPr>
              <a:t>Schlangenstein, M., (2017). Airline Shares Reach Record as Buffett’s Berkshire Extends Bet, Bloomberg, https://www.bloomberg.com/news/articles/2017-02-15/airlinesrise-</a:t>
            </a:r>
            <a:endParaRPr lang="en-GB" altLang="en-US" sz="1600" dirty="0">
              <a:latin typeface="Georgia" panose="02040502050405020303" pitchFamily="18" charset="0"/>
            </a:endParaRPr>
          </a:p>
          <a:p>
            <a:pPr marL="0" indent="0" eaLnBrk="1" hangingPunct="1">
              <a:lnSpc>
                <a:spcPct val="90000"/>
              </a:lnSpc>
              <a:buNone/>
            </a:pPr>
            <a:r>
              <a:rPr lang="en-GB" altLang="en-US" sz="1600" dirty="0">
                <a:latin typeface="Georgia" panose="02040502050405020303" pitchFamily="18" charset="0"/>
              </a:rPr>
              <a:t>to-a-record-as-buffett-s-berkshire-deepens-bet Bloomberg, (accessed 11/10/2017).</a:t>
            </a:r>
            <a:endParaRPr lang="en-US" altLang="en-US" sz="1600" dirty="0">
              <a:latin typeface="Georgia" panose="02040502050405020303" pitchFamily="18" charset="0"/>
            </a:endParaRPr>
          </a:p>
          <a:p>
            <a:pPr marL="0" indent="0" eaLnBrk="1" hangingPunct="1">
              <a:lnSpc>
                <a:spcPct val="90000"/>
              </a:lnSpc>
              <a:buNone/>
            </a:pPr>
            <a:r>
              <a:rPr lang="en-GB" altLang="en-US" sz="1600" dirty="0">
                <a:latin typeface="Georgia" panose="02040502050405020303" pitchFamily="18" charset="0"/>
              </a:rPr>
              <a:t>Walker, J. (2010), Introduction to Hospitality Management, Pearson Education, London.</a:t>
            </a:r>
            <a:endParaRPr lang="en-GB" altLang="en-US" sz="1600" dirty="0">
              <a:latin typeface="Georgia" panose="02040502050405020303"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Title 1"/>
          <p:cNvSpPr>
            <a:spLocks noGrp="1"/>
          </p:cNvSpPr>
          <p:nvPr>
            <p:ph type="title"/>
          </p:nvPr>
        </p:nvSpPr>
        <p:spPr>
          <a:ln/>
        </p:spPr>
        <p:txBody>
          <a:bodyPr vert="horz" wrap="square" lIns="91440" tIns="45720" rIns="91440" bIns="45720" anchor="ctr"/>
          <a:p>
            <a:pPr eaLnBrk="1" hangingPunct="1"/>
            <a:r>
              <a:rPr lang="en-GB" altLang="en-US" dirty="0"/>
              <a:t>Next Session…..</a:t>
            </a:r>
            <a:endParaRPr lang="en-GB" altLang="en-US" dirty="0"/>
          </a:p>
        </p:txBody>
      </p:sp>
      <p:sp>
        <p:nvSpPr>
          <p:cNvPr id="3" name="Content Placeholder 2"/>
          <p:cNvSpPr>
            <a:spLocks noGrp="1"/>
          </p:cNvSpPr>
          <p:nvPr>
            <p:ph idx="1"/>
          </p:nvPr>
        </p:nvSpPr>
        <p:spPr>
          <a:xfrm>
            <a:off x="457200" y="1600200"/>
            <a:ext cx="8686800" cy="3916363"/>
          </a:xfrm>
          <a:ln/>
        </p:spPr>
        <p:txBody>
          <a:bodyPr vert="horz" wrap="square" lIns="91440" tIns="45720" rIns="91440" bIns="45720" anchor="t"/>
          <a:p>
            <a:pPr marL="0" indent="0" eaLnBrk="1" hangingPunct="1">
              <a:buNone/>
            </a:pPr>
            <a:r>
              <a:rPr lang="en-GB" altLang="en-US" sz="4000" dirty="0"/>
              <a:t>We will look at … </a:t>
            </a:r>
            <a:endParaRPr lang="en-GB" altLang="en-US" sz="4000" dirty="0"/>
          </a:p>
          <a:p>
            <a:pPr marL="0" indent="0" eaLnBrk="1" hangingPunct="1">
              <a:buNone/>
            </a:pPr>
            <a:endParaRPr lang="en-GB" altLang="en-US" sz="4000" dirty="0"/>
          </a:p>
          <a:p>
            <a:pPr marL="0" indent="0" eaLnBrk="1" hangingPunct="1">
              <a:buNone/>
            </a:pPr>
            <a:r>
              <a:rPr lang="en-GB" altLang="en-US" sz="4000" b="1" dirty="0"/>
              <a:t>Consumer Demand and market segments for hospitality products.</a:t>
            </a:r>
            <a:endParaRPr lang="en-GB" alt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charRg st="0" end="1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charRg st="20" end="8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Title 1"/>
          <p:cNvSpPr>
            <a:spLocks noGrp="1"/>
          </p:cNvSpPr>
          <p:nvPr>
            <p:ph type="title"/>
          </p:nvPr>
        </p:nvSpPr>
        <p:spPr>
          <a:ln/>
        </p:spPr>
        <p:txBody>
          <a:bodyPr vert="horz" wrap="square" lIns="91440" tIns="45720" rIns="91440" bIns="45720" anchor="ctr"/>
          <a:p>
            <a:pPr eaLnBrk="1" hangingPunct="1"/>
            <a:r>
              <a:rPr lang="en-GB" altLang="en-US" dirty="0"/>
              <a:t>Summary</a:t>
            </a:r>
            <a:endParaRPr lang="en-GB" altLang="en-US" dirty="0"/>
          </a:p>
        </p:txBody>
      </p:sp>
      <p:pic>
        <p:nvPicPr>
          <p:cNvPr id="4" name="Picture 1"/>
          <p:cNvPicPr>
            <a:picLocks noChangeAspect="1"/>
          </p:cNvPicPr>
          <p:nvPr/>
        </p:nvPicPr>
        <p:blipFill>
          <a:blip r:embed="rId1"/>
          <a:stretch>
            <a:fillRect/>
          </a:stretch>
        </p:blipFill>
        <p:spPr>
          <a:xfrm>
            <a:off x="1908175" y="1417638"/>
            <a:ext cx="5791200" cy="4222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13315</Words>
  <Application>WPS Presentation</Application>
  <PresentationFormat>On-screen Show (4:3)</PresentationFormat>
  <Paragraphs>353</Paragraphs>
  <Slides>38</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38</vt:i4>
      </vt:variant>
    </vt:vector>
  </HeadingPairs>
  <TitlesOfParts>
    <vt:vector size="50" baseType="lpstr">
      <vt:lpstr>Arial</vt:lpstr>
      <vt:lpstr>SimSun</vt:lpstr>
      <vt:lpstr>Wingdings</vt:lpstr>
      <vt:lpstr>Myriad Pro</vt:lpstr>
      <vt:lpstr>Segoe Print</vt:lpstr>
      <vt:lpstr>Calibri</vt:lpstr>
      <vt:lpstr>Angsana New</vt:lpstr>
      <vt:lpstr>Georgia</vt:lpstr>
      <vt:lpstr>Microsoft YaHei</vt:lpstr>
      <vt:lpstr>Arial Unicode MS</vt:lpstr>
      <vt:lpstr>Verdana</vt:lpstr>
      <vt:lpstr>20140311PresentationUWTSDTemplate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Changes MK</cp:lastModifiedBy>
  <cp:revision>249</cp:revision>
  <cp:lastPrinted>2019-01-22T10:50:00Z</cp:lastPrinted>
  <dcterms:created xsi:type="dcterms:W3CDTF">2015-04-14T15:21:00Z</dcterms:created>
  <dcterms:modified xsi:type="dcterms:W3CDTF">2019-10-19T23:01:09Z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y fmtid="{D5CDD505-2E9C-101B-9397-08002B2CF9AE}" pid="3" name="KSOProductBuildVer">
    <vt:lpwstr>1033-11.2.0.8991</vt:lpwstr>
  </property>
</Properties>
</file>