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08" r:id="rId1"/>
  </p:sldMasterIdLst>
  <p:notesMasterIdLst>
    <p:notesMasterId r:id="rId41"/>
  </p:notesMasterIdLst>
  <p:sldIdLst>
    <p:sldId id="260" r:id="rId2"/>
    <p:sldId id="293" r:id="rId3"/>
    <p:sldId id="294" r:id="rId4"/>
    <p:sldId id="295" r:id="rId5"/>
    <p:sldId id="265" r:id="rId6"/>
    <p:sldId id="257" r:id="rId7"/>
    <p:sldId id="267" r:id="rId8"/>
    <p:sldId id="268" r:id="rId9"/>
    <p:sldId id="292" r:id="rId10"/>
    <p:sldId id="277" r:id="rId11"/>
    <p:sldId id="269" r:id="rId12"/>
    <p:sldId id="279" r:id="rId13"/>
    <p:sldId id="275" r:id="rId14"/>
    <p:sldId id="270" r:id="rId15"/>
    <p:sldId id="271" r:id="rId16"/>
    <p:sldId id="278" r:id="rId17"/>
    <p:sldId id="272" r:id="rId18"/>
    <p:sldId id="296" r:id="rId19"/>
    <p:sldId id="273" r:id="rId20"/>
    <p:sldId id="291" r:id="rId21"/>
    <p:sldId id="297" r:id="rId22"/>
    <p:sldId id="301" r:id="rId23"/>
    <p:sldId id="302" r:id="rId24"/>
    <p:sldId id="274" r:id="rId25"/>
    <p:sldId id="281" r:id="rId26"/>
    <p:sldId id="282" r:id="rId27"/>
    <p:sldId id="283" r:id="rId28"/>
    <p:sldId id="290" r:id="rId29"/>
    <p:sldId id="284" r:id="rId30"/>
    <p:sldId id="285" r:id="rId31"/>
    <p:sldId id="286" r:id="rId32"/>
    <p:sldId id="288" r:id="rId33"/>
    <p:sldId id="287" r:id="rId34"/>
    <p:sldId id="299" r:id="rId35"/>
    <p:sldId id="300" r:id="rId36"/>
    <p:sldId id="289" r:id="rId37"/>
    <p:sldId id="298" r:id="rId38"/>
    <p:sldId id="258" r:id="rId39"/>
    <p:sldId id="261" r:id="rId40"/>
  </p:sldIdLst>
  <p:sldSz cx="12192000" cy="6858000"/>
  <p:notesSz cx="6858000" cy="9144000"/>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4696B2"/>
    <a:srgbClr val="990000"/>
    <a:srgbClr val="7C7C7C"/>
    <a:srgbClr val="CC3300"/>
    <a:srgbClr val="FF6600"/>
    <a:srgbClr val="009900"/>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585" autoAdjust="0"/>
  </p:normalViewPr>
  <p:slideViewPr>
    <p:cSldViewPr snapToGrid="0">
      <p:cViewPr varScale="1">
        <p:scale>
          <a:sx n="110" d="100"/>
          <a:sy n="110" d="100"/>
        </p:scale>
        <p:origin x="63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4D9013-F977-47C9-9B03-AF5F2B5BDCCD}" type="datetimeFigureOut">
              <a:rPr lang="zh-TW" altLang="en-US" smtClean="0"/>
              <a:t>2019/5/8</a:t>
            </a:fld>
            <a:endParaRPr lang="zh-TW" altLang="en-US"/>
          </a:p>
        </p:txBody>
      </p:sp>
      <p:sp>
        <p:nvSpPr>
          <p:cNvPr id="4" name="投影片圖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TW"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823E2-2DAB-4DD6-B7BA-D1A0A52386E3}" type="slidenum">
              <a:rPr lang="zh-TW" altLang="en-US" smtClean="0"/>
              <a:t>‹#›</a:t>
            </a:fld>
            <a:endParaRPr lang="zh-TW" altLang="en-US"/>
          </a:p>
        </p:txBody>
      </p:sp>
    </p:spTree>
    <p:extLst>
      <p:ext uri="{BB962C8B-B14F-4D97-AF65-F5344CB8AC3E}">
        <p14:creationId xmlns:p14="http://schemas.microsoft.com/office/powerpoint/2010/main" val="738661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ctext.org/"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zh.wikisource.org/wiki/%E7%9C%9F%E8%AA%A5" TargetMode="External"/><Relationship Id="rId2" Type="http://schemas.openxmlformats.org/officeDocument/2006/relationships/slide" Target="../slides/slide27.xml"/><Relationship Id="rId1" Type="http://schemas.openxmlformats.org/officeDocument/2006/relationships/notesMaster" Target="../notesMasters/notesMaster1.xml"/><Relationship Id="rId4" Type="http://schemas.openxmlformats.org/officeDocument/2006/relationships/hyperlink" Target="https://zh.wikisource.org/wiki/%E5%9B%9B%E5%8D%81%E4%BA%8C%E7%AB%A0%E7%B6%93" TargetMode="Externa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zh.wikisource.org/wiki/%E7%9C%9F%E8%AA%A5"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zh.wikisource.org/wiki/%E5%9B%9B%E5%8D%81%E4%BA%8C%E7%AB%A0%E7%B6%93"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2</a:t>
            </a:fld>
            <a:endParaRPr lang="zh-TW" altLang="en-US"/>
          </a:p>
        </p:txBody>
      </p:sp>
    </p:spTree>
    <p:extLst>
      <p:ext uri="{BB962C8B-B14F-4D97-AF65-F5344CB8AC3E}">
        <p14:creationId xmlns:p14="http://schemas.microsoft.com/office/powerpoint/2010/main" val="3254562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3</a:t>
            </a:fld>
            <a:endParaRPr lang="zh-TW" altLang="en-US"/>
          </a:p>
        </p:txBody>
      </p:sp>
    </p:spTree>
    <p:extLst>
      <p:ext uri="{BB962C8B-B14F-4D97-AF65-F5344CB8AC3E}">
        <p14:creationId xmlns:p14="http://schemas.microsoft.com/office/powerpoint/2010/main" val="24555623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4</a:t>
            </a:fld>
            <a:endParaRPr lang="zh-TW" altLang="en-US"/>
          </a:p>
        </p:txBody>
      </p:sp>
    </p:spTree>
    <p:extLst>
      <p:ext uri="{BB962C8B-B14F-4D97-AF65-F5344CB8AC3E}">
        <p14:creationId xmlns:p14="http://schemas.microsoft.com/office/powerpoint/2010/main" val="2029438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200" kern="1200" dirty="0" smtClean="0">
                <a:solidFill>
                  <a:schemeClr val="tx1"/>
                </a:solidFill>
                <a:effectLst/>
                <a:latin typeface="+mn-lt"/>
                <a:ea typeface="+mn-ea"/>
                <a:cs typeface="+mn-cs"/>
              </a:rPr>
              <a:t>Bai </a:t>
            </a:r>
            <a:r>
              <a:rPr lang="en-US" altLang="zh-TW" sz="1200" kern="1200" dirty="0" err="1" smtClean="0">
                <a:solidFill>
                  <a:schemeClr val="tx1"/>
                </a:solidFill>
                <a:effectLst/>
                <a:latin typeface="+mn-lt"/>
                <a:ea typeface="+mn-ea"/>
                <a:cs typeface="+mn-cs"/>
              </a:rPr>
              <a:t>Juyi</a:t>
            </a:r>
            <a:r>
              <a:rPr lang="en-US" altLang="zh-TW" sz="1200" kern="1200" dirty="0" smtClean="0">
                <a:solidFill>
                  <a:schemeClr val="tx1"/>
                </a:solidFill>
                <a:effectLst/>
                <a:latin typeface="+mn-lt"/>
                <a:ea typeface="+mn-ea"/>
                <a:cs typeface="+mn-cs"/>
              </a:rPr>
              <a:t>, ‘</a:t>
            </a:r>
            <a:r>
              <a:rPr lang="en-US" altLang="zh-TW" sz="1200" kern="1200" dirty="0" err="1" smtClean="0">
                <a:solidFill>
                  <a:schemeClr val="tx1"/>
                </a:solidFill>
                <a:effectLst/>
                <a:latin typeface="+mn-lt"/>
                <a:ea typeface="+mn-ea"/>
                <a:cs typeface="+mn-cs"/>
              </a:rPr>
              <a:t>Sanjiao</a:t>
            </a:r>
            <a:r>
              <a:rPr lang="en-US" altLang="zh-TW" sz="1200" kern="1200" dirty="0" smtClean="0">
                <a:solidFill>
                  <a:schemeClr val="tx1"/>
                </a:solidFill>
                <a:effectLst/>
                <a:latin typeface="+mn-lt"/>
                <a:ea typeface="+mn-ea"/>
                <a:cs typeface="+mn-cs"/>
              </a:rPr>
              <a:t> </a:t>
            </a:r>
            <a:r>
              <a:rPr lang="en-US" altLang="zh-TW" sz="1200" kern="1200" dirty="0" err="1" smtClean="0">
                <a:solidFill>
                  <a:schemeClr val="tx1"/>
                </a:solidFill>
                <a:effectLst/>
                <a:latin typeface="+mn-lt"/>
                <a:ea typeface="+mn-ea"/>
                <a:cs typeface="+mn-cs"/>
              </a:rPr>
              <a:t>lunheng</a:t>
            </a:r>
            <a:r>
              <a:rPr lang="zh-TW" altLang="zh-TW" sz="1200" i="1" kern="1200" dirty="0" smtClean="0">
                <a:solidFill>
                  <a:schemeClr val="tx1"/>
                </a:solidFill>
                <a:effectLst/>
                <a:latin typeface="+mn-lt"/>
                <a:ea typeface="+mn-ea"/>
                <a:cs typeface="+mn-cs"/>
              </a:rPr>
              <a:t>三教</a:t>
            </a:r>
            <a:r>
              <a:rPr lang="zh-TW" altLang="zh-TW" sz="1200" kern="1200" dirty="0" smtClean="0">
                <a:solidFill>
                  <a:schemeClr val="tx1"/>
                </a:solidFill>
                <a:effectLst/>
                <a:latin typeface="+mn-lt"/>
                <a:ea typeface="+mn-ea"/>
                <a:cs typeface="+mn-cs"/>
              </a:rPr>
              <a:t>論衡</a:t>
            </a:r>
            <a:r>
              <a:rPr lang="en-US" altLang="zh-TW" sz="1200" kern="1200" dirty="0" smtClean="0">
                <a:solidFill>
                  <a:schemeClr val="tx1"/>
                </a:solidFill>
                <a:effectLst/>
                <a:latin typeface="+mn-lt"/>
                <a:ea typeface="+mn-ea"/>
                <a:cs typeface="+mn-cs"/>
              </a:rPr>
              <a:t>’ in </a:t>
            </a:r>
            <a:r>
              <a:rPr lang="en-US" altLang="zh-TW" sz="1200" i="1" kern="1200" dirty="0" err="1" smtClean="0">
                <a:solidFill>
                  <a:schemeClr val="tx1"/>
                </a:solidFill>
                <a:effectLst/>
                <a:latin typeface="+mn-lt"/>
                <a:ea typeface="+mn-ea"/>
                <a:cs typeface="+mn-cs"/>
              </a:rPr>
              <a:t>Baishi</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changqing</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ji</a:t>
            </a:r>
            <a:r>
              <a:rPr lang="zh-TW" altLang="zh-TW" sz="1200" kern="1200" dirty="0" smtClean="0">
                <a:solidFill>
                  <a:schemeClr val="tx1"/>
                </a:solidFill>
                <a:effectLst/>
                <a:latin typeface="+mn-lt"/>
                <a:ea typeface="+mn-ea"/>
                <a:cs typeface="+mn-cs"/>
              </a:rPr>
              <a:t>白氏長慶集</a:t>
            </a:r>
            <a:r>
              <a:rPr lang="en-US" altLang="zh-TW" sz="1200" kern="1200" dirty="0" smtClean="0">
                <a:solidFill>
                  <a:schemeClr val="tx1"/>
                </a:solidFill>
                <a:effectLst/>
                <a:latin typeface="+mn-lt"/>
                <a:ea typeface="+mn-ea"/>
                <a:cs typeface="+mn-cs"/>
              </a:rPr>
              <a:t>, fasc. 68, </a:t>
            </a:r>
            <a:r>
              <a:rPr lang="zh-TW" altLang="zh-TW" sz="1200" kern="1200" dirty="0" smtClean="0">
                <a:solidFill>
                  <a:schemeClr val="tx1"/>
                </a:solidFill>
                <a:effectLst/>
                <a:latin typeface="+mn-lt"/>
                <a:ea typeface="+mn-ea"/>
                <a:cs typeface="+mn-cs"/>
              </a:rPr>
              <a:t>中國哲學書電子化計劃</a:t>
            </a:r>
            <a:r>
              <a:rPr lang="en-US" altLang="zh-TW" sz="1200" kern="1200" dirty="0" smtClean="0">
                <a:solidFill>
                  <a:schemeClr val="tx1"/>
                </a:solidFill>
                <a:effectLst/>
                <a:latin typeface="+mn-lt"/>
                <a:ea typeface="+mn-ea"/>
                <a:cs typeface="+mn-cs"/>
              </a:rPr>
              <a:t> (2016-10-10), ed. by</a:t>
            </a:r>
            <a:r>
              <a:rPr lang="en-US" altLang="zh-TW" sz="1200" kern="1200" baseline="0" dirty="0" smtClean="0">
                <a:solidFill>
                  <a:schemeClr val="tx1"/>
                </a:solidFill>
                <a:effectLst/>
                <a:latin typeface="+mn-lt"/>
                <a:ea typeface="+mn-ea"/>
                <a:cs typeface="+mn-cs"/>
              </a:rPr>
              <a:t> Donald Sturgeon</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德龍</a:t>
            </a:r>
            <a:r>
              <a:rPr lang="en-US" altLang="zh-TW" sz="1200" kern="1200" dirty="0" smtClean="0">
                <a:solidFill>
                  <a:schemeClr val="tx1"/>
                </a:solidFill>
                <a:effectLst/>
                <a:latin typeface="+mn-lt"/>
                <a:ea typeface="+mn-ea"/>
                <a:cs typeface="+mn-cs"/>
              </a:rPr>
              <a:t>, at </a:t>
            </a:r>
            <a:r>
              <a:rPr lang="en-US" altLang="zh-TW" sz="1200" u="sng" kern="1200" dirty="0" smtClean="0">
                <a:solidFill>
                  <a:schemeClr val="tx1"/>
                </a:solidFill>
                <a:effectLst/>
                <a:latin typeface="+mn-lt"/>
                <a:ea typeface="+mn-ea"/>
                <a:cs typeface="+mn-cs"/>
                <a:hlinkClick r:id="rId3"/>
              </a:rPr>
              <a:t>https://ctext.org</a:t>
            </a:r>
            <a:r>
              <a:rPr lang="en-US" altLang="zh-TW" sz="1200" u="sng" kern="1200" dirty="0" smtClean="0">
                <a:solidFill>
                  <a:schemeClr val="tx1"/>
                </a:solidFill>
                <a:effectLst/>
                <a:latin typeface="+mn-lt"/>
                <a:ea typeface="+mn-ea"/>
                <a:cs typeface="+mn-cs"/>
              </a:rPr>
              <a:t>; or </a:t>
            </a:r>
            <a:r>
              <a:rPr lang="en-US" altLang="zh-TW" sz="1200" kern="1200" dirty="0" smtClean="0">
                <a:solidFill>
                  <a:schemeClr val="tx1"/>
                </a:solidFill>
                <a:effectLst/>
                <a:latin typeface="+mn-lt"/>
                <a:ea typeface="+mn-ea"/>
                <a:cs typeface="+mn-cs"/>
              </a:rPr>
              <a:t>‘</a:t>
            </a:r>
            <a:r>
              <a:rPr lang="en-US" altLang="zh-TW" sz="1200" kern="1200" dirty="0" err="1" smtClean="0">
                <a:solidFill>
                  <a:schemeClr val="tx1"/>
                </a:solidFill>
                <a:effectLst/>
                <a:latin typeface="+mn-lt"/>
                <a:ea typeface="+mn-ea"/>
                <a:cs typeface="+mn-cs"/>
              </a:rPr>
              <a:t>Sanjiao</a:t>
            </a:r>
            <a:r>
              <a:rPr lang="en-US" altLang="zh-TW" sz="1200" kern="1200" dirty="0" smtClean="0">
                <a:solidFill>
                  <a:schemeClr val="tx1"/>
                </a:solidFill>
                <a:effectLst/>
                <a:latin typeface="+mn-lt"/>
                <a:ea typeface="+mn-ea"/>
                <a:cs typeface="+mn-cs"/>
              </a:rPr>
              <a:t> </a:t>
            </a:r>
            <a:r>
              <a:rPr lang="en-US" altLang="zh-TW" sz="1200" kern="1200" dirty="0" err="1" smtClean="0">
                <a:solidFill>
                  <a:schemeClr val="tx1"/>
                </a:solidFill>
                <a:effectLst/>
                <a:latin typeface="+mn-lt"/>
                <a:ea typeface="+mn-ea"/>
                <a:cs typeface="+mn-cs"/>
              </a:rPr>
              <a:t>lunheng</a:t>
            </a:r>
            <a:r>
              <a:rPr lang="zh-TW" altLang="zh-TW" sz="1200" i="1" kern="1200" dirty="0" smtClean="0">
                <a:solidFill>
                  <a:schemeClr val="tx1"/>
                </a:solidFill>
                <a:effectLst/>
                <a:latin typeface="+mn-lt"/>
                <a:ea typeface="+mn-ea"/>
                <a:cs typeface="+mn-cs"/>
              </a:rPr>
              <a:t>三教</a:t>
            </a:r>
            <a:r>
              <a:rPr lang="zh-TW" altLang="zh-TW" sz="1200" kern="1200" dirty="0" smtClean="0">
                <a:solidFill>
                  <a:schemeClr val="tx1"/>
                </a:solidFill>
                <a:effectLst/>
                <a:latin typeface="+mn-lt"/>
                <a:ea typeface="+mn-ea"/>
                <a:cs typeface="+mn-cs"/>
              </a:rPr>
              <a:t>論衡</a:t>
            </a:r>
            <a:r>
              <a:rPr lang="en-US" altLang="zh-TW" sz="1200" kern="1200" dirty="0" smtClean="0">
                <a:solidFill>
                  <a:schemeClr val="tx1"/>
                </a:solidFill>
                <a:effectLst/>
                <a:latin typeface="+mn-lt"/>
                <a:ea typeface="+mn-ea"/>
                <a:cs typeface="+mn-cs"/>
              </a:rPr>
              <a:t>’ in </a:t>
            </a:r>
            <a:r>
              <a:rPr lang="en-US" altLang="zh-TW" sz="1200" i="1" kern="1200" dirty="0" smtClean="0">
                <a:solidFill>
                  <a:schemeClr val="tx1"/>
                </a:solidFill>
                <a:effectLst/>
                <a:latin typeface="+mn-lt"/>
                <a:ea typeface="+mn-ea"/>
                <a:cs typeface="+mn-cs"/>
              </a:rPr>
              <a:t>Bai </a:t>
            </a:r>
            <a:r>
              <a:rPr lang="en-US" altLang="zh-TW" sz="1200" i="1" kern="1200" dirty="0" err="1" smtClean="0">
                <a:solidFill>
                  <a:schemeClr val="tx1"/>
                </a:solidFill>
                <a:effectLst/>
                <a:latin typeface="+mn-lt"/>
                <a:ea typeface="+mn-ea"/>
                <a:cs typeface="+mn-cs"/>
              </a:rPr>
              <a:t>juyi</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ji</a:t>
            </a:r>
            <a:r>
              <a:rPr lang="zh-TW" altLang="zh-TW" sz="1200" kern="1200" dirty="0" smtClean="0">
                <a:solidFill>
                  <a:schemeClr val="tx1"/>
                </a:solidFill>
                <a:effectLst/>
                <a:latin typeface="+mn-lt"/>
                <a:ea typeface="+mn-ea"/>
                <a:cs typeface="+mn-cs"/>
              </a:rPr>
              <a:t>白</a:t>
            </a:r>
            <a:r>
              <a:rPr lang="zh-TW" altLang="en-US" sz="1200" kern="1200" dirty="0" smtClean="0">
                <a:solidFill>
                  <a:schemeClr val="tx1"/>
                </a:solidFill>
                <a:effectLst/>
                <a:latin typeface="+mn-lt"/>
                <a:ea typeface="+mn-ea"/>
                <a:cs typeface="+mn-cs"/>
              </a:rPr>
              <a:t>居易</a:t>
            </a:r>
            <a:r>
              <a:rPr lang="zh-TW" altLang="zh-TW" sz="1200" kern="1200" dirty="0" smtClean="0">
                <a:solidFill>
                  <a:schemeClr val="tx1"/>
                </a:solidFill>
                <a:effectLst/>
                <a:latin typeface="+mn-lt"/>
                <a:ea typeface="+mn-ea"/>
                <a:cs typeface="+mn-cs"/>
              </a:rPr>
              <a:t>集</a:t>
            </a:r>
            <a:r>
              <a:rPr lang="en-US" altLang="zh-TW" sz="1200" kern="1200" dirty="0" smtClean="0">
                <a:solidFill>
                  <a:schemeClr val="tx1"/>
                </a:solidFill>
                <a:effectLst/>
                <a:latin typeface="+mn-lt"/>
                <a:ea typeface="+mn-ea"/>
                <a:cs typeface="+mn-cs"/>
              </a:rPr>
              <a:t>, vol. 4, fasc. 68 (</a:t>
            </a:r>
            <a:r>
              <a:rPr lang="en-US" altLang="zh-TW" sz="1200" kern="1200" dirty="0" err="1" smtClean="0">
                <a:solidFill>
                  <a:schemeClr val="tx1"/>
                </a:solidFill>
                <a:effectLst/>
                <a:latin typeface="+mn-lt"/>
                <a:ea typeface="+mn-ea"/>
                <a:cs typeface="+mn-cs"/>
              </a:rPr>
              <a:t>Zhonghua</a:t>
            </a:r>
            <a:r>
              <a:rPr lang="en-US" altLang="zh-TW" sz="1200" kern="1200" dirty="0" smtClean="0">
                <a:solidFill>
                  <a:schemeClr val="tx1"/>
                </a:solidFill>
                <a:effectLst/>
                <a:latin typeface="+mn-lt"/>
                <a:ea typeface="+mn-ea"/>
                <a:cs typeface="+mn-cs"/>
              </a:rPr>
              <a:t> </a:t>
            </a:r>
            <a:r>
              <a:rPr lang="en-US" altLang="zh-TW" sz="1200" kern="1200" dirty="0" err="1" smtClean="0">
                <a:solidFill>
                  <a:schemeClr val="tx1"/>
                </a:solidFill>
                <a:effectLst/>
                <a:latin typeface="+mn-lt"/>
                <a:ea typeface="+mn-ea"/>
                <a:cs typeface="+mn-cs"/>
              </a:rPr>
              <a:t>shuju</a:t>
            </a:r>
            <a:r>
              <a:rPr lang="zh-TW" altLang="en-US" sz="1200" kern="1200" dirty="0" smtClean="0">
                <a:solidFill>
                  <a:schemeClr val="tx1"/>
                </a:solidFill>
                <a:effectLst/>
                <a:latin typeface="+mn-lt"/>
                <a:ea typeface="+mn-ea"/>
                <a:cs typeface="+mn-cs"/>
              </a:rPr>
              <a:t>中華書局</a:t>
            </a:r>
            <a:r>
              <a:rPr lang="en-US" altLang="zh-TW" sz="1200" kern="1200" dirty="0" smtClean="0">
                <a:solidFill>
                  <a:schemeClr val="tx1"/>
                </a:solidFill>
                <a:effectLst/>
                <a:latin typeface="+mn-lt"/>
                <a:ea typeface="+mn-ea"/>
                <a:cs typeface="+mn-cs"/>
              </a:rPr>
              <a:t>), pp. 1434-1440.</a:t>
            </a:r>
          </a:p>
          <a:p>
            <a:endParaRPr lang="en-US"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Wang </a:t>
            </a:r>
            <a:r>
              <a:rPr lang="en-US" altLang="zh-TW" sz="1200" kern="1200" dirty="0" err="1" smtClean="0">
                <a:solidFill>
                  <a:schemeClr val="tx1"/>
                </a:solidFill>
                <a:effectLst/>
                <a:latin typeface="+mn-lt"/>
                <a:ea typeface="+mn-ea"/>
                <a:cs typeface="+mn-cs"/>
              </a:rPr>
              <a:t>Chongyang</a:t>
            </a:r>
            <a:r>
              <a:rPr lang="en-US" altLang="zh-TW" sz="1200" kern="1200" dirty="0" smtClean="0">
                <a:solidFill>
                  <a:schemeClr val="tx1"/>
                </a:solidFill>
                <a:effectLst/>
                <a:latin typeface="+mn-lt"/>
                <a:ea typeface="+mn-ea"/>
                <a:cs typeface="+mn-cs"/>
              </a:rPr>
              <a:t>, ‘</a:t>
            </a:r>
            <a:r>
              <a:rPr lang="en-US" altLang="zh-TW" sz="1200" kern="1200" dirty="0" err="1" smtClean="0">
                <a:solidFill>
                  <a:schemeClr val="tx1"/>
                </a:solidFill>
                <a:effectLst/>
                <a:latin typeface="+mn-lt"/>
                <a:ea typeface="+mn-ea"/>
                <a:cs typeface="+mn-cs"/>
              </a:rPr>
              <a:t>Sungong</a:t>
            </a:r>
            <a:r>
              <a:rPr lang="en-US" altLang="zh-TW" sz="1200" kern="1200" dirty="0" smtClean="0">
                <a:solidFill>
                  <a:schemeClr val="tx1"/>
                </a:solidFill>
                <a:effectLst/>
                <a:latin typeface="+mn-lt"/>
                <a:ea typeface="+mn-ea"/>
                <a:cs typeface="+mn-cs"/>
              </a:rPr>
              <a:t> wen </a:t>
            </a:r>
            <a:r>
              <a:rPr lang="en-US" altLang="zh-TW" sz="1200" kern="1200" dirty="0" err="1" smtClean="0">
                <a:solidFill>
                  <a:schemeClr val="tx1"/>
                </a:solidFill>
                <a:effectLst/>
                <a:latin typeface="+mn-lt"/>
                <a:ea typeface="+mn-ea"/>
                <a:cs typeface="+mn-cs"/>
              </a:rPr>
              <a:t>sanjiao</a:t>
            </a:r>
            <a:r>
              <a:rPr lang="zh-TW" altLang="zh-TW" sz="1200" kern="1200" dirty="0" smtClean="0">
                <a:solidFill>
                  <a:schemeClr val="tx1"/>
                </a:solidFill>
                <a:effectLst/>
                <a:latin typeface="+mn-lt"/>
                <a:ea typeface="+mn-ea"/>
                <a:cs typeface="+mn-cs"/>
              </a:rPr>
              <a:t>孫公問三教</a:t>
            </a:r>
            <a:r>
              <a:rPr lang="en-US" altLang="zh-TW" sz="1200" kern="1200" dirty="0" smtClean="0">
                <a:solidFill>
                  <a:schemeClr val="tx1"/>
                </a:solidFill>
                <a:effectLst/>
                <a:latin typeface="+mn-lt"/>
                <a:ea typeface="+mn-ea"/>
                <a:cs typeface="+mn-cs"/>
              </a:rPr>
              <a:t>’in the </a:t>
            </a:r>
            <a:r>
              <a:rPr lang="en-US" altLang="zh-TW" sz="1200" i="1" kern="1200" dirty="0" err="1" smtClean="0">
                <a:solidFill>
                  <a:schemeClr val="tx1"/>
                </a:solidFill>
                <a:effectLst/>
                <a:latin typeface="+mn-lt"/>
                <a:ea typeface="+mn-ea"/>
                <a:cs typeface="+mn-cs"/>
              </a:rPr>
              <a:t>Chongyang</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quanzhen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ji</a:t>
            </a:r>
            <a:r>
              <a:rPr lang="en-US" altLang="zh-TW" sz="1200" i="1"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重陽全真集</a:t>
            </a:r>
            <a:r>
              <a:rPr lang="en-US" altLang="zh-TW" sz="1200"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Zhonghua</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daozang</a:t>
            </a:r>
            <a:r>
              <a:rPr lang="en-US" altLang="zh-TW" sz="1200" i="1"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中華道藏</a:t>
            </a:r>
            <a:r>
              <a:rPr lang="en-US" altLang="zh-TW" sz="1200" kern="1200" dirty="0" smtClean="0">
                <a:solidFill>
                  <a:schemeClr val="tx1"/>
                </a:solidFill>
                <a:effectLst/>
                <a:latin typeface="+mn-lt"/>
                <a:ea typeface="+mn-ea"/>
                <a:cs typeface="+mn-cs"/>
              </a:rPr>
              <a:t>, ed. by Zhang </a:t>
            </a:r>
            <a:r>
              <a:rPr lang="en-US" altLang="zh-TW" sz="1200" kern="1200" dirty="0" err="1" smtClean="0">
                <a:solidFill>
                  <a:schemeClr val="tx1"/>
                </a:solidFill>
                <a:effectLst/>
                <a:latin typeface="+mn-lt"/>
                <a:ea typeface="+mn-ea"/>
                <a:cs typeface="+mn-cs"/>
              </a:rPr>
              <a:t>Jiyu</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張繼禹</a:t>
            </a:r>
            <a:r>
              <a:rPr lang="en-US" altLang="zh-TW" sz="1200" kern="1200" dirty="0" smtClean="0">
                <a:solidFill>
                  <a:schemeClr val="tx1"/>
                </a:solidFill>
                <a:effectLst/>
                <a:latin typeface="+mn-lt"/>
                <a:ea typeface="+mn-ea"/>
                <a:cs typeface="+mn-cs"/>
              </a:rPr>
              <a:t>(Beijing: </a:t>
            </a:r>
            <a:r>
              <a:rPr lang="en-US" altLang="zh-TW" sz="1200" kern="1200" dirty="0" err="1" smtClean="0">
                <a:solidFill>
                  <a:schemeClr val="tx1"/>
                </a:solidFill>
                <a:effectLst/>
                <a:latin typeface="+mn-lt"/>
                <a:ea typeface="+mn-ea"/>
                <a:cs typeface="+mn-cs"/>
              </a:rPr>
              <a:t>Huaxia</a:t>
            </a:r>
            <a:r>
              <a:rPr lang="en-US" altLang="zh-TW" sz="1200" kern="1200" dirty="0" smtClean="0">
                <a:solidFill>
                  <a:schemeClr val="tx1"/>
                </a:solidFill>
                <a:effectLst/>
                <a:latin typeface="+mn-lt"/>
                <a:ea typeface="+mn-ea"/>
                <a:cs typeface="+mn-cs"/>
              </a:rPr>
              <a:t> </a:t>
            </a:r>
            <a:r>
              <a:rPr lang="en-US" altLang="zh-TW" sz="1200" kern="1200" dirty="0" err="1" smtClean="0">
                <a:solidFill>
                  <a:schemeClr val="tx1"/>
                </a:solidFill>
                <a:effectLst/>
                <a:latin typeface="+mn-lt"/>
                <a:ea typeface="+mn-ea"/>
                <a:cs typeface="+mn-cs"/>
              </a:rPr>
              <a:t>chubanshe</a:t>
            </a:r>
            <a:r>
              <a:rPr lang="en-US" altLang="zh-TW" sz="1200" kern="1200" dirty="0" smtClean="0">
                <a:solidFill>
                  <a:schemeClr val="tx1"/>
                </a:solidFill>
                <a:effectLst/>
                <a:latin typeface="+mn-lt"/>
                <a:ea typeface="+mn-ea"/>
                <a:cs typeface="+mn-cs"/>
              </a:rPr>
              <a:t>, 2004), vol. 26, no. 022 ,p.277b.</a:t>
            </a:r>
          </a:p>
          <a:p>
            <a:pPr marL="0" marR="0" lvl="0" indent="0" algn="l" defTabSz="914400" rtl="0" eaLnBrk="1" fontAlgn="auto" latinLnBrk="0" hangingPunct="1">
              <a:lnSpc>
                <a:spcPct val="100000"/>
              </a:lnSpc>
              <a:spcBef>
                <a:spcPts val="0"/>
              </a:spcBef>
              <a:spcAft>
                <a:spcPts val="0"/>
              </a:spcAft>
              <a:buClrTx/>
              <a:buSzTx/>
              <a:buFontTx/>
              <a:buNone/>
              <a:tabLst/>
              <a:defRPr/>
            </a:pPr>
            <a:r>
              <a:rPr lang="zh-TW" altLang="zh-TW" sz="1200" kern="1200" dirty="0" smtClean="0">
                <a:solidFill>
                  <a:schemeClr val="tx1"/>
                </a:solidFill>
                <a:effectLst/>
                <a:latin typeface="+mn-lt"/>
                <a:ea typeface="+mn-ea"/>
                <a:cs typeface="+mn-cs"/>
              </a:rPr>
              <a:t>儒門釋戶道相通，三教從來一祖風</a:t>
            </a:r>
            <a:r>
              <a:rPr lang="en-US" altLang="zh-TW" sz="1200" kern="1200" dirty="0" smtClean="0">
                <a:solidFill>
                  <a:schemeClr val="tx1"/>
                </a:solidFill>
                <a:effectLst/>
                <a:latin typeface="+mn-lt"/>
                <a:ea typeface="+mn-ea"/>
                <a:cs typeface="+mn-cs"/>
              </a:rPr>
              <a:t> (</a:t>
            </a:r>
            <a:r>
              <a:rPr lang="en-US" altLang="zh-TW" sz="1200" kern="1200" dirty="0" err="1" smtClean="0">
                <a:solidFill>
                  <a:schemeClr val="tx1"/>
                </a:solidFill>
                <a:effectLst/>
                <a:latin typeface="+mn-lt"/>
                <a:ea typeface="+mn-ea"/>
                <a:cs typeface="+mn-cs"/>
              </a:rPr>
              <a:t>Sungong</a:t>
            </a:r>
            <a:r>
              <a:rPr lang="en-US" altLang="zh-TW" sz="1200" kern="1200" dirty="0" smtClean="0">
                <a:solidFill>
                  <a:schemeClr val="tx1"/>
                </a:solidFill>
                <a:effectLst/>
                <a:latin typeface="+mn-lt"/>
                <a:ea typeface="+mn-ea"/>
                <a:cs typeface="+mn-cs"/>
              </a:rPr>
              <a:t> wen </a:t>
            </a:r>
            <a:r>
              <a:rPr lang="en-US" altLang="zh-TW" sz="1200" kern="1200" dirty="0" err="1" smtClean="0">
                <a:solidFill>
                  <a:schemeClr val="tx1"/>
                </a:solidFill>
                <a:effectLst/>
                <a:latin typeface="+mn-lt"/>
                <a:ea typeface="+mn-ea"/>
                <a:cs typeface="+mn-cs"/>
              </a:rPr>
              <a:t>sanjiao</a:t>
            </a:r>
            <a:r>
              <a:rPr lang="zh-TW" altLang="zh-TW" sz="1200" kern="1200" dirty="0" smtClean="0">
                <a:solidFill>
                  <a:schemeClr val="tx1"/>
                </a:solidFill>
                <a:effectLst/>
                <a:latin typeface="+mn-lt"/>
                <a:ea typeface="+mn-ea"/>
                <a:cs typeface="+mn-cs"/>
              </a:rPr>
              <a:t>孫公問三教</a:t>
            </a:r>
            <a:r>
              <a:rPr lang="en-US" altLang="zh-TW" sz="1200" kern="1200" dirty="0" smtClean="0">
                <a:solidFill>
                  <a:schemeClr val="tx1"/>
                </a:solidFill>
                <a:effectLst/>
                <a:latin typeface="+mn-lt"/>
                <a:ea typeface="+mn-ea"/>
                <a:cs typeface="+mn-cs"/>
              </a:rPr>
              <a:t>)</a:t>
            </a:r>
            <a:r>
              <a:rPr lang="zh-TW" altLang="zh-TW" sz="1200" kern="1200" dirty="0" smtClean="0">
                <a:solidFill>
                  <a:schemeClr val="tx1"/>
                </a:solidFill>
                <a:effectLst/>
                <a:latin typeface="+mn-lt"/>
                <a:ea typeface="+mn-ea"/>
                <a:cs typeface="+mn-cs"/>
              </a:rPr>
              <a:t>。</a:t>
            </a:r>
            <a:endParaRPr lang="en-US" altLang="zh-TW" sz="1200" kern="1200" dirty="0" smtClean="0">
              <a:solidFill>
                <a:schemeClr val="tx1"/>
              </a:solidFill>
              <a:effectLst/>
              <a:latin typeface="+mn-lt"/>
              <a:ea typeface="+mn-ea"/>
              <a:cs typeface="+mn-cs"/>
            </a:endParaRPr>
          </a:p>
          <a:p>
            <a:r>
              <a:rPr lang="zh-TW" altLang="zh-TW" sz="1200" kern="1200" dirty="0" smtClean="0">
                <a:solidFill>
                  <a:schemeClr val="tx1"/>
                </a:solidFill>
                <a:effectLst/>
                <a:latin typeface="+mn-lt"/>
                <a:ea typeface="+mn-ea"/>
                <a:cs typeface="+mn-cs"/>
              </a:rPr>
              <a:t>釋道從來是一家，兩般形貌理無差〈答戰公問先釋後道〉。</a:t>
            </a:r>
            <a:r>
              <a:rPr lang="en-US" altLang="zh-TW" sz="1200" kern="1200" dirty="0" smtClean="0">
                <a:solidFill>
                  <a:schemeClr val="tx1"/>
                </a:solidFill>
                <a:effectLst/>
                <a:latin typeface="+mn-lt"/>
                <a:ea typeface="+mn-ea"/>
                <a:cs typeface="+mn-cs"/>
              </a:rPr>
              <a:t> He believed that Buddhism and Daoism are one family with different forms but the same theory.</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Patriarch of </a:t>
            </a:r>
            <a:r>
              <a:rPr lang="en-US" altLang="zh-TW" sz="1200" kern="1200" dirty="0" err="1" smtClean="0">
                <a:solidFill>
                  <a:schemeClr val="tx1"/>
                </a:solidFill>
                <a:effectLst/>
                <a:latin typeface="+mn-lt"/>
                <a:ea typeface="+mn-ea"/>
                <a:cs typeface="+mn-cs"/>
              </a:rPr>
              <a:t>Quan</a:t>
            </a:r>
            <a:r>
              <a:rPr lang="en-US" altLang="zh-TW" sz="1200" kern="1200" baseline="0" dirty="0" err="1" smtClean="0">
                <a:solidFill>
                  <a:schemeClr val="tx1"/>
                </a:solidFill>
                <a:effectLst/>
                <a:latin typeface="+mn-lt"/>
                <a:ea typeface="+mn-ea"/>
                <a:cs typeface="+mn-cs"/>
              </a:rPr>
              <a:t>zhen</a:t>
            </a:r>
            <a:r>
              <a:rPr lang="en-US" altLang="zh-TW" sz="1200" kern="1200" baseline="0" dirty="0" smtClean="0">
                <a:solidFill>
                  <a:schemeClr val="tx1"/>
                </a:solidFill>
                <a:effectLst/>
                <a:latin typeface="+mn-lt"/>
                <a:ea typeface="+mn-ea"/>
                <a:cs typeface="+mn-cs"/>
              </a:rPr>
              <a:t> Daoist School</a:t>
            </a:r>
            <a:endParaRPr lang="en-US" altLang="zh-TW" sz="1200" kern="1200" dirty="0" smtClean="0">
              <a:solidFill>
                <a:schemeClr val="tx1"/>
              </a:solidFill>
              <a:effectLst/>
              <a:latin typeface="+mn-lt"/>
              <a:ea typeface="+mn-ea"/>
              <a:cs typeface="+mn-cs"/>
            </a:endParaRPr>
          </a:p>
          <a:p>
            <a:endParaRPr lang="en-US" altLang="zh-TW" sz="1200" kern="1200" dirty="0" smtClean="0">
              <a:solidFill>
                <a:schemeClr val="tx1"/>
              </a:solidFill>
              <a:effectLst/>
              <a:latin typeface="+mn-lt"/>
              <a:ea typeface="+mn-ea"/>
              <a:cs typeface="+mn-cs"/>
            </a:endParaRPr>
          </a:p>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5</a:t>
            </a:fld>
            <a:endParaRPr lang="zh-TW" altLang="en-US"/>
          </a:p>
        </p:txBody>
      </p:sp>
    </p:spTree>
    <p:extLst>
      <p:ext uri="{BB962C8B-B14F-4D97-AF65-F5344CB8AC3E}">
        <p14:creationId xmlns:p14="http://schemas.microsoft.com/office/powerpoint/2010/main" val="1046928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200" kern="1200" dirty="0" smtClean="0">
                <a:solidFill>
                  <a:schemeClr val="tx1"/>
                </a:solidFill>
                <a:effectLst/>
                <a:latin typeface="+mn-lt"/>
                <a:ea typeface="+mn-ea"/>
                <a:cs typeface="+mn-cs"/>
              </a:rPr>
              <a:t>Liu </a:t>
            </a:r>
            <a:r>
              <a:rPr lang="en-US" altLang="zh-TW" sz="1200" kern="1200" dirty="0" err="1" smtClean="0">
                <a:solidFill>
                  <a:schemeClr val="tx1"/>
                </a:solidFill>
                <a:effectLst/>
                <a:latin typeface="+mn-lt"/>
                <a:ea typeface="+mn-ea"/>
                <a:cs typeface="+mn-cs"/>
              </a:rPr>
              <a:t>Mi</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劉謐</a:t>
            </a:r>
            <a:r>
              <a:rPr lang="en-US" altLang="zh-TW" sz="1200"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Sanjiao</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Pingxin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Lun</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三教平心論</a:t>
            </a:r>
            <a:r>
              <a:rPr lang="en-US" altLang="zh-TW" sz="1200" kern="1200" dirty="0" smtClean="0">
                <a:solidFill>
                  <a:schemeClr val="tx1"/>
                </a:solidFill>
                <a:effectLst/>
                <a:latin typeface="+mn-lt"/>
                <a:ea typeface="+mn-ea"/>
                <a:cs typeface="+mn-cs"/>
              </a:rPr>
              <a:t> [</a:t>
            </a:r>
            <a:r>
              <a:rPr lang="en-US" altLang="zh-TW" sz="1200" i="1" kern="1200" dirty="0" smtClean="0">
                <a:solidFill>
                  <a:schemeClr val="tx1"/>
                </a:solidFill>
                <a:effectLst/>
                <a:latin typeface="+mn-lt"/>
                <a:ea typeface="+mn-ea"/>
                <a:cs typeface="+mn-cs"/>
              </a:rPr>
              <a:t>Exploring Three Teachings in Impartial Mind</a:t>
            </a:r>
            <a:r>
              <a:rPr lang="en-US" altLang="zh-TW" sz="1200" kern="1200" dirty="0" smtClean="0">
                <a:solidFill>
                  <a:schemeClr val="tx1"/>
                </a:solidFill>
                <a:effectLst/>
                <a:latin typeface="+mn-lt"/>
                <a:ea typeface="+mn-ea"/>
                <a:cs typeface="+mn-cs"/>
              </a:rPr>
              <a:t>] in </a:t>
            </a:r>
            <a:r>
              <a:rPr lang="en-US" altLang="zh-TW" sz="1200" i="1" kern="1200" dirty="0" smtClean="0">
                <a:solidFill>
                  <a:schemeClr val="tx1"/>
                </a:solidFill>
                <a:effectLst/>
                <a:latin typeface="+mn-lt"/>
                <a:ea typeface="+mn-ea"/>
                <a:cs typeface="+mn-cs"/>
              </a:rPr>
              <a:t>Taisho </a:t>
            </a:r>
            <a:r>
              <a:rPr lang="en-US" altLang="zh-TW" sz="1200" i="1" kern="1200" dirty="0" err="1" smtClean="0">
                <a:solidFill>
                  <a:schemeClr val="tx1"/>
                </a:solidFill>
                <a:effectLst/>
                <a:latin typeface="+mn-lt"/>
                <a:ea typeface="+mn-ea"/>
                <a:cs typeface="+mn-cs"/>
              </a:rPr>
              <a:t>shinshu</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daizokyo</a:t>
            </a:r>
            <a:r>
              <a:rPr lang="en-US" altLang="zh-TW" sz="1200" i="1"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大正新修大藏經</a:t>
            </a:r>
            <a:r>
              <a:rPr lang="en-US" altLang="zh-TW" sz="1200" kern="1200" dirty="0" smtClean="0">
                <a:solidFill>
                  <a:schemeClr val="tx1"/>
                </a:solidFill>
                <a:effectLst/>
                <a:latin typeface="+mn-lt"/>
                <a:ea typeface="+mn-ea"/>
                <a:cs typeface="+mn-cs"/>
              </a:rPr>
              <a:t>(New Edition of the Buddhist </a:t>
            </a:r>
            <a:r>
              <a:rPr lang="en-US" altLang="zh-TW" sz="1200" kern="1200" dirty="0" err="1" smtClean="0">
                <a:solidFill>
                  <a:schemeClr val="tx1"/>
                </a:solidFill>
                <a:effectLst/>
                <a:latin typeface="+mn-lt"/>
                <a:ea typeface="+mn-ea"/>
                <a:cs typeface="+mn-cs"/>
              </a:rPr>
              <a:t>Tripiṭaka</a:t>
            </a:r>
            <a:r>
              <a:rPr lang="en-US" altLang="zh-TW" sz="1200" kern="1200" dirty="0" smtClean="0">
                <a:solidFill>
                  <a:schemeClr val="tx1"/>
                </a:solidFill>
                <a:effectLst/>
                <a:latin typeface="+mn-lt"/>
                <a:ea typeface="+mn-ea"/>
                <a:cs typeface="+mn-cs"/>
              </a:rPr>
              <a:t> from the Taisho Era), ed. by </a:t>
            </a:r>
            <a:r>
              <a:rPr lang="en-US" altLang="zh-TW" sz="1200" kern="1200" dirty="0" err="1" smtClean="0">
                <a:solidFill>
                  <a:schemeClr val="tx1"/>
                </a:solidFill>
                <a:effectLst/>
                <a:latin typeface="+mn-lt"/>
                <a:ea typeface="+mn-ea"/>
                <a:cs typeface="+mn-cs"/>
              </a:rPr>
              <a:t>Takakusu</a:t>
            </a:r>
            <a:r>
              <a:rPr lang="en-US" altLang="zh-TW" sz="1200" kern="1200" dirty="0" smtClean="0">
                <a:solidFill>
                  <a:schemeClr val="tx1"/>
                </a:solidFill>
                <a:effectLst/>
                <a:latin typeface="+mn-lt"/>
                <a:ea typeface="+mn-ea"/>
                <a:cs typeface="+mn-cs"/>
              </a:rPr>
              <a:t> </a:t>
            </a:r>
            <a:r>
              <a:rPr lang="en-US" altLang="zh-TW" sz="1200" kern="1200" dirty="0" err="1" smtClean="0">
                <a:solidFill>
                  <a:schemeClr val="tx1"/>
                </a:solidFill>
                <a:effectLst/>
                <a:latin typeface="+mn-lt"/>
                <a:ea typeface="+mn-ea"/>
                <a:cs typeface="+mn-cs"/>
              </a:rPr>
              <a:t>Junjiro</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高楠順次郎</a:t>
            </a:r>
            <a:r>
              <a:rPr lang="en-US" altLang="zh-TW" sz="1200" kern="1200" dirty="0" smtClean="0">
                <a:solidFill>
                  <a:schemeClr val="tx1"/>
                </a:solidFill>
                <a:effectLst/>
                <a:latin typeface="+mn-lt"/>
                <a:ea typeface="+mn-ea"/>
                <a:cs typeface="+mn-cs"/>
              </a:rPr>
              <a:t>and Watanabe </a:t>
            </a:r>
            <a:r>
              <a:rPr lang="en-US" altLang="zh-TW" sz="1200" kern="1200" dirty="0" err="1" smtClean="0">
                <a:solidFill>
                  <a:schemeClr val="tx1"/>
                </a:solidFill>
                <a:effectLst/>
                <a:latin typeface="+mn-lt"/>
                <a:ea typeface="+mn-ea"/>
                <a:cs typeface="+mn-cs"/>
              </a:rPr>
              <a:t>Kaigyoku</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渡邊海旭</a:t>
            </a:r>
            <a:r>
              <a:rPr lang="en-US" altLang="zh-TW" sz="1200" kern="1200" dirty="0" smtClean="0">
                <a:solidFill>
                  <a:schemeClr val="tx1"/>
                </a:solidFill>
                <a:effectLst/>
                <a:latin typeface="+mn-lt"/>
                <a:ea typeface="+mn-ea"/>
                <a:cs typeface="+mn-cs"/>
              </a:rPr>
              <a:t>, (Tokyo: Taisho </a:t>
            </a:r>
            <a:r>
              <a:rPr lang="en-US" altLang="zh-TW" sz="1200" kern="1200" dirty="0" err="1" smtClean="0">
                <a:solidFill>
                  <a:schemeClr val="tx1"/>
                </a:solidFill>
                <a:effectLst/>
                <a:latin typeface="+mn-lt"/>
                <a:ea typeface="+mn-ea"/>
                <a:cs typeface="+mn-cs"/>
              </a:rPr>
              <a:t>issaikyo</a:t>
            </a:r>
            <a:r>
              <a:rPr lang="en-US" altLang="zh-TW" sz="1200" kern="1200" dirty="0" smtClean="0">
                <a:solidFill>
                  <a:schemeClr val="tx1"/>
                </a:solidFill>
                <a:effectLst/>
                <a:latin typeface="+mn-lt"/>
                <a:ea typeface="+mn-ea"/>
                <a:cs typeface="+mn-cs"/>
              </a:rPr>
              <a:t> </a:t>
            </a:r>
            <a:r>
              <a:rPr lang="en-US" altLang="zh-TW" sz="1200" kern="1200" dirty="0" err="1" smtClean="0">
                <a:solidFill>
                  <a:schemeClr val="tx1"/>
                </a:solidFill>
                <a:effectLst/>
                <a:latin typeface="+mn-lt"/>
                <a:ea typeface="+mn-ea"/>
                <a:cs typeface="+mn-cs"/>
              </a:rPr>
              <a:t>kankokai</a:t>
            </a:r>
            <a:r>
              <a:rPr lang="en-US" altLang="zh-TW" sz="1200" kern="1200" dirty="0" smtClean="0">
                <a:solidFill>
                  <a:schemeClr val="tx1"/>
                </a:solidFill>
                <a:effectLst/>
                <a:latin typeface="+mn-lt"/>
                <a:ea typeface="+mn-ea"/>
                <a:cs typeface="+mn-cs"/>
              </a:rPr>
              <a:t>, 1924-29), vol. 52, no. 2117, p. 781b.  </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Liu </a:t>
            </a:r>
            <a:r>
              <a:rPr lang="en-US" altLang="zh-TW" sz="1200" kern="1200" dirty="0" err="1" smtClean="0">
                <a:solidFill>
                  <a:schemeClr val="tx1"/>
                </a:solidFill>
                <a:effectLst/>
                <a:latin typeface="+mn-lt"/>
                <a:ea typeface="+mn-ea"/>
                <a:cs typeface="+mn-cs"/>
              </a:rPr>
              <a:t>Mi</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劉謐</a:t>
            </a:r>
            <a:r>
              <a:rPr lang="en-US" altLang="zh-TW" sz="1200"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Sanjiao</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Pingxin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Lun</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三教平心論</a:t>
            </a:r>
            <a:r>
              <a:rPr lang="en-US" altLang="zh-TW" sz="1200" i="1" kern="1200" dirty="0" smtClean="0">
                <a:solidFill>
                  <a:schemeClr val="tx1"/>
                </a:solidFill>
                <a:effectLst/>
                <a:latin typeface="+mn-lt"/>
                <a:ea typeface="+mn-ea"/>
                <a:cs typeface="+mn-cs"/>
              </a:rPr>
              <a:t>,</a:t>
            </a:r>
            <a:r>
              <a:rPr lang="en-US" altLang="zh-TW" sz="1200" kern="1200" dirty="0" smtClean="0">
                <a:solidFill>
                  <a:schemeClr val="tx1"/>
                </a:solidFill>
                <a:effectLst/>
                <a:latin typeface="+mn-lt"/>
                <a:ea typeface="+mn-ea"/>
                <a:cs typeface="+mn-cs"/>
              </a:rPr>
              <a:t>T52, p. 781b, 28- 29  </a:t>
            </a:r>
            <a:r>
              <a:rPr lang="zh-TW" altLang="zh-TW" sz="1200" kern="1200" dirty="0" smtClean="0">
                <a:solidFill>
                  <a:schemeClr val="tx1"/>
                </a:solidFill>
                <a:effectLst/>
                <a:latin typeface="+mn-lt"/>
                <a:ea typeface="+mn-ea"/>
                <a:cs typeface="+mn-cs"/>
              </a:rPr>
              <a:t>以佛治心。以道治身。以儒治世。</a:t>
            </a:r>
          </a:p>
          <a:p>
            <a:r>
              <a:rPr lang="en-US" altLang="zh-TW" sz="1200" kern="1200" dirty="0" smtClean="0">
                <a:solidFill>
                  <a:schemeClr val="tx1"/>
                </a:solidFill>
                <a:effectLst/>
                <a:latin typeface="+mn-lt"/>
                <a:ea typeface="+mn-ea"/>
                <a:cs typeface="+mn-cs"/>
              </a:rPr>
              <a:t>Trans. by </a:t>
            </a:r>
            <a:r>
              <a:rPr lang="en-US" altLang="zh-TW" sz="1200" kern="1200" dirty="0" err="1" smtClean="0">
                <a:solidFill>
                  <a:schemeClr val="tx1"/>
                </a:solidFill>
                <a:effectLst/>
                <a:latin typeface="+mn-lt"/>
                <a:ea typeface="+mn-ea"/>
                <a:cs typeface="+mn-cs"/>
              </a:rPr>
              <a:t>Guang</a:t>
            </a:r>
            <a:r>
              <a:rPr lang="en-US" altLang="zh-TW" sz="1200" kern="1200" dirty="0" smtClean="0">
                <a:solidFill>
                  <a:schemeClr val="tx1"/>
                </a:solidFill>
                <a:effectLst/>
                <a:latin typeface="+mn-lt"/>
                <a:ea typeface="+mn-ea"/>
                <a:cs typeface="+mn-cs"/>
              </a:rPr>
              <a:t> Xing </a:t>
            </a:r>
            <a:r>
              <a:rPr lang="en-US" altLang="zh-TW" sz="1200" kern="1200" dirty="0" err="1" smtClean="0">
                <a:solidFill>
                  <a:schemeClr val="tx1"/>
                </a:solidFill>
                <a:effectLst/>
                <a:latin typeface="+mn-lt"/>
                <a:ea typeface="+mn-ea"/>
                <a:cs typeface="+mn-cs"/>
              </a:rPr>
              <a:t>from‘Buddhist</a:t>
            </a:r>
            <a:r>
              <a:rPr lang="en-US" altLang="zh-TW" sz="1200" kern="1200" dirty="0" smtClean="0">
                <a:solidFill>
                  <a:schemeClr val="tx1"/>
                </a:solidFill>
                <a:effectLst/>
                <a:latin typeface="+mn-lt"/>
                <a:ea typeface="+mn-ea"/>
                <a:cs typeface="+mn-cs"/>
              </a:rPr>
              <a:t> Influence on Chinese Religions and Popular </a:t>
            </a:r>
            <a:r>
              <a:rPr lang="en-US" altLang="zh-TW" sz="1200" kern="1200" dirty="0" err="1" smtClean="0">
                <a:solidFill>
                  <a:schemeClr val="tx1"/>
                </a:solidFill>
                <a:effectLst/>
                <a:latin typeface="+mn-lt"/>
                <a:ea typeface="+mn-ea"/>
                <a:cs typeface="+mn-cs"/>
              </a:rPr>
              <a:t>Beliefs’in</a:t>
            </a:r>
            <a:r>
              <a:rPr lang="en-US" altLang="zh-TW" sz="1200" kern="1200" dirty="0" smtClean="0">
                <a:solidFill>
                  <a:schemeClr val="tx1"/>
                </a:solidFill>
                <a:effectLst/>
                <a:latin typeface="+mn-lt"/>
                <a:ea typeface="+mn-ea"/>
                <a:cs typeface="+mn-cs"/>
              </a:rPr>
              <a:t> </a:t>
            </a:r>
            <a:r>
              <a:rPr lang="en-US" altLang="zh-TW" sz="1200" i="1" kern="1200" dirty="0" smtClean="0">
                <a:solidFill>
                  <a:schemeClr val="tx1"/>
                </a:solidFill>
                <a:effectLst/>
                <a:latin typeface="+mn-lt"/>
                <a:ea typeface="+mn-ea"/>
                <a:cs typeface="+mn-cs"/>
              </a:rPr>
              <a:t>International Journal of Buddhist Thought &amp; </a:t>
            </a:r>
            <a:r>
              <a:rPr lang="en-US" altLang="zh-TW" sz="1200" i="1" kern="1200" dirty="0" err="1" smtClean="0">
                <a:solidFill>
                  <a:schemeClr val="tx1"/>
                </a:solidFill>
                <a:effectLst/>
                <a:latin typeface="+mn-lt"/>
                <a:ea typeface="+mn-ea"/>
                <a:cs typeface="+mn-cs"/>
              </a:rPr>
              <a:t>Culturer</a:t>
            </a:r>
            <a:r>
              <a:rPr lang="en-US" altLang="zh-TW" sz="1200" kern="1200" dirty="0" smtClean="0">
                <a:solidFill>
                  <a:schemeClr val="tx1"/>
                </a:solidFill>
                <a:effectLst/>
                <a:latin typeface="+mn-lt"/>
                <a:ea typeface="+mn-ea"/>
                <a:cs typeface="+mn-cs"/>
              </a:rPr>
              <a:t>, February 2012, vol. 18, p. 135 </a:t>
            </a:r>
            <a:endParaRPr lang="zh-TW" altLang="zh-TW" sz="1200" kern="1200" dirty="0" smtClean="0">
              <a:solidFill>
                <a:schemeClr val="tx1"/>
              </a:solidFill>
              <a:effectLst/>
              <a:latin typeface="+mn-lt"/>
              <a:ea typeface="+mn-ea"/>
              <a:cs typeface="+mn-cs"/>
            </a:endParaRPr>
          </a:p>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6</a:t>
            </a:fld>
            <a:endParaRPr lang="zh-TW" altLang="en-US"/>
          </a:p>
        </p:txBody>
      </p:sp>
    </p:spTree>
    <p:extLst>
      <p:ext uri="{BB962C8B-B14F-4D97-AF65-F5344CB8AC3E}">
        <p14:creationId xmlns:p14="http://schemas.microsoft.com/office/powerpoint/2010/main" val="91279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dirty="0" smtClean="0"/>
              <a:t>Chin Kung, ‘The Imperial Edit Of Emperor Yong Zheng’ translated by Pure Land Learning College Association, </a:t>
            </a:r>
            <a:r>
              <a:rPr lang="en-US" altLang="zh-TW" dirty="0" err="1" smtClean="0"/>
              <a:t>Inc</a:t>
            </a:r>
            <a:r>
              <a:rPr lang="en-US" altLang="zh-TW" dirty="0" smtClean="0"/>
              <a:t>, p. I</a:t>
            </a:r>
          </a:p>
          <a:p>
            <a:r>
              <a:rPr lang="en-US" altLang="zh-TW" sz="1200" kern="1200" dirty="0" err="1" smtClean="0">
                <a:solidFill>
                  <a:schemeClr val="tx1"/>
                </a:solidFill>
                <a:effectLst/>
                <a:latin typeface="+mn-lt"/>
                <a:ea typeface="+mn-ea"/>
                <a:cs typeface="+mn-cs"/>
              </a:rPr>
              <a:t>Yongzheng</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雍正</a:t>
            </a:r>
            <a:r>
              <a:rPr lang="en-US" altLang="zh-TW" sz="1200" kern="1200" dirty="0" smtClean="0">
                <a:solidFill>
                  <a:schemeClr val="tx1"/>
                </a:solidFill>
                <a:effectLst/>
                <a:latin typeface="+mn-lt"/>
                <a:ea typeface="+mn-ea"/>
                <a:cs typeface="+mn-cs"/>
              </a:rPr>
              <a:t>(1678-1735 CE),’Emperor </a:t>
            </a:r>
            <a:r>
              <a:rPr lang="en-US" altLang="zh-TW" sz="1200" kern="1200" dirty="0" err="1" smtClean="0">
                <a:solidFill>
                  <a:schemeClr val="tx1"/>
                </a:solidFill>
                <a:effectLst/>
                <a:latin typeface="+mn-lt"/>
                <a:ea typeface="+mn-ea"/>
                <a:cs typeface="+mn-cs"/>
              </a:rPr>
              <a:t>Yongzheng’s</a:t>
            </a:r>
            <a:r>
              <a:rPr lang="en-US" altLang="zh-TW" sz="1200" kern="1200" dirty="0" smtClean="0">
                <a:solidFill>
                  <a:schemeClr val="tx1"/>
                </a:solidFill>
                <a:effectLst/>
                <a:latin typeface="+mn-lt"/>
                <a:ea typeface="+mn-ea"/>
                <a:cs typeface="+mn-cs"/>
              </a:rPr>
              <a:t> imperial edict,’, </a:t>
            </a:r>
            <a:r>
              <a:rPr lang="en-US" altLang="zh-TW" sz="1200" i="1" kern="1200" dirty="0" smtClean="0">
                <a:solidFill>
                  <a:schemeClr val="tx1"/>
                </a:solidFill>
                <a:effectLst/>
                <a:latin typeface="+mn-lt"/>
                <a:ea typeface="+mn-ea"/>
                <a:cs typeface="+mn-cs"/>
              </a:rPr>
              <a:t>Taisho </a:t>
            </a:r>
            <a:r>
              <a:rPr lang="en-US" altLang="zh-TW" sz="1200" i="1" kern="1200" dirty="0" err="1" smtClean="0">
                <a:solidFill>
                  <a:schemeClr val="tx1"/>
                </a:solidFill>
                <a:effectLst/>
                <a:latin typeface="+mn-lt"/>
                <a:ea typeface="+mn-ea"/>
                <a:cs typeface="+mn-cs"/>
              </a:rPr>
              <a:t>shinshu</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daizokyo</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大正新修大藏經</a:t>
            </a:r>
            <a:r>
              <a:rPr lang="en-US" altLang="zh-TW" sz="1200" kern="1200" dirty="0" smtClean="0">
                <a:solidFill>
                  <a:schemeClr val="tx1"/>
                </a:solidFill>
                <a:effectLst/>
                <a:latin typeface="+mn-lt"/>
                <a:ea typeface="+mn-ea"/>
                <a:cs typeface="+mn-cs"/>
              </a:rPr>
              <a:t>, T39.260a, 4-5</a:t>
            </a:r>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7</a:t>
            </a:fld>
            <a:endParaRPr lang="zh-TW" altLang="en-US"/>
          </a:p>
        </p:txBody>
      </p:sp>
    </p:spTree>
    <p:extLst>
      <p:ext uri="{BB962C8B-B14F-4D97-AF65-F5344CB8AC3E}">
        <p14:creationId xmlns:p14="http://schemas.microsoft.com/office/powerpoint/2010/main" val="3885300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8</a:t>
            </a:fld>
            <a:endParaRPr lang="zh-TW" altLang="en-US"/>
          </a:p>
        </p:txBody>
      </p:sp>
    </p:spTree>
    <p:extLst>
      <p:ext uri="{BB962C8B-B14F-4D97-AF65-F5344CB8AC3E}">
        <p14:creationId xmlns:p14="http://schemas.microsoft.com/office/powerpoint/2010/main" val="1041937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9</a:t>
            </a:fld>
            <a:endParaRPr lang="zh-TW" altLang="en-US"/>
          </a:p>
        </p:txBody>
      </p:sp>
    </p:spTree>
    <p:extLst>
      <p:ext uri="{BB962C8B-B14F-4D97-AF65-F5344CB8AC3E}">
        <p14:creationId xmlns:p14="http://schemas.microsoft.com/office/powerpoint/2010/main" val="24282906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10</a:t>
            </a:fld>
            <a:endParaRPr lang="zh-TW" altLang="en-US"/>
          </a:p>
        </p:txBody>
      </p:sp>
    </p:spTree>
    <p:extLst>
      <p:ext uri="{BB962C8B-B14F-4D97-AF65-F5344CB8AC3E}">
        <p14:creationId xmlns:p14="http://schemas.microsoft.com/office/powerpoint/2010/main" val="27393359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200" kern="1200" dirty="0" smtClean="0">
                <a:solidFill>
                  <a:schemeClr val="tx1"/>
                </a:solidFill>
                <a:effectLst/>
                <a:latin typeface="+mn-lt"/>
                <a:ea typeface="+mn-ea"/>
                <a:cs typeface="+mn-cs"/>
              </a:rPr>
              <a:t>Let’s look Master Tao </a:t>
            </a:r>
            <a:r>
              <a:rPr lang="en-US" altLang="zh-TW" sz="1200" kern="1200" dirty="0" err="1" smtClean="0">
                <a:solidFill>
                  <a:schemeClr val="tx1"/>
                </a:solidFill>
                <a:effectLst/>
                <a:latin typeface="+mn-lt"/>
                <a:ea typeface="+mn-ea"/>
                <a:cs typeface="+mn-cs"/>
              </a:rPr>
              <a:t>Hongjing’s</a:t>
            </a:r>
            <a:r>
              <a:rPr lang="en-US" altLang="zh-TW" sz="1200" kern="1200" dirty="0" smtClean="0">
                <a:solidFill>
                  <a:schemeClr val="tx1"/>
                </a:solidFill>
                <a:effectLst/>
                <a:latin typeface="+mn-lt"/>
                <a:ea typeface="+mn-ea"/>
                <a:cs typeface="+mn-cs"/>
              </a:rPr>
              <a:t> learning experiences in Daoism. Master Tao </a:t>
            </a:r>
            <a:r>
              <a:rPr lang="en-US" altLang="zh-TW" sz="1200" kern="1200" dirty="0" err="1" smtClean="0">
                <a:solidFill>
                  <a:schemeClr val="tx1"/>
                </a:solidFill>
                <a:effectLst/>
                <a:latin typeface="+mn-lt"/>
                <a:ea typeface="+mn-ea"/>
                <a:cs typeface="+mn-cs"/>
              </a:rPr>
              <a:t>Hongjing</a:t>
            </a:r>
            <a:r>
              <a:rPr lang="en-US" altLang="zh-TW" sz="1200" kern="1200" dirty="0" smtClean="0">
                <a:solidFill>
                  <a:schemeClr val="tx1"/>
                </a:solidFill>
                <a:effectLst/>
                <a:latin typeface="+mn-lt"/>
                <a:ea typeface="+mn-ea"/>
                <a:cs typeface="+mn-cs"/>
              </a:rPr>
              <a:t> is highly regarded as a great master in Daoism and has an extremely important position in the history of Daoism. According to </a:t>
            </a:r>
            <a:r>
              <a:rPr lang="en-US" altLang="zh-TW" sz="1200" i="1" kern="1200" dirty="0" err="1" smtClean="0">
                <a:solidFill>
                  <a:schemeClr val="tx1"/>
                </a:solidFill>
                <a:effectLst/>
                <a:latin typeface="+mn-lt"/>
                <a:ea typeface="+mn-ea"/>
                <a:cs typeface="+mn-cs"/>
              </a:rPr>
              <a:t>Huayang</a:t>
            </a:r>
            <a:r>
              <a:rPr lang="en-US" altLang="zh-TW" sz="1200" i="1" kern="1200" dirty="0" smtClean="0">
                <a:solidFill>
                  <a:schemeClr val="tx1"/>
                </a:solidFill>
                <a:effectLst/>
                <a:latin typeface="+mn-lt"/>
                <a:ea typeface="+mn-ea"/>
                <a:cs typeface="+mn-cs"/>
              </a:rPr>
              <a:t> Tao </a:t>
            </a:r>
            <a:r>
              <a:rPr lang="en-US" altLang="zh-TW" sz="1200" i="1" kern="1200" dirty="0" err="1" smtClean="0">
                <a:solidFill>
                  <a:schemeClr val="tx1"/>
                </a:solidFill>
                <a:effectLst/>
                <a:latin typeface="+mn-lt"/>
                <a:ea typeface="+mn-ea"/>
                <a:cs typeface="+mn-cs"/>
              </a:rPr>
              <a:t>Yinju</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neizhuan</a:t>
            </a:r>
            <a:r>
              <a:rPr lang="zh-TW" altLang="zh-TW" sz="1200" kern="1200" dirty="0" smtClean="0">
                <a:solidFill>
                  <a:schemeClr val="tx1"/>
                </a:solidFill>
                <a:effectLst/>
                <a:latin typeface="+mn-lt"/>
                <a:ea typeface="+mn-ea"/>
                <a:cs typeface="+mn-cs"/>
              </a:rPr>
              <a:t>華陽陶隱居內傳</a:t>
            </a:r>
            <a:r>
              <a:rPr lang="en-US" altLang="zh-TW" sz="1200" kern="1200" dirty="0" smtClean="0">
                <a:solidFill>
                  <a:schemeClr val="tx1"/>
                </a:solidFill>
                <a:effectLst/>
                <a:latin typeface="+mn-lt"/>
                <a:ea typeface="+mn-ea"/>
                <a:cs typeface="+mn-cs"/>
              </a:rPr>
              <a:t>, when Master Tao was ten years old, he obtained Ge Hong’s </a:t>
            </a:r>
            <a:r>
              <a:rPr lang="en-US" altLang="zh-TW" sz="1200" i="1" kern="1200" dirty="0" err="1" smtClean="0">
                <a:solidFill>
                  <a:schemeClr val="tx1"/>
                </a:solidFill>
                <a:effectLst/>
                <a:latin typeface="+mn-lt"/>
                <a:ea typeface="+mn-ea"/>
                <a:cs typeface="+mn-cs"/>
              </a:rPr>
              <a:t>Shenxian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zhuan</a:t>
            </a:r>
            <a:r>
              <a:rPr lang="zh-TW" altLang="zh-TW" sz="1200" kern="1200" dirty="0" smtClean="0">
                <a:solidFill>
                  <a:schemeClr val="tx1"/>
                </a:solidFill>
                <a:effectLst/>
                <a:latin typeface="+mn-lt"/>
                <a:ea typeface="+mn-ea"/>
                <a:cs typeface="+mn-cs"/>
              </a:rPr>
              <a:t>神仙傳 </a:t>
            </a:r>
            <a:r>
              <a:rPr lang="en-US" altLang="zh-TW" sz="1200" kern="1200" dirty="0" smtClean="0">
                <a:solidFill>
                  <a:schemeClr val="tx1"/>
                </a:solidFill>
                <a:effectLst/>
                <a:latin typeface="+mn-lt"/>
                <a:ea typeface="+mn-ea"/>
                <a:cs typeface="+mn-cs"/>
              </a:rPr>
              <a:t>(</a:t>
            </a:r>
            <a:r>
              <a:rPr lang="en-US" altLang="zh-TW" sz="1200" i="1" kern="1200" dirty="0" smtClean="0">
                <a:solidFill>
                  <a:schemeClr val="tx1"/>
                </a:solidFill>
                <a:effectLst/>
                <a:latin typeface="+mn-lt"/>
                <a:ea typeface="+mn-ea"/>
                <a:cs typeface="+mn-cs"/>
              </a:rPr>
              <a:t>Biography of the Immortals</a:t>
            </a:r>
            <a:r>
              <a:rPr lang="en-US" altLang="zh-TW" sz="1200" kern="1200" dirty="0" smtClean="0">
                <a:solidFill>
                  <a:schemeClr val="tx1"/>
                </a:solidFill>
                <a:effectLst/>
                <a:latin typeface="+mn-lt"/>
                <a:ea typeface="+mn-ea"/>
                <a:cs typeface="+mn-cs"/>
              </a:rPr>
              <a:t>), and he studied it all night. At the age of fifteen, he wrote </a:t>
            </a:r>
            <a:r>
              <a:rPr lang="en-US" altLang="zh-TW" sz="1200" i="1" kern="1200" dirty="0" err="1" smtClean="0">
                <a:solidFill>
                  <a:schemeClr val="tx1"/>
                </a:solidFill>
                <a:effectLst/>
                <a:latin typeface="+mn-lt"/>
                <a:ea typeface="+mn-ea"/>
                <a:cs typeface="+mn-cs"/>
              </a:rPr>
              <a:t>Xunshan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zhi</a:t>
            </a:r>
            <a:r>
              <a:rPr lang="zh-TW" altLang="zh-TW" sz="1200" kern="1200" dirty="0" smtClean="0">
                <a:solidFill>
                  <a:schemeClr val="tx1"/>
                </a:solidFill>
                <a:effectLst/>
                <a:latin typeface="+mn-lt"/>
                <a:ea typeface="+mn-ea"/>
                <a:cs typeface="+mn-cs"/>
              </a:rPr>
              <a:t>尋山誌</a:t>
            </a:r>
            <a:r>
              <a:rPr lang="en-US" altLang="zh-TW" sz="1200" kern="1200" dirty="0" smtClean="0">
                <a:solidFill>
                  <a:schemeClr val="tx1"/>
                </a:solidFill>
                <a:effectLst/>
                <a:latin typeface="+mn-lt"/>
                <a:ea typeface="+mn-ea"/>
                <a:cs typeface="+mn-cs"/>
              </a:rPr>
              <a:t> (Seeking Immortals from the Mountains), expressing his admiration of the immortals. He expressed his tiring of worldly disturbance and his want to escape from it. Tao </a:t>
            </a:r>
            <a:r>
              <a:rPr lang="en-US" altLang="zh-TW" sz="1200" kern="1200" dirty="0" err="1" smtClean="0">
                <a:solidFill>
                  <a:schemeClr val="tx1"/>
                </a:solidFill>
                <a:effectLst/>
                <a:latin typeface="+mn-lt"/>
                <a:ea typeface="+mn-ea"/>
                <a:cs typeface="+mn-cs"/>
              </a:rPr>
              <a:t>Hongjing</a:t>
            </a:r>
            <a:r>
              <a:rPr lang="en-US" altLang="zh-TW" sz="1200" kern="1200" dirty="0" smtClean="0">
                <a:solidFill>
                  <a:schemeClr val="tx1"/>
                </a:solidFill>
                <a:effectLst/>
                <a:latin typeface="+mn-lt"/>
                <a:ea typeface="+mn-ea"/>
                <a:cs typeface="+mn-cs"/>
              </a:rPr>
              <a:t> constantly visited the famous mountains and eminent Daoist masters when he was young. He followed eminent Daoist master Sun </a:t>
            </a:r>
            <a:r>
              <a:rPr lang="en-US" altLang="zh-TW" sz="1200" kern="1200" dirty="0" err="1" smtClean="0">
                <a:solidFill>
                  <a:schemeClr val="tx1"/>
                </a:solidFill>
                <a:effectLst/>
                <a:latin typeface="+mn-lt"/>
                <a:ea typeface="+mn-ea"/>
                <a:cs typeface="+mn-cs"/>
              </a:rPr>
              <a:t>Youyue</a:t>
            </a:r>
            <a:r>
              <a:rPr lang="zh-TW" altLang="zh-TW" sz="1200" kern="1200" dirty="0" smtClean="0">
                <a:solidFill>
                  <a:schemeClr val="tx1"/>
                </a:solidFill>
                <a:effectLst/>
                <a:latin typeface="+mn-lt"/>
                <a:ea typeface="+mn-ea"/>
                <a:cs typeface="+mn-cs"/>
              </a:rPr>
              <a:t>孫游岳 </a:t>
            </a:r>
            <a:r>
              <a:rPr lang="en-US" altLang="zh-TW" sz="1200" kern="1200" dirty="0" smtClean="0">
                <a:solidFill>
                  <a:schemeClr val="tx1"/>
                </a:solidFill>
                <a:effectLst/>
                <a:latin typeface="+mn-lt"/>
                <a:ea typeface="+mn-ea"/>
                <a:cs typeface="+mn-cs"/>
              </a:rPr>
              <a:t>(398</a:t>
            </a:r>
            <a:r>
              <a:rPr lang="zh-TW" altLang="zh-TW" sz="1200" kern="1200" dirty="0" smtClean="0">
                <a:solidFill>
                  <a:schemeClr val="tx1"/>
                </a:solidFill>
                <a:effectLst/>
                <a:latin typeface="+mn-lt"/>
                <a:ea typeface="+mn-ea"/>
                <a:cs typeface="+mn-cs"/>
              </a:rPr>
              <a:t>－</a:t>
            </a:r>
            <a:r>
              <a:rPr lang="en-US" altLang="zh-TW" sz="1200" kern="1200" dirty="0" smtClean="0">
                <a:solidFill>
                  <a:schemeClr val="tx1"/>
                </a:solidFill>
                <a:effectLst/>
                <a:latin typeface="+mn-lt"/>
                <a:ea typeface="+mn-ea"/>
                <a:cs typeface="+mn-cs"/>
              </a:rPr>
              <a:t>489 CE)to learn Daoist </a:t>
            </a:r>
            <a:r>
              <a:rPr lang="en-US" altLang="zh-TW" sz="1200" kern="1200" dirty="0" err="1" smtClean="0">
                <a:solidFill>
                  <a:schemeClr val="tx1"/>
                </a:solidFill>
                <a:effectLst/>
                <a:latin typeface="+mn-lt"/>
                <a:ea typeface="+mn-ea"/>
                <a:cs typeface="+mn-cs"/>
              </a:rPr>
              <a:t>Fulu</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符錄</a:t>
            </a:r>
            <a:r>
              <a:rPr lang="en-US" altLang="zh-TW" sz="1200" kern="1200" dirty="0" smtClean="0">
                <a:solidFill>
                  <a:schemeClr val="tx1"/>
                </a:solidFill>
                <a:effectLst/>
                <a:latin typeface="+mn-lt"/>
                <a:ea typeface="+mn-ea"/>
                <a:cs typeface="+mn-cs"/>
              </a:rPr>
              <a:t> (charm diagram). At the age of thirty-seven, he resigned from his official position and </a:t>
            </a:r>
            <a:r>
              <a:rPr lang="en-US" altLang="zh-TW" sz="1200" kern="1200" dirty="0" err="1" smtClean="0">
                <a:solidFill>
                  <a:schemeClr val="tx1"/>
                </a:solidFill>
                <a:effectLst/>
                <a:latin typeface="+mn-lt"/>
                <a:ea typeface="+mn-ea"/>
                <a:cs typeface="+mn-cs"/>
              </a:rPr>
              <a:t>reclused</a:t>
            </a:r>
            <a:r>
              <a:rPr lang="en-US" altLang="zh-TW" sz="1200" kern="1200" dirty="0" smtClean="0">
                <a:solidFill>
                  <a:schemeClr val="tx1"/>
                </a:solidFill>
                <a:effectLst/>
                <a:latin typeface="+mn-lt"/>
                <a:ea typeface="+mn-ea"/>
                <a:cs typeface="+mn-cs"/>
              </a:rPr>
              <a:t> himself in </a:t>
            </a:r>
            <a:r>
              <a:rPr lang="en-US" altLang="zh-TW" sz="1200" kern="1200" dirty="0" err="1" smtClean="0">
                <a:solidFill>
                  <a:schemeClr val="tx1"/>
                </a:solidFill>
                <a:effectLst/>
                <a:latin typeface="+mn-lt"/>
                <a:ea typeface="+mn-ea"/>
                <a:cs typeface="+mn-cs"/>
              </a:rPr>
              <a:t>Maoshan</a:t>
            </a:r>
            <a:r>
              <a:rPr lang="en-US" altLang="zh-TW" sz="1200" kern="1200" dirty="0" smtClean="0">
                <a:solidFill>
                  <a:schemeClr val="tx1"/>
                </a:solidFill>
                <a:effectLst/>
                <a:latin typeface="+mn-lt"/>
                <a:ea typeface="+mn-ea"/>
                <a:cs typeface="+mn-cs"/>
              </a:rPr>
              <a:t> and addressed himself as </a:t>
            </a:r>
            <a:r>
              <a:rPr lang="en-US" altLang="zh-TW" sz="1200" kern="1200" dirty="0" err="1" smtClean="0">
                <a:solidFill>
                  <a:schemeClr val="tx1"/>
                </a:solidFill>
                <a:effectLst/>
                <a:latin typeface="+mn-lt"/>
                <a:ea typeface="+mn-ea"/>
                <a:cs typeface="+mn-cs"/>
              </a:rPr>
              <a:t>Huayang</a:t>
            </a:r>
            <a:r>
              <a:rPr lang="en-US" altLang="zh-TW" sz="1200" kern="1200" dirty="0" smtClean="0">
                <a:solidFill>
                  <a:schemeClr val="tx1"/>
                </a:solidFill>
                <a:effectLst/>
                <a:latin typeface="+mn-lt"/>
                <a:ea typeface="+mn-ea"/>
                <a:cs typeface="+mn-cs"/>
              </a:rPr>
              <a:t> Hermit Tao. </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 </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He understood very well many areas, including the yin and yang and five elements, divination of the wind and climate, </a:t>
            </a:r>
            <a:r>
              <a:rPr lang="en-US" altLang="zh-TW" sz="1200" kern="1200" dirty="0" err="1" smtClean="0">
                <a:solidFill>
                  <a:schemeClr val="tx1"/>
                </a:solidFill>
                <a:effectLst/>
                <a:latin typeface="+mn-lt"/>
                <a:ea typeface="+mn-ea"/>
                <a:cs typeface="+mn-cs"/>
              </a:rPr>
              <a:t>Taiyi</a:t>
            </a:r>
            <a:r>
              <a:rPr lang="en-US" altLang="zh-TW" sz="1200" kern="1200" dirty="0" smtClean="0">
                <a:solidFill>
                  <a:schemeClr val="tx1"/>
                </a:solidFill>
                <a:effectLst/>
                <a:latin typeface="+mn-lt"/>
                <a:ea typeface="+mn-ea"/>
                <a:cs typeface="+mn-cs"/>
              </a:rPr>
              <a:t> armor, ephemeris and arithmetic, the geography of mountain and river, products all over the country, and medical prescriptions, also insects, birds, grass, and etc.</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 </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He collected and compiled the </a:t>
            </a:r>
            <a:r>
              <a:rPr lang="en-US" altLang="zh-TW" sz="1200" i="1" kern="1200" dirty="0" err="1" smtClean="0">
                <a:solidFill>
                  <a:schemeClr val="tx1"/>
                </a:solidFill>
                <a:effectLst/>
                <a:latin typeface="+mn-lt"/>
                <a:ea typeface="+mn-ea"/>
                <a:cs typeface="+mn-cs"/>
              </a:rPr>
              <a:t>Zhengao</a:t>
            </a:r>
            <a:r>
              <a:rPr lang="zh-TW" altLang="zh-TW" sz="1200" kern="1200" dirty="0" smtClean="0">
                <a:solidFill>
                  <a:schemeClr val="tx1"/>
                </a:solidFill>
                <a:effectLst/>
                <a:latin typeface="+mn-lt"/>
                <a:ea typeface="+mn-ea"/>
                <a:cs typeface="+mn-cs"/>
              </a:rPr>
              <a:t>真誥 </a:t>
            </a:r>
            <a:r>
              <a:rPr lang="en-US" altLang="zh-TW" sz="1200" kern="1200" dirty="0" smtClean="0">
                <a:solidFill>
                  <a:schemeClr val="tx1"/>
                </a:solidFill>
                <a:effectLst/>
                <a:latin typeface="+mn-lt"/>
                <a:ea typeface="+mn-ea"/>
                <a:cs typeface="+mn-cs"/>
              </a:rPr>
              <a:t>that reflected the teaching system of the </a:t>
            </a:r>
            <a:r>
              <a:rPr lang="en-US" altLang="zh-TW" sz="1200" kern="1200" dirty="0" err="1" smtClean="0">
                <a:solidFill>
                  <a:schemeClr val="tx1"/>
                </a:solidFill>
                <a:effectLst/>
                <a:latin typeface="+mn-lt"/>
                <a:ea typeface="+mn-ea"/>
                <a:cs typeface="+mn-cs"/>
              </a:rPr>
              <a:t>Shangqing</a:t>
            </a:r>
            <a:r>
              <a:rPr lang="zh-TW" altLang="zh-TW" sz="1200" kern="1200" dirty="0" smtClean="0">
                <a:solidFill>
                  <a:schemeClr val="tx1"/>
                </a:solidFill>
                <a:effectLst/>
                <a:latin typeface="+mn-lt"/>
                <a:ea typeface="+mn-ea"/>
                <a:cs typeface="+mn-cs"/>
              </a:rPr>
              <a:t>上清</a:t>
            </a:r>
            <a:r>
              <a:rPr lang="en-US" altLang="zh-TW" sz="1200" kern="1200" dirty="0" smtClean="0">
                <a:solidFill>
                  <a:schemeClr val="tx1"/>
                </a:solidFill>
                <a:effectLst/>
                <a:latin typeface="+mn-lt"/>
                <a:ea typeface="+mn-ea"/>
                <a:cs typeface="+mn-cs"/>
              </a:rPr>
              <a:t> School, thus created the </a:t>
            </a:r>
            <a:r>
              <a:rPr lang="en-US" altLang="zh-TW" sz="1200" kern="1200" dirty="0" err="1" smtClean="0">
                <a:solidFill>
                  <a:schemeClr val="tx1"/>
                </a:solidFill>
                <a:effectLst/>
                <a:latin typeface="+mn-lt"/>
                <a:ea typeface="+mn-ea"/>
                <a:cs typeface="+mn-cs"/>
              </a:rPr>
              <a:t>Maoshan</a:t>
            </a:r>
            <a:r>
              <a:rPr lang="en-US" altLang="zh-TW" sz="1200" kern="1200" dirty="0" smtClean="0">
                <a:solidFill>
                  <a:schemeClr val="tx1"/>
                </a:solidFill>
                <a:effectLst/>
                <a:latin typeface="+mn-lt"/>
                <a:ea typeface="+mn-ea"/>
                <a:cs typeface="+mn-cs"/>
              </a:rPr>
              <a:t> </a:t>
            </a:r>
            <a:r>
              <a:rPr lang="en-US" altLang="zh-TW" sz="1200" kern="1200" dirty="0" err="1" smtClean="0">
                <a:solidFill>
                  <a:schemeClr val="tx1"/>
                </a:solidFill>
                <a:effectLst/>
                <a:latin typeface="+mn-lt"/>
                <a:ea typeface="+mn-ea"/>
                <a:cs typeface="+mn-cs"/>
              </a:rPr>
              <a:t>zong</a:t>
            </a:r>
            <a:r>
              <a:rPr lang="zh-TW" altLang="zh-TW" sz="1200" kern="1200" dirty="0" smtClean="0">
                <a:solidFill>
                  <a:schemeClr val="tx1"/>
                </a:solidFill>
                <a:effectLst/>
                <a:latin typeface="+mn-lt"/>
                <a:ea typeface="+mn-ea"/>
                <a:cs typeface="+mn-cs"/>
              </a:rPr>
              <a:t>茅山宗</a:t>
            </a:r>
            <a:r>
              <a:rPr lang="en-US" altLang="zh-TW" sz="1200" kern="1200" dirty="0" smtClean="0">
                <a:solidFill>
                  <a:schemeClr val="tx1"/>
                </a:solidFill>
                <a:effectLst/>
                <a:latin typeface="+mn-lt"/>
                <a:ea typeface="+mn-ea"/>
                <a:cs typeface="+mn-cs"/>
              </a:rPr>
              <a:t> of </a:t>
            </a:r>
            <a:r>
              <a:rPr lang="en-US" altLang="zh-TW" sz="1200" kern="1200" dirty="0" err="1" smtClean="0">
                <a:solidFill>
                  <a:schemeClr val="tx1"/>
                </a:solidFill>
                <a:effectLst/>
                <a:latin typeface="+mn-lt"/>
                <a:ea typeface="+mn-ea"/>
                <a:cs typeface="+mn-cs"/>
              </a:rPr>
              <a:t>Shangqing</a:t>
            </a:r>
            <a:r>
              <a:rPr lang="en-US" altLang="zh-TW" sz="1200" kern="1200" dirty="0" smtClean="0">
                <a:solidFill>
                  <a:schemeClr val="tx1"/>
                </a:solidFill>
                <a:effectLst/>
                <a:latin typeface="+mn-lt"/>
                <a:ea typeface="+mn-ea"/>
                <a:cs typeface="+mn-cs"/>
              </a:rPr>
              <a:t> School. He also systematically sorted and ranked the messy Daoist immortal beliefs and merged them into the book </a:t>
            </a:r>
            <a:r>
              <a:rPr lang="en-US" altLang="zh-TW" sz="1200" i="1" kern="1200" dirty="0" err="1" smtClean="0">
                <a:solidFill>
                  <a:schemeClr val="tx1"/>
                </a:solidFill>
                <a:effectLst/>
                <a:latin typeface="+mn-lt"/>
                <a:ea typeface="+mn-ea"/>
                <a:cs typeface="+mn-cs"/>
              </a:rPr>
              <a:t>Zhenling</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weiyetu</a:t>
            </a:r>
            <a:r>
              <a:rPr lang="zh-TW" altLang="zh-TW" sz="1200" kern="1200" dirty="0" smtClean="0">
                <a:solidFill>
                  <a:schemeClr val="tx1"/>
                </a:solidFill>
                <a:effectLst/>
                <a:latin typeface="+mn-lt"/>
                <a:ea typeface="+mn-ea"/>
                <a:cs typeface="+mn-cs"/>
              </a:rPr>
              <a:t>真靈位業圖 </a:t>
            </a:r>
            <a:r>
              <a:rPr lang="en-US" altLang="zh-TW" sz="1200" kern="1200" dirty="0" smtClean="0">
                <a:solidFill>
                  <a:schemeClr val="tx1"/>
                </a:solidFill>
                <a:effectLst/>
                <a:latin typeface="+mn-lt"/>
                <a:ea typeface="+mn-ea"/>
                <a:cs typeface="+mn-cs"/>
              </a:rPr>
              <a:t>(the Real Spiritual Immortals Ranking Diagram); There are also the "Records of Nurturing Innate Nature and Prolong Life " and </a:t>
            </a:r>
            <a:r>
              <a:rPr lang="en-US" altLang="zh-TW" sz="1200" i="1" kern="1200" dirty="0" err="1" smtClean="0">
                <a:solidFill>
                  <a:schemeClr val="tx1"/>
                </a:solidFill>
                <a:effectLst/>
                <a:latin typeface="+mn-lt"/>
                <a:ea typeface="+mn-ea"/>
                <a:cs typeface="+mn-cs"/>
              </a:rPr>
              <a:t>Dengzhen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Yinjui</a:t>
            </a:r>
            <a:r>
              <a:rPr lang="zh-TW" altLang="zh-TW" sz="1200" kern="1200" dirty="0" smtClean="0">
                <a:solidFill>
                  <a:schemeClr val="tx1"/>
                </a:solidFill>
                <a:effectLst/>
                <a:latin typeface="+mn-lt"/>
                <a:ea typeface="+mn-ea"/>
                <a:cs typeface="+mn-cs"/>
              </a:rPr>
              <a:t>登真隱訣</a:t>
            </a:r>
            <a:r>
              <a:rPr lang="en-US" altLang="zh-TW" sz="1200" kern="1200" dirty="0" smtClean="0">
                <a:solidFill>
                  <a:schemeClr val="tx1"/>
                </a:solidFill>
                <a:effectLst/>
                <a:latin typeface="+mn-lt"/>
                <a:ea typeface="+mn-ea"/>
                <a:cs typeface="+mn-cs"/>
              </a:rPr>
              <a:t>", which reflect Daoist cultivation theory and methods, as well as the </a:t>
            </a:r>
            <a:r>
              <a:rPr lang="en-US" altLang="zh-TW" sz="1200" i="1" kern="1200" dirty="0" err="1" smtClean="0">
                <a:solidFill>
                  <a:schemeClr val="tx1"/>
                </a:solidFill>
                <a:effectLst/>
                <a:latin typeface="+mn-lt"/>
                <a:ea typeface="+mn-ea"/>
                <a:cs typeface="+mn-cs"/>
              </a:rPr>
              <a:t>Bencao</a:t>
            </a:r>
            <a:r>
              <a:rPr lang="en-US" altLang="zh-TW" sz="1200" i="1" kern="1200" dirty="0" smtClean="0">
                <a:solidFill>
                  <a:schemeClr val="tx1"/>
                </a:solidFill>
                <a:effectLst/>
                <a:latin typeface="+mn-lt"/>
                <a:ea typeface="+mn-ea"/>
                <a:cs typeface="+mn-cs"/>
              </a:rPr>
              <a:t> Jing </a:t>
            </a:r>
            <a:r>
              <a:rPr lang="en-US" altLang="zh-TW" sz="1200" i="1" kern="1200" dirty="0" err="1" smtClean="0">
                <a:solidFill>
                  <a:schemeClr val="tx1"/>
                </a:solidFill>
                <a:effectLst/>
                <a:latin typeface="+mn-lt"/>
                <a:ea typeface="+mn-ea"/>
                <a:cs typeface="+mn-cs"/>
              </a:rPr>
              <a:t>jizhu</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本草經集注 </a:t>
            </a:r>
            <a:r>
              <a:rPr lang="en-US" altLang="zh-TW" sz="1200" kern="1200" dirty="0" smtClean="0">
                <a:solidFill>
                  <a:schemeClr val="tx1"/>
                </a:solidFill>
                <a:effectLst/>
                <a:latin typeface="+mn-lt"/>
                <a:ea typeface="+mn-ea"/>
                <a:cs typeface="+mn-cs"/>
              </a:rPr>
              <a:t>(</a:t>
            </a:r>
            <a:r>
              <a:rPr lang="en-US" altLang="zh-TW" sz="1200" i="1" kern="1200" dirty="0" smtClean="0">
                <a:solidFill>
                  <a:schemeClr val="tx1"/>
                </a:solidFill>
                <a:effectLst/>
                <a:latin typeface="+mn-lt"/>
                <a:ea typeface="+mn-ea"/>
                <a:cs typeface="+mn-cs"/>
              </a:rPr>
              <a:t>Variorum of Herbal </a:t>
            </a:r>
            <a:r>
              <a:rPr lang="en-US" altLang="zh-TW" sz="1200" i="1" kern="1200" dirty="0" err="1" smtClean="0">
                <a:solidFill>
                  <a:schemeClr val="tx1"/>
                </a:solidFill>
                <a:effectLst/>
                <a:latin typeface="+mn-lt"/>
                <a:ea typeface="+mn-ea"/>
                <a:cs typeface="+mn-cs"/>
              </a:rPr>
              <a:t>Medica</a:t>
            </a:r>
            <a:r>
              <a:rPr lang="en-US" altLang="zh-TW" sz="1200" kern="1200" dirty="0" smtClean="0">
                <a:solidFill>
                  <a:schemeClr val="tx1"/>
                </a:solidFill>
                <a:effectLst/>
                <a:latin typeface="+mn-lt"/>
                <a:ea typeface="+mn-ea"/>
                <a:cs typeface="+mn-cs"/>
              </a:rPr>
              <a:t>), which belongs to Daoist medicine, </a:t>
            </a:r>
            <a:r>
              <a:rPr lang="en-US" altLang="zh-TW" sz="1200" i="1" kern="1200" dirty="0" err="1" smtClean="0">
                <a:solidFill>
                  <a:schemeClr val="tx1"/>
                </a:solidFill>
                <a:effectLst/>
                <a:latin typeface="+mn-lt"/>
                <a:ea typeface="+mn-ea"/>
                <a:cs typeface="+mn-cs"/>
              </a:rPr>
              <a:t>Buque</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zhouhou</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baiyifang</a:t>
            </a:r>
            <a:r>
              <a:rPr lang="zh-TW" altLang="zh-TW" sz="1200" kern="1200" dirty="0" smtClean="0">
                <a:solidFill>
                  <a:schemeClr val="tx1"/>
                </a:solidFill>
                <a:effectLst/>
                <a:latin typeface="+mn-lt"/>
                <a:ea typeface="+mn-ea"/>
                <a:cs typeface="+mn-cs"/>
              </a:rPr>
              <a:t>補闕肘後百一方</a:t>
            </a:r>
            <a:r>
              <a:rPr lang="en-US" altLang="zh-TW" sz="1200" kern="1200" dirty="0" smtClean="0">
                <a:solidFill>
                  <a:schemeClr val="tx1"/>
                </a:solidFill>
                <a:effectLst/>
                <a:latin typeface="+mn-lt"/>
                <a:ea typeface="+mn-ea"/>
                <a:cs typeface="+mn-cs"/>
              </a:rPr>
              <a:t>(</a:t>
            </a:r>
            <a:r>
              <a:rPr lang="en-US" altLang="zh-TW" sz="1200" i="1" kern="1200" dirty="0" smtClean="0">
                <a:solidFill>
                  <a:schemeClr val="tx1"/>
                </a:solidFill>
                <a:effectLst/>
                <a:latin typeface="+mn-lt"/>
                <a:ea typeface="+mn-ea"/>
                <a:cs typeface="+mn-cs"/>
              </a:rPr>
              <a:t>One Hundred One Complementary Handy Prescriptions</a:t>
            </a:r>
            <a:r>
              <a:rPr lang="en-US" altLang="zh-TW" sz="1200" kern="1200" dirty="0" smtClean="0">
                <a:solidFill>
                  <a:schemeClr val="tx1"/>
                </a:solidFill>
                <a:effectLst/>
                <a:latin typeface="+mn-lt"/>
                <a:ea typeface="+mn-ea"/>
                <a:cs typeface="+mn-cs"/>
              </a:rPr>
              <a:t>) and some refining </a:t>
            </a:r>
            <a:r>
              <a:rPr lang="en-US" altLang="zh-TW" sz="1200" kern="1200" dirty="0" err="1" smtClean="0">
                <a:solidFill>
                  <a:schemeClr val="tx1"/>
                </a:solidFill>
                <a:effectLst/>
                <a:latin typeface="+mn-lt"/>
                <a:ea typeface="+mn-ea"/>
                <a:cs typeface="+mn-cs"/>
              </a:rPr>
              <a:t>Jindan</a:t>
            </a:r>
            <a:r>
              <a:rPr lang="en-US" altLang="zh-TW" sz="1200" kern="1200" dirty="0" smtClean="0">
                <a:solidFill>
                  <a:schemeClr val="tx1"/>
                </a:solidFill>
                <a:effectLst/>
                <a:latin typeface="+mn-lt"/>
                <a:ea typeface="+mn-ea"/>
                <a:cs typeface="+mn-cs"/>
              </a:rPr>
              <a:t> elixir Works.</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 </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Tao </a:t>
            </a:r>
            <a:r>
              <a:rPr lang="en-US" altLang="zh-TW" sz="1200" kern="1200" dirty="0" err="1" smtClean="0">
                <a:solidFill>
                  <a:schemeClr val="tx1"/>
                </a:solidFill>
                <a:effectLst/>
                <a:latin typeface="+mn-lt"/>
                <a:ea typeface="+mn-ea"/>
                <a:cs typeface="+mn-cs"/>
              </a:rPr>
              <a:t>Hongjing</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陶弘景</a:t>
            </a:r>
            <a:r>
              <a:rPr lang="en-US" altLang="zh-TW" sz="1200"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Xunshan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zhi</a:t>
            </a:r>
            <a:r>
              <a:rPr lang="zh-TW" altLang="zh-TW" sz="1200" kern="1200" dirty="0" smtClean="0">
                <a:solidFill>
                  <a:schemeClr val="tx1"/>
                </a:solidFill>
                <a:effectLst/>
                <a:latin typeface="+mn-lt"/>
                <a:ea typeface="+mn-ea"/>
                <a:cs typeface="+mn-cs"/>
              </a:rPr>
              <a:t>尋山誌</a:t>
            </a:r>
            <a:r>
              <a:rPr lang="en-US" altLang="zh-TW" sz="1200" kern="1200" dirty="0" smtClean="0">
                <a:solidFill>
                  <a:schemeClr val="tx1"/>
                </a:solidFill>
                <a:effectLst/>
                <a:latin typeface="+mn-lt"/>
                <a:ea typeface="+mn-ea"/>
                <a:cs typeface="+mn-cs"/>
              </a:rPr>
              <a:t> (Seeking Immortals from the Mountains), cited from </a:t>
            </a:r>
            <a:r>
              <a:rPr lang="en-US" altLang="zh-TW" sz="1200" i="1" kern="1200" dirty="0" err="1" smtClean="0">
                <a:solidFill>
                  <a:schemeClr val="tx1"/>
                </a:solidFill>
                <a:effectLst/>
                <a:latin typeface="+mn-lt"/>
                <a:ea typeface="+mn-ea"/>
                <a:cs typeface="+mn-cs"/>
              </a:rPr>
              <a:t>Zhonghua</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daozang</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中華道藏</a:t>
            </a:r>
            <a:r>
              <a:rPr lang="en-US" altLang="zh-TW" sz="1200" kern="1200" dirty="0" smtClean="0">
                <a:solidFill>
                  <a:schemeClr val="tx1"/>
                </a:solidFill>
                <a:effectLst/>
                <a:latin typeface="+mn-lt"/>
                <a:ea typeface="+mn-ea"/>
                <a:cs typeface="+mn-cs"/>
              </a:rPr>
              <a:t>, vol. 46, no 014, p. 225b-226a</a:t>
            </a:r>
            <a:endParaRPr lang="zh-TW" altLang="zh-TW" sz="1200" kern="1200" dirty="0" smtClean="0">
              <a:solidFill>
                <a:schemeClr val="tx1"/>
              </a:solidFill>
              <a:effectLst/>
              <a:latin typeface="+mn-lt"/>
              <a:ea typeface="+mn-ea"/>
              <a:cs typeface="+mn-cs"/>
            </a:endParaRPr>
          </a:p>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11</a:t>
            </a:fld>
            <a:endParaRPr lang="zh-TW" altLang="en-US"/>
          </a:p>
        </p:txBody>
      </p:sp>
    </p:spTree>
    <p:extLst>
      <p:ext uri="{BB962C8B-B14F-4D97-AF65-F5344CB8AC3E}">
        <p14:creationId xmlns:p14="http://schemas.microsoft.com/office/powerpoint/2010/main" val="6459149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200" kern="1200" dirty="0" smtClean="0">
                <a:solidFill>
                  <a:schemeClr val="tx1"/>
                </a:solidFill>
                <a:effectLst/>
                <a:latin typeface="+mn-lt"/>
                <a:ea typeface="+mn-ea"/>
                <a:cs typeface="+mn-cs"/>
              </a:rPr>
              <a:t>Let’s look Master Tao </a:t>
            </a:r>
            <a:r>
              <a:rPr lang="en-US" altLang="zh-TW" sz="1200" kern="1200" dirty="0" err="1" smtClean="0">
                <a:solidFill>
                  <a:schemeClr val="tx1"/>
                </a:solidFill>
                <a:effectLst/>
                <a:latin typeface="+mn-lt"/>
                <a:ea typeface="+mn-ea"/>
                <a:cs typeface="+mn-cs"/>
              </a:rPr>
              <a:t>Hongjing’s</a:t>
            </a:r>
            <a:r>
              <a:rPr lang="en-US" altLang="zh-TW" sz="1200" kern="1200" dirty="0" smtClean="0">
                <a:solidFill>
                  <a:schemeClr val="tx1"/>
                </a:solidFill>
                <a:effectLst/>
                <a:latin typeface="+mn-lt"/>
                <a:ea typeface="+mn-ea"/>
                <a:cs typeface="+mn-cs"/>
              </a:rPr>
              <a:t> learning experiences in Daoism. Master Tao </a:t>
            </a:r>
            <a:r>
              <a:rPr lang="en-US" altLang="zh-TW" sz="1200" kern="1200" dirty="0" err="1" smtClean="0">
                <a:solidFill>
                  <a:schemeClr val="tx1"/>
                </a:solidFill>
                <a:effectLst/>
                <a:latin typeface="+mn-lt"/>
                <a:ea typeface="+mn-ea"/>
                <a:cs typeface="+mn-cs"/>
              </a:rPr>
              <a:t>Hongjing</a:t>
            </a:r>
            <a:r>
              <a:rPr lang="en-US" altLang="zh-TW" sz="1200" kern="1200" dirty="0" smtClean="0">
                <a:solidFill>
                  <a:schemeClr val="tx1"/>
                </a:solidFill>
                <a:effectLst/>
                <a:latin typeface="+mn-lt"/>
                <a:ea typeface="+mn-ea"/>
                <a:cs typeface="+mn-cs"/>
              </a:rPr>
              <a:t> is highly regarded as a great master in Daoism and has an extremely important position in the history of Daoism. According to </a:t>
            </a:r>
            <a:r>
              <a:rPr lang="en-US" altLang="zh-TW" sz="1200" i="1" kern="1200" dirty="0" err="1" smtClean="0">
                <a:solidFill>
                  <a:schemeClr val="tx1"/>
                </a:solidFill>
                <a:effectLst/>
                <a:latin typeface="+mn-lt"/>
                <a:ea typeface="+mn-ea"/>
                <a:cs typeface="+mn-cs"/>
              </a:rPr>
              <a:t>Huayang</a:t>
            </a:r>
            <a:r>
              <a:rPr lang="en-US" altLang="zh-TW" sz="1200" i="1" kern="1200" dirty="0" smtClean="0">
                <a:solidFill>
                  <a:schemeClr val="tx1"/>
                </a:solidFill>
                <a:effectLst/>
                <a:latin typeface="+mn-lt"/>
                <a:ea typeface="+mn-ea"/>
                <a:cs typeface="+mn-cs"/>
              </a:rPr>
              <a:t> Tao </a:t>
            </a:r>
            <a:r>
              <a:rPr lang="en-US" altLang="zh-TW" sz="1200" i="1" kern="1200" dirty="0" err="1" smtClean="0">
                <a:solidFill>
                  <a:schemeClr val="tx1"/>
                </a:solidFill>
                <a:effectLst/>
                <a:latin typeface="+mn-lt"/>
                <a:ea typeface="+mn-ea"/>
                <a:cs typeface="+mn-cs"/>
              </a:rPr>
              <a:t>Yinju</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neizhuan</a:t>
            </a:r>
            <a:r>
              <a:rPr lang="zh-TW" altLang="zh-TW" sz="1200" kern="1200" dirty="0" smtClean="0">
                <a:solidFill>
                  <a:schemeClr val="tx1"/>
                </a:solidFill>
                <a:effectLst/>
                <a:latin typeface="+mn-lt"/>
                <a:ea typeface="+mn-ea"/>
                <a:cs typeface="+mn-cs"/>
              </a:rPr>
              <a:t>華陽陶隱居內傳</a:t>
            </a:r>
            <a:r>
              <a:rPr lang="en-US" altLang="zh-TW" sz="1200" kern="1200" dirty="0" smtClean="0">
                <a:solidFill>
                  <a:schemeClr val="tx1"/>
                </a:solidFill>
                <a:effectLst/>
                <a:latin typeface="+mn-lt"/>
                <a:ea typeface="+mn-ea"/>
                <a:cs typeface="+mn-cs"/>
              </a:rPr>
              <a:t>, when Master Tao was ten years old, he obtained Ge Hong’s </a:t>
            </a:r>
            <a:r>
              <a:rPr lang="en-US" altLang="zh-TW" sz="1200" i="1" kern="1200" dirty="0" err="1" smtClean="0">
                <a:solidFill>
                  <a:schemeClr val="tx1"/>
                </a:solidFill>
                <a:effectLst/>
                <a:latin typeface="+mn-lt"/>
                <a:ea typeface="+mn-ea"/>
                <a:cs typeface="+mn-cs"/>
              </a:rPr>
              <a:t>Shenxian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zhuan</a:t>
            </a:r>
            <a:r>
              <a:rPr lang="zh-TW" altLang="zh-TW" sz="1200" kern="1200" dirty="0" smtClean="0">
                <a:solidFill>
                  <a:schemeClr val="tx1"/>
                </a:solidFill>
                <a:effectLst/>
                <a:latin typeface="+mn-lt"/>
                <a:ea typeface="+mn-ea"/>
                <a:cs typeface="+mn-cs"/>
              </a:rPr>
              <a:t>神仙傳 </a:t>
            </a:r>
            <a:r>
              <a:rPr lang="en-US" altLang="zh-TW" sz="1200" kern="1200" dirty="0" smtClean="0">
                <a:solidFill>
                  <a:schemeClr val="tx1"/>
                </a:solidFill>
                <a:effectLst/>
                <a:latin typeface="+mn-lt"/>
                <a:ea typeface="+mn-ea"/>
                <a:cs typeface="+mn-cs"/>
              </a:rPr>
              <a:t>(</a:t>
            </a:r>
            <a:r>
              <a:rPr lang="en-US" altLang="zh-TW" sz="1200" i="1" kern="1200" dirty="0" smtClean="0">
                <a:solidFill>
                  <a:schemeClr val="tx1"/>
                </a:solidFill>
                <a:effectLst/>
                <a:latin typeface="+mn-lt"/>
                <a:ea typeface="+mn-ea"/>
                <a:cs typeface="+mn-cs"/>
              </a:rPr>
              <a:t>Biography of the Immortals</a:t>
            </a:r>
            <a:r>
              <a:rPr lang="en-US" altLang="zh-TW" sz="1200" kern="1200" dirty="0" smtClean="0">
                <a:solidFill>
                  <a:schemeClr val="tx1"/>
                </a:solidFill>
                <a:effectLst/>
                <a:latin typeface="+mn-lt"/>
                <a:ea typeface="+mn-ea"/>
                <a:cs typeface="+mn-cs"/>
              </a:rPr>
              <a:t>), and he studied it all night. At the age of fifteen, he wrote </a:t>
            </a:r>
            <a:r>
              <a:rPr lang="en-US" altLang="zh-TW" sz="1200" i="1" kern="1200" dirty="0" err="1" smtClean="0">
                <a:solidFill>
                  <a:schemeClr val="tx1"/>
                </a:solidFill>
                <a:effectLst/>
                <a:latin typeface="+mn-lt"/>
                <a:ea typeface="+mn-ea"/>
                <a:cs typeface="+mn-cs"/>
              </a:rPr>
              <a:t>Xunshan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zhi</a:t>
            </a:r>
            <a:r>
              <a:rPr lang="zh-TW" altLang="zh-TW" sz="1200" kern="1200" dirty="0" smtClean="0">
                <a:solidFill>
                  <a:schemeClr val="tx1"/>
                </a:solidFill>
                <a:effectLst/>
                <a:latin typeface="+mn-lt"/>
                <a:ea typeface="+mn-ea"/>
                <a:cs typeface="+mn-cs"/>
              </a:rPr>
              <a:t>尋山誌</a:t>
            </a:r>
            <a:r>
              <a:rPr lang="en-US" altLang="zh-TW" sz="1200" kern="1200" dirty="0" smtClean="0">
                <a:solidFill>
                  <a:schemeClr val="tx1"/>
                </a:solidFill>
                <a:effectLst/>
                <a:latin typeface="+mn-lt"/>
                <a:ea typeface="+mn-ea"/>
                <a:cs typeface="+mn-cs"/>
              </a:rPr>
              <a:t> (Seeking Immortals from the Mountains), expressing his admiration of the immortals. He expressed his tiring of worldly disturbance and his want to escape from it. Tao </a:t>
            </a:r>
            <a:r>
              <a:rPr lang="en-US" altLang="zh-TW" sz="1200" kern="1200" dirty="0" err="1" smtClean="0">
                <a:solidFill>
                  <a:schemeClr val="tx1"/>
                </a:solidFill>
                <a:effectLst/>
                <a:latin typeface="+mn-lt"/>
                <a:ea typeface="+mn-ea"/>
                <a:cs typeface="+mn-cs"/>
              </a:rPr>
              <a:t>Hongjing</a:t>
            </a:r>
            <a:r>
              <a:rPr lang="en-US" altLang="zh-TW" sz="1200" kern="1200" dirty="0" smtClean="0">
                <a:solidFill>
                  <a:schemeClr val="tx1"/>
                </a:solidFill>
                <a:effectLst/>
                <a:latin typeface="+mn-lt"/>
                <a:ea typeface="+mn-ea"/>
                <a:cs typeface="+mn-cs"/>
              </a:rPr>
              <a:t> constantly visited the famous mountains and eminent Daoist masters when he was young. He followed eminent Daoist master Sun </a:t>
            </a:r>
            <a:r>
              <a:rPr lang="en-US" altLang="zh-TW" sz="1200" kern="1200" dirty="0" err="1" smtClean="0">
                <a:solidFill>
                  <a:schemeClr val="tx1"/>
                </a:solidFill>
                <a:effectLst/>
                <a:latin typeface="+mn-lt"/>
                <a:ea typeface="+mn-ea"/>
                <a:cs typeface="+mn-cs"/>
              </a:rPr>
              <a:t>Youyue</a:t>
            </a:r>
            <a:r>
              <a:rPr lang="zh-TW" altLang="zh-TW" sz="1200" kern="1200" dirty="0" smtClean="0">
                <a:solidFill>
                  <a:schemeClr val="tx1"/>
                </a:solidFill>
                <a:effectLst/>
                <a:latin typeface="+mn-lt"/>
                <a:ea typeface="+mn-ea"/>
                <a:cs typeface="+mn-cs"/>
              </a:rPr>
              <a:t>孫游岳 </a:t>
            </a:r>
            <a:r>
              <a:rPr lang="en-US" altLang="zh-TW" sz="1200" kern="1200" dirty="0" smtClean="0">
                <a:solidFill>
                  <a:schemeClr val="tx1"/>
                </a:solidFill>
                <a:effectLst/>
                <a:latin typeface="+mn-lt"/>
                <a:ea typeface="+mn-ea"/>
                <a:cs typeface="+mn-cs"/>
              </a:rPr>
              <a:t>(398</a:t>
            </a:r>
            <a:r>
              <a:rPr lang="zh-TW" altLang="zh-TW" sz="1200" kern="1200" dirty="0" smtClean="0">
                <a:solidFill>
                  <a:schemeClr val="tx1"/>
                </a:solidFill>
                <a:effectLst/>
                <a:latin typeface="+mn-lt"/>
                <a:ea typeface="+mn-ea"/>
                <a:cs typeface="+mn-cs"/>
              </a:rPr>
              <a:t>－</a:t>
            </a:r>
            <a:r>
              <a:rPr lang="en-US" altLang="zh-TW" sz="1200" kern="1200" dirty="0" smtClean="0">
                <a:solidFill>
                  <a:schemeClr val="tx1"/>
                </a:solidFill>
                <a:effectLst/>
                <a:latin typeface="+mn-lt"/>
                <a:ea typeface="+mn-ea"/>
                <a:cs typeface="+mn-cs"/>
              </a:rPr>
              <a:t>489 CE)to learn Daoist </a:t>
            </a:r>
            <a:r>
              <a:rPr lang="en-US" altLang="zh-TW" sz="1200" kern="1200" dirty="0" err="1" smtClean="0">
                <a:solidFill>
                  <a:schemeClr val="tx1"/>
                </a:solidFill>
                <a:effectLst/>
                <a:latin typeface="+mn-lt"/>
                <a:ea typeface="+mn-ea"/>
                <a:cs typeface="+mn-cs"/>
              </a:rPr>
              <a:t>Fulu</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符錄</a:t>
            </a:r>
            <a:r>
              <a:rPr lang="en-US" altLang="zh-TW" sz="1200" kern="1200" dirty="0" smtClean="0">
                <a:solidFill>
                  <a:schemeClr val="tx1"/>
                </a:solidFill>
                <a:effectLst/>
                <a:latin typeface="+mn-lt"/>
                <a:ea typeface="+mn-ea"/>
                <a:cs typeface="+mn-cs"/>
              </a:rPr>
              <a:t> (charm diagram). At the age of thirty-seven, he resigned from his official position and </a:t>
            </a:r>
            <a:r>
              <a:rPr lang="en-US" altLang="zh-TW" sz="1200" kern="1200" dirty="0" err="1" smtClean="0">
                <a:solidFill>
                  <a:schemeClr val="tx1"/>
                </a:solidFill>
                <a:effectLst/>
                <a:latin typeface="+mn-lt"/>
                <a:ea typeface="+mn-ea"/>
                <a:cs typeface="+mn-cs"/>
              </a:rPr>
              <a:t>reclused</a:t>
            </a:r>
            <a:r>
              <a:rPr lang="en-US" altLang="zh-TW" sz="1200" kern="1200" dirty="0" smtClean="0">
                <a:solidFill>
                  <a:schemeClr val="tx1"/>
                </a:solidFill>
                <a:effectLst/>
                <a:latin typeface="+mn-lt"/>
                <a:ea typeface="+mn-ea"/>
                <a:cs typeface="+mn-cs"/>
              </a:rPr>
              <a:t> himself in </a:t>
            </a:r>
            <a:r>
              <a:rPr lang="en-US" altLang="zh-TW" sz="1200" kern="1200" dirty="0" err="1" smtClean="0">
                <a:solidFill>
                  <a:schemeClr val="tx1"/>
                </a:solidFill>
                <a:effectLst/>
                <a:latin typeface="+mn-lt"/>
                <a:ea typeface="+mn-ea"/>
                <a:cs typeface="+mn-cs"/>
              </a:rPr>
              <a:t>Maoshan</a:t>
            </a:r>
            <a:r>
              <a:rPr lang="en-US" altLang="zh-TW" sz="1200" kern="1200" dirty="0" smtClean="0">
                <a:solidFill>
                  <a:schemeClr val="tx1"/>
                </a:solidFill>
                <a:effectLst/>
                <a:latin typeface="+mn-lt"/>
                <a:ea typeface="+mn-ea"/>
                <a:cs typeface="+mn-cs"/>
              </a:rPr>
              <a:t> and addressed himself as </a:t>
            </a:r>
            <a:r>
              <a:rPr lang="en-US" altLang="zh-TW" sz="1200" kern="1200" dirty="0" err="1" smtClean="0">
                <a:solidFill>
                  <a:schemeClr val="tx1"/>
                </a:solidFill>
                <a:effectLst/>
                <a:latin typeface="+mn-lt"/>
                <a:ea typeface="+mn-ea"/>
                <a:cs typeface="+mn-cs"/>
              </a:rPr>
              <a:t>Huayang</a:t>
            </a:r>
            <a:r>
              <a:rPr lang="en-US" altLang="zh-TW" sz="1200" kern="1200" dirty="0" smtClean="0">
                <a:solidFill>
                  <a:schemeClr val="tx1"/>
                </a:solidFill>
                <a:effectLst/>
                <a:latin typeface="+mn-lt"/>
                <a:ea typeface="+mn-ea"/>
                <a:cs typeface="+mn-cs"/>
              </a:rPr>
              <a:t> Hermit Tao. </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 </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He understood very well many areas, including the yin and yang and five elements, divination of the wind and climate, </a:t>
            </a:r>
            <a:r>
              <a:rPr lang="en-US" altLang="zh-TW" sz="1200" kern="1200" dirty="0" err="1" smtClean="0">
                <a:solidFill>
                  <a:schemeClr val="tx1"/>
                </a:solidFill>
                <a:effectLst/>
                <a:latin typeface="+mn-lt"/>
                <a:ea typeface="+mn-ea"/>
                <a:cs typeface="+mn-cs"/>
              </a:rPr>
              <a:t>Taiyi</a:t>
            </a:r>
            <a:r>
              <a:rPr lang="en-US" altLang="zh-TW" sz="1200" kern="1200" dirty="0" smtClean="0">
                <a:solidFill>
                  <a:schemeClr val="tx1"/>
                </a:solidFill>
                <a:effectLst/>
                <a:latin typeface="+mn-lt"/>
                <a:ea typeface="+mn-ea"/>
                <a:cs typeface="+mn-cs"/>
              </a:rPr>
              <a:t> armor, ephemeris and arithmetic, the geography of mountain and river, products all over the country, and medical prescriptions, also insects, birds, grass, and etc.</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 </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He collected and compiled the </a:t>
            </a:r>
            <a:r>
              <a:rPr lang="en-US" altLang="zh-TW" sz="1200" i="1" kern="1200" dirty="0" err="1" smtClean="0">
                <a:solidFill>
                  <a:schemeClr val="tx1"/>
                </a:solidFill>
                <a:effectLst/>
                <a:latin typeface="+mn-lt"/>
                <a:ea typeface="+mn-ea"/>
                <a:cs typeface="+mn-cs"/>
              </a:rPr>
              <a:t>Zhengao</a:t>
            </a:r>
            <a:r>
              <a:rPr lang="zh-TW" altLang="zh-TW" sz="1200" kern="1200" dirty="0" smtClean="0">
                <a:solidFill>
                  <a:schemeClr val="tx1"/>
                </a:solidFill>
                <a:effectLst/>
                <a:latin typeface="+mn-lt"/>
                <a:ea typeface="+mn-ea"/>
                <a:cs typeface="+mn-cs"/>
              </a:rPr>
              <a:t>真誥 </a:t>
            </a:r>
            <a:r>
              <a:rPr lang="en-US" altLang="zh-TW" sz="1200" kern="1200" dirty="0" smtClean="0">
                <a:solidFill>
                  <a:schemeClr val="tx1"/>
                </a:solidFill>
                <a:effectLst/>
                <a:latin typeface="+mn-lt"/>
                <a:ea typeface="+mn-ea"/>
                <a:cs typeface="+mn-cs"/>
              </a:rPr>
              <a:t>that reflected the teaching system of the </a:t>
            </a:r>
            <a:r>
              <a:rPr lang="en-US" altLang="zh-TW" sz="1200" kern="1200" dirty="0" err="1" smtClean="0">
                <a:solidFill>
                  <a:schemeClr val="tx1"/>
                </a:solidFill>
                <a:effectLst/>
                <a:latin typeface="+mn-lt"/>
                <a:ea typeface="+mn-ea"/>
                <a:cs typeface="+mn-cs"/>
              </a:rPr>
              <a:t>Shangqing</a:t>
            </a:r>
            <a:r>
              <a:rPr lang="zh-TW" altLang="zh-TW" sz="1200" kern="1200" dirty="0" smtClean="0">
                <a:solidFill>
                  <a:schemeClr val="tx1"/>
                </a:solidFill>
                <a:effectLst/>
                <a:latin typeface="+mn-lt"/>
                <a:ea typeface="+mn-ea"/>
                <a:cs typeface="+mn-cs"/>
              </a:rPr>
              <a:t>上清</a:t>
            </a:r>
            <a:r>
              <a:rPr lang="en-US" altLang="zh-TW" sz="1200" kern="1200" dirty="0" smtClean="0">
                <a:solidFill>
                  <a:schemeClr val="tx1"/>
                </a:solidFill>
                <a:effectLst/>
                <a:latin typeface="+mn-lt"/>
                <a:ea typeface="+mn-ea"/>
                <a:cs typeface="+mn-cs"/>
              </a:rPr>
              <a:t> School, thus created the </a:t>
            </a:r>
            <a:r>
              <a:rPr lang="en-US" altLang="zh-TW" sz="1200" kern="1200" dirty="0" err="1" smtClean="0">
                <a:solidFill>
                  <a:schemeClr val="tx1"/>
                </a:solidFill>
                <a:effectLst/>
                <a:latin typeface="+mn-lt"/>
                <a:ea typeface="+mn-ea"/>
                <a:cs typeface="+mn-cs"/>
              </a:rPr>
              <a:t>Maoshan</a:t>
            </a:r>
            <a:r>
              <a:rPr lang="en-US" altLang="zh-TW" sz="1200" kern="1200" dirty="0" smtClean="0">
                <a:solidFill>
                  <a:schemeClr val="tx1"/>
                </a:solidFill>
                <a:effectLst/>
                <a:latin typeface="+mn-lt"/>
                <a:ea typeface="+mn-ea"/>
                <a:cs typeface="+mn-cs"/>
              </a:rPr>
              <a:t> </a:t>
            </a:r>
            <a:r>
              <a:rPr lang="en-US" altLang="zh-TW" sz="1200" kern="1200" dirty="0" err="1" smtClean="0">
                <a:solidFill>
                  <a:schemeClr val="tx1"/>
                </a:solidFill>
                <a:effectLst/>
                <a:latin typeface="+mn-lt"/>
                <a:ea typeface="+mn-ea"/>
                <a:cs typeface="+mn-cs"/>
              </a:rPr>
              <a:t>zong</a:t>
            </a:r>
            <a:r>
              <a:rPr lang="zh-TW" altLang="zh-TW" sz="1200" kern="1200" dirty="0" smtClean="0">
                <a:solidFill>
                  <a:schemeClr val="tx1"/>
                </a:solidFill>
                <a:effectLst/>
                <a:latin typeface="+mn-lt"/>
                <a:ea typeface="+mn-ea"/>
                <a:cs typeface="+mn-cs"/>
              </a:rPr>
              <a:t>茅山宗</a:t>
            </a:r>
            <a:r>
              <a:rPr lang="en-US" altLang="zh-TW" sz="1200" kern="1200" dirty="0" smtClean="0">
                <a:solidFill>
                  <a:schemeClr val="tx1"/>
                </a:solidFill>
                <a:effectLst/>
                <a:latin typeface="+mn-lt"/>
                <a:ea typeface="+mn-ea"/>
                <a:cs typeface="+mn-cs"/>
              </a:rPr>
              <a:t> of </a:t>
            </a:r>
            <a:r>
              <a:rPr lang="en-US" altLang="zh-TW" sz="1200" kern="1200" dirty="0" err="1" smtClean="0">
                <a:solidFill>
                  <a:schemeClr val="tx1"/>
                </a:solidFill>
                <a:effectLst/>
                <a:latin typeface="+mn-lt"/>
                <a:ea typeface="+mn-ea"/>
                <a:cs typeface="+mn-cs"/>
              </a:rPr>
              <a:t>Shangqing</a:t>
            </a:r>
            <a:r>
              <a:rPr lang="en-US" altLang="zh-TW" sz="1200" kern="1200" dirty="0" smtClean="0">
                <a:solidFill>
                  <a:schemeClr val="tx1"/>
                </a:solidFill>
                <a:effectLst/>
                <a:latin typeface="+mn-lt"/>
                <a:ea typeface="+mn-ea"/>
                <a:cs typeface="+mn-cs"/>
              </a:rPr>
              <a:t> School. He also systematically sorted and ranked the messy Daoist immortal beliefs and merged them into the book </a:t>
            </a:r>
            <a:r>
              <a:rPr lang="en-US" altLang="zh-TW" sz="1200" i="1" kern="1200" dirty="0" err="1" smtClean="0">
                <a:solidFill>
                  <a:schemeClr val="tx1"/>
                </a:solidFill>
                <a:effectLst/>
                <a:latin typeface="+mn-lt"/>
                <a:ea typeface="+mn-ea"/>
                <a:cs typeface="+mn-cs"/>
              </a:rPr>
              <a:t>Zhenling</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weiyetu</a:t>
            </a:r>
            <a:r>
              <a:rPr lang="zh-TW" altLang="zh-TW" sz="1200" kern="1200" dirty="0" smtClean="0">
                <a:solidFill>
                  <a:schemeClr val="tx1"/>
                </a:solidFill>
                <a:effectLst/>
                <a:latin typeface="+mn-lt"/>
                <a:ea typeface="+mn-ea"/>
                <a:cs typeface="+mn-cs"/>
              </a:rPr>
              <a:t>真靈位業圖 </a:t>
            </a:r>
            <a:r>
              <a:rPr lang="en-US" altLang="zh-TW" sz="1200" kern="1200" dirty="0" smtClean="0">
                <a:solidFill>
                  <a:schemeClr val="tx1"/>
                </a:solidFill>
                <a:effectLst/>
                <a:latin typeface="+mn-lt"/>
                <a:ea typeface="+mn-ea"/>
                <a:cs typeface="+mn-cs"/>
              </a:rPr>
              <a:t>(the Real Spiritual Immortals Ranking Diagram); There are also the "Records of Nurturing Innate Nature and Prolong Life " and </a:t>
            </a:r>
            <a:r>
              <a:rPr lang="en-US" altLang="zh-TW" sz="1200" i="1" kern="1200" dirty="0" err="1" smtClean="0">
                <a:solidFill>
                  <a:schemeClr val="tx1"/>
                </a:solidFill>
                <a:effectLst/>
                <a:latin typeface="+mn-lt"/>
                <a:ea typeface="+mn-ea"/>
                <a:cs typeface="+mn-cs"/>
              </a:rPr>
              <a:t>Dengzhen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Yinjui</a:t>
            </a:r>
            <a:r>
              <a:rPr lang="zh-TW" altLang="zh-TW" sz="1200" kern="1200" dirty="0" smtClean="0">
                <a:solidFill>
                  <a:schemeClr val="tx1"/>
                </a:solidFill>
                <a:effectLst/>
                <a:latin typeface="+mn-lt"/>
                <a:ea typeface="+mn-ea"/>
                <a:cs typeface="+mn-cs"/>
              </a:rPr>
              <a:t>登真隱訣</a:t>
            </a:r>
            <a:r>
              <a:rPr lang="en-US" altLang="zh-TW" sz="1200" kern="1200" dirty="0" smtClean="0">
                <a:solidFill>
                  <a:schemeClr val="tx1"/>
                </a:solidFill>
                <a:effectLst/>
                <a:latin typeface="+mn-lt"/>
                <a:ea typeface="+mn-ea"/>
                <a:cs typeface="+mn-cs"/>
              </a:rPr>
              <a:t>", which reflect Daoist cultivation theory and methods, as well as the </a:t>
            </a:r>
            <a:r>
              <a:rPr lang="en-US" altLang="zh-TW" sz="1200" i="1" kern="1200" dirty="0" err="1" smtClean="0">
                <a:solidFill>
                  <a:schemeClr val="tx1"/>
                </a:solidFill>
                <a:effectLst/>
                <a:latin typeface="+mn-lt"/>
                <a:ea typeface="+mn-ea"/>
                <a:cs typeface="+mn-cs"/>
              </a:rPr>
              <a:t>Bencao</a:t>
            </a:r>
            <a:r>
              <a:rPr lang="en-US" altLang="zh-TW" sz="1200" i="1" kern="1200" dirty="0" smtClean="0">
                <a:solidFill>
                  <a:schemeClr val="tx1"/>
                </a:solidFill>
                <a:effectLst/>
                <a:latin typeface="+mn-lt"/>
                <a:ea typeface="+mn-ea"/>
                <a:cs typeface="+mn-cs"/>
              </a:rPr>
              <a:t> Jing </a:t>
            </a:r>
            <a:r>
              <a:rPr lang="en-US" altLang="zh-TW" sz="1200" i="1" kern="1200" dirty="0" err="1" smtClean="0">
                <a:solidFill>
                  <a:schemeClr val="tx1"/>
                </a:solidFill>
                <a:effectLst/>
                <a:latin typeface="+mn-lt"/>
                <a:ea typeface="+mn-ea"/>
                <a:cs typeface="+mn-cs"/>
              </a:rPr>
              <a:t>jizhu</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本草經集注 </a:t>
            </a:r>
            <a:r>
              <a:rPr lang="en-US" altLang="zh-TW" sz="1200" kern="1200" dirty="0" smtClean="0">
                <a:solidFill>
                  <a:schemeClr val="tx1"/>
                </a:solidFill>
                <a:effectLst/>
                <a:latin typeface="+mn-lt"/>
                <a:ea typeface="+mn-ea"/>
                <a:cs typeface="+mn-cs"/>
              </a:rPr>
              <a:t>(</a:t>
            </a:r>
            <a:r>
              <a:rPr lang="en-US" altLang="zh-TW" sz="1200" i="1" kern="1200" dirty="0" smtClean="0">
                <a:solidFill>
                  <a:schemeClr val="tx1"/>
                </a:solidFill>
                <a:effectLst/>
                <a:latin typeface="+mn-lt"/>
                <a:ea typeface="+mn-ea"/>
                <a:cs typeface="+mn-cs"/>
              </a:rPr>
              <a:t>Variorum of Herbal </a:t>
            </a:r>
            <a:r>
              <a:rPr lang="en-US" altLang="zh-TW" sz="1200" i="1" kern="1200" dirty="0" err="1" smtClean="0">
                <a:solidFill>
                  <a:schemeClr val="tx1"/>
                </a:solidFill>
                <a:effectLst/>
                <a:latin typeface="+mn-lt"/>
                <a:ea typeface="+mn-ea"/>
                <a:cs typeface="+mn-cs"/>
              </a:rPr>
              <a:t>Medica</a:t>
            </a:r>
            <a:r>
              <a:rPr lang="en-US" altLang="zh-TW" sz="1200" kern="1200" dirty="0" smtClean="0">
                <a:solidFill>
                  <a:schemeClr val="tx1"/>
                </a:solidFill>
                <a:effectLst/>
                <a:latin typeface="+mn-lt"/>
                <a:ea typeface="+mn-ea"/>
                <a:cs typeface="+mn-cs"/>
              </a:rPr>
              <a:t>), which belongs to Daoist medicine, </a:t>
            </a:r>
            <a:r>
              <a:rPr lang="en-US" altLang="zh-TW" sz="1200" i="1" kern="1200" dirty="0" err="1" smtClean="0">
                <a:solidFill>
                  <a:schemeClr val="tx1"/>
                </a:solidFill>
                <a:effectLst/>
                <a:latin typeface="+mn-lt"/>
                <a:ea typeface="+mn-ea"/>
                <a:cs typeface="+mn-cs"/>
              </a:rPr>
              <a:t>Buque</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zhouhou</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baiyifang</a:t>
            </a:r>
            <a:r>
              <a:rPr lang="zh-TW" altLang="zh-TW" sz="1200" kern="1200" dirty="0" smtClean="0">
                <a:solidFill>
                  <a:schemeClr val="tx1"/>
                </a:solidFill>
                <a:effectLst/>
                <a:latin typeface="+mn-lt"/>
                <a:ea typeface="+mn-ea"/>
                <a:cs typeface="+mn-cs"/>
              </a:rPr>
              <a:t>補闕肘後百一方</a:t>
            </a:r>
            <a:r>
              <a:rPr lang="en-US" altLang="zh-TW" sz="1200" kern="1200" dirty="0" smtClean="0">
                <a:solidFill>
                  <a:schemeClr val="tx1"/>
                </a:solidFill>
                <a:effectLst/>
                <a:latin typeface="+mn-lt"/>
                <a:ea typeface="+mn-ea"/>
                <a:cs typeface="+mn-cs"/>
              </a:rPr>
              <a:t>(</a:t>
            </a:r>
            <a:r>
              <a:rPr lang="en-US" altLang="zh-TW" sz="1200" i="1" kern="1200" dirty="0" smtClean="0">
                <a:solidFill>
                  <a:schemeClr val="tx1"/>
                </a:solidFill>
                <a:effectLst/>
                <a:latin typeface="+mn-lt"/>
                <a:ea typeface="+mn-ea"/>
                <a:cs typeface="+mn-cs"/>
              </a:rPr>
              <a:t>One Hundred One Complementary Handy Prescriptions</a:t>
            </a:r>
            <a:r>
              <a:rPr lang="en-US" altLang="zh-TW" sz="1200" kern="1200" dirty="0" smtClean="0">
                <a:solidFill>
                  <a:schemeClr val="tx1"/>
                </a:solidFill>
                <a:effectLst/>
                <a:latin typeface="+mn-lt"/>
                <a:ea typeface="+mn-ea"/>
                <a:cs typeface="+mn-cs"/>
              </a:rPr>
              <a:t>) and some refining </a:t>
            </a:r>
            <a:r>
              <a:rPr lang="en-US" altLang="zh-TW" sz="1200" kern="1200" dirty="0" err="1" smtClean="0">
                <a:solidFill>
                  <a:schemeClr val="tx1"/>
                </a:solidFill>
                <a:effectLst/>
                <a:latin typeface="+mn-lt"/>
                <a:ea typeface="+mn-ea"/>
                <a:cs typeface="+mn-cs"/>
              </a:rPr>
              <a:t>Jindan</a:t>
            </a:r>
            <a:r>
              <a:rPr lang="en-US" altLang="zh-TW" sz="1200" kern="1200" dirty="0" smtClean="0">
                <a:solidFill>
                  <a:schemeClr val="tx1"/>
                </a:solidFill>
                <a:effectLst/>
                <a:latin typeface="+mn-lt"/>
                <a:ea typeface="+mn-ea"/>
                <a:cs typeface="+mn-cs"/>
              </a:rPr>
              <a:t> elixir Works.</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 </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Tao </a:t>
            </a:r>
            <a:r>
              <a:rPr lang="en-US" altLang="zh-TW" sz="1200" kern="1200" dirty="0" err="1" smtClean="0">
                <a:solidFill>
                  <a:schemeClr val="tx1"/>
                </a:solidFill>
                <a:effectLst/>
                <a:latin typeface="+mn-lt"/>
                <a:ea typeface="+mn-ea"/>
                <a:cs typeface="+mn-cs"/>
              </a:rPr>
              <a:t>Hongjing</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陶弘景</a:t>
            </a:r>
            <a:r>
              <a:rPr lang="en-US" altLang="zh-TW" sz="1200"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Xunshan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zhi</a:t>
            </a:r>
            <a:r>
              <a:rPr lang="zh-TW" altLang="zh-TW" sz="1200" kern="1200" dirty="0" smtClean="0">
                <a:solidFill>
                  <a:schemeClr val="tx1"/>
                </a:solidFill>
                <a:effectLst/>
                <a:latin typeface="+mn-lt"/>
                <a:ea typeface="+mn-ea"/>
                <a:cs typeface="+mn-cs"/>
              </a:rPr>
              <a:t>尋山誌</a:t>
            </a:r>
            <a:r>
              <a:rPr lang="en-US" altLang="zh-TW" sz="1200" kern="1200" dirty="0" smtClean="0">
                <a:solidFill>
                  <a:schemeClr val="tx1"/>
                </a:solidFill>
                <a:effectLst/>
                <a:latin typeface="+mn-lt"/>
                <a:ea typeface="+mn-ea"/>
                <a:cs typeface="+mn-cs"/>
              </a:rPr>
              <a:t> (Seeking Immortals from the Mountains), cited from </a:t>
            </a:r>
            <a:r>
              <a:rPr lang="en-US" altLang="zh-TW" sz="1200" i="1" kern="1200" dirty="0" err="1" smtClean="0">
                <a:solidFill>
                  <a:schemeClr val="tx1"/>
                </a:solidFill>
                <a:effectLst/>
                <a:latin typeface="+mn-lt"/>
                <a:ea typeface="+mn-ea"/>
                <a:cs typeface="+mn-cs"/>
              </a:rPr>
              <a:t>Zhonghua</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daozang</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中華道藏</a:t>
            </a:r>
            <a:r>
              <a:rPr lang="en-US" altLang="zh-TW" sz="1200" kern="1200" dirty="0" smtClean="0">
                <a:solidFill>
                  <a:schemeClr val="tx1"/>
                </a:solidFill>
                <a:effectLst/>
                <a:latin typeface="+mn-lt"/>
                <a:ea typeface="+mn-ea"/>
                <a:cs typeface="+mn-cs"/>
              </a:rPr>
              <a:t>, vol. 46, no 014, p. 225b-226a</a:t>
            </a:r>
            <a:endParaRPr lang="zh-TW" altLang="zh-TW" sz="1200" kern="1200" dirty="0" smtClean="0">
              <a:solidFill>
                <a:schemeClr val="tx1"/>
              </a:solidFill>
              <a:effectLst/>
              <a:latin typeface="+mn-lt"/>
              <a:ea typeface="+mn-ea"/>
              <a:cs typeface="+mn-cs"/>
            </a:endParaRPr>
          </a:p>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12</a:t>
            </a:fld>
            <a:endParaRPr lang="zh-TW" altLang="en-US"/>
          </a:p>
        </p:txBody>
      </p:sp>
    </p:spTree>
    <p:extLst>
      <p:ext uri="{BB962C8B-B14F-4D97-AF65-F5344CB8AC3E}">
        <p14:creationId xmlns:p14="http://schemas.microsoft.com/office/powerpoint/2010/main" val="28687758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200" kern="1200" dirty="0" smtClean="0">
                <a:solidFill>
                  <a:schemeClr val="tx1"/>
                </a:solidFill>
                <a:effectLst/>
                <a:latin typeface="+mn-lt"/>
                <a:ea typeface="+mn-ea"/>
                <a:cs typeface="+mn-cs"/>
              </a:rPr>
              <a:t>Let’s look Master Tao </a:t>
            </a:r>
            <a:r>
              <a:rPr lang="en-US" altLang="zh-TW" sz="1200" kern="1200" dirty="0" err="1" smtClean="0">
                <a:solidFill>
                  <a:schemeClr val="tx1"/>
                </a:solidFill>
                <a:effectLst/>
                <a:latin typeface="+mn-lt"/>
                <a:ea typeface="+mn-ea"/>
                <a:cs typeface="+mn-cs"/>
              </a:rPr>
              <a:t>Hongjing’s</a:t>
            </a:r>
            <a:r>
              <a:rPr lang="en-US" altLang="zh-TW" sz="1200" kern="1200" dirty="0" smtClean="0">
                <a:solidFill>
                  <a:schemeClr val="tx1"/>
                </a:solidFill>
                <a:effectLst/>
                <a:latin typeface="+mn-lt"/>
                <a:ea typeface="+mn-ea"/>
                <a:cs typeface="+mn-cs"/>
              </a:rPr>
              <a:t> learning experiences in Daoism. Master Tao </a:t>
            </a:r>
            <a:r>
              <a:rPr lang="en-US" altLang="zh-TW" sz="1200" kern="1200" dirty="0" err="1" smtClean="0">
                <a:solidFill>
                  <a:schemeClr val="tx1"/>
                </a:solidFill>
                <a:effectLst/>
                <a:latin typeface="+mn-lt"/>
                <a:ea typeface="+mn-ea"/>
                <a:cs typeface="+mn-cs"/>
              </a:rPr>
              <a:t>Hongjing</a:t>
            </a:r>
            <a:r>
              <a:rPr lang="en-US" altLang="zh-TW" sz="1200" kern="1200" dirty="0" smtClean="0">
                <a:solidFill>
                  <a:schemeClr val="tx1"/>
                </a:solidFill>
                <a:effectLst/>
                <a:latin typeface="+mn-lt"/>
                <a:ea typeface="+mn-ea"/>
                <a:cs typeface="+mn-cs"/>
              </a:rPr>
              <a:t> is highly regarded as a great master in Daoism and has an extremely important position in the history of Daoism. According to </a:t>
            </a:r>
            <a:r>
              <a:rPr lang="en-US" altLang="zh-TW" sz="1200" i="1" kern="1200" dirty="0" err="1" smtClean="0">
                <a:solidFill>
                  <a:schemeClr val="tx1"/>
                </a:solidFill>
                <a:effectLst/>
                <a:latin typeface="+mn-lt"/>
                <a:ea typeface="+mn-ea"/>
                <a:cs typeface="+mn-cs"/>
              </a:rPr>
              <a:t>Huayang</a:t>
            </a:r>
            <a:r>
              <a:rPr lang="en-US" altLang="zh-TW" sz="1200" i="1" kern="1200" dirty="0" smtClean="0">
                <a:solidFill>
                  <a:schemeClr val="tx1"/>
                </a:solidFill>
                <a:effectLst/>
                <a:latin typeface="+mn-lt"/>
                <a:ea typeface="+mn-ea"/>
                <a:cs typeface="+mn-cs"/>
              </a:rPr>
              <a:t> Tao </a:t>
            </a:r>
            <a:r>
              <a:rPr lang="en-US" altLang="zh-TW" sz="1200" i="1" kern="1200" dirty="0" err="1" smtClean="0">
                <a:solidFill>
                  <a:schemeClr val="tx1"/>
                </a:solidFill>
                <a:effectLst/>
                <a:latin typeface="+mn-lt"/>
                <a:ea typeface="+mn-ea"/>
                <a:cs typeface="+mn-cs"/>
              </a:rPr>
              <a:t>Yinju</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neizhuan</a:t>
            </a:r>
            <a:r>
              <a:rPr lang="zh-TW" altLang="zh-TW" sz="1200" kern="1200" dirty="0" smtClean="0">
                <a:solidFill>
                  <a:schemeClr val="tx1"/>
                </a:solidFill>
                <a:effectLst/>
                <a:latin typeface="+mn-lt"/>
                <a:ea typeface="+mn-ea"/>
                <a:cs typeface="+mn-cs"/>
              </a:rPr>
              <a:t>華陽陶隱居內傳</a:t>
            </a:r>
            <a:r>
              <a:rPr lang="en-US" altLang="zh-TW" sz="1200" kern="1200" dirty="0" smtClean="0">
                <a:solidFill>
                  <a:schemeClr val="tx1"/>
                </a:solidFill>
                <a:effectLst/>
                <a:latin typeface="+mn-lt"/>
                <a:ea typeface="+mn-ea"/>
                <a:cs typeface="+mn-cs"/>
              </a:rPr>
              <a:t>, when Master Tao was ten years old, he obtained Ge Hong’s </a:t>
            </a:r>
            <a:r>
              <a:rPr lang="en-US" altLang="zh-TW" sz="1200" i="1" kern="1200" dirty="0" err="1" smtClean="0">
                <a:solidFill>
                  <a:schemeClr val="tx1"/>
                </a:solidFill>
                <a:effectLst/>
                <a:latin typeface="+mn-lt"/>
                <a:ea typeface="+mn-ea"/>
                <a:cs typeface="+mn-cs"/>
              </a:rPr>
              <a:t>Shenxian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zhuan</a:t>
            </a:r>
            <a:r>
              <a:rPr lang="zh-TW" altLang="zh-TW" sz="1200" kern="1200" dirty="0" smtClean="0">
                <a:solidFill>
                  <a:schemeClr val="tx1"/>
                </a:solidFill>
                <a:effectLst/>
                <a:latin typeface="+mn-lt"/>
                <a:ea typeface="+mn-ea"/>
                <a:cs typeface="+mn-cs"/>
              </a:rPr>
              <a:t>神仙傳 </a:t>
            </a:r>
            <a:r>
              <a:rPr lang="en-US" altLang="zh-TW" sz="1200" kern="1200" dirty="0" smtClean="0">
                <a:solidFill>
                  <a:schemeClr val="tx1"/>
                </a:solidFill>
                <a:effectLst/>
                <a:latin typeface="+mn-lt"/>
                <a:ea typeface="+mn-ea"/>
                <a:cs typeface="+mn-cs"/>
              </a:rPr>
              <a:t>(</a:t>
            </a:r>
            <a:r>
              <a:rPr lang="en-US" altLang="zh-TW" sz="1200" i="1" kern="1200" dirty="0" smtClean="0">
                <a:solidFill>
                  <a:schemeClr val="tx1"/>
                </a:solidFill>
                <a:effectLst/>
                <a:latin typeface="+mn-lt"/>
                <a:ea typeface="+mn-ea"/>
                <a:cs typeface="+mn-cs"/>
              </a:rPr>
              <a:t>Biography of the Immortals</a:t>
            </a:r>
            <a:r>
              <a:rPr lang="en-US" altLang="zh-TW" sz="1200" kern="1200" dirty="0" smtClean="0">
                <a:solidFill>
                  <a:schemeClr val="tx1"/>
                </a:solidFill>
                <a:effectLst/>
                <a:latin typeface="+mn-lt"/>
                <a:ea typeface="+mn-ea"/>
                <a:cs typeface="+mn-cs"/>
              </a:rPr>
              <a:t>), and he studied it all night. At the age of fifteen, he wrote </a:t>
            </a:r>
            <a:r>
              <a:rPr lang="en-US" altLang="zh-TW" sz="1200" i="1" kern="1200" dirty="0" err="1" smtClean="0">
                <a:solidFill>
                  <a:schemeClr val="tx1"/>
                </a:solidFill>
                <a:effectLst/>
                <a:latin typeface="+mn-lt"/>
                <a:ea typeface="+mn-ea"/>
                <a:cs typeface="+mn-cs"/>
              </a:rPr>
              <a:t>Xunshan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zhi</a:t>
            </a:r>
            <a:r>
              <a:rPr lang="zh-TW" altLang="zh-TW" sz="1200" kern="1200" dirty="0" smtClean="0">
                <a:solidFill>
                  <a:schemeClr val="tx1"/>
                </a:solidFill>
                <a:effectLst/>
                <a:latin typeface="+mn-lt"/>
                <a:ea typeface="+mn-ea"/>
                <a:cs typeface="+mn-cs"/>
              </a:rPr>
              <a:t>尋山誌</a:t>
            </a:r>
            <a:r>
              <a:rPr lang="en-US" altLang="zh-TW" sz="1200" kern="1200" dirty="0" smtClean="0">
                <a:solidFill>
                  <a:schemeClr val="tx1"/>
                </a:solidFill>
                <a:effectLst/>
                <a:latin typeface="+mn-lt"/>
                <a:ea typeface="+mn-ea"/>
                <a:cs typeface="+mn-cs"/>
              </a:rPr>
              <a:t> (Seeking Immortals from the Mountains), expressing his admiration of the immortals. He expressed his tiring of worldly disturbance and his want to escape from it. Tao </a:t>
            </a:r>
            <a:r>
              <a:rPr lang="en-US" altLang="zh-TW" sz="1200" kern="1200" dirty="0" err="1" smtClean="0">
                <a:solidFill>
                  <a:schemeClr val="tx1"/>
                </a:solidFill>
                <a:effectLst/>
                <a:latin typeface="+mn-lt"/>
                <a:ea typeface="+mn-ea"/>
                <a:cs typeface="+mn-cs"/>
              </a:rPr>
              <a:t>Hongjing</a:t>
            </a:r>
            <a:r>
              <a:rPr lang="en-US" altLang="zh-TW" sz="1200" kern="1200" dirty="0" smtClean="0">
                <a:solidFill>
                  <a:schemeClr val="tx1"/>
                </a:solidFill>
                <a:effectLst/>
                <a:latin typeface="+mn-lt"/>
                <a:ea typeface="+mn-ea"/>
                <a:cs typeface="+mn-cs"/>
              </a:rPr>
              <a:t> constantly visited the famous mountains and eminent Daoist masters when he was young. He followed eminent Daoist master Sun </a:t>
            </a:r>
            <a:r>
              <a:rPr lang="en-US" altLang="zh-TW" sz="1200" kern="1200" dirty="0" err="1" smtClean="0">
                <a:solidFill>
                  <a:schemeClr val="tx1"/>
                </a:solidFill>
                <a:effectLst/>
                <a:latin typeface="+mn-lt"/>
                <a:ea typeface="+mn-ea"/>
                <a:cs typeface="+mn-cs"/>
              </a:rPr>
              <a:t>Youyue</a:t>
            </a:r>
            <a:r>
              <a:rPr lang="zh-TW" altLang="zh-TW" sz="1200" kern="1200" dirty="0" smtClean="0">
                <a:solidFill>
                  <a:schemeClr val="tx1"/>
                </a:solidFill>
                <a:effectLst/>
                <a:latin typeface="+mn-lt"/>
                <a:ea typeface="+mn-ea"/>
                <a:cs typeface="+mn-cs"/>
              </a:rPr>
              <a:t>孫游岳 </a:t>
            </a:r>
            <a:r>
              <a:rPr lang="en-US" altLang="zh-TW" sz="1200" kern="1200" dirty="0" smtClean="0">
                <a:solidFill>
                  <a:schemeClr val="tx1"/>
                </a:solidFill>
                <a:effectLst/>
                <a:latin typeface="+mn-lt"/>
                <a:ea typeface="+mn-ea"/>
                <a:cs typeface="+mn-cs"/>
              </a:rPr>
              <a:t>(398</a:t>
            </a:r>
            <a:r>
              <a:rPr lang="zh-TW" altLang="zh-TW" sz="1200" kern="1200" dirty="0" smtClean="0">
                <a:solidFill>
                  <a:schemeClr val="tx1"/>
                </a:solidFill>
                <a:effectLst/>
                <a:latin typeface="+mn-lt"/>
                <a:ea typeface="+mn-ea"/>
                <a:cs typeface="+mn-cs"/>
              </a:rPr>
              <a:t>－</a:t>
            </a:r>
            <a:r>
              <a:rPr lang="en-US" altLang="zh-TW" sz="1200" kern="1200" dirty="0" smtClean="0">
                <a:solidFill>
                  <a:schemeClr val="tx1"/>
                </a:solidFill>
                <a:effectLst/>
                <a:latin typeface="+mn-lt"/>
                <a:ea typeface="+mn-ea"/>
                <a:cs typeface="+mn-cs"/>
              </a:rPr>
              <a:t>489 CE)to learn Daoist </a:t>
            </a:r>
            <a:r>
              <a:rPr lang="en-US" altLang="zh-TW" sz="1200" kern="1200" dirty="0" err="1" smtClean="0">
                <a:solidFill>
                  <a:schemeClr val="tx1"/>
                </a:solidFill>
                <a:effectLst/>
                <a:latin typeface="+mn-lt"/>
                <a:ea typeface="+mn-ea"/>
                <a:cs typeface="+mn-cs"/>
              </a:rPr>
              <a:t>Fulu</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符錄</a:t>
            </a:r>
            <a:r>
              <a:rPr lang="en-US" altLang="zh-TW" sz="1200" kern="1200" dirty="0" smtClean="0">
                <a:solidFill>
                  <a:schemeClr val="tx1"/>
                </a:solidFill>
                <a:effectLst/>
                <a:latin typeface="+mn-lt"/>
                <a:ea typeface="+mn-ea"/>
                <a:cs typeface="+mn-cs"/>
              </a:rPr>
              <a:t> (charm diagram). At the age of thirty-seven, he resigned from his official position and </a:t>
            </a:r>
            <a:r>
              <a:rPr lang="en-US" altLang="zh-TW" sz="1200" kern="1200" dirty="0" err="1" smtClean="0">
                <a:solidFill>
                  <a:schemeClr val="tx1"/>
                </a:solidFill>
                <a:effectLst/>
                <a:latin typeface="+mn-lt"/>
                <a:ea typeface="+mn-ea"/>
                <a:cs typeface="+mn-cs"/>
              </a:rPr>
              <a:t>reclused</a:t>
            </a:r>
            <a:r>
              <a:rPr lang="en-US" altLang="zh-TW" sz="1200" kern="1200" dirty="0" smtClean="0">
                <a:solidFill>
                  <a:schemeClr val="tx1"/>
                </a:solidFill>
                <a:effectLst/>
                <a:latin typeface="+mn-lt"/>
                <a:ea typeface="+mn-ea"/>
                <a:cs typeface="+mn-cs"/>
              </a:rPr>
              <a:t> himself in </a:t>
            </a:r>
            <a:r>
              <a:rPr lang="en-US" altLang="zh-TW" sz="1200" kern="1200" dirty="0" err="1" smtClean="0">
                <a:solidFill>
                  <a:schemeClr val="tx1"/>
                </a:solidFill>
                <a:effectLst/>
                <a:latin typeface="+mn-lt"/>
                <a:ea typeface="+mn-ea"/>
                <a:cs typeface="+mn-cs"/>
              </a:rPr>
              <a:t>Maoshan</a:t>
            </a:r>
            <a:r>
              <a:rPr lang="en-US" altLang="zh-TW" sz="1200" kern="1200" dirty="0" smtClean="0">
                <a:solidFill>
                  <a:schemeClr val="tx1"/>
                </a:solidFill>
                <a:effectLst/>
                <a:latin typeface="+mn-lt"/>
                <a:ea typeface="+mn-ea"/>
                <a:cs typeface="+mn-cs"/>
              </a:rPr>
              <a:t> and addressed himself as </a:t>
            </a:r>
            <a:r>
              <a:rPr lang="en-US" altLang="zh-TW" sz="1200" kern="1200" dirty="0" err="1" smtClean="0">
                <a:solidFill>
                  <a:schemeClr val="tx1"/>
                </a:solidFill>
                <a:effectLst/>
                <a:latin typeface="+mn-lt"/>
                <a:ea typeface="+mn-ea"/>
                <a:cs typeface="+mn-cs"/>
              </a:rPr>
              <a:t>Huayang</a:t>
            </a:r>
            <a:r>
              <a:rPr lang="en-US" altLang="zh-TW" sz="1200" kern="1200" dirty="0" smtClean="0">
                <a:solidFill>
                  <a:schemeClr val="tx1"/>
                </a:solidFill>
                <a:effectLst/>
                <a:latin typeface="+mn-lt"/>
                <a:ea typeface="+mn-ea"/>
                <a:cs typeface="+mn-cs"/>
              </a:rPr>
              <a:t> Hermit Tao. </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 </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He understood very well many areas, including the yin and yang and five elements, divination of the wind and climate, </a:t>
            </a:r>
            <a:r>
              <a:rPr lang="en-US" altLang="zh-TW" sz="1200" kern="1200" dirty="0" err="1" smtClean="0">
                <a:solidFill>
                  <a:schemeClr val="tx1"/>
                </a:solidFill>
                <a:effectLst/>
                <a:latin typeface="+mn-lt"/>
                <a:ea typeface="+mn-ea"/>
                <a:cs typeface="+mn-cs"/>
              </a:rPr>
              <a:t>Taiyi</a:t>
            </a:r>
            <a:r>
              <a:rPr lang="en-US" altLang="zh-TW" sz="1200" kern="1200" dirty="0" smtClean="0">
                <a:solidFill>
                  <a:schemeClr val="tx1"/>
                </a:solidFill>
                <a:effectLst/>
                <a:latin typeface="+mn-lt"/>
                <a:ea typeface="+mn-ea"/>
                <a:cs typeface="+mn-cs"/>
              </a:rPr>
              <a:t> armor, ephemeris and arithmetic, the geography of mountain and river, products all over the country, and medical prescriptions, also insects, birds, grass, and etc.</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 </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He collected and compiled the </a:t>
            </a:r>
            <a:r>
              <a:rPr lang="en-US" altLang="zh-TW" sz="1200" i="1" kern="1200" dirty="0" err="1" smtClean="0">
                <a:solidFill>
                  <a:schemeClr val="tx1"/>
                </a:solidFill>
                <a:effectLst/>
                <a:latin typeface="+mn-lt"/>
                <a:ea typeface="+mn-ea"/>
                <a:cs typeface="+mn-cs"/>
              </a:rPr>
              <a:t>Zhengao</a:t>
            </a:r>
            <a:r>
              <a:rPr lang="zh-TW" altLang="zh-TW" sz="1200" kern="1200" dirty="0" smtClean="0">
                <a:solidFill>
                  <a:schemeClr val="tx1"/>
                </a:solidFill>
                <a:effectLst/>
                <a:latin typeface="+mn-lt"/>
                <a:ea typeface="+mn-ea"/>
                <a:cs typeface="+mn-cs"/>
              </a:rPr>
              <a:t>真誥 </a:t>
            </a:r>
            <a:r>
              <a:rPr lang="en-US" altLang="zh-TW" sz="1200" kern="1200" dirty="0" smtClean="0">
                <a:solidFill>
                  <a:schemeClr val="tx1"/>
                </a:solidFill>
                <a:effectLst/>
                <a:latin typeface="+mn-lt"/>
                <a:ea typeface="+mn-ea"/>
                <a:cs typeface="+mn-cs"/>
              </a:rPr>
              <a:t>that reflected the teaching system of the </a:t>
            </a:r>
            <a:r>
              <a:rPr lang="en-US" altLang="zh-TW" sz="1200" kern="1200" dirty="0" err="1" smtClean="0">
                <a:solidFill>
                  <a:schemeClr val="tx1"/>
                </a:solidFill>
                <a:effectLst/>
                <a:latin typeface="+mn-lt"/>
                <a:ea typeface="+mn-ea"/>
                <a:cs typeface="+mn-cs"/>
              </a:rPr>
              <a:t>Shangqing</a:t>
            </a:r>
            <a:r>
              <a:rPr lang="zh-TW" altLang="zh-TW" sz="1200" kern="1200" dirty="0" smtClean="0">
                <a:solidFill>
                  <a:schemeClr val="tx1"/>
                </a:solidFill>
                <a:effectLst/>
                <a:latin typeface="+mn-lt"/>
                <a:ea typeface="+mn-ea"/>
                <a:cs typeface="+mn-cs"/>
              </a:rPr>
              <a:t>上清</a:t>
            </a:r>
            <a:r>
              <a:rPr lang="en-US" altLang="zh-TW" sz="1200" kern="1200" dirty="0" smtClean="0">
                <a:solidFill>
                  <a:schemeClr val="tx1"/>
                </a:solidFill>
                <a:effectLst/>
                <a:latin typeface="+mn-lt"/>
                <a:ea typeface="+mn-ea"/>
                <a:cs typeface="+mn-cs"/>
              </a:rPr>
              <a:t> School, thus created the </a:t>
            </a:r>
            <a:r>
              <a:rPr lang="en-US" altLang="zh-TW" sz="1200" kern="1200" dirty="0" err="1" smtClean="0">
                <a:solidFill>
                  <a:schemeClr val="tx1"/>
                </a:solidFill>
                <a:effectLst/>
                <a:latin typeface="+mn-lt"/>
                <a:ea typeface="+mn-ea"/>
                <a:cs typeface="+mn-cs"/>
              </a:rPr>
              <a:t>Maoshan</a:t>
            </a:r>
            <a:r>
              <a:rPr lang="en-US" altLang="zh-TW" sz="1200" kern="1200" dirty="0" smtClean="0">
                <a:solidFill>
                  <a:schemeClr val="tx1"/>
                </a:solidFill>
                <a:effectLst/>
                <a:latin typeface="+mn-lt"/>
                <a:ea typeface="+mn-ea"/>
                <a:cs typeface="+mn-cs"/>
              </a:rPr>
              <a:t> </a:t>
            </a:r>
            <a:r>
              <a:rPr lang="en-US" altLang="zh-TW" sz="1200" kern="1200" dirty="0" err="1" smtClean="0">
                <a:solidFill>
                  <a:schemeClr val="tx1"/>
                </a:solidFill>
                <a:effectLst/>
                <a:latin typeface="+mn-lt"/>
                <a:ea typeface="+mn-ea"/>
                <a:cs typeface="+mn-cs"/>
              </a:rPr>
              <a:t>zong</a:t>
            </a:r>
            <a:r>
              <a:rPr lang="zh-TW" altLang="zh-TW" sz="1200" kern="1200" dirty="0" smtClean="0">
                <a:solidFill>
                  <a:schemeClr val="tx1"/>
                </a:solidFill>
                <a:effectLst/>
                <a:latin typeface="+mn-lt"/>
                <a:ea typeface="+mn-ea"/>
                <a:cs typeface="+mn-cs"/>
              </a:rPr>
              <a:t>茅山宗</a:t>
            </a:r>
            <a:r>
              <a:rPr lang="en-US" altLang="zh-TW" sz="1200" kern="1200" dirty="0" smtClean="0">
                <a:solidFill>
                  <a:schemeClr val="tx1"/>
                </a:solidFill>
                <a:effectLst/>
                <a:latin typeface="+mn-lt"/>
                <a:ea typeface="+mn-ea"/>
                <a:cs typeface="+mn-cs"/>
              </a:rPr>
              <a:t> of </a:t>
            </a:r>
            <a:r>
              <a:rPr lang="en-US" altLang="zh-TW" sz="1200" kern="1200" dirty="0" err="1" smtClean="0">
                <a:solidFill>
                  <a:schemeClr val="tx1"/>
                </a:solidFill>
                <a:effectLst/>
                <a:latin typeface="+mn-lt"/>
                <a:ea typeface="+mn-ea"/>
                <a:cs typeface="+mn-cs"/>
              </a:rPr>
              <a:t>Shangqing</a:t>
            </a:r>
            <a:r>
              <a:rPr lang="en-US" altLang="zh-TW" sz="1200" kern="1200" dirty="0" smtClean="0">
                <a:solidFill>
                  <a:schemeClr val="tx1"/>
                </a:solidFill>
                <a:effectLst/>
                <a:latin typeface="+mn-lt"/>
                <a:ea typeface="+mn-ea"/>
                <a:cs typeface="+mn-cs"/>
              </a:rPr>
              <a:t> School. He also systematically sorted and ranked the messy Daoist immortal beliefs and merged them into the book </a:t>
            </a:r>
            <a:r>
              <a:rPr lang="en-US" altLang="zh-TW" sz="1200" i="1" kern="1200" dirty="0" err="1" smtClean="0">
                <a:solidFill>
                  <a:schemeClr val="tx1"/>
                </a:solidFill>
                <a:effectLst/>
                <a:latin typeface="+mn-lt"/>
                <a:ea typeface="+mn-ea"/>
                <a:cs typeface="+mn-cs"/>
              </a:rPr>
              <a:t>Zhenling</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weiyetu</a:t>
            </a:r>
            <a:r>
              <a:rPr lang="zh-TW" altLang="zh-TW" sz="1200" kern="1200" dirty="0" smtClean="0">
                <a:solidFill>
                  <a:schemeClr val="tx1"/>
                </a:solidFill>
                <a:effectLst/>
                <a:latin typeface="+mn-lt"/>
                <a:ea typeface="+mn-ea"/>
                <a:cs typeface="+mn-cs"/>
              </a:rPr>
              <a:t>真靈位業圖 </a:t>
            </a:r>
            <a:r>
              <a:rPr lang="en-US" altLang="zh-TW" sz="1200" kern="1200" dirty="0" smtClean="0">
                <a:solidFill>
                  <a:schemeClr val="tx1"/>
                </a:solidFill>
                <a:effectLst/>
                <a:latin typeface="+mn-lt"/>
                <a:ea typeface="+mn-ea"/>
                <a:cs typeface="+mn-cs"/>
              </a:rPr>
              <a:t>(the Real Spiritual Immortals Ranking Diagram); There are also the "Records of Nurturing Innate Nature and Prolong Life " and </a:t>
            </a:r>
            <a:r>
              <a:rPr lang="en-US" altLang="zh-TW" sz="1200" i="1" kern="1200" dirty="0" err="1" smtClean="0">
                <a:solidFill>
                  <a:schemeClr val="tx1"/>
                </a:solidFill>
                <a:effectLst/>
                <a:latin typeface="+mn-lt"/>
                <a:ea typeface="+mn-ea"/>
                <a:cs typeface="+mn-cs"/>
              </a:rPr>
              <a:t>Dengzhen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Yinjui</a:t>
            </a:r>
            <a:r>
              <a:rPr lang="zh-TW" altLang="zh-TW" sz="1200" kern="1200" dirty="0" smtClean="0">
                <a:solidFill>
                  <a:schemeClr val="tx1"/>
                </a:solidFill>
                <a:effectLst/>
                <a:latin typeface="+mn-lt"/>
                <a:ea typeface="+mn-ea"/>
                <a:cs typeface="+mn-cs"/>
              </a:rPr>
              <a:t>登真隱訣</a:t>
            </a:r>
            <a:r>
              <a:rPr lang="en-US" altLang="zh-TW" sz="1200" kern="1200" dirty="0" smtClean="0">
                <a:solidFill>
                  <a:schemeClr val="tx1"/>
                </a:solidFill>
                <a:effectLst/>
                <a:latin typeface="+mn-lt"/>
                <a:ea typeface="+mn-ea"/>
                <a:cs typeface="+mn-cs"/>
              </a:rPr>
              <a:t>", which reflect Daoist cultivation theory and methods, as well as the </a:t>
            </a:r>
            <a:r>
              <a:rPr lang="en-US" altLang="zh-TW" sz="1200" i="1" kern="1200" dirty="0" err="1" smtClean="0">
                <a:solidFill>
                  <a:schemeClr val="tx1"/>
                </a:solidFill>
                <a:effectLst/>
                <a:latin typeface="+mn-lt"/>
                <a:ea typeface="+mn-ea"/>
                <a:cs typeface="+mn-cs"/>
              </a:rPr>
              <a:t>Bencao</a:t>
            </a:r>
            <a:r>
              <a:rPr lang="en-US" altLang="zh-TW" sz="1200" i="1" kern="1200" dirty="0" smtClean="0">
                <a:solidFill>
                  <a:schemeClr val="tx1"/>
                </a:solidFill>
                <a:effectLst/>
                <a:latin typeface="+mn-lt"/>
                <a:ea typeface="+mn-ea"/>
                <a:cs typeface="+mn-cs"/>
              </a:rPr>
              <a:t> Jing </a:t>
            </a:r>
            <a:r>
              <a:rPr lang="en-US" altLang="zh-TW" sz="1200" i="1" kern="1200" dirty="0" err="1" smtClean="0">
                <a:solidFill>
                  <a:schemeClr val="tx1"/>
                </a:solidFill>
                <a:effectLst/>
                <a:latin typeface="+mn-lt"/>
                <a:ea typeface="+mn-ea"/>
                <a:cs typeface="+mn-cs"/>
              </a:rPr>
              <a:t>jizhu</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本草經集注 </a:t>
            </a:r>
            <a:r>
              <a:rPr lang="en-US" altLang="zh-TW" sz="1200" kern="1200" dirty="0" smtClean="0">
                <a:solidFill>
                  <a:schemeClr val="tx1"/>
                </a:solidFill>
                <a:effectLst/>
                <a:latin typeface="+mn-lt"/>
                <a:ea typeface="+mn-ea"/>
                <a:cs typeface="+mn-cs"/>
              </a:rPr>
              <a:t>(</a:t>
            </a:r>
            <a:r>
              <a:rPr lang="en-US" altLang="zh-TW" sz="1200" i="1" kern="1200" dirty="0" smtClean="0">
                <a:solidFill>
                  <a:schemeClr val="tx1"/>
                </a:solidFill>
                <a:effectLst/>
                <a:latin typeface="+mn-lt"/>
                <a:ea typeface="+mn-ea"/>
                <a:cs typeface="+mn-cs"/>
              </a:rPr>
              <a:t>Variorum of Herbal </a:t>
            </a:r>
            <a:r>
              <a:rPr lang="en-US" altLang="zh-TW" sz="1200" i="1" kern="1200" dirty="0" err="1" smtClean="0">
                <a:solidFill>
                  <a:schemeClr val="tx1"/>
                </a:solidFill>
                <a:effectLst/>
                <a:latin typeface="+mn-lt"/>
                <a:ea typeface="+mn-ea"/>
                <a:cs typeface="+mn-cs"/>
              </a:rPr>
              <a:t>Medica</a:t>
            </a:r>
            <a:r>
              <a:rPr lang="en-US" altLang="zh-TW" sz="1200" kern="1200" dirty="0" smtClean="0">
                <a:solidFill>
                  <a:schemeClr val="tx1"/>
                </a:solidFill>
                <a:effectLst/>
                <a:latin typeface="+mn-lt"/>
                <a:ea typeface="+mn-ea"/>
                <a:cs typeface="+mn-cs"/>
              </a:rPr>
              <a:t>), which belongs to Daoist medicine, </a:t>
            </a:r>
            <a:r>
              <a:rPr lang="en-US" altLang="zh-TW" sz="1200" i="1" kern="1200" dirty="0" err="1" smtClean="0">
                <a:solidFill>
                  <a:schemeClr val="tx1"/>
                </a:solidFill>
                <a:effectLst/>
                <a:latin typeface="+mn-lt"/>
                <a:ea typeface="+mn-ea"/>
                <a:cs typeface="+mn-cs"/>
              </a:rPr>
              <a:t>Buque</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zhouhou</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baiyifang</a:t>
            </a:r>
            <a:r>
              <a:rPr lang="zh-TW" altLang="zh-TW" sz="1200" kern="1200" dirty="0" smtClean="0">
                <a:solidFill>
                  <a:schemeClr val="tx1"/>
                </a:solidFill>
                <a:effectLst/>
                <a:latin typeface="+mn-lt"/>
                <a:ea typeface="+mn-ea"/>
                <a:cs typeface="+mn-cs"/>
              </a:rPr>
              <a:t>補闕肘後百一方</a:t>
            </a:r>
            <a:r>
              <a:rPr lang="en-US" altLang="zh-TW" sz="1200" kern="1200" dirty="0" smtClean="0">
                <a:solidFill>
                  <a:schemeClr val="tx1"/>
                </a:solidFill>
                <a:effectLst/>
                <a:latin typeface="+mn-lt"/>
                <a:ea typeface="+mn-ea"/>
                <a:cs typeface="+mn-cs"/>
              </a:rPr>
              <a:t>(</a:t>
            </a:r>
            <a:r>
              <a:rPr lang="en-US" altLang="zh-TW" sz="1200" i="1" kern="1200" dirty="0" smtClean="0">
                <a:solidFill>
                  <a:schemeClr val="tx1"/>
                </a:solidFill>
                <a:effectLst/>
                <a:latin typeface="+mn-lt"/>
                <a:ea typeface="+mn-ea"/>
                <a:cs typeface="+mn-cs"/>
              </a:rPr>
              <a:t>One Hundred One Complementary Handy Prescriptions</a:t>
            </a:r>
            <a:r>
              <a:rPr lang="en-US" altLang="zh-TW" sz="1200" kern="1200" dirty="0" smtClean="0">
                <a:solidFill>
                  <a:schemeClr val="tx1"/>
                </a:solidFill>
                <a:effectLst/>
                <a:latin typeface="+mn-lt"/>
                <a:ea typeface="+mn-ea"/>
                <a:cs typeface="+mn-cs"/>
              </a:rPr>
              <a:t>) and some refining </a:t>
            </a:r>
            <a:r>
              <a:rPr lang="en-US" altLang="zh-TW" sz="1200" kern="1200" dirty="0" err="1" smtClean="0">
                <a:solidFill>
                  <a:schemeClr val="tx1"/>
                </a:solidFill>
                <a:effectLst/>
                <a:latin typeface="+mn-lt"/>
                <a:ea typeface="+mn-ea"/>
                <a:cs typeface="+mn-cs"/>
              </a:rPr>
              <a:t>Jindan</a:t>
            </a:r>
            <a:r>
              <a:rPr lang="en-US" altLang="zh-TW" sz="1200" kern="1200" dirty="0" smtClean="0">
                <a:solidFill>
                  <a:schemeClr val="tx1"/>
                </a:solidFill>
                <a:effectLst/>
                <a:latin typeface="+mn-lt"/>
                <a:ea typeface="+mn-ea"/>
                <a:cs typeface="+mn-cs"/>
              </a:rPr>
              <a:t> elixir Works.</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 </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Tao </a:t>
            </a:r>
            <a:r>
              <a:rPr lang="en-US" altLang="zh-TW" sz="1200" kern="1200" dirty="0" err="1" smtClean="0">
                <a:solidFill>
                  <a:schemeClr val="tx1"/>
                </a:solidFill>
                <a:effectLst/>
                <a:latin typeface="+mn-lt"/>
                <a:ea typeface="+mn-ea"/>
                <a:cs typeface="+mn-cs"/>
              </a:rPr>
              <a:t>Hongjing</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陶弘景</a:t>
            </a:r>
            <a:r>
              <a:rPr lang="en-US" altLang="zh-TW" sz="1200"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Xunshan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zhi</a:t>
            </a:r>
            <a:r>
              <a:rPr lang="zh-TW" altLang="zh-TW" sz="1200" kern="1200" dirty="0" smtClean="0">
                <a:solidFill>
                  <a:schemeClr val="tx1"/>
                </a:solidFill>
                <a:effectLst/>
                <a:latin typeface="+mn-lt"/>
                <a:ea typeface="+mn-ea"/>
                <a:cs typeface="+mn-cs"/>
              </a:rPr>
              <a:t>尋山誌</a:t>
            </a:r>
            <a:r>
              <a:rPr lang="en-US" altLang="zh-TW" sz="1200" kern="1200" dirty="0" smtClean="0">
                <a:solidFill>
                  <a:schemeClr val="tx1"/>
                </a:solidFill>
                <a:effectLst/>
                <a:latin typeface="+mn-lt"/>
                <a:ea typeface="+mn-ea"/>
                <a:cs typeface="+mn-cs"/>
              </a:rPr>
              <a:t> (Seeking Immortals from the Mountains), cited from </a:t>
            </a:r>
            <a:r>
              <a:rPr lang="en-US" altLang="zh-TW" sz="1200" i="1" kern="1200" dirty="0" err="1" smtClean="0">
                <a:solidFill>
                  <a:schemeClr val="tx1"/>
                </a:solidFill>
                <a:effectLst/>
                <a:latin typeface="+mn-lt"/>
                <a:ea typeface="+mn-ea"/>
                <a:cs typeface="+mn-cs"/>
              </a:rPr>
              <a:t>Zhonghua</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daozang</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中華道藏</a:t>
            </a:r>
            <a:r>
              <a:rPr lang="en-US" altLang="zh-TW" sz="1200" kern="1200" dirty="0" smtClean="0">
                <a:solidFill>
                  <a:schemeClr val="tx1"/>
                </a:solidFill>
                <a:effectLst/>
                <a:latin typeface="+mn-lt"/>
                <a:ea typeface="+mn-ea"/>
                <a:cs typeface="+mn-cs"/>
              </a:rPr>
              <a:t>, vol. 46, no 014, p. 225b-226a</a:t>
            </a:r>
            <a:endParaRPr lang="zh-TW" altLang="zh-TW" sz="1200" kern="1200" dirty="0" smtClean="0">
              <a:solidFill>
                <a:schemeClr val="tx1"/>
              </a:solidFill>
              <a:effectLst/>
              <a:latin typeface="+mn-lt"/>
              <a:ea typeface="+mn-ea"/>
              <a:cs typeface="+mn-cs"/>
            </a:endParaRPr>
          </a:p>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13</a:t>
            </a:fld>
            <a:endParaRPr lang="zh-TW" altLang="en-US"/>
          </a:p>
        </p:txBody>
      </p:sp>
    </p:spTree>
    <p:extLst>
      <p:ext uri="{BB962C8B-B14F-4D97-AF65-F5344CB8AC3E}">
        <p14:creationId xmlns:p14="http://schemas.microsoft.com/office/powerpoint/2010/main" val="38077470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14</a:t>
            </a:fld>
            <a:endParaRPr lang="zh-TW" altLang="en-US"/>
          </a:p>
        </p:txBody>
      </p:sp>
    </p:spTree>
    <p:extLst>
      <p:ext uri="{BB962C8B-B14F-4D97-AF65-F5344CB8AC3E}">
        <p14:creationId xmlns:p14="http://schemas.microsoft.com/office/powerpoint/2010/main" val="26993121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15</a:t>
            </a:fld>
            <a:endParaRPr lang="zh-TW" altLang="en-US"/>
          </a:p>
        </p:txBody>
      </p:sp>
    </p:spTree>
    <p:extLst>
      <p:ext uri="{BB962C8B-B14F-4D97-AF65-F5344CB8AC3E}">
        <p14:creationId xmlns:p14="http://schemas.microsoft.com/office/powerpoint/2010/main" val="27856806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16</a:t>
            </a:fld>
            <a:endParaRPr lang="zh-TW" altLang="en-US"/>
          </a:p>
        </p:txBody>
      </p:sp>
    </p:spTree>
    <p:extLst>
      <p:ext uri="{BB962C8B-B14F-4D97-AF65-F5344CB8AC3E}">
        <p14:creationId xmlns:p14="http://schemas.microsoft.com/office/powerpoint/2010/main" val="20188274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dirty="0" smtClean="0"/>
              <a:t>Master </a:t>
            </a:r>
            <a:r>
              <a:rPr lang="en-US" altLang="zh-TW" dirty="0" err="1" smtClean="0"/>
              <a:t>Tanluan</a:t>
            </a:r>
            <a:r>
              <a:rPr lang="en-US" altLang="zh-TW" baseline="0" dirty="0" smtClean="0"/>
              <a:t> highly admired </a:t>
            </a:r>
            <a:r>
              <a:rPr lang="en-US" altLang="zh-TW" dirty="0" smtClean="0"/>
              <a:t> </a:t>
            </a:r>
            <a:r>
              <a:rPr lang="en-US" altLang="zh-TW" sz="1200" dirty="0" err="1" smtClean="0"/>
              <a:t>Nagarjuna</a:t>
            </a:r>
            <a:r>
              <a:rPr lang="en-US" altLang="zh-TW" sz="1200" dirty="0" smtClean="0"/>
              <a:t> Bodhisattva</a:t>
            </a:r>
            <a:r>
              <a:rPr lang="zh-TW" altLang="en-US" sz="1200" dirty="0" smtClean="0"/>
              <a:t>龍樹菩薩</a:t>
            </a:r>
            <a:r>
              <a:rPr lang="en-US" altLang="zh-TW" sz="1200" dirty="0" smtClean="0"/>
              <a:t>. He applied  the</a:t>
            </a:r>
            <a:r>
              <a:rPr lang="en-US" altLang="zh-TW" sz="1200" baseline="0" dirty="0" smtClean="0"/>
              <a:t> theory of </a:t>
            </a:r>
            <a:r>
              <a:rPr lang="en-US" altLang="zh-TW" sz="1200" dirty="0" err="1" smtClean="0"/>
              <a:t>Nagarjuna</a:t>
            </a:r>
            <a:r>
              <a:rPr lang="en-US" altLang="zh-TW" sz="1200" dirty="0" smtClean="0"/>
              <a:t> Bodhisattva</a:t>
            </a:r>
            <a:r>
              <a:rPr lang="zh-TW" altLang="en-US" sz="1200" dirty="0" smtClean="0"/>
              <a:t>龍樹菩薩</a:t>
            </a:r>
            <a:r>
              <a:rPr lang="en-US" altLang="zh-TW" sz="1200" dirty="0" smtClean="0"/>
              <a:t>  which were the chapter Easy Practice</a:t>
            </a:r>
            <a:r>
              <a:rPr lang="zh-TW" altLang="zh-TW" sz="1200" kern="1200" dirty="0" smtClean="0">
                <a:solidFill>
                  <a:schemeClr val="tx1"/>
                </a:solidFill>
                <a:effectLst/>
                <a:latin typeface="+mn-lt"/>
                <a:ea typeface="+mn-ea"/>
                <a:cs typeface="+mn-cs"/>
              </a:rPr>
              <a:t>易行品</a:t>
            </a:r>
            <a:r>
              <a:rPr lang="en-US" altLang="zh-TW" sz="1200" kern="1200" dirty="0" smtClean="0">
                <a:solidFill>
                  <a:schemeClr val="tx1"/>
                </a:solidFill>
                <a:effectLst/>
                <a:latin typeface="+mn-lt"/>
                <a:ea typeface="+mn-ea"/>
                <a:cs typeface="+mn-cs"/>
              </a:rPr>
              <a:t> in </a:t>
            </a:r>
            <a:r>
              <a:rPr lang="en-US" altLang="zh-TW" sz="1200" i="1" kern="1200" dirty="0" err="1" smtClean="0">
                <a:solidFill>
                  <a:schemeClr val="tx1"/>
                </a:solidFill>
                <a:effectLst/>
                <a:latin typeface="+mn-lt"/>
                <a:ea typeface="+mn-ea"/>
                <a:cs typeface="+mn-cs"/>
              </a:rPr>
              <a:t>Shizhu</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piposha</a:t>
            </a:r>
            <a:r>
              <a:rPr lang="en-US" altLang="zh-TW" sz="1200" i="1" kern="1200" baseline="0" dirty="0" smtClean="0">
                <a:solidFill>
                  <a:schemeClr val="tx1"/>
                </a:solidFill>
                <a:effectLst/>
                <a:latin typeface="+mn-lt"/>
                <a:ea typeface="+mn-ea"/>
                <a:cs typeface="+mn-cs"/>
              </a:rPr>
              <a:t> </a:t>
            </a:r>
            <a:r>
              <a:rPr lang="en-US" altLang="zh-TW" sz="1200" i="1" kern="1200" baseline="0" dirty="0" err="1" smtClean="0">
                <a:solidFill>
                  <a:schemeClr val="tx1"/>
                </a:solidFill>
                <a:effectLst/>
                <a:latin typeface="+mn-lt"/>
                <a:ea typeface="+mn-ea"/>
                <a:cs typeface="+mn-cs"/>
              </a:rPr>
              <a:t>lun</a:t>
            </a:r>
            <a:r>
              <a:rPr lang="zh-TW" altLang="zh-TW" sz="1200" kern="1200" dirty="0" smtClean="0">
                <a:solidFill>
                  <a:schemeClr val="tx1"/>
                </a:solidFill>
                <a:effectLst/>
                <a:latin typeface="+mn-lt"/>
                <a:ea typeface="+mn-ea"/>
                <a:cs typeface="+mn-cs"/>
              </a:rPr>
              <a:t>十住毘婆沙論</a:t>
            </a:r>
            <a:r>
              <a:rPr lang="en-US" altLang="zh-TW" sz="1200" kern="1200" dirty="0" smtClean="0">
                <a:solidFill>
                  <a:schemeClr val="tx1"/>
                </a:solidFill>
                <a:effectLst/>
                <a:latin typeface="+mn-lt"/>
                <a:ea typeface="+mn-ea"/>
                <a:cs typeface="+mn-cs"/>
              </a:rPr>
              <a:t>. There are two ways to achieve non-regression (</a:t>
            </a:r>
            <a:r>
              <a:rPr lang="en-US" altLang="zh-TW" sz="1200" b="0" i="0" kern="1200" dirty="0" err="1" smtClean="0">
                <a:solidFill>
                  <a:schemeClr val="tx1"/>
                </a:solidFill>
                <a:effectLst/>
                <a:latin typeface="+mn-lt"/>
                <a:ea typeface="+mn-ea"/>
                <a:cs typeface="+mn-cs"/>
              </a:rPr>
              <a:t>avinivartanīya</a:t>
            </a:r>
            <a:r>
              <a:rPr lang="en-US" altLang="zh-TW" sz="1200" b="0" i="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阿惟越致</a:t>
            </a:r>
            <a:r>
              <a:rPr lang="en-US" altLang="zh-TW" sz="1200" kern="1200" dirty="0" smtClean="0">
                <a:solidFill>
                  <a:schemeClr val="tx1"/>
                </a:solidFill>
                <a:effectLst/>
                <a:latin typeface="+mn-lt"/>
                <a:ea typeface="+mn-ea"/>
                <a:cs typeface="+mn-cs"/>
              </a:rPr>
              <a:t>) state. They are "difficult way" and "easy way."  To achieve in “difficult ways“, one  must cultivate diligently and intensively, just like travelling on land route, which is more difficult; and “easy ways" is based on “faith/belief", just like taking a boat trip (by </a:t>
            </a:r>
            <a:r>
              <a:rPr lang="en-US" altLang="zh-TW" sz="1200" b="0" i="0" kern="1200" dirty="0" smtClean="0">
                <a:solidFill>
                  <a:schemeClr val="tx1"/>
                </a:solidFill>
                <a:effectLst/>
                <a:latin typeface="+mn-lt"/>
                <a:ea typeface="+mn-ea"/>
                <a:cs typeface="+mn-cs"/>
              </a:rPr>
              <a:t>water route</a:t>
            </a:r>
            <a:r>
              <a:rPr lang="en-US" altLang="zh-TW" sz="1200" kern="1200" dirty="0" smtClean="0">
                <a:solidFill>
                  <a:schemeClr val="tx1"/>
                </a:solidFill>
                <a:effectLst/>
                <a:latin typeface="+mn-lt"/>
                <a:ea typeface="+mn-ea"/>
                <a:cs typeface="+mn-cs"/>
              </a:rPr>
              <a:t>), it is more comfortable. </a:t>
            </a:r>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17</a:t>
            </a:fld>
            <a:endParaRPr lang="zh-TW" altLang="en-US"/>
          </a:p>
        </p:txBody>
      </p:sp>
    </p:spTree>
    <p:extLst>
      <p:ext uri="{BB962C8B-B14F-4D97-AF65-F5344CB8AC3E}">
        <p14:creationId xmlns:p14="http://schemas.microsoft.com/office/powerpoint/2010/main" val="40363205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18</a:t>
            </a:fld>
            <a:endParaRPr lang="zh-TW" altLang="en-US"/>
          </a:p>
        </p:txBody>
      </p:sp>
    </p:spTree>
    <p:extLst>
      <p:ext uri="{BB962C8B-B14F-4D97-AF65-F5344CB8AC3E}">
        <p14:creationId xmlns:p14="http://schemas.microsoft.com/office/powerpoint/2010/main" val="38969488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200" kern="1200" dirty="0" smtClean="0">
                <a:solidFill>
                  <a:schemeClr val="tx1"/>
                </a:solidFill>
                <a:effectLst/>
                <a:latin typeface="+mn-lt"/>
                <a:ea typeface="+mn-ea"/>
                <a:cs typeface="+mn-cs"/>
              </a:rPr>
              <a:t>Master </a:t>
            </a:r>
            <a:r>
              <a:rPr lang="en-US" altLang="zh-TW" sz="1200" kern="1200" dirty="0" err="1" smtClean="0">
                <a:solidFill>
                  <a:schemeClr val="tx1"/>
                </a:solidFill>
                <a:effectLst/>
                <a:latin typeface="+mn-lt"/>
                <a:ea typeface="+mn-ea"/>
                <a:cs typeface="+mn-cs"/>
              </a:rPr>
              <a:t>Tanluan’s</a:t>
            </a:r>
            <a:r>
              <a:rPr lang="en-US" altLang="zh-TW" sz="1200" kern="1200" dirty="0" smtClean="0">
                <a:solidFill>
                  <a:schemeClr val="tx1"/>
                </a:solidFill>
                <a:effectLst/>
                <a:latin typeface="+mn-lt"/>
                <a:ea typeface="+mn-ea"/>
                <a:cs typeface="+mn-cs"/>
              </a:rPr>
              <a:t> biography in the </a:t>
            </a:r>
            <a:r>
              <a:rPr lang="en-US" altLang="zh-TW" sz="1200" i="1" kern="1200" dirty="0" err="1" smtClean="0">
                <a:solidFill>
                  <a:schemeClr val="tx1"/>
                </a:solidFill>
                <a:effectLst/>
                <a:latin typeface="+mn-lt"/>
                <a:ea typeface="+mn-ea"/>
                <a:cs typeface="+mn-cs"/>
              </a:rPr>
              <a:t>Shugaocong</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zhuan</a:t>
            </a:r>
            <a:r>
              <a:rPr lang="zh-TW" altLang="zh-TW" sz="1200" kern="1200" dirty="0" smtClean="0">
                <a:solidFill>
                  <a:schemeClr val="tx1"/>
                </a:solidFill>
                <a:effectLst/>
                <a:latin typeface="+mn-lt"/>
                <a:ea typeface="+mn-ea"/>
                <a:cs typeface="+mn-cs"/>
              </a:rPr>
              <a:t>續高僧傳</a:t>
            </a:r>
            <a:r>
              <a:rPr lang="en-US" altLang="zh-TW" sz="1200" kern="1200" dirty="0" smtClean="0">
                <a:solidFill>
                  <a:schemeClr val="tx1"/>
                </a:solidFill>
                <a:effectLst/>
                <a:latin typeface="+mn-lt"/>
                <a:ea typeface="+mn-ea"/>
                <a:cs typeface="+mn-cs"/>
              </a:rPr>
              <a:t> (</a:t>
            </a:r>
            <a:r>
              <a:rPr lang="en-US" altLang="zh-TW" sz="1200" i="1" kern="1200" dirty="0" smtClean="0">
                <a:solidFill>
                  <a:schemeClr val="tx1"/>
                </a:solidFill>
                <a:effectLst/>
                <a:latin typeface="+mn-lt"/>
                <a:ea typeface="+mn-ea"/>
                <a:cs typeface="+mn-cs"/>
              </a:rPr>
              <a:t>Successive Biographies of Eminent Buddhist Masters</a:t>
            </a:r>
            <a:r>
              <a:rPr lang="en-US" altLang="zh-TW" sz="1200" kern="1200" dirty="0" smtClean="0">
                <a:solidFill>
                  <a:schemeClr val="tx1"/>
                </a:solidFill>
                <a:effectLst/>
                <a:latin typeface="+mn-lt"/>
                <a:ea typeface="+mn-ea"/>
                <a:cs typeface="+mn-cs"/>
              </a:rPr>
              <a:t>), fascicle 6 illustrated that when he studied the Buddhist sutra </a:t>
            </a:r>
            <a:r>
              <a:rPr lang="en-US" altLang="zh-TW" sz="1200" i="1" kern="1200" dirty="0" err="1" smtClean="0">
                <a:solidFill>
                  <a:schemeClr val="tx1"/>
                </a:solidFill>
                <a:effectLst/>
                <a:latin typeface="+mn-lt"/>
                <a:ea typeface="+mn-ea"/>
                <a:cs typeface="+mn-cs"/>
              </a:rPr>
              <a:t>Daji</a:t>
            </a:r>
            <a:r>
              <a:rPr lang="en-US" altLang="zh-TW" sz="1200" i="1" kern="1200" dirty="0" smtClean="0">
                <a:solidFill>
                  <a:schemeClr val="tx1"/>
                </a:solidFill>
                <a:effectLst/>
                <a:latin typeface="+mn-lt"/>
                <a:ea typeface="+mn-ea"/>
                <a:cs typeface="+mn-cs"/>
              </a:rPr>
              <a:t> Jing</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大集經</a:t>
            </a:r>
            <a:r>
              <a:rPr lang="en-US" altLang="zh-TW" sz="1200" kern="1200" dirty="0" smtClean="0">
                <a:solidFill>
                  <a:schemeClr val="tx1"/>
                </a:solidFill>
                <a:effectLst/>
                <a:latin typeface="+mn-lt"/>
                <a:ea typeface="+mn-ea"/>
                <a:cs typeface="+mn-cs"/>
              </a:rPr>
              <a:t>, he found the meaning of the texts very profound and hard to understand. It would be difficult for a Buddhist practitioner to obtain enlightenment by studying it. Therefore, he made notes on this sutra. But he worked too hard, and halfway through his work, he fell seriously ill. Though he recovered from the illness, he lamented that life is short and fragile. He decided to seek health and longevity in order to complete his work and continue promoting Buddha’s teachings. He decided to visit Daoist Master Tao </a:t>
            </a:r>
            <a:r>
              <a:rPr lang="en-US" altLang="zh-TW" sz="1200" kern="1200" dirty="0" err="1" smtClean="0">
                <a:solidFill>
                  <a:schemeClr val="tx1"/>
                </a:solidFill>
                <a:effectLst/>
                <a:latin typeface="+mn-lt"/>
                <a:ea typeface="+mn-ea"/>
                <a:cs typeface="+mn-cs"/>
              </a:rPr>
              <a:t>Hongjing</a:t>
            </a:r>
            <a:r>
              <a:rPr lang="en-US" altLang="zh-TW" sz="1200" kern="1200" dirty="0" smtClean="0">
                <a:solidFill>
                  <a:schemeClr val="tx1"/>
                </a:solidFill>
                <a:effectLst/>
                <a:latin typeface="+mn-lt"/>
                <a:ea typeface="+mn-ea"/>
                <a:cs typeface="+mn-cs"/>
              </a:rPr>
              <a:t>. He wanted to learn the art of immortality with Master Tao. He traveled far from the north to the south. After arriving at the capital city (Nanjing) of Liang State, he was suspected as a spy from the northern state. He was tested by Emperor Liang </a:t>
            </a:r>
            <a:r>
              <a:rPr lang="en-US" altLang="zh-TW" sz="1200" kern="1200" dirty="0" err="1" smtClean="0">
                <a:solidFill>
                  <a:schemeClr val="tx1"/>
                </a:solidFill>
                <a:effectLst/>
                <a:latin typeface="+mn-lt"/>
                <a:ea typeface="+mn-ea"/>
                <a:cs typeface="+mn-cs"/>
              </a:rPr>
              <a:t>Wudi</a:t>
            </a:r>
            <a:r>
              <a:rPr lang="en-US" altLang="zh-TW" sz="1200" kern="1200" dirty="0" smtClean="0">
                <a:solidFill>
                  <a:schemeClr val="tx1"/>
                </a:solidFill>
                <a:effectLst/>
                <a:latin typeface="+mn-lt"/>
                <a:ea typeface="+mn-ea"/>
                <a:cs typeface="+mn-cs"/>
              </a:rPr>
              <a:t> (464-549 CE). He passed all the tests and won respect from the Emperor. Eventually, he met Master Tao and was warmly received. Master Tao sent him ten fascicles of Daoist scripture on the art of immortality.</a:t>
            </a:r>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19</a:t>
            </a:fld>
            <a:endParaRPr lang="zh-TW" altLang="en-US"/>
          </a:p>
        </p:txBody>
      </p:sp>
    </p:spTree>
    <p:extLst>
      <p:ext uri="{BB962C8B-B14F-4D97-AF65-F5344CB8AC3E}">
        <p14:creationId xmlns:p14="http://schemas.microsoft.com/office/powerpoint/2010/main" val="26278621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200" kern="1200" dirty="0" smtClean="0">
                <a:solidFill>
                  <a:schemeClr val="tx1"/>
                </a:solidFill>
                <a:effectLst/>
                <a:latin typeface="+mn-lt"/>
                <a:ea typeface="+mn-ea"/>
                <a:cs typeface="+mn-cs"/>
              </a:rPr>
              <a:t>Master </a:t>
            </a:r>
            <a:r>
              <a:rPr lang="en-US" altLang="zh-TW" sz="1200" kern="1200" dirty="0" err="1" smtClean="0">
                <a:solidFill>
                  <a:schemeClr val="tx1"/>
                </a:solidFill>
                <a:effectLst/>
                <a:latin typeface="+mn-lt"/>
                <a:ea typeface="+mn-ea"/>
                <a:cs typeface="+mn-cs"/>
              </a:rPr>
              <a:t>Tanluan’s</a:t>
            </a:r>
            <a:r>
              <a:rPr lang="en-US" altLang="zh-TW" sz="1200" kern="1200" dirty="0" smtClean="0">
                <a:solidFill>
                  <a:schemeClr val="tx1"/>
                </a:solidFill>
                <a:effectLst/>
                <a:latin typeface="+mn-lt"/>
                <a:ea typeface="+mn-ea"/>
                <a:cs typeface="+mn-cs"/>
              </a:rPr>
              <a:t> biography in the </a:t>
            </a:r>
            <a:r>
              <a:rPr lang="en-US" altLang="zh-TW" sz="1200" i="1" kern="1200" dirty="0" err="1" smtClean="0">
                <a:solidFill>
                  <a:schemeClr val="tx1"/>
                </a:solidFill>
                <a:effectLst/>
                <a:latin typeface="+mn-lt"/>
                <a:ea typeface="+mn-ea"/>
                <a:cs typeface="+mn-cs"/>
              </a:rPr>
              <a:t>Shugaocong</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zhuan</a:t>
            </a:r>
            <a:r>
              <a:rPr lang="zh-TW" altLang="zh-TW" sz="1200" kern="1200" dirty="0" smtClean="0">
                <a:solidFill>
                  <a:schemeClr val="tx1"/>
                </a:solidFill>
                <a:effectLst/>
                <a:latin typeface="+mn-lt"/>
                <a:ea typeface="+mn-ea"/>
                <a:cs typeface="+mn-cs"/>
              </a:rPr>
              <a:t>續高僧傳</a:t>
            </a:r>
            <a:r>
              <a:rPr lang="en-US" altLang="zh-TW" sz="1200" kern="1200" dirty="0" smtClean="0">
                <a:solidFill>
                  <a:schemeClr val="tx1"/>
                </a:solidFill>
                <a:effectLst/>
                <a:latin typeface="+mn-lt"/>
                <a:ea typeface="+mn-ea"/>
                <a:cs typeface="+mn-cs"/>
              </a:rPr>
              <a:t> (</a:t>
            </a:r>
            <a:r>
              <a:rPr lang="en-US" altLang="zh-TW" sz="1200" i="1" kern="1200" dirty="0" smtClean="0">
                <a:solidFill>
                  <a:schemeClr val="tx1"/>
                </a:solidFill>
                <a:effectLst/>
                <a:latin typeface="+mn-lt"/>
                <a:ea typeface="+mn-ea"/>
                <a:cs typeface="+mn-cs"/>
              </a:rPr>
              <a:t>Successive Biographies of Eminent Buddhist Masters</a:t>
            </a:r>
            <a:r>
              <a:rPr lang="en-US" altLang="zh-TW" sz="1200" kern="1200" dirty="0" smtClean="0">
                <a:solidFill>
                  <a:schemeClr val="tx1"/>
                </a:solidFill>
                <a:effectLst/>
                <a:latin typeface="+mn-lt"/>
                <a:ea typeface="+mn-ea"/>
                <a:cs typeface="+mn-cs"/>
              </a:rPr>
              <a:t>), fascicle 6 illustrated that when he studied the Buddhist sutra </a:t>
            </a:r>
            <a:r>
              <a:rPr lang="en-US" altLang="zh-TW" sz="1200" i="1" kern="1200" dirty="0" err="1" smtClean="0">
                <a:solidFill>
                  <a:schemeClr val="tx1"/>
                </a:solidFill>
                <a:effectLst/>
                <a:latin typeface="+mn-lt"/>
                <a:ea typeface="+mn-ea"/>
                <a:cs typeface="+mn-cs"/>
              </a:rPr>
              <a:t>Daji</a:t>
            </a:r>
            <a:r>
              <a:rPr lang="en-US" altLang="zh-TW" sz="1200" i="1" kern="1200" dirty="0" smtClean="0">
                <a:solidFill>
                  <a:schemeClr val="tx1"/>
                </a:solidFill>
                <a:effectLst/>
                <a:latin typeface="+mn-lt"/>
                <a:ea typeface="+mn-ea"/>
                <a:cs typeface="+mn-cs"/>
              </a:rPr>
              <a:t> Jing</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大集經</a:t>
            </a:r>
            <a:r>
              <a:rPr lang="en-US" altLang="zh-TW" sz="1200" kern="1200" dirty="0" smtClean="0">
                <a:solidFill>
                  <a:schemeClr val="tx1"/>
                </a:solidFill>
                <a:effectLst/>
                <a:latin typeface="+mn-lt"/>
                <a:ea typeface="+mn-ea"/>
                <a:cs typeface="+mn-cs"/>
              </a:rPr>
              <a:t>, he found the meaning of the texts very profound and hard to understand. It would be difficult for a Buddhist practitioner to obtain enlightenment by studying it. Therefore, he made notes on this sutra. But he worked too hard, and halfway through his work, he fell seriously ill. Though he recovered from the illness, he lamented that life is short and fragile. He decided to seek health and longevity in order to complete his work and continue promoting Buddha’s teachings. He decided to visit Daoist Master Tao </a:t>
            </a:r>
            <a:r>
              <a:rPr lang="en-US" altLang="zh-TW" sz="1200" kern="1200" dirty="0" err="1" smtClean="0">
                <a:solidFill>
                  <a:schemeClr val="tx1"/>
                </a:solidFill>
                <a:effectLst/>
                <a:latin typeface="+mn-lt"/>
                <a:ea typeface="+mn-ea"/>
                <a:cs typeface="+mn-cs"/>
              </a:rPr>
              <a:t>Hongjing</a:t>
            </a:r>
            <a:r>
              <a:rPr lang="en-US" altLang="zh-TW" sz="1200" kern="1200" dirty="0" smtClean="0">
                <a:solidFill>
                  <a:schemeClr val="tx1"/>
                </a:solidFill>
                <a:effectLst/>
                <a:latin typeface="+mn-lt"/>
                <a:ea typeface="+mn-ea"/>
                <a:cs typeface="+mn-cs"/>
              </a:rPr>
              <a:t>. He wanted to learn the art of immortality with Master Tao. He traveled far from the north to the south. After arriving at the capital city (Nanjing) of Liang State, he was suspected as a spy from the northern state. He was tested by Emperor Liang </a:t>
            </a:r>
            <a:r>
              <a:rPr lang="en-US" altLang="zh-TW" sz="1200" kern="1200" dirty="0" err="1" smtClean="0">
                <a:solidFill>
                  <a:schemeClr val="tx1"/>
                </a:solidFill>
                <a:effectLst/>
                <a:latin typeface="+mn-lt"/>
                <a:ea typeface="+mn-ea"/>
                <a:cs typeface="+mn-cs"/>
              </a:rPr>
              <a:t>Wudi</a:t>
            </a:r>
            <a:r>
              <a:rPr lang="en-US" altLang="zh-TW" sz="1200" kern="1200" dirty="0" smtClean="0">
                <a:solidFill>
                  <a:schemeClr val="tx1"/>
                </a:solidFill>
                <a:effectLst/>
                <a:latin typeface="+mn-lt"/>
                <a:ea typeface="+mn-ea"/>
                <a:cs typeface="+mn-cs"/>
              </a:rPr>
              <a:t> (464-549 CE). He passed all the tests and won respect from the Emperor. Eventually, he met Master Tao and was warmly received. Master Tao sent him ten fascicles of Daoist scripture on the art of immortality.</a:t>
            </a:r>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20</a:t>
            </a:fld>
            <a:endParaRPr lang="zh-TW" altLang="en-US"/>
          </a:p>
        </p:txBody>
      </p:sp>
    </p:spTree>
    <p:extLst>
      <p:ext uri="{BB962C8B-B14F-4D97-AF65-F5344CB8AC3E}">
        <p14:creationId xmlns:p14="http://schemas.microsoft.com/office/powerpoint/2010/main" val="33817512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200" kern="1200" dirty="0" smtClean="0">
                <a:solidFill>
                  <a:schemeClr val="tx1"/>
                </a:solidFill>
                <a:effectLst/>
                <a:latin typeface="+mn-lt"/>
                <a:ea typeface="+mn-ea"/>
                <a:cs typeface="+mn-cs"/>
              </a:rPr>
              <a:t>Master </a:t>
            </a:r>
            <a:r>
              <a:rPr lang="en-US" altLang="zh-TW" sz="1200" kern="1200" dirty="0" err="1" smtClean="0">
                <a:solidFill>
                  <a:schemeClr val="tx1"/>
                </a:solidFill>
                <a:effectLst/>
                <a:latin typeface="+mn-lt"/>
                <a:ea typeface="+mn-ea"/>
                <a:cs typeface="+mn-cs"/>
              </a:rPr>
              <a:t>Tanluan’s</a:t>
            </a:r>
            <a:r>
              <a:rPr lang="en-US" altLang="zh-TW" sz="1200" kern="1200" dirty="0" smtClean="0">
                <a:solidFill>
                  <a:schemeClr val="tx1"/>
                </a:solidFill>
                <a:effectLst/>
                <a:latin typeface="+mn-lt"/>
                <a:ea typeface="+mn-ea"/>
                <a:cs typeface="+mn-cs"/>
              </a:rPr>
              <a:t> biography in the </a:t>
            </a:r>
            <a:r>
              <a:rPr lang="en-US" altLang="zh-TW" sz="1200" i="1" kern="1200" dirty="0" err="1" smtClean="0">
                <a:solidFill>
                  <a:schemeClr val="tx1"/>
                </a:solidFill>
                <a:effectLst/>
                <a:latin typeface="+mn-lt"/>
                <a:ea typeface="+mn-ea"/>
                <a:cs typeface="+mn-cs"/>
              </a:rPr>
              <a:t>Shugaocong</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zhuan</a:t>
            </a:r>
            <a:r>
              <a:rPr lang="zh-TW" altLang="zh-TW" sz="1200" kern="1200" dirty="0" smtClean="0">
                <a:solidFill>
                  <a:schemeClr val="tx1"/>
                </a:solidFill>
                <a:effectLst/>
                <a:latin typeface="+mn-lt"/>
                <a:ea typeface="+mn-ea"/>
                <a:cs typeface="+mn-cs"/>
              </a:rPr>
              <a:t>續高僧傳</a:t>
            </a:r>
            <a:r>
              <a:rPr lang="en-US" altLang="zh-TW" sz="1200" kern="1200" dirty="0" smtClean="0">
                <a:solidFill>
                  <a:schemeClr val="tx1"/>
                </a:solidFill>
                <a:effectLst/>
                <a:latin typeface="+mn-lt"/>
                <a:ea typeface="+mn-ea"/>
                <a:cs typeface="+mn-cs"/>
              </a:rPr>
              <a:t> (</a:t>
            </a:r>
            <a:r>
              <a:rPr lang="en-US" altLang="zh-TW" sz="1200" i="1" kern="1200" dirty="0" smtClean="0">
                <a:solidFill>
                  <a:schemeClr val="tx1"/>
                </a:solidFill>
                <a:effectLst/>
                <a:latin typeface="+mn-lt"/>
                <a:ea typeface="+mn-ea"/>
                <a:cs typeface="+mn-cs"/>
              </a:rPr>
              <a:t>Successive Biographies of Eminent Buddhist Masters</a:t>
            </a:r>
            <a:r>
              <a:rPr lang="en-US" altLang="zh-TW" sz="1200" kern="1200" dirty="0" smtClean="0">
                <a:solidFill>
                  <a:schemeClr val="tx1"/>
                </a:solidFill>
                <a:effectLst/>
                <a:latin typeface="+mn-lt"/>
                <a:ea typeface="+mn-ea"/>
                <a:cs typeface="+mn-cs"/>
              </a:rPr>
              <a:t>), fascicle 6 illustrated that when he studied the Buddhist sutra </a:t>
            </a:r>
            <a:r>
              <a:rPr lang="en-US" altLang="zh-TW" sz="1200" i="1" kern="1200" dirty="0" err="1" smtClean="0">
                <a:solidFill>
                  <a:schemeClr val="tx1"/>
                </a:solidFill>
                <a:effectLst/>
                <a:latin typeface="+mn-lt"/>
                <a:ea typeface="+mn-ea"/>
                <a:cs typeface="+mn-cs"/>
              </a:rPr>
              <a:t>Daji</a:t>
            </a:r>
            <a:r>
              <a:rPr lang="en-US" altLang="zh-TW" sz="1200" i="1" kern="1200" dirty="0" smtClean="0">
                <a:solidFill>
                  <a:schemeClr val="tx1"/>
                </a:solidFill>
                <a:effectLst/>
                <a:latin typeface="+mn-lt"/>
                <a:ea typeface="+mn-ea"/>
                <a:cs typeface="+mn-cs"/>
              </a:rPr>
              <a:t> Jing</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大集經</a:t>
            </a:r>
            <a:r>
              <a:rPr lang="en-US" altLang="zh-TW" sz="1200" kern="1200" dirty="0" smtClean="0">
                <a:solidFill>
                  <a:schemeClr val="tx1"/>
                </a:solidFill>
                <a:effectLst/>
                <a:latin typeface="+mn-lt"/>
                <a:ea typeface="+mn-ea"/>
                <a:cs typeface="+mn-cs"/>
              </a:rPr>
              <a:t>, he found the meaning of the texts very profound and hard to understand. It would be difficult for a Buddhist practitioner to obtain enlightenment by studying it. Therefore, he made notes on this sutra. But he worked too hard, and halfway through his work, he fell seriously ill. Though he recovered from the illness, he lamented that life is short and fragile. He decided to seek health and longevity in order to complete his work and continue promoting Buddha’s teachings. He decided to visit Daoist Master Tao </a:t>
            </a:r>
            <a:r>
              <a:rPr lang="en-US" altLang="zh-TW" sz="1200" kern="1200" dirty="0" err="1" smtClean="0">
                <a:solidFill>
                  <a:schemeClr val="tx1"/>
                </a:solidFill>
                <a:effectLst/>
                <a:latin typeface="+mn-lt"/>
                <a:ea typeface="+mn-ea"/>
                <a:cs typeface="+mn-cs"/>
              </a:rPr>
              <a:t>Hongjing</a:t>
            </a:r>
            <a:r>
              <a:rPr lang="en-US" altLang="zh-TW" sz="1200" kern="1200" dirty="0" smtClean="0">
                <a:solidFill>
                  <a:schemeClr val="tx1"/>
                </a:solidFill>
                <a:effectLst/>
                <a:latin typeface="+mn-lt"/>
                <a:ea typeface="+mn-ea"/>
                <a:cs typeface="+mn-cs"/>
              </a:rPr>
              <a:t>. He wanted to learn the art of immortality with Master Tao. He traveled far from the north to the south. After arriving at the capital city (Nanjing) of Liang State, he was suspected as a spy from the northern state. He was tested by Emperor Liang </a:t>
            </a:r>
            <a:r>
              <a:rPr lang="en-US" altLang="zh-TW" sz="1200" kern="1200" dirty="0" err="1" smtClean="0">
                <a:solidFill>
                  <a:schemeClr val="tx1"/>
                </a:solidFill>
                <a:effectLst/>
                <a:latin typeface="+mn-lt"/>
                <a:ea typeface="+mn-ea"/>
                <a:cs typeface="+mn-cs"/>
              </a:rPr>
              <a:t>Wudi</a:t>
            </a:r>
            <a:r>
              <a:rPr lang="en-US" altLang="zh-TW" sz="1200" kern="1200" dirty="0" smtClean="0">
                <a:solidFill>
                  <a:schemeClr val="tx1"/>
                </a:solidFill>
                <a:effectLst/>
                <a:latin typeface="+mn-lt"/>
                <a:ea typeface="+mn-ea"/>
                <a:cs typeface="+mn-cs"/>
              </a:rPr>
              <a:t> (464-549 CE). He passed all the tests and won respect from the Emperor. Eventually, he met Master Tao and was warmly received. Master Tao sent him ten fascicles of Daoist scripture on the art of immortality.</a:t>
            </a:r>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21</a:t>
            </a:fld>
            <a:endParaRPr lang="zh-TW" altLang="en-US"/>
          </a:p>
        </p:txBody>
      </p:sp>
    </p:spTree>
    <p:extLst>
      <p:ext uri="{BB962C8B-B14F-4D97-AF65-F5344CB8AC3E}">
        <p14:creationId xmlns:p14="http://schemas.microsoft.com/office/powerpoint/2010/main" val="40335750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200" kern="1200" dirty="0" smtClean="0">
                <a:solidFill>
                  <a:schemeClr val="tx1"/>
                </a:solidFill>
                <a:effectLst/>
                <a:latin typeface="+mn-lt"/>
                <a:ea typeface="+mn-ea"/>
                <a:cs typeface="+mn-cs"/>
              </a:rPr>
              <a:t>Master </a:t>
            </a:r>
            <a:r>
              <a:rPr lang="en-US" altLang="zh-TW" sz="1200" kern="1200" dirty="0" err="1" smtClean="0">
                <a:solidFill>
                  <a:schemeClr val="tx1"/>
                </a:solidFill>
                <a:effectLst/>
                <a:latin typeface="+mn-lt"/>
                <a:ea typeface="+mn-ea"/>
                <a:cs typeface="+mn-cs"/>
              </a:rPr>
              <a:t>Tanluan’s</a:t>
            </a:r>
            <a:r>
              <a:rPr lang="en-US" altLang="zh-TW" sz="1200" kern="1200" dirty="0" smtClean="0">
                <a:solidFill>
                  <a:schemeClr val="tx1"/>
                </a:solidFill>
                <a:effectLst/>
                <a:latin typeface="+mn-lt"/>
                <a:ea typeface="+mn-ea"/>
                <a:cs typeface="+mn-cs"/>
              </a:rPr>
              <a:t> biography in the </a:t>
            </a:r>
            <a:r>
              <a:rPr lang="en-US" altLang="zh-TW" sz="1200" i="1" kern="1200" dirty="0" err="1" smtClean="0">
                <a:solidFill>
                  <a:schemeClr val="tx1"/>
                </a:solidFill>
                <a:effectLst/>
                <a:latin typeface="+mn-lt"/>
                <a:ea typeface="+mn-ea"/>
                <a:cs typeface="+mn-cs"/>
              </a:rPr>
              <a:t>Shugaocong</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zhuan</a:t>
            </a:r>
            <a:r>
              <a:rPr lang="zh-TW" altLang="zh-TW" sz="1200" kern="1200" dirty="0" smtClean="0">
                <a:solidFill>
                  <a:schemeClr val="tx1"/>
                </a:solidFill>
                <a:effectLst/>
                <a:latin typeface="+mn-lt"/>
                <a:ea typeface="+mn-ea"/>
                <a:cs typeface="+mn-cs"/>
              </a:rPr>
              <a:t>續高僧傳</a:t>
            </a:r>
            <a:r>
              <a:rPr lang="en-US" altLang="zh-TW" sz="1200" kern="1200" dirty="0" smtClean="0">
                <a:solidFill>
                  <a:schemeClr val="tx1"/>
                </a:solidFill>
                <a:effectLst/>
                <a:latin typeface="+mn-lt"/>
                <a:ea typeface="+mn-ea"/>
                <a:cs typeface="+mn-cs"/>
              </a:rPr>
              <a:t> (</a:t>
            </a:r>
            <a:r>
              <a:rPr lang="en-US" altLang="zh-TW" sz="1200" i="1" kern="1200" dirty="0" smtClean="0">
                <a:solidFill>
                  <a:schemeClr val="tx1"/>
                </a:solidFill>
                <a:effectLst/>
                <a:latin typeface="+mn-lt"/>
                <a:ea typeface="+mn-ea"/>
                <a:cs typeface="+mn-cs"/>
              </a:rPr>
              <a:t>Successive Biographies of Eminent Buddhist Masters</a:t>
            </a:r>
            <a:r>
              <a:rPr lang="en-US" altLang="zh-TW" sz="1200" kern="1200" dirty="0" smtClean="0">
                <a:solidFill>
                  <a:schemeClr val="tx1"/>
                </a:solidFill>
                <a:effectLst/>
                <a:latin typeface="+mn-lt"/>
                <a:ea typeface="+mn-ea"/>
                <a:cs typeface="+mn-cs"/>
              </a:rPr>
              <a:t>), fascicle 6 illustrated that when he studied the Buddhist sutra </a:t>
            </a:r>
            <a:r>
              <a:rPr lang="en-US" altLang="zh-TW" sz="1200" i="1" kern="1200" dirty="0" err="1" smtClean="0">
                <a:solidFill>
                  <a:schemeClr val="tx1"/>
                </a:solidFill>
                <a:effectLst/>
                <a:latin typeface="+mn-lt"/>
                <a:ea typeface="+mn-ea"/>
                <a:cs typeface="+mn-cs"/>
              </a:rPr>
              <a:t>Daji</a:t>
            </a:r>
            <a:r>
              <a:rPr lang="en-US" altLang="zh-TW" sz="1200" i="1" kern="1200" dirty="0" smtClean="0">
                <a:solidFill>
                  <a:schemeClr val="tx1"/>
                </a:solidFill>
                <a:effectLst/>
                <a:latin typeface="+mn-lt"/>
                <a:ea typeface="+mn-ea"/>
                <a:cs typeface="+mn-cs"/>
              </a:rPr>
              <a:t> Jing</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大集經</a:t>
            </a:r>
            <a:r>
              <a:rPr lang="en-US" altLang="zh-TW" sz="1200" kern="1200" dirty="0" smtClean="0">
                <a:solidFill>
                  <a:schemeClr val="tx1"/>
                </a:solidFill>
                <a:effectLst/>
                <a:latin typeface="+mn-lt"/>
                <a:ea typeface="+mn-ea"/>
                <a:cs typeface="+mn-cs"/>
              </a:rPr>
              <a:t>, he found the meaning of the texts very profound and hard to understand. It would be difficult for a Buddhist practitioner to obtain enlightenment by studying it. Therefore, he made notes on this sutra. But he worked too hard, and halfway through his work, he fell seriously ill. Though he recovered from the illness, he lamented that life is short and fragile. He decided to seek health and longevity in order to complete his work and continue promoting Buddha’s teachings. He decided to visit Daoist Master Tao </a:t>
            </a:r>
            <a:r>
              <a:rPr lang="en-US" altLang="zh-TW" sz="1200" kern="1200" dirty="0" err="1" smtClean="0">
                <a:solidFill>
                  <a:schemeClr val="tx1"/>
                </a:solidFill>
                <a:effectLst/>
                <a:latin typeface="+mn-lt"/>
                <a:ea typeface="+mn-ea"/>
                <a:cs typeface="+mn-cs"/>
              </a:rPr>
              <a:t>Hongjing</a:t>
            </a:r>
            <a:r>
              <a:rPr lang="en-US" altLang="zh-TW" sz="1200" kern="1200" dirty="0" smtClean="0">
                <a:solidFill>
                  <a:schemeClr val="tx1"/>
                </a:solidFill>
                <a:effectLst/>
                <a:latin typeface="+mn-lt"/>
                <a:ea typeface="+mn-ea"/>
                <a:cs typeface="+mn-cs"/>
              </a:rPr>
              <a:t>. He wanted to learn the art of immortality with Master Tao. He traveled far from the north to the south. After arriving at the capital city (Nanjing) of Liang State, he was suspected as a spy from the northern state. He was tested by Emperor Liang </a:t>
            </a:r>
            <a:r>
              <a:rPr lang="en-US" altLang="zh-TW" sz="1200" kern="1200" dirty="0" err="1" smtClean="0">
                <a:solidFill>
                  <a:schemeClr val="tx1"/>
                </a:solidFill>
                <a:effectLst/>
                <a:latin typeface="+mn-lt"/>
                <a:ea typeface="+mn-ea"/>
                <a:cs typeface="+mn-cs"/>
              </a:rPr>
              <a:t>Wudi</a:t>
            </a:r>
            <a:r>
              <a:rPr lang="en-US" altLang="zh-TW" sz="1200" kern="1200" dirty="0" smtClean="0">
                <a:solidFill>
                  <a:schemeClr val="tx1"/>
                </a:solidFill>
                <a:effectLst/>
                <a:latin typeface="+mn-lt"/>
                <a:ea typeface="+mn-ea"/>
                <a:cs typeface="+mn-cs"/>
              </a:rPr>
              <a:t> (464-549 CE). He passed all the tests and won respect from the Emperor. Eventually, he met Master Tao and was warmly received. Master Tao sent him ten fascicles of Daoist scripture on the art of immortality.</a:t>
            </a:r>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22</a:t>
            </a:fld>
            <a:endParaRPr lang="zh-TW" altLang="en-US"/>
          </a:p>
        </p:txBody>
      </p:sp>
    </p:spTree>
    <p:extLst>
      <p:ext uri="{BB962C8B-B14F-4D97-AF65-F5344CB8AC3E}">
        <p14:creationId xmlns:p14="http://schemas.microsoft.com/office/powerpoint/2010/main" val="612628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200" kern="1200" dirty="0" smtClean="0">
                <a:solidFill>
                  <a:schemeClr val="tx1"/>
                </a:solidFill>
                <a:effectLst/>
                <a:latin typeface="+mn-lt"/>
                <a:ea typeface="+mn-ea"/>
                <a:cs typeface="+mn-cs"/>
              </a:rPr>
              <a:t>Master </a:t>
            </a:r>
            <a:r>
              <a:rPr lang="en-US" altLang="zh-TW" sz="1200" kern="1200" dirty="0" err="1" smtClean="0">
                <a:solidFill>
                  <a:schemeClr val="tx1"/>
                </a:solidFill>
                <a:effectLst/>
                <a:latin typeface="+mn-lt"/>
                <a:ea typeface="+mn-ea"/>
                <a:cs typeface="+mn-cs"/>
              </a:rPr>
              <a:t>Tanluan’s</a:t>
            </a:r>
            <a:r>
              <a:rPr lang="en-US" altLang="zh-TW" sz="1200" kern="1200" dirty="0" smtClean="0">
                <a:solidFill>
                  <a:schemeClr val="tx1"/>
                </a:solidFill>
                <a:effectLst/>
                <a:latin typeface="+mn-lt"/>
                <a:ea typeface="+mn-ea"/>
                <a:cs typeface="+mn-cs"/>
              </a:rPr>
              <a:t> biography in the </a:t>
            </a:r>
            <a:r>
              <a:rPr lang="en-US" altLang="zh-TW" sz="1200" i="1" kern="1200" dirty="0" err="1" smtClean="0">
                <a:solidFill>
                  <a:schemeClr val="tx1"/>
                </a:solidFill>
                <a:effectLst/>
                <a:latin typeface="+mn-lt"/>
                <a:ea typeface="+mn-ea"/>
                <a:cs typeface="+mn-cs"/>
              </a:rPr>
              <a:t>Shugaocong</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zhuan</a:t>
            </a:r>
            <a:r>
              <a:rPr lang="zh-TW" altLang="zh-TW" sz="1200" kern="1200" dirty="0" smtClean="0">
                <a:solidFill>
                  <a:schemeClr val="tx1"/>
                </a:solidFill>
                <a:effectLst/>
                <a:latin typeface="+mn-lt"/>
                <a:ea typeface="+mn-ea"/>
                <a:cs typeface="+mn-cs"/>
              </a:rPr>
              <a:t>續高僧傳</a:t>
            </a:r>
            <a:r>
              <a:rPr lang="en-US" altLang="zh-TW" sz="1200" kern="1200" dirty="0" smtClean="0">
                <a:solidFill>
                  <a:schemeClr val="tx1"/>
                </a:solidFill>
                <a:effectLst/>
                <a:latin typeface="+mn-lt"/>
                <a:ea typeface="+mn-ea"/>
                <a:cs typeface="+mn-cs"/>
              </a:rPr>
              <a:t> (</a:t>
            </a:r>
            <a:r>
              <a:rPr lang="en-US" altLang="zh-TW" sz="1200" i="1" kern="1200" dirty="0" smtClean="0">
                <a:solidFill>
                  <a:schemeClr val="tx1"/>
                </a:solidFill>
                <a:effectLst/>
                <a:latin typeface="+mn-lt"/>
                <a:ea typeface="+mn-ea"/>
                <a:cs typeface="+mn-cs"/>
              </a:rPr>
              <a:t>Successive Biographies of Eminent Buddhist Masters</a:t>
            </a:r>
            <a:r>
              <a:rPr lang="en-US" altLang="zh-TW" sz="1200" kern="1200" dirty="0" smtClean="0">
                <a:solidFill>
                  <a:schemeClr val="tx1"/>
                </a:solidFill>
                <a:effectLst/>
                <a:latin typeface="+mn-lt"/>
                <a:ea typeface="+mn-ea"/>
                <a:cs typeface="+mn-cs"/>
              </a:rPr>
              <a:t>), fascicle 6 illustrated that when he studied the Buddhist sutra </a:t>
            </a:r>
            <a:r>
              <a:rPr lang="en-US" altLang="zh-TW" sz="1200" i="1" kern="1200" dirty="0" err="1" smtClean="0">
                <a:solidFill>
                  <a:schemeClr val="tx1"/>
                </a:solidFill>
                <a:effectLst/>
                <a:latin typeface="+mn-lt"/>
                <a:ea typeface="+mn-ea"/>
                <a:cs typeface="+mn-cs"/>
              </a:rPr>
              <a:t>Daji</a:t>
            </a:r>
            <a:r>
              <a:rPr lang="en-US" altLang="zh-TW" sz="1200" i="1" kern="1200" dirty="0" smtClean="0">
                <a:solidFill>
                  <a:schemeClr val="tx1"/>
                </a:solidFill>
                <a:effectLst/>
                <a:latin typeface="+mn-lt"/>
                <a:ea typeface="+mn-ea"/>
                <a:cs typeface="+mn-cs"/>
              </a:rPr>
              <a:t> Jing</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大集經</a:t>
            </a:r>
            <a:r>
              <a:rPr lang="en-US" altLang="zh-TW" sz="1200" kern="1200" dirty="0" smtClean="0">
                <a:solidFill>
                  <a:schemeClr val="tx1"/>
                </a:solidFill>
                <a:effectLst/>
                <a:latin typeface="+mn-lt"/>
                <a:ea typeface="+mn-ea"/>
                <a:cs typeface="+mn-cs"/>
              </a:rPr>
              <a:t>, he found the meaning of the texts very profound and hard to understand. It would be difficult for a Buddhist practitioner to obtain enlightenment by studying it. Therefore, he made notes on this sutra. But he worked too hard, and halfway through his work, he fell seriously ill. Though he recovered from the illness, he lamented that life is short and fragile. He decided to seek health and longevity in order to complete his work and continue promoting Buddha’s teachings. He decided to visit Daoist Master Tao </a:t>
            </a:r>
            <a:r>
              <a:rPr lang="en-US" altLang="zh-TW" sz="1200" kern="1200" dirty="0" err="1" smtClean="0">
                <a:solidFill>
                  <a:schemeClr val="tx1"/>
                </a:solidFill>
                <a:effectLst/>
                <a:latin typeface="+mn-lt"/>
                <a:ea typeface="+mn-ea"/>
                <a:cs typeface="+mn-cs"/>
              </a:rPr>
              <a:t>Hongjing</a:t>
            </a:r>
            <a:r>
              <a:rPr lang="en-US" altLang="zh-TW" sz="1200" kern="1200" dirty="0" smtClean="0">
                <a:solidFill>
                  <a:schemeClr val="tx1"/>
                </a:solidFill>
                <a:effectLst/>
                <a:latin typeface="+mn-lt"/>
                <a:ea typeface="+mn-ea"/>
                <a:cs typeface="+mn-cs"/>
              </a:rPr>
              <a:t>. He wanted to learn the art of immortality with Master Tao. He traveled far from the north to the south. After arriving at the capital city (Nanjing) of Liang State, he was suspected as a spy from the northern state. He was tested by Emperor Liang </a:t>
            </a:r>
            <a:r>
              <a:rPr lang="en-US" altLang="zh-TW" sz="1200" kern="1200" dirty="0" err="1" smtClean="0">
                <a:solidFill>
                  <a:schemeClr val="tx1"/>
                </a:solidFill>
                <a:effectLst/>
                <a:latin typeface="+mn-lt"/>
                <a:ea typeface="+mn-ea"/>
                <a:cs typeface="+mn-cs"/>
              </a:rPr>
              <a:t>Wudi</a:t>
            </a:r>
            <a:r>
              <a:rPr lang="en-US" altLang="zh-TW" sz="1200" kern="1200" dirty="0" smtClean="0">
                <a:solidFill>
                  <a:schemeClr val="tx1"/>
                </a:solidFill>
                <a:effectLst/>
                <a:latin typeface="+mn-lt"/>
                <a:ea typeface="+mn-ea"/>
                <a:cs typeface="+mn-cs"/>
              </a:rPr>
              <a:t> (464-549 CE). He passed all the tests and won respect from the Emperor. Eventually, he met Master Tao and was warmly received. Master Tao sent him ten fascicles of Daoist scripture on the art of immortality.</a:t>
            </a:r>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23</a:t>
            </a:fld>
            <a:endParaRPr lang="zh-TW" altLang="en-US"/>
          </a:p>
        </p:txBody>
      </p:sp>
    </p:spTree>
    <p:extLst>
      <p:ext uri="{BB962C8B-B14F-4D97-AF65-F5344CB8AC3E}">
        <p14:creationId xmlns:p14="http://schemas.microsoft.com/office/powerpoint/2010/main" val="6210371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24</a:t>
            </a:fld>
            <a:endParaRPr lang="zh-TW" altLang="en-US"/>
          </a:p>
        </p:txBody>
      </p:sp>
    </p:spTree>
    <p:extLst>
      <p:ext uri="{BB962C8B-B14F-4D97-AF65-F5344CB8AC3E}">
        <p14:creationId xmlns:p14="http://schemas.microsoft.com/office/powerpoint/2010/main" val="30697876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25</a:t>
            </a:fld>
            <a:endParaRPr lang="zh-TW" altLang="en-US"/>
          </a:p>
        </p:txBody>
      </p:sp>
    </p:spTree>
    <p:extLst>
      <p:ext uri="{BB962C8B-B14F-4D97-AF65-F5344CB8AC3E}">
        <p14:creationId xmlns:p14="http://schemas.microsoft.com/office/powerpoint/2010/main" val="22704570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200" b="1" kern="1200" dirty="0" smtClean="0">
                <a:solidFill>
                  <a:schemeClr val="tx1"/>
                </a:solidFill>
                <a:effectLst/>
                <a:latin typeface="+mn-lt"/>
                <a:ea typeface="+mn-ea"/>
                <a:cs typeface="+mn-cs"/>
              </a:rPr>
              <a:t>Text 6: </a:t>
            </a:r>
            <a:r>
              <a:rPr lang="zh-TW" altLang="zh-TW" sz="1200" b="1" kern="1200" dirty="0" smtClean="0">
                <a:solidFill>
                  <a:schemeClr val="tx1"/>
                </a:solidFill>
                <a:effectLst/>
                <a:latin typeface="+mn-lt"/>
                <a:ea typeface="+mn-ea"/>
                <a:cs typeface="+mn-cs"/>
              </a:rPr>
              <a:t>如禁腫辭云，日出東方，乍赤乍黃等句。假使酉亥行禁，不關日出，而腫得差。</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For example, there are words to stop the sore tumor, that is to chant the Chinese words "</a:t>
            </a:r>
            <a:r>
              <a:rPr lang="en-US" altLang="zh-TW" sz="1200" kern="1200" dirty="0" err="1" smtClean="0">
                <a:solidFill>
                  <a:schemeClr val="tx1"/>
                </a:solidFill>
                <a:effectLst/>
                <a:latin typeface="+mn-lt"/>
                <a:ea typeface="+mn-ea"/>
                <a:cs typeface="+mn-cs"/>
              </a:rPr>
              <a:t>ri</a:t>
            </a:r>
            <a:r>
              <a:rPr lang="en-US" altLang="zh-TW" sz="1200" kern="1200" dirty="0" smtClean="0">
                <a:solidFill>
                  <a:schemeClr val="tx1"/>
                </a:solidFill>
                <a:effectLst/>
                <a:latin typeface="+mn-lt"/>
                <a:ea typeface="+mn-ea"/>
                <a:cs typeface="+mn-cs"/>
              </a:rPr>
              <a:t> </a:t>
            </a:r>
            <a:r>
              <a:rPr lang="en-US" altLang="zh-TW" sz="1200" kern="1200" dirty="0" err="1" smtClean="0">
                <a:solidFill>
                  <a:schemeClr val="tx1"/>
                </a:solidFill>
                <a:effectLst/>
                <a:latin typeface="+mn-lt"/>
                <a:ea typeface="+mn-ea"/>
                <a:cs typeface="+mn-cs"/>
              </a:rPr>
              <a:t>chu</a:t>
            </a:r>
            <a:r>
              <a:rPr lang="en-US" altLang="zh-TW" sz="1200" kern="1200" dirty="0" smtClean="0">
                <a:solidFill>
                  <a:schemeClr val="tx1"/>
                </a:solidFill>
                <a:effectLst/>
                <a:latin typeface="+mn-lt"/>
                <a:ea typeface="+mn-ea"/>
                <a:cs typeface="+mn-cs"/>
              </a:rPr>
              <a:t> dong fang</a:t>
            </a:r>
            <a:r>
              <a:rPr lang="zh-TW" altLang="zh-TW" sz="1200" kern="1200" dirty="0" smtClean="0">
                <a:solidFill>
                  <a:schemeClr val="tx1"/>
                </a:solidFill>
                <a:effectLst/>
                <a:latin typeface="+mn-lt"/>
                <a:ea typeface="+mn-ea"/>
                <a:cs typeface="+mn-cs"/>
              </a:rPr>
              <a:t>日出東方</a:t>
            </a:r>
            <a:r>
              <a:rPr lang="en-US" altLang="zh-TW" sz="1200" kern="1200" dirty="0" smtClean="0">
                <a:solidFill>
                  <a:schemeClr val="tx1"/>
                </a:solidFill>
                <a:effectLst/>
                <a:latin typeface="+mn-lt"/>
                <a:ea typeface="+mn-ea"/>
                <a:cs typeface="+mn-cs"/>
              </a:rPr>
              <a:t>, </a:t>
            </a:r>
            <a:r>
              <a:rPr lang="en-US" altLang="zh-TW" sz="1200" kern="1200" dirty="0" err="1" smtClean="0">
                <a:solidFill>
                  <a:schemeClr val="tx1"/>
                </a:solidFill>
                <a:effectLst/>
                <a:latin typeface="+mn-lt"/>
                <a:ea typeface="+mn-ea"/>
                <a:cs typeface="+mn-cs"/>
              </a:rPr>
              <a:t>za</a:t>
            </a:r>
            <a:r>
              <a:rPr lang="en-US" altLang="zh-TW" sz="1200" kern="1200" dirty="0" smtClean="0">
                <a:solidFill>
                  <a:schemeClr val="tx1"/>
                </a:solidFill>
                <a:effectLst/>
                <a:latin typeface="+mn-lt"/>
                <a:ea typeface="+mn-ea"/>
                <a:cs typeface="+mn-cs"/>
              </a:rPr>
              <a:t> chi </a:t>
            </a:r>
            <a:r>
              <a:rPr lang="en-US" altLang="zh-TW" sz="1200" kern="1200" dirty="0" err="1" smtClean="0">
                <a:solidFill>
                  <a:schemeClr val="tx1"/>
                </a:solidFill>
                <a:effectLst/>
                <a:latin typeface="+mn-lt"/>
                <a:ea typeface="+mn-ea"/>
                <a:cs typeface="+mn-cs"/>
              </a:rPr>
              <a:t>za</a:t>
            </a:r>
            <a:r>
              <a:rPr lang="en-US" altLang="zh-TW" sz="1200" kern="1200" dirty="0" smtClean="0">
                <a:solidFill>
                  <a:schemeClr val="tx1"/>
                </a:solidFill>
                <a:effectLst/>
                <a:latin typeface="+mn-lt"/>
                <a:ea typeface="+mn-ea"/>
                <a:cs typeface="+mn-cs"/>
              </a:rPr>
              <a:t> </a:t>
            </a:r>
            <a:r>
              <a:rPr lang="en-US" altLang="zh-TW" sz="1200" kern="1200" dirty="0" err="1" smtClean="0">
                <a:solidFill>
                  <a:schemeClr val="tx1"/>
                </a:solidFill>
                <a:effectLst/>
                <a:latin typeface="+mn-lt"/>
                <a:ea typeface="+mn-ea"/>
                <a:cs typeface="+mn-cs"/>
              </a:rPr>
              <a:t>huang</a:t>
            </a:r>
            <a:r>
              <a:rPr lang="zh-TW" altLang="zh-TW" sz="1200" kern="1200" dirty="0" smtClean="0">
                <a:solidFill>
                  <a:schemeClr val="tx1"/>
                </a:solidFill>
                <a:effectLst/>
                <a:latin typeface="+mn-lt"/>
                <a:ea typeface="+mn-ea"/>
                <a:cs typeface="+mn-cs"/>
              </a:rPr>
              <a:t>乍赤乍黃</a:t>
            </a:r>
            <a:r>
              <a:rPr lang="en-US" altLang="zh-TW" sz="1200" kern="1200" dirty="0" smtClean="0">
                <a:solidFill>
                  <a:schemeClr val="tx1"/>
                </a:solidFill>
                <a:effectLst/>
                <a:latin typeface="+mn-lt"/>
                <a:ea typeface="+mn-ea"/>
                <a:cs typeface="+mn-cs"/>
              </a:rPr>
              <a:t>". (meaning: the Sun rises from the east, sometimes radiates with red color, sometimes yellow), and etc. Those who have a swollen sore or tumor, if they chant these sentences at 5 to 7 pm in the afternoon and 9 to 11 pm in the evening, even the two periods are not related to the time of sun rising, the swollen disease will be cured. </a:t>
            </a:r>
            <a:r>
              <a:rPr lang="en-US" altLang="zh-TW" sz="1200" kern="1200" dirty="0" err="1" smtClean="0">
                <a:solidFill>
                  <a:schemeClr val="tx1"/>
                </a:solidFill>
                <a:effectLst/>
                <a:latin typeface="+mn-lt"/>
                <a:ea typeface="+mn-ea"/>
                <a:cs typeface="+mn-cs"/>
              </a:rPr>
              <a:t>Tanluan</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曇鸞</a:t>
            </a:r>
            <a:r>
              <a:rPr lang="en-US" altLang="zh-TW" sz="1200"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Wangsheng</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luzhu</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往生論註</a:t>
            </a:r>
            <a:r>
              <a:rPr lang="en-US" altLang="zh-TW" sz="1200" kern="1200" dirty="0" smtClean="0">
                <a:solidFill>
                  <a:schemeClr val="tx1"/>
                </a:solidFill>
                <a:effectLst/>
                <a:latin typeface="+mn-lt"/>
                <a:ea typeface="+mn-ea"/>
                <a:cs typeface="+mn-cs"/>
              </a:rPr>
              <a:t> 2, T.40.p.0835c, 08-09</a:t>
            </a:r>
          </a:p>
          <a:p>
            <a:r>
              <a:rPr lang="en-US" altLang="zh-TW" sz="1200" kern="1200" dirty="0" smtClean="0">
                <a:solidFill>
                  <a:schemeClr val="tx1"/>
                </a:solidFill>
                <a:effectLst/>
                <a:latin typeface="+mn-lt"/>
                <a:ea typeface="+mn-ea"/>
                <a:cs typeface="+mn-cs"/>
              </a:rPr>
              <a:t>This can be found in the ‘</a:t>
            </a:r>
            <a:r>
              <a:rPr lang="en-US" altLang="zh-TW" sz="1200" i="1" kern="1200" dirty="0" err="1" smtClean="0">
                <a:solidFill>
                  <a:schemeClr val="tx1"/>
                </a:solidFill>
                <a:effectLst/>
                <a:latin typeface="+mn-lt"/>
                <a:ea typeface="+mn-ea"/>
                <a:cs typeface="+mn-cs"/>
              </a:rPr>
              <a:t>Jin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tuoyong</a:t>
            </a:r>
            <a:r>
              <a:rPr lang="en-US" altLang="zh-TW" sz="1200" i="1" kern="1200" dirty="0" smtClean="0">
                <a:solidFill>
                  <a:schemeClr val="tx1"/>
                </a:solidFill>
                <a:effectLst/>
                <a:latin typeface="+mn-lt"/>
                <a:ea typeface="+mn-ea"/>
                <a:cs typeface="+mn-cs"/>
              </a:rPr>
              <a:t> fa</a:t>
            </a:r>
            <a:r>
              <a:rPr lang="zh-TW" altLang="zh-TW" sz="1200" kern="1200" dirty="0" smtClean="0">
                <a:solidFill>
                  <a:schemeClr val="tx1"/>
                </a:solidFill>
                <a:effectLst/>
                <a:latin typeface="+mn-lt"/>
                <a:ea typeface="+mn-ea"/>
                <a:cs typeface="+mn-cs"/>
              </a:rPr>
              <a:t>禁唾癰法</a:t>
            </a:r>
            <a:r>
              <a:rPr lang="en-US" altLang="zh-TW" sz="1200" kern="1200" dirty="0" smtClean="0">
                <a:solidFill>
                  <a:schemeClr val="tx1"/>
                </a:solidFill>
                <a:effectLst/>
                <a:latin typeface="+mn-lt"/>
                <a:ea typeface="+mn-ea"/>
                <a:cs typeface="+mn-cs"/>
              </a:rPr>
              <a:t>’ of </a:t>
            </a:r>
            <a:r>
              <a:rPr lang="en-US" altLang="zh-TW" sz="1200" i="1" kern="1200" dirty="0" err="1" smtClean="0">
                <a:solidFill>
                  <a:schemeClr val="tx1"/>
                </a:solidFill>
                <a:effectLst/>
                <a:latin typeface="+mn-lt"/>
                <a:ea typeface="+mn-ea"/>
                <a:cs typeface="+mn-cs"/>
              </a:rPr>
              <a:t>Qianjin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yifang</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千金翼方</a:t>
            </a:r>
            <a:r>
              <a:rPr lang="en-US" altLang="zh-TW" sz="1200" kern="1200" dirty="0" smtClean="0">
                <a:solidFill>
                  <a:schemeClr val="tx1"/>
                </a:solidFill>
                <a:effectLst/>
                <a:latin typeface="+mn-lt"/>
                <a:ea typeface="+mn-ea"/>
                <a:cs typeface="+mn-cs"/>
              </a:rPr>
              <a:t>, by Sun </a:t>
            </a:r>
            <a:r>
              <a:rPr lang="en-US" altLang="zh-TW" sz="1200" kern="1200" dirty="0" err="1" smtClean="0">
                <a:solidFill>
                  <a:schemeClr val="tx1"/>
                </a:solidFill>
                <a:effectLst/>
                <a:latin typeface="+mn-lt"/>
                <a:ea typeface="+mn-ea"/>
                <a:cs typeface="+mn-cs"/>
              </a:rPr>
              <a:t>Simiao</a:t>
            </a:r>
            <a:r>
              <a:rPr lang="zh-TW" altLang="zh-TW" sz="1200" kern="1200" dirty="0" smtClean="0">
                <a:solidFill>
                  <a:schemeClr val="tx1"/>
                </a:solidFill>
                <a:effectLst/>
                <a:latin typeface="+mn-lt"/>
                <a:ea typeface="+mn-ea"/>
                <a:cs typeface="+mn-cs"/>
              </a:rPr>
              <a:t>孫思邈</a:t>
            </a:r>
            <a:r>
              <a:rPr lang="en-US" altLang="zh-TW" sz="1200" i="1" kern="1200" dirty="0" smtClean="0">
                <a:solidFill>
                  <a:schemeClr val="tx1"/>
                </a:solidFill>
                <a:effectLst/>
                <a:latin typeface="+mn-lt"/>
                <a:ea typeface="+mn-ea"/>
                <a:cs typeface="+mn-cs"/>
              </a:rPr>
              <a:t>(581-682 CE).</a:t>
            </a:r>
            <a:endParaRPr lang="zh-TW" altLang="zh-TW" sz="1200" kern="1200" dirty="0" smtClean="0">
              <a:solidFill>
                <a:schemeClr val="tx1"/>
              </a:solidFill>
              <a:effectLst/>
              <a:latin typeface="+mn-lt"/>
              <a:ea typeface="+mn-ea"/>
              <a:cs typeface="+mn-cs"/>
            </a:endParaRPr>
          </a:p>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26</a:t>
            </a:fld>
            <a:endParaRPr lang="zh-TW" altLang="en-US"/>
          </a:p>
        </p:txBody>
      </p:sp>
    </p:spTree>
    <p:extLst>
      <p:ext uri="{BB962C8B-B14F-4D97-AF65-F5344CB8AC3E}">
        <p14:creationId xmlns:p14="http://schemas.microsoft.com/office/powerpoint/2010/main" val="27133015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zh-TW" sz="1200" kern="1200" dirty="0" smtClean="0">
                <a:solidFill>
                  <a:schemeClr val="tx1"/>
                </a:solidFill>
                <a:effectLst/>
                <a:latin typeface="+mn-lt"/>
                <a:ea typeface="+mn-ea"/>
                <a:cs typeface="+mn-cs"/>
              </a:rPr>
              <a:t>跋《</a:t>
            </a:r>
            <a:r>
              <a:rPr lang="en-US" altLang="zh-TW" sz="1200" u="sng" kern="1200" dirty="0" err="1" smtClean="0">
                <a:solidFill>
                  <a:schemeClr val="tx1"/>
                </a:solidFill>
                <a:effectLst/>
                <a:latin typeface="+mn-lt"/>
                <a:ea typeface="+mn-ea"/>
                <a:cs typeface="+mn-cs"/>
                <a:hlinkClick r:id="rId3" tooltip="真誥"/>
              </a:rPr>
              <a:t>真誥</a:t>
            </a:r>
            <a:r>
              <a:rPr lang="zh-TW" altLang="zh-TW" sz="1200" kern="1200" dirty="0" smtClean="0">
                <a:solidFill>
                  <a:schemeClr val="tx1"/>
                </a:solidFill>
                <a:effectLst/>
                <a:latin typeface="+mn-lt"/>
                <a:ea typeface="+mn-ea"/>
                <a:cs typeface="+mn-cs"/>
              </a:rPr>
              <a:t>》眾靈教戒條後。此下方圓諸條，皆與佛《</a:t>
            </a:r>
            <a:r>
              <a:rPr lang="en-US" altLang="zh-TW" sz="1200" u="sng" kern="1200" dirty="0" err="1" smtClean="0">
                <a:solidFill>
                  <a:schemeClr val="tx1"/>
                </a:solidFill>
                <a:effectLst/>
                <a:latin typeface="+mn-lt"/>
                <a:ea typeface="+mn-ea"/>
                <a:cs typeface="+mn-cs"/>
                <a:hlinkClick r:id="rId4" tooltip="四十二章經"/>
              </a:rPr>
              <a:t>四十二章經</a:t>
            </a:r>
            <a:r>
              <a:rPr lang="zh-TW" altLang="zh-TW" sz="1200" kern="1200" dirty="0" smtClean="0">
                <a:solidFill>
                  <a:schemeClr val="tx1"/>
                </a:solidFill>
                <a:effectLst/>
                <a:latin typeface="+mn-lt"/>
                <a:ea typeface="+mn-ea"/>
                <a:cs typeface="+mn-cs"/>
              </a:rPr>
              <a:t>》同，恐後人所附益，非楊、許書。〈《東觀余論</a:t>
            </a:r>
            <a:r>
              <a:rPr lang="en-US" altLang="zh-TW" sz="1200" kern="1200" dirty="0" smtClean="0">
                <a:solidFill>
                  <a:schemeClr val="tx1"/>
                </a:solidFill>
                <a:effectLst/>
                <a:latin typeface="+mn-lt"/>
                <a:ea typeface="+mn-ea"/>
                <a:cs typeface="+mn-cs"/>
              </a:rPr>
              <a:t>·</a:t>
            </a:r>
            <a:r>
              <a:rPr lang="zh-TW" altLang="zh-TW" sz="1200" kern="1200" dirty="0" smtClean="0">
                <a:solidFill>
                  <a:schemeClr val="tx1"/>
                </a:solidFill>
                <a:effectLst/>
                <a:latin typeface="+mn-lt"/>
                <a:ea typeface="+mn-ea"/>
                <a:cs typeface="+mn-cs"/>
              </a:rPr>
              <a:t>卷下》〉</a:t>
            </a:r>
            <a:endParaRPr lang="en-US" altLang="zh-TW"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zh-TW"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zh-TW" altLang="zh-TW" sz="1200" kern="1200" dirty="0" smtClean="0">
                <a:solidFill>
                  <a:schemeClr val="tx1"/>
                </a:solidFill>
                <a:effectLst/>
                <a:latin typeface="+mn-lt"/>
                <a:ea typeface="+mn-ea"/>
                <a:cs typeface="+mn-cs"/>
              </a:rPr>
              <a:t>道書中有《</a:t>
            </a:r>
            <a:r>
              <a:rPr lang="en-US" altLang="zh-TW" sz="1200" u="sng" kern="1200" dirty="0" err="1" smtClean="0">
                <a:solidFill>
                  <a:schemeClr val="tx1"/>
                </a:solidFill>
                <a:effectLst/>
                <a:latin typeface="+mn-lt"/>
                <a:ea typeface="+mn-ea"/>
                <a:cs typeface="+mn-cs"/>
                <a:hlinkClick r:id="rId3" tooltip="真誥"/>
              </a:rPr>
              <a:t>真誥</a:t>
            </a:r>
            <a:r>
              <a:rPr lang="zh-TW" altLang="zh-TW" sz="1200" kern="1200" dirty="0" smtClean="0">
                <a:solidFill>
                  <a:schemeClr val="tx1"/>
                </a:solidFill>
                <a:effectLst/>
                <a:latin typeface="+mn-lt"/>
                <a:ea typeface="+mn-ea"/>
                <a:cs typeface="+mn-cs"/>
              </a:rPr>
              <a:t>》，末後有道授篇，卻是竊《</a:t>
            </a:r>
            <a:r>
              <a:rPr lang="en-US" altLang="zh-TW" sz="1200" u="sng" kern="1200" dirty="0" err="1" smtClean="0">
                <a:solidFill>
                  <a:schemeClr val="tx1"/>
                </a:solidFill>
                <a:effectLst/>
                <a:latin typeface="+mn-lt"/>
                <a:ea typeface="+mn-ea"/>
                <a:cs typeface="+mn-cs"/>
                <a:hlinkClick r:id="rId4" tooltip="四十二章經"/>
              </a:rPr>
              <a:t>四十二章經</a:t>
            </a:r>
            <a:r>
              <a:rPr lang="zh-TW" altLang="zh-TW" sz="1200" kern="1200" dirty="0" smtClean="0">
                <a:solidFill>
                  <a:schemeClr val="tx1"/>
                </a:solidFill>
                <a:effectLst/>
                <a:latin typeface="+mn-lt"/>
                <a:ea typeface="+mn-ea"/>
                <a:cs typeface="+mn-cs"/>
              </a:rPr>
              <a:t>》之意為之。〈《朱子語類</a:t>
            </a:r>
            <a:r>
              <a:rPr lang="en-US" altLang="zh-TW" sz="1200" kern="1200" dirty="0" smtClean="0">
                <a:solidFill>
                  <a:schemeClr val="tx1"/>
                </a:solidFill>
                <a:effectLst/>
                <a:latin typeface="+mn-lt"/>
                <a:ea typeface="+mn-ea"/>
                <a:cs typeface="+mn-cs"/>
              </a:rPr>
              <a:t>·</a:t>
            </a:r>
            <a:r>
              <a:rPr lang="zh-TW" altLang="zh-TW" sz="1200" kern="1200" dirty="0" smtClean="0">
                <a:solidFill>
                  <a:schemeClr val="tx1"/>
                </a:solidFill>
                <a:effectLst/>
                <a:latin typeface="+mn-lt"/>
                <a:ea typeface="+mn-ea"/>
                <a:cs typeface="+mn-cs"/>
              </a:rPr>
              <a:t>卷一百二十六》〉</a:t>
            </a:r>
          </a:p>
          <a:p>
            <a:pPr marL="0" marR="0" lvl="0" indent="0" algn="l" defTabSz="914400" rtl="0" eaLnBrk="1" fontAlgn="auto" latinLnBrk="0" hangingPunct="1">
              <a:lnSpc>
                <a:spcPct val="100000"/>
              </a:lnSpc>
              <a:spcBef>
                <a:spcPts val="0"/>
              </a:spcBef>
              <a:spcAft>
                <a:spcPts val="0"/>
              </a:spcAft>
              <a:buClrTx/>
              <a:buSzTx/>
              <a:buFontTx/>
              <a:buNone/>
              <a:tabLst/>
              <a:defRPr/>
            </a:pPr>
            <a:endParaRPr lang="zh-TW" altLang="zh-TW" sz="1200" kern="1200" dirty="0" smtClean="0">
              <a:solidFill>
                <a:schemeClr val="tx1"/>
              </a:solidFill>
              <a:effectLst/>
              <a:latin typeface="+mn-lt"/>
              <a:ea typeface="+mn-ea"/>
              <a:cs typeface="+mn-cs"/>
            </a:endParaRPr>
          </a:p>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27</a:t>
            </a:fld>
            <a:endParaRPr lang="zh-TW" altLang="en-US"/>
          </a:p>
        </p:txBody>
      </p:sp>
    </p:spTree>
    <p:extLst>
      <p:ext uri="{BB962C8B-B14F-4D97-AF65-F5344CB8AC3E}">
        <p14:creationId xmlns:p14="http://schemas.microsoft.com/office/powerpoint/2010/main" val="38603181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zh-TW" sz="1200" kern="1200" dirty="0" smtClean="0">
                <a:solidFill>
                  <a:schemeClr val="tx1"/>
                </a:solidFill>
                <a:effectLst/>
                <a:latin typeface="+mn-lt"/>
                <a:ea typeface="+mn-ea"/>
                <a:cs typeface="+mn-cs"/>
              </a:rPr>
              <a:t>跋《</a:t>
            </a:r>
            <a:r>
              <a:rPr lang="en-US" altLang="zh-TW" sz="1200" u="sng" kern="1200" dirty="0" err="1" smtClean="0">
                <a:solidFill>
                  <a:schemeClr val="tx1"/>
                </a:solidFill>
                <a:effectLst/>
                <a:latin typeface="+mn-lt"/>
                <a:ea typeface="+mn-ea"/>
                <a:cs typeface="+mn-cs"/>
                <a:hlinkClick r:id="rId3" tooltip="真誥"/>
              </a:rPr>
              <a:t>真誥</a:t>
            </a:r>
            <a:r>
              <a:rPr lang="zh-TW" altLang="zh-TW" sz="1200" kern="1200" dirty="0" smtClean="0">
                <a:solidFill>
                  <a:schemeClr val="tx1"/>
                </a:solidFill>
                <a:effectLst/>
                <a:latin typeface="+mn-lt"/>
                <a:ea typeface="+mn-ea"/>
                <a:cs typeface="+mn-cs"/>
              </a:rPr>
              <a:t>》眾靈教戒條後。此下方圓諸條，皆與佛《</a:t>
            </a:r>
            <a:r>
              <a:rPr lang="en-US" altLang="zh-TW" sz="1200" u="sng" kern="1200" dirty="0" err="1" smtClean="0">
                <a:solidFill>
                  <a:schemeClr val="tx1"/>
                </a:solidFill>
                <a:effectLst/>
                <a:latin typeface="+mn-lt"/>
                <a:ea typeface="+mn-ea"/>
                <a:cs typeface="+mn-cs"/>
                <a:hlinkClick r:id="rId4" tooltip="四十二章經"/>
              </a:rPr>
              <a:t>四十二章經</a:t>
            </a:r>
            <a:r>
              <a:rPr lang="zh-TW" altLang="zh-TW" sz="1200" kern="1200" dirty="0" smtClean="0">
                <a:solidFill>
                  <a:schemeClr val="tx1"/>
                </a:solidFill>
                <a:effectLst/>
                <a:latin typeface="+mn-lt"/>
                <a:ea typeface="+mn-ea"/>
                <a:cs typeface="+mn-cs"/>
              </a:rPr>
              <a:t>》同，恐後人所附益，非楊、許書。〈《東觀余論</a:t>
            </a:r>
            <a:r>
              <a:rPr lang="en-US" altLang="zh-TW" sz="1200" kern="1200" dirty="0" smtClean="0">
                <a:solidFill>
                  <a:schemeClr val="tx1"/>
                </a:solidFill>
                <a:effectLst/>
                <a:latin typeface="+mn-lt"/>
                <a:ea typeface="+mn-ea"/>
                <a:cs typeface="+mn-cs"/>
              </a:rPr>
              <a:t>·</a:t>
            </a:r>
            <a:r>
              <a:rPr lang="zh-TW" altLang="zh-TW" sz="1200" kern="1200" dirty="0" smtClean="0">
                <a:solidFill>
                  <a:schemeClr val="tx1"/>
                </a:solidFill>
                <a:effectLst/>
                <a:latin typeface="+mn-lt"/>
                <a:ea typeface="+mn-ea"/>
                <a:cs typeface="+mn-cs"/>
              </a:rPr>
              <a:t>卷下》〉</a:t>
            </a:r>
            <a:endParaRPr lang="en-US" altLang="zh-TW"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zh-TW"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zh-TW" altLang="zh-TW" sz="1200" kern="1200" dirty="0" smtClean="0">
                <a:solidFill>
                  <a:schemeClr val="tx1"/>
                </a:solidFill>
                <a:effectLst/>
                <a:latin typeface="+mn-lt"/>
                <a:ea typeface="+mn-ea"/>
                <a:cs typeface="+mn-cs"/>
              </a:rPr>
              <a:t>道書中有《</a:t>
            </a:r>
            <a:r>
              <a:rPr lang="en-US" altLang="zh-TW" sz="1200" u="sng" kern="1200" dirty="0" err="1" smtClean="0">
                <a:solidFill>
                  <a:schemeClr val="tx1"/>
                </a:solidFill>
                <a:effectLst/>
                <a:latin typeface="+mn-lt"/>
                <a:ea typeface="+mn-ea"/>
                <a:cs typeface="+mn-cs"/>
                <a:hlinkClick r:id="rId3" tooltip="真誥"/>
              </a:rPr>
              <a:t>真誥</a:t>
            </a:r>
            <a:r>
              <a:rPr lang="zh-TW" altLang="zh-TW" sz="1200" kern="1200" dirty="0" smtClean="0">
                <a:solidFill>
                  <a:schemeClr val="tx1"/>
                </a:solidFill>
                <a:effectLst/>
                <a:latin typeface="+mn-lt"/>
                <a:ea typeface="+mn-ea"/>
                <a:cs typeface="+mn-cs"/>
              </a:rPr>
              <a:t>》，末後有道授篇，卻是竊《</a:t>
            </a:r>
            <a:r>
              <a:rPr lang="en-US" altLang="zh-TW" sz="1200" u="sng" kern="1200" dirty="0" err="1" smtClean="0">
                <a:solidFill>
                  <a:schemeClr val="tx1"/>
                </a:solidFill>
                <a:effectLst/>
                <a:latin typeface="+mn-lt"/>
                <a:ea typeface="+mn-ea"/>
                <a:cs typeface="+mn-cs"/>
                <a:hlinkClick r:id="rId4" tooltip="四十二章經"/>
              </a:rPr>
              <a:t>四十二章經</a:t>
            </a:r>
            <a:r>
              <a:rPr lang="zh-TW" altLang="zh-TW" sz="1200" kern="1200" dirty="0" smtClean="0">
                <a:solidFill>
                  <a:schemeClr val="tx1"/>
                </a:solidFill>
                <a:effectLst/>
                <a:latin typeface="+mn-lt"/>
                <a:ea typeface="+mn-ea"/>
                <a:cs typeface="+mn-cs"/>
              </a:rPr>
              <a:t>》之意為之。〈《朱子語類</a:t>
            </a:r>
            <a:r>
              <a:rPr lang="en-US" altLang="zh-TW" sz="1200" kern="1200" dirty="0" smtClean="0">
                <a:solidFill>
                  <a:schemeClr val="tx1"/>
                </a:solidFill>
                <a:effectLst/>
                <a:latin typeface="+mn-lt"/>
                <a:ea typeface="+mn-ea"/>
                <a:cs typeface="+mn-cs"/>
              </a:rPr>
              <a:t>·</a:t>
            </a:r>
            <a:r>
              <a:rPr lang="zh-TW" altLang="zh-TW" sz="1200" kern="1200" dirty="0" smtClean="0">
                <a:solidFill>
                  <a:schemeClr val="tx1"/>
                </a:solidFill>
                <a:effectLst/>
                <a:latin typeface="+mn-lt"/>
                <a:ea typeface="+mn-ea"/>
                <a:cs typeface="+mn-cs"/>
              </a:rPr>
              <a:t>卷一百二十六》〉</a:t>
            </a:r>
          </a:p>
          <a:p>
            <a:pPr marL="0" marR="0" lvl="0" indent="0" algn="l" defTabSz="914400" rtl="0" eaLnBrk="1" fontAlgn="auto" latinLnBrk="0" hangingPunct="1">
              <a:lnSpc>
                <a:spcPct val="100000"/>
              </a:lnSpc>
              <a:spcBef>
                <a:spcPts val="0"/>
              </a:spcBef>
              <a:spcAft>
                <a:spcPts val="0"/>
              </a:spcAft>
              <a:buClrTx/>
              <a:buSzTx/>
              <a:buFontTx/>
              <a:buNone/>
              <a:tabLst/>
              <a:defRPr/>
            </a:pPr>
            <a:endParaRPr lang="zh-TW" altLang="zh-TW" sz="1200" kern="1200" dirty="0" smtClean="0">
              <a:solidFill>
                <a:schemeClr val="tx1"/>
              </a:solidFill>
              <a:effectLst/>
              <a:latin typeface="+mn-lt"/>
              <a:ea typeface="+mn-ea"/>
              <a:cs typeface="+mn-cs"/>
            </a:endParaRPr>
          </a:p>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28</a:t>
            </a:fld>
            <a:endParaRPr lang="zh-TW" altLang="en-US"/>
          </a:p>
        </p:txBody>
      </p:sp>
    </p:spTree>
    <p:extLst>
      <p:ext uri="{BB962C8B-B14F-4D97-AF65-F5344CB8AC3E}">
        <p14:creationId xmlns:p14="http://schemas.microsoft.com/office/powerpoint/2010/main" val="38814426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29</a:t>
            </a:fld>
            <a:endParaRPr lang="zh-TW" altLang="en-US"/>
          </a:p>
        </p:txBody>
      </p:sp>
    </p:spTree>
    <p:extLst>
      <p:ext uri="{BB962C8B-B14F-4D97-AF65-F5344CB8AC3E}">
        <p14:creationId xmlns:p14="http://schemas.microsoft.com/office/powerpoint/2010/main" val="41613935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30</a:t>
            </a:fld>
            <a:endParaRPr lang="zh-TW" altLang="en-US"/>
          </a:p>
        </p:txBody>
      </p:sp>
    </p:spTree>
    <p:extLst>
      <p:ext uri="{BB962C8B-B14F-4D97-AF65-F5344CB8AC3E}">
        <p14:creationId xmlns:p14="http://schemas.microsoft.com/office/powerpoint/2010/main" val="3147787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31</a:t>
            </a:fld>
            <a:endParaRPr lang="zh-TW" altLang="en-US"/>
          </a:p>
        </p:txBody>
      </p:sp>
    </p:spTree>
    <p:extLst>
      <p:ext uri="{BB962C8B-B14F-4D97-AF65-F5344CB8AC3E}">
        <p14:creationId xmlns:p14="http://schemas.microsoft.com/office/powerpoint/2010/main" val="313457396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32</a:t>
            </a:fld>
            <a:endParaRPr lang="zh-TW" altLang="en-US"/>
          </a:p>
        </p:txBody>
      </p:sp>
    </p:spTree>
    <p:extLst>
      <p:ext uri="{BB962C8B-B14F-4D97-AF65-F5344CB8AC3E}">
        <p14:creationId xmlns:p14="http://schemas.microsoft.com/office/powerpoint/2010/main" val="2610436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33</a:t>
            </a:fld>
            <a:endParaRPr lang="zh-TW" altLang="en-US"/>
          </a:p>
        </p:txBody>
      </p:sp>
    </p:spTree>
    <p:extLst>
      <p:ext uri="{BB962C8B-B14F-4D97-AF65-F5344CB8AC3E}">
        <p14:creationId xmlns:p14="http://schemas.microsoft.com/office/powerpoint/2010/main" val="20747515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34</a:t>
            </a:fld>
            <a:endParaRPr lang="zh-TW" altLang="en-US"/>
          </a:p>
        </p:txBody>
      </p:sp>
    </p:spTree>
    <p:extLst>
      <p:ext uri="{BB962C8B-B14F-4D97-AF65-F5344CB8AC3E}">
        <p14:creationId xmlns:p14="http://schemas.microsoft.com/office/powerpoint/2010/main" val="14215196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200" kern="1200" dirty="0" smtClean="0">
                <a:solidFill>
                  <a:schemeClr val="tx1"/>
                </a:solidFill>
                <a:effectLst/>
                <a:latin typeface="+mn-lt"/>
                <a:ea typeface="+mn-ea"/>
                <a:cs typeface="+mn-cs"/>
              </a:rPr>
              <a:t>Master Tao </a:t>
            </a:r>
            <a:r>
              <a:rPr lang="en-US" altLang="zh-TW" sz="1200" kern="1200" dirty="0" err="1" smtClean="0">
                <a:solidFill>
                  <a:schemeClr val="tx1"/>
                </a:solidFill>
                <a:effectLst/>
                <a:latin typeface="+mn-lt"/>
                <a:ea typeface="+mn-ea"/>
                <a:cs typeface="+mn-cs"/>
              </a:rPr>
              <a:t>Hongjing’s</a:t>
            </a:r>
            <a:r>
              <a:rPr lang="en-US" altLang="zh-TW" sz="1200" kern="1200" dirty="0" smtClean="0">
                <a:solidFill>
                  <a:schemeClr val="tx1"/>
                </a:solidFill>
                <a:effectLst/>
                <a:latin typeface="+mn-lt"/>
                <a:ea typeface="+mn-ea"/>
                <a:cs typeface="+mn-cs"/>
              </a:rPr>
              <a:t> connection with Buddhism. From his letters and contacts, we know that He had interaction with several Buddhist practitioners including </a:t>
            </a:r>
            <a:endParaRPr lang="zh-TW" altLang="zh-TW" sz="1200" kern="1200" dirty="0" smtClean="0">
              <a:solidFill>
                <a:schemeClr val="tx1"/>
              </a:solidFill>
              <a:effectLst/>
              <a:latin typeface="+mn-lt"/>
              <a:ea typeface="+mn-ea"/>
              <a:cs typeface="+mn-cs"/>
            </a:endParaRPr>
          </a:p>
          <a:p>
            <a:r>
              <a:rPr lang="en-US" altLang="zh-TW" sz="1200" kern="1200" dirty="0" smtClean="0">
                <a:solidFill>
                  <a:schemeClr val="tx1"/>
                </a:solidFill>
                <a:effectLst/>
                <a:latin typeface="+mn-lt"/>
                <a:ea typeface="+mn-ea"/>
                <a:cs typeface="+mn-cs"/>
              </a:rPr>
              <a:t>Shen Yue</a:t>
            </a:r>
            <a:r>
              <a:rPr lang="zh-TW" altLang="zh-TW" sz="1200" kern="1200" dirty="0" smtClean="0">
                <a:solidFill>
                  <a:schemeClr val="tx1"/>
                </a:solidFill>
                <a:effectLst/>
                <a:latin typeface="+mn-lt"/>
                <a:ea typeface="+mn-ea"/>
                <a:cs typeface="+mn-cs"/>
              </a:rPr>
              <a:t>沈約</a:t>
            </a:r>
            <a:r>
              <a:rPr lang="en-US" altLang="zh-TW" sz="1200" kern="1200" dirty="0" smtClean="0">
                <a:solidFill>
                  <a:schemeClr val="tx1"/>
                </a:solidFill>
                <a:effectLst/>
                <a:latin typeface="+mn-lt"/>
                <a:ea typeface="+mn-ea"/>
                <a:cs typeface="+mn-cs"/>
              </a:rPr>
              <a:t>(441-513 CE), Emperor Liang </a:t>
            </a:r>
            <a:r>
              <a:rPr lang="en-US" altLang="zh-TW" sz="1200" kern="1200" dirty="0" err="1" smtClean="0">
                <a:solidFill>
                  <a:schemeClr val="tx1"/>
                </a:solidFill>
                <a:effectLst/>
                <a:latin typeface="+mn-lt"/>
                <a:ea typeface="+mn-ea"/>
                <a:cs typeface="+mn-cs"/>
              </a:rPr>
              <a:t>Wudi</a:t>
            </a:r>
            <a:r>
              <a:rPr lang="en-US" altLang="zh-TW" sz="1200" kern="1200" dirty="0" smtClean="0">
                <a:solidFill>
                  <a:schemeClr val="tx1"/>
                </a:solidFill>
                <a:effectLst/>
                <a:latin typeface="+mn-lt"/>
                <a:ea typeface="+mn-ea"/>
                <a:cs typeface="+mn-cs"/>
              </a:rPr>
              <a:t> and Master </a:t>
            </a:r>
            <a:r>
              <a:rPr lang="en-US" altLang="zh-TW" sz="1200" kern="1200" dirty="0" err="1" smtClean="0">
                <a:solidFill>
                  <a:schemeClr val="tx1"/>
                </a:solidFill>
                <a:effectLst/>
                <a:latin typeface="+mn-lt"/>
                <a:ea typeface="+mn-ea"/>
                <a:cs typeface="+mn-cs"/>
              </a:rPr>
              <a:t>TanLuan</a:t>
            </a:r>
            <a:r>
              <a:rPr lang="en-US" altLang="zh-TW" sz="1200" kern="1200" dirty="0" smtClean="0">
                <a:solidFill>
                  <a:schemeClr val="tx1"/>
                </a:solidFill>
                <a:effectLst/>
                <a:latin typeface="+mn-lt"/>
                <a:ea typeface="+mn-ea"/>
                <a:cs typeface="+mn-cs"/>
              </a:rPr>
              <a:t>. He also wrote the biography for the Zen Master Hui Yue after his death. Which listed in the</a:t>
            </a:r>
            <a:r>
              <a:rPr lang="en-US" altLang="zh-TW" sz="1200" i="1" kern="1200" dirty="0" smtClean="0">
                <a:solidFill>
                  <a:schemeClr val="tx1"/>
                </a:solidFill>
                <a:effectLst/>
                <a:latin typeface="+mn-lt"/>
                <a:ea typeface="+mn-ea"/>
                <a:cs typeface="+mn-cs"/>
              </a:rPr>
              <a:t> New </a:t>
            </a:r>
            <a:r>
              <a:rPr lang="en-US" altLang="zh-TW" sz="1200" i="1" kern="1200" dirty="0" err="1" smtClean="0">
                <a:solidFill>
                  <a:schemeClr val="tx1"/>
                </a:solidFill>
                <a:effectLst/>
                <a:latin typeface="+mn-lt"/>
                <a:ea typeface="+mn-ea"/>
                <a:cs typeface="+mn-cs"/>
              </a:rPr>
              <a:t>Tangshu</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新唐書</a:t>
            </a:r>
            <a:r>
              <a:rPr lang="en-US" altLang="zh-TW" sz="1200" kern="1200" dirty="0" smtClean="0">
                <a:solidFill>
                  <a:schemeClr val="tx1"/>
                </a:solidFill>
                <a:effectLst/>
                <a:latin typeface="+mn-lt"/>
                <a:ea typeface="+mn-ea"/>
                <a:cs typeface="+mn-cs"/>
              </a:rPr>
              <a:t>and </a:t>
            </a:r>
            <a:r>
              <a:rPr lang="en-US" altLang="zh-TW" sz="1200" i="1" kern="1200" dirty="0" smtClean="0">
                <a:solidFill>
                  <a:schemeClr val="tx1"/>
                </a:solidFill>
                <a:effectLst/>
                <a:latin typeface="+mn-lt"/>
                <a:ea typeface="+mn-ea"/>
                <a:cs typeface="+mn-cs"/>
              </a:rPr>
              <a:t>Old </a:t>
            </a:r>
            <a:r>
              <a:rPr lang="en-US" altLang="zh-TW" sz="1200" i="1" kern="1200" dirty="0" err="1" smtClean="0">
                <a:solidFill>
                  <a:schemeClr val="tx1"/>
                </a:solidFill>
                <a:effectLst/>
                <a:latin typeface="+mn-lt"/>
                <a:ea typeface="+mn-ea"/>
                <a:cs typeface="+mn-cs"/>
              </a:rPr>
              <a:t>Tangshu</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舊唐書</a:t>
            </a:r>
            <a:r>
              <a:rPr lang="en-US" altLang="zh-TW" sz="1200" kern="1200" dirty="0" smtClean="0">
                <a:solidFill>
                  <a:schemeClr val="tx1"/>
                </a:solidFill>
                <a:effectLst/>
                <a:latin typeface="+mn-lt"/>
                <a:ea typeface="+mn-ea"/>
                <a:cs typeface="+mn-cs"/>
              </a:rPr>
              <a:t>. In his many biographies which recorded in </a:t>
            </a:r>
            <a:r>
              <a:rPr lang="en-US" altLang="zh-TW" sz="1200" i="1" kern="1200" dirty="0" smtClean="0">
                <a:solidFill>
                  <a:schemeClr val="tx1"/>
                </a:solidFill>
                <a:effectLst/>
                <a:latin typeface="+mn-lt"/>
                <a:ea typeface="+mn-ea"/>
                <a:cs typeface="+mn-cs"/>
              </a:rPr>
              <a:t>Liang </a:t>
            </a:r>
            <a:r>
              <a:rPr lang="en-US" altLang="zh-TW" sz="1200" i="1" kern="1200" dirty="0" err="1" smtClean="0">
                <a:solidFill>
                  <a:schemeClr val="tx1"/>
                </a:solidFill>
                <a:effectLst/>
                <a:latin typeface="+mn-lt"/>
                <a:ea typeface="+mn-ea"/>
                <a:cs typeface="+mn-cs"/>
              </a:rPr>
              <a:t>shu</a:t>
            </a:r>
            <a:r>
              <a:rPr lang="en-US" altLang="zh-TW" sz="1200" kern="1200" dirty="0" smtClean="0">
                <a:solidFill>
                  <a:schemeClr val="tx1"/>
                </a:solidFill>
                <a:effectLst/>
                <a:latin typeface="+mn-lt"/>
                <a:ea typeface="+mn-ea"/>
                <a:cs typeface="+mn-cs"/>
              </a:rPr>
              <a:t> fascicle 51, </a:t>
            </a:r>
            <a:r>
              <a:rPr lang="en-US" altLang="zh-TW" sz="1200" i="1" kern="1200" dirty="0" smtClean="0">
                <a:solidFill>
                  <a:schemeClr val="tx1"/>
                </a:solidFill>
                <a:effectLst/>
                <a:latin typeface="+mn-lt"/>
                <a:ea typeface="+mn-ea"/>
                <a:cs typeface="+mn-cs"/>
              </a:rPr>
              <a:t>Nan </a:t>
            </a:r>
            <a:r>
              <a:rPr lang="en-US" altLang="zh-TW" sz="1200" i="1" kern="1200" dirty="0" err="1" smtClean="0">
                <a:solidFill>
                  <a:schemeClr val="tx1"/>
                </a:solidFill>
                <a:effectLst/>
                <a:latin typeface="+mn-lt"/>
                <a:ea typeface="+mn-ea"/>
                <a:cs typeface="+mn-cs"/>
              </a:rPr>
              <a:t>shi</a:t>
            </a:r>
            <a:r>
              <a:rPr lang="en-US" altLang="zh-TW" sz="1200" kern="1200" dirty="0" smtClean="0">
                <a:solidFill>
                  <a:schemeClr val="tx1"/>
                </a:solidFill>
                <a:effectLst/>
                <a:latin typeface="+mn-lt"/>
                <a:ea typeface="+mn-ea"/>
                <a:cs typeface="+mn-cs"/>
              </a:rPr>
              <a:t> fascicle 76, </a:t>
            </a:r>
            <a:r>
              <a:rPr lang="en-US" altLang="zh-TW" sz="1200" i="1" kern="1200" dirty="0" err="1" smtClean="0">
                <a:solidFill>
                  <a:schemeClr val="tx1"/>
                </a:solidFill>
                <a:effectLst/>
                <a:latin typeface="+mn-lt"/>
                <a:ea typeface="+mn-ea"/>
                <a:cs typeface="+mn-cs"/>
              </a:rPr>
              <a:t>Benqi</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lu</a:t>
            </a:r>
            <a:r>
              <a:rPr lang="en-US" altLang="zh-TW" sz="1200" kern="1200" dirty="0" smtClean="0">
                <a:solidFill>
                  <a:schemeClr val="tx1"/>
                </a:solidFill>
                <a:effectLst/>
                <a:latin typeface="+mn-lt"/>
                <a:ea typeface="+mn-ea"/>
                <a:cs typeface="+mn-cs"/>
              </a:rPr>
              <a:t>, and </a:t>
            </a:r>
            <a:r>
              <a:rPr lang="en-US" altLang="zh-TW" sz="1200" i="1" kern="1200" dirty="0" smtClean="0">
                <a:solidFill>
                  <a:schemeClr val="tx1"/>
                </a:solidFill>
                <a:effectLst/>
                <a:latin typeface="+mn-lt"/>
                <a:ea typeface="+mn-ea"/>
                <a:cs typeface="+mn-cs"/>
              </a:rPr>
              <a:t>Privy Biography of </a:t>
            </a:r>
            <a:r>
              <a:rPr lang="en-US" altLang="zh-TW" sz="1200" i="1" kern="1200" dirty="0" err="1" smtClean="0">
                <a:solidFill>
                  <a:schemeClr val="tx1"/>
                </a:solidFill>
                <a:effectLst/>
                <a:latin typeface="+mn-lt"/>
                <a:ea typeface="+mn-ea"/>
                <a:cs typeface="+mn-cs"/>
              </a:rPr>
              <a:t>Huayang</a:t>
            </a:r>
            <a:r>
              <a:rPr lang="en-US" altLang="zh-TW" sz="1200" i="1" kern="1200" dirty="0" smtClean="0">
                <a:solidFill>
                  <a:schemeClr val="tx1"/>
                </a:solidFill>
                <a:effectLst/>
                <a:latin typeface="+mn-lt"/>
                <a:ea typeface="+mn-ea"/>
                <a:cs typeface="+mn-cs"/>
              </a:rPr>
              <a:t> Hermit Tao</a:t>
            </a:r>
            <a:r>
              <a:rPr lang="en-US" altLang="zh-TW" sz="1200" kern="1200" dirty="0" smtClean="0">
                <a:solidFill>
                  <a:schemeClr val="tx1"/>
                </a:solidFill>
                <a:effectLst/>
                <a:latin typeface="+mn-lt"/>
                <a:ea typeface="+mn-ea"/>
                <a:cs typeface="+mn-cs"/>
              </a:rPr>
              <a:t>, stated the same event. It is that in his later year, Master Tao </a:t>
            </a:r>
            <a:r>
              <a:rPr lang="en-US" altLang="zh-TW" sz="1200" kern="1200" dirty="0" err="1" smtClean="0">
                <a:solidFill>
                  <a:schemeClr val="tx1"/>
                </a:solidFill>
                <a:effectLst/>
                <a:latin typeface="+mn-lt"/>
                <a:ea typeface="+mn-ea"/>
                <a:cs typeface="+mn-cs"/>
              </a:rPr>
              <a:t>Hongjing</a:t>
            </a:r>
            <a:r>
              <a:rPr lang="en-US" altLang="zh-TW" sz="1200" kern="1200" dirty="0" smtClean="0">
                <a:solidFill>
                  <a:schemeClr val="tx1"/>
                </a:solidFill>
                <a:effectLst/>
                <a:latin typeface="+mn-lt"/>
                <a:ea typeface="+mn-ea"/>
                <a:cs typeface="+mn-cs"/>
              </a:rPr>
              <a:t> had a dream that the Buddha gave the assurance of his future enlightenment. He claimed that he was the incarnation of </a:t>
            </a:r>
            <a:r>
              <a:rPr lang="en-US" altLang="zh-TW" sz="1200" kern="1200" dirty="0" err="1" smtClean="0">
                <a:solidFill>
                  <a:schemeClr val="tx1"/>
                </a:solidFill>
                <a:effectLst/>
                <a:latin typeface="+mn-lt"/>
                <a:ea typeface="+mn-ea"/>
                <a:cs typeface="+mn-cs"/>
              </a:rPr>
              <a:t>Shengli</a:t>
            </a:r>
            <a:r>
              <a:rPr lang="zh-TW" altLang="zh-TW" sz="1200" kern="1200" dirty="0" smtClean="0">
                <a:solidFill>
                  <a:schemeClr val="tx1"/>
                </a:solidFill>
                <a:effectLst/>
                <a:latin typeface="+mn-lt"/>
                <a:ea typeface="+mn-ea"/>
                <a:cs typeface="+mn-cs"/>
              </a:rPr>
              <a:t>勝力</a:t>
            </a:r>
            <a:r>
              <a:rPr lang="en-US" altLang="zh-TW" sz="1200" kern="1200" dirty="0" smtClean="0">
                <a:solidFill>
                  <a:schemeClr val="tx1"/>
                </a:solidFill>
                <a:effectLst/>
                <a:latin typeface="+mn-lt"/>
                <a:ea typeface="+mn-ea"/>
                <a:cs typeface="+mn-cs"/>
              </a:rPr>
              <a:t> Bodhisattva. He then personally visited Ningbo Ayurveda Tower and took the five precepts. After returning to </a:t>
            </a:r>
            <a:r>
              <a:rPr lang="en-US" altLang="zh-TW" sz="1200" kern="1200" dirty="0" err="1" smtClean="0">
                <a:solidFill>
                  <a:schemeClr val="tx1"/>
                </a:solidFill>
                <a:effectLst/>
                <a:latin typeface="+mn-lt"/>
                <a:ea typeface="+mn-ea"/>
                <a:cs typeface="+mn-cs"/>
              </a:rPr>
              <a:t>Maoshan</a:t>
            </a:r>
            <a:r>
              <a:rPr lang="en-US" altLang="zh-TW" sz="1200" kern="1200" dirty="0" smtClean="0">
                <a:solidFill>
                  <a:schemeClr val="tx1"/>
                </a:solidFill>
                <a:effectLst/>
                <a:latin typeface="+mn-lt"/>
                <a:ea typeface="+mn-ea"/>
                <a:cs typeface="+mn-cs"/>
              </a:rPr>
              <a:t>, he established two altars for Buddhism and Daoism. The next day, he starts to worship every day. There is a Buddha statue in the Buddhist shrine, and there is no statue in the Daoist shrine. Moreover, he built </a:t>
            </a:r>
            <a:r>
              <a:rPr lang="en-US" altLang="zh-TW" sz="1200" kern="1200" dirty="0" err="1" smtClean="0">
                <a:solidFill>
                  <a:schemeClr val="tx1"/>
                </a:solidFill>
                <a:effectLst/>
                <a:latin typeface="+mn-lt"/>
                <a:ea typeface="+mn-ea"/>
                <a:cs typeface="+mn-cs"/>
              </a:rPr>
              <a:t>Qingta</a:t>
            </a:r>
            <a:r>
              <a:rPr lang="en-US" altLang="zh-TW" sz="1200" kern="1200" dirty="0" smtClean="0">
                <a:solidFill>
                  <a:schemeClr val="tx1"/>
                </a:solidFill>
                <a:effectLst/>
                <a:latin typeface="+mn-lt"/>
                <a:ea typeface="+mn-ea"/>
                <a:cs typeface="+mn-cs"/>
              </a:rPr>
              <a:t> and </a:t>
            </a:r>
            <a:r>
              <a:rPr lang="en-US" altLang="zh-TW" sz="1200" kern="1200" dirty="0" err="1" smtClean="0">
                <a:solidFill>
                  <a:schemeClr val="tx1"/>
                </a:solidFill>
                <a:effectLst/>
                <a:latin typeface="+mn-lt"/>
                <a:ea typeface="+mn-ea"/>
                <a:cs typeface="+mn-cs"/>
              </a:rPr>
              <a:t>Suta</a:t>
            </a:r>
            <a:r>
              <a:rPr lang="en-US" altLang="zh-TW" sz="1200" kern="1200" dirty="0" smtClean="0">
                <a:solidFill>
                  <a:schemeClr val="tx1"/>
                </a:solidFill>
                <a:effectLst/>
                <a:latin typeface="+mn-lt"/>
                <a:ea typeface="+mn-ea"/>
                <a:cs typeface="+mn-cs"/>
              </a:rPr>
              <a:t> on the mountain. </a:t>
            </a:r>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35</a:t>
            </a:fld>
            <a:endParaRPr lang="zh-TW" altLang="en-US"/>
          </a:p>
        </p:txBody>
      </p:sp>
    </p:spTree>
    <p:extLst>
      <p:ext uri="{BB962C8B-B14F-4D97-AF65-F5344CB8AC3E}">
        <p14:creationId xmlns:p14="http://schemas.microsoft.com/office/powerpoint/2010/main" val="185968632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36</a:t>
            </a:fld>
            <a:endParaRPr lang="zh-TW" altLang="en-US"/>
          </a:p>
        </p:txBody>
      </p:sp>
    </p:spTree>
    <p:extLst>
      <p:ext uri="{BB962C8B-B14F-4D97-AF65-F5344CB8AC3E}">
        <p14:creationId xmlns:p14="http://schemas.microsoft.com/office/powerpoint/2010/main" val="24524146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200" i="1" kern="1200" dirty="0" err="1" smtClean="0">
                <a:solidFill>
                  <a:schemeClr val="tx1"/>
                </a:solidFill>
                <a:effectLst/>
                <a:latin typeface="+mn-lt"/>
                <a:ea typeface="+mn-ea"/>
                <a:cs typeface="+mn-cs"/>
              </a:rPr>
              <a:t>Maoshan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changshaguan</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bei</a:t>
            </a:r>
            <a:r>
              <a:rPr lang="en-US" altLang="zh-TW" sz="1200" i="1"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茅山長沙館碑</a:t>
            </a:r>
            <a:r>
              <a:rPr lang="en-US" altLang="zh-TW" sz="1200"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Zhonghua</a:t>
            </a:r>
            <a:r>
              <a:rPr lang="en-US" altLang="zh-TW" sz="1200" i="1" kern="1200" dirty="0" smtClean="0">
                <a:solidFill>
                  <a:schemeClr val="tx1"/>
                </a:solidFill>
                <a:effectLst/>
                <a:latin typeface="+mn-lt"/>
                <a:ea typeface="+mn-ea"/>
                <a:cs typeface="+mn-cs"/>
              </a:rPr>
              <a:t> </a:t>
            </a:r>
            <a:r>
              <a:rPr lang="en-US" altLang="zh-TW" sz="1200" i="1" kern="1200" dirty="0" err="1" smtClean="0">
                <a:solidFill>
                  <a:schemeClr val="tx1"/>
                </a:solidFill>
                <a:effectLst/>
                <a:latin typeface="+mn-lt"/>
                <a:ea typeface="+mn-ea"/>
                <a:cs typeface="+mn-cs"/>
              </a:rPr>
              <a:t>daozang</a:t>
            </a:r>
            <a:r>
              <a:rPr lang="en-US" altLang="zh-TW" sz="1200" kern="1200" dirty="0" smtClean="0">
                <a:solidFill>
                  <a:schemeClr val="tx1"/>
                </a:solidFill>
                <a:effectLst/>
                <a:latin typeface="+mn-lt"/>
                <a:ea typeface="+mn-ea"/>
                <a:cs typeface="+mn-cs"/>
              </a:rPr>
              <a:t> </a:t>
            </a:r>
            <a:r>
              <a:rPr lang="zh-TW" altLang="zh-TW" sz="1200" kern="1200" dirty="0" smtClean="0">
                <a:solidFill>
                  <a:schemeClr val="tx1"/>
                </a:solidFill>
                <a:effectLst/>
                <a:latin typeface="+mn-lt"/>
                <a:ea typeface="+mn-ea"/>
                <a:cs typeface="+mn-cs"/>
              </a:rPr>
              <a:t>中華道藏</a:t>
            </a:r>
            <a:r>
              <a:rPr lang="en-US" altLang="zh-TW" sz="1200" kern="1200" dirty="0" smtClean="0">
                <a:solidFill>
                  <a:schemeClr val="tx1"/>
                </a:solidFill>
                <a:effectLst/>
                <a:latin typeface="+mn-lt"/>
                <a:ea typeface="+mn-ea"/>
                <a:cs typeface="+mn-cs"/>
              </a:rPr>
              <a:t>,, vol. 46, p. 238a, line 2</a:t>
            </a:r>
            <a:r>
              <a:rPr lang="zh-TW" altLang="zh-TW" sz="1200" kern="1200" dirty="0" smtClean="0">
                <a:solidFill>
                  <a:schemeClr val="tx1"/>
                </a:solidFill>
                <a:effectLst/>
                <a:latin typeface="+mn-lt"/>
                <a:ea typeface="+mn-ea"/>
                <a:cs typeface="+mn-cs"/>
              </a:rPr>
              <a:t>。</a:t>
            </a:r>
          </a:p>
          <a:p>
            <a:endParaRPr lang="zh-TW" altLang="en-US" dirty="0"/>
          </a:p>
        </p:txBody>
      </p:sp>
      <p:sp>
        <p:nvSpPr>
          <p:cNvPr id="4" name="投影片編號版面配置區 3"/>
          <p:cNvSpPr>
            <a:spLocks noGrp="1"/>
          </p:cNvSpPr>
          <p:nvPr>
            <p:ph type="sldNum" sz="quarter" idx="10"/>
          </p:nvPr>
        </p:nvSpPr>
        <p:spPr/>
        <p:txBody>
          <a:bodyPr/>
          <a:lstStyle/>
          <a:p>
            <a:fld id="{B68823E2-2DAB-4DD6-B7BA-D1A0A52386E3}" type="slidenum">
              <a:rPr lang="zh-TW" altLang="en-US" smtClean="0"/>
              <a:t>37</a:t>
            </a:fld>
            <a:endParaRPr lang="zh-TW" altLang="en-US"/>
          </a:p>
        </p:txBody>
      </p:sp>
    </p:spTree>
    <p:extLst>
      <p:ext uri="{BB962C8B-B14F-4D97-AF65-F5344CB8AC3E}">
        <p14:creationId xmlns:p14="http://schemas.microsoft.com/office/powerpoint/2010/main" val="17173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1524000" y="1122363"/>
            <a:ext cx="9144000" cy="2387600"/>
          </a:xfrm>
        </p:spPr>
        <p:txBody>
          <a:bodyPr anchor="b"/>
          <a:lstStyle>
            <a:lvl1pPr algn="ctr">
              <a:defRPr sz="6000"/>
            </a:lvl1pPr>
          </a:lstStyle>
          <a:p>
            <a:r>
              <a:rPr lang="zh-TW" altLang="en-US" smtClean="0"/>
              <a:t>按一下以編輯母片標題樣式</a:t>
            </a:r>
            <a:endParaRPr lang="zh-TW" altLang="en-US"/>
          </a:p>
        </p:txBody>
      </p:sp>
      <p:sp>
        <p:nvSpPr>
          <p:cNvPr id="3" name="副標題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smtClean="0"/>
              <a:t>按一下以編輯母片副標題樣式</a:t>
            </a:r>
            <a:endParaRPr lang="zh-TW" altLang="en-US"/>
          </a:p>
        </p:txBody>
      </p:sp>
      <p:sp>
        <p:nvSpPr>
          <p:cNvPr id="4" name="日期版面配置區 3"/>
          <p:cNvSpPr>
            <a:spLocks noGrp="1"/>
          </p:cNvSpPr>
          <p:nvPr>
            <p:ph type="dt" sz="half" idx="10"/>
          </p:nvPr>
        </p:nvSpPr>
        <p:spPr/>
        <p:txBody>
          <a:bodyPr/>
          <a:lstStyle/>
          <a:p>
            <a:fld id="{88F3C115-E36A-4F3F-9AFC-FD5E391F79D7}" type="datetimeFigureOut">
              <a:rPr lang="zh-TW" altLang="en-US" smtClean="0"/>
              <a:t>2019/5/8</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A39B6EA9-F035-4A8C-90B6-1DB6373A7D39}" type="slidenum">
              <a:rPr lang="zh-TW" altLang="en-US" smtClean="0"/>
              <a:t>‹#›</a:t>
            </a:fld>
            <a:endParaRPr lang="zh-TW" altLang="en-US"/>
          </a:p>
        </p:txBody>
      </p:sp>
    </p:spTree>
    <p:extLst>
      <p:ext uri="{BB962C8B-B14F-4D97-AF65-F5344CB8AC3E}">
        <p14:creationId xmlns:p14="http://schemas.microsoft.com/office/powerpoint/2010/main" val="1059680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內容版面配置區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10"/>
          </p:nvPr>
        </p:nvSpPr>
        <p:spPr/>
        <p:txBody>
          <a:bodyPr/>
          <a:lstStyle/>
          <a:p>
            <a:fld id="{88F3C115-E36A-4F3F-9AFC-FD5E391F79D7}" type="datetimeFigureOut">
              <a:rPr lang="zh-TW" altLang="en-US" smtClean="0"/>
              <a:t>2019/5/8</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A39B6EA9-F035-4A8C-90B6-1DB6373A7D39}" type="slidenum">
              <a:rPr lang="zh-TW" altLang="en-US" smtClean="0"/>
              <a:t>‹#›</a:t>
            </a:fld>
            <a:endParaRPr lang="zh-TW" altLang="en-US"/>
          </a:p>
        </p:txBody>
      </p:sp>
    </p:spTree>
    <p:extLst>
      <p:ext uri="{BB962C8B-B14F-4D97-AF65-F5344CB8AC3E}">
        <p14:creationId xmlns:p14="http://schemas.microsoft.com/office/powerpoint/2010/main" val="1774730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831850" y="1709738"/>
            <a:ext cx="10515600" cy="2852737"/>
          </a:xfrm>
        </p:spPr>
        <p:txBody>
          <a:bodyPr anchor="b"/>
          <a:lstStyle>
            <a:lvl1pPr>
              <a:defRPr sz="6000"/>
            </a:lvl1pPr>
          </a:lstStyle>
          <a:p>
            <a:r>
              <a:rPr lang="zh-TW" altLang="en-US" smtClean="0"/>
              <a:t>按一下以編輯母片標題樣式</a:t>
            </a:r>
            <a:endParaRPr lang="zh-TW" altLang="en-US"/>
          </a:p>
        </p:txBody>
      </p:sp>
      <p:sp>
        <p:nvSpPr>
          <p:cNvPr id="3" name="文字版面配置區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smtClean="0"/>
              <a:t>按一下以編輯母片文字樣式</a:t>
            </a:r>
          </a:p>
        </p:txBody>
      </p:sp>
      <p:sp>
        <p:nvSpPr>
          <p:cNvPr id="4" name="日期版面配置區 3"/>
          <p:cNvSpPr>
            <a:spLocks noGrp="1"/>
          </p:cNvSpPr>
          <p:nvPr>
            <p:ph type="dt" sz="half" idx="10"/>
          </p:nvPr>
        </p:nvSpPr>
        <p:spPr/>
        <p:txBody>
          <a:bodyPr/>
          <a:lstStyle/>
          <a:p>
            <a:fld id="{88F3C115-E36A-4F3F-9AFC-FD5E391F79D7}" type="datetimeFigureOut">
              <a:rPr lang="zh-TW" altLang="en-US" smtClean="0"/>
              <a:t>2019/5/8</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A39B6EA9-F035-4A8C-90B6-1DB6373A7D39}" type="slidenum">
              <a:rPr lang="zh-TW" altLang="en-US" smtClean="0"/>
              <a:t>‹#›</a:t>
            </a:fld>
            <a:endParaRPr lang="zh-TW" altLang="en-US"/>
          </a:p>
        </p:txBody>
      </p:sp>
    </p:spTree>
    <p:extLst>
      <p:ext uri="{BB962C8B-B14F-4D97-AF65-F5344CB8AC3E}">
        <p14:creationId xmlns:p14="http://schemas.microsoft.com/office/powerpoint/2010/main" val="2958873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內容版面配置區 2"/>
          <p:cNvSpPr>
            <a:spLocks noGrp="1"/>
          </p:cNvSpPr>
          <p:nvPr>
            <p:ph sz="half" idx="1"/>
          </p:nvPr>
        </p:nvSpPr>
        <p:spPr>
          <a:xfrm>
            <a:off x="838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內容版面配置區 3"/>
          <p:cNvSpPr>
            <a:spLocks noGrp="1"/>
          </p:cNvSpPr>
          <p:nvPr>
            <p:ph sz="half" idx="2"/>
          </p:nvPr>
        </p:nvSpPr>
        <p:spPr>
          <a:xfrm>
            <a:off x="6172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5" name="日期版面配置區 4"/>
          <p:cNvSpPr>
            <a:spLocks noGrp="1"/>
          </p:cNvSpPr>
          <p:nvPr>
            <p:ph type="dt" sz="half" idx="10"/>
          </p:nvPr>
        </p:nvSpPr>
        <p:spPr/>
        <p:txBody>
          <a:bodyPr/>
          <a:lstStyle/>
          <a:p>
            <a:fld id="{88F3C115-E36A-4F3F-9AFC-FD5E391F79D7}" type="datetimeFigureOut">
              <a:rPr lang="zh-TW" altLang="en-US" smtClean="0"/>
              <a:t>2019/5/8</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A39B6EA9-F035-4A8C-90B6-1DB6373A7D39}" type="slidenum">
              <a:rPr lang="zh-TW" altLang="en-US" smtClean="0"/>
              <a:t>‹#›</a:t>
            </a:fld>
            <a:endParaRPr lang="zh-TW" altLang="en-US"/>
          </a:p>
        </p:txBody>
      </p:sp>
    </p:spTree>
    <p:extLst>
      <p:ext uri="{BB962C8B-B14F-4D97-AF65-F5344CB8AC3E}">
        <p14:creationId xmlns:p14="http://schemas.microsoft.com/office/powerpoint/2010/main" val="3535400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839788" y="365125"/>
            <a:ext cx="10515600" cy="1325563"/>
          </a:xfrm>
        </p:spPr>
        <p:txBody>
          <a:bodyPr/>
          <a:lstStyle/>
          <a:p>
            <a:r>
              <a:rPr lang="zh-TW" altLang="en-US" smtClean="0"/>
              <a:t>按一下以編輯母片標題樣式</a:t>
            </a:r>
            <a:endParaRPr lang="zh-TW" altLang="en-US"/>
          </a:p>
        </p:txBody>
      </p:sp>
      <p:sp>
        <p:nvSpPr>
          <p:cNvPr id="3" name="文字版面配置區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內容版面配置區 3"/>
          <p:cNvSpPr>
            <a:spLocks noGrp="1"/>
          </p:cNvSpPr>
          <p:nvPr>
            <p:ph sz="half" idx="2"/>
          </p:nvPr>
        </p:nvSpPr>
        <p:spPr>
          <a:xfrm>
            <a:off x="839788" y="2505075"/>
            <a:ext cx="5157787"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5" name="文字版面配置區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內容版面配置區 5"/>
          <p:cNvSpPr>
            <a:spLocks noGrp="1"/>
          </p:cNvSpPr>
          <p:nvPr>
            <p:ph sz="quarter" idx="4"/>
          </p:nvPr>
        </p:nvSpPr>
        <p:spPr>
          <a:xfrm>
            <a:off x="6172200" y="2505075"/>
            <a:ext cx="5183188"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7" name="日期版面配置區 6"/>
          <p:cNvSpPr>
            <a:spLocks noGrp="1"/>
          </p:cNvSpPr>
          <p:nvPr>
            <p:ph type="dt" sz="half" idx="10"/>
          </p:nvPr>
        </p:nvSpPr>
        <p:spPr/>
        <p:txBody>
          <a:bodyPr/>
          <a:lstStyle/>
          <a:p>
            <a:fld id="{88F3C115-E36A-4F3F-9AFC-FD5E391F79D7}" type="datetimeFigureOut">
              <a:rPr lang="zh-TW" altLang="en-US" smtClean="0"/>
              <a:t>2019/5/8</a:t>
            </a:fld>
            <a:endParaRPr lang="zh-TW" altLang="en-US"/>
          </a:p>
        </p:txBody>
      </p:sp>
      <p:sp>
        <p:nvSpPr>
          <p:cNvPr id="8" name="頁尾版面配置區 7"/>
          <p:cNvSpPr>
            <a:spLocks noGrp="1"/>
          </p:cNvSpPr>
          <p:nvPr>
            <p:ph type="ftr" sz="quarter" idx="11"/>
          </p:nvPr>
        </p:nvSpPr>
        <p:spPr/>
        <p:txBody>
          <a:bodyPr/>
          <a:lstStyle/>
          <a:p>
            <a:endParaRPr lang="zh-TW" altLang="en-US"/>
          </a:p>
        </p:txBody>
      </p:sp>
      <p:sp>
        <p:nvSpPr>
          <p:cNvPr id="9" name="投影片編號版面配置區 8"/>
          <p:cNvSpPr>
            <a:spLocks noGrp="1"/>
          </p:cNvSpPr>
          <p:nvPr>
            <p:ph type="sldNum" sz="quarter" idx="12"/>
          </p:nvPr>
        </p:nvSpPr>
        <p:spPr/>
        <p:txBody>
          <a:bodyPr/>
          <a:lstStyle/>
          <a:p>
            <a:fld id="{A39B6EA9-F035-4A8C-90B6-1DB6373A7D39}" type="slidenum">
              <a:rPr lang="zh-TW" altLang="en-US" smtClean="0"/>
              <a:t>‹#›</a:t>
            </a:fld>
            <a:endParaRPr lang="zh-TW" altLang="en-US"/>
          </a:p>
        </p:txBody>
      </p:sp>
    </p:spTree>
    <p:extLst>
      <p:ext uri="{BB962C8B-B14F-4D97-AF65-F5344CB8AC3E}">
        <p14:creationId xmlns:p14="http://schemas.microsoft.com/office/powerpoint/2010/main" val="1056518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日期版面配置區 2"/>
          <p:cNvSpPr>
            <a:spLocks noGrp="1"/>
          </p:cNvSpPr>
          <p:nvPr>
            <p:ph type="dt" sz="half" idx="10"/>
          </p:nvPr>
        </p:nvSpPr>
        <p:spPr/>
        <p:txBody>
          <a:bodyPr/>
          <a:lstStyle/>
          <a:p>
            <a:fld id="{88F3C115-E36A-4F3F-9AFC-FD5E391F79D7}" type="datetimeFigureOut">
              <a:rPr lang="zh-TW" altLang="en-US" smtClean="0"/>
              <a:t>2019/5/8</a:t>
            </a:fld>
            <a:endParaRPr lang="zh-TW" altLang="en-US"/>
          </a:p>
        </p:txBody>
      </p:sp>
      <p:sp>
        <p:nvSpPr>
          <p:cNvPr id="4" name="頁尾版面配置區 3"/>
          <p:cNvSpPr>
            <a:spLocks noGrp="1"/>
          </p:cNvSpPr>
          <p:nvPr>
            <p:ph type="ftr" sz="quarter" idx="11"/>
          </p:nvPr>
        </p:nvSpPr>
        <p:spPr/>
        <p:txBody>
          <a:bodyPr/>
          <a:lstStyle/>
          <a:p>
            <a:endParaRPr lang="zh-TW" altLang="en-US"/>
          </a:p>
        </p:txBody>
      </p:sp>
      <p:sp>
        <p:nvSpPr>
          <p:cNvPr id="5" name="投影片編號版面配置區 4"/>
          <p:cNvSpPr>
            <a:spLocks noGrp="1"/>
          </p:cNvSpPr>
          <p:nvPr>
            <p:ph type="sldNum" sz="quarter" idx="12"/>
          </p:nvPr>
        </p:nvSpPr>
        <p:spPr/>
        <p:txBody>
          <a:bodyPr/>
          <a:lstStyle/>
          <a:p>
            <a:fld id="{A39B6EA9-F035-4A8C-90B6-1DB6373A7D39}" type="slidenum">
              <a:rPr lang="zh-TW" altLang="en-US" smtClean="0"/>
              <a:t>‹#›</a:t>
            </a:fld>
            <a:endParaRPr lang="zh-TW" altLang="en-US"/>
          </a:p>
        </p:txBody>
      </p:sp>
    </p:spTree>
    <p:extLst>
      <p:ext uri="{BB962C8B-B14F-4D97-AF65-F5344CB8AC3E}">
        <p14:creationId xmlns:p14="http://schemas.microsoft.com/office/powerpoint/2010/main" val="3560867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88F3C115-E36A-4F3F-9AFC-FD5E391F79D7}" type="datetimeFigureOut">
              <a:rPr lang="zh-TW" altLang="en-US" smtClean="0"/>
              <a:t>2019/5/8</a:t>
            </a:fld>
            <a:endParaRPr lang="zh-TW" altLang="en-US"/>
          </a:p>
        </p:txBody>
      </p:sp>
      <p:sp>
        <p:nvSpPr>
          <p:cNvPr id="3" name="頁尾版面配置區 2"/>
          <p:cNvSpPr>
            <a:spLocks noGrp="1"/>
          </p:cNvSpPr>
          <p:nvPr>
            <p:ph type="ftr" sz="quarter" idx="11"/>
          </p:nvPr>
        </p:nvSpPr>
        <p:spPr/>
        <p:txBody>
          <a:bodyPr/>
          <a:lstStyle/>
          <a:p>
            <a:endParaRPr lang="zh-TW" altLang="en-US"/>
          </a:p>
        </p:txBody>
      </p:sp>
      <p:sp>
        <p:nvSpPr>
          <p:cNvPr id="4" name="投影片編號版面配置區 3"/>
          <p:cNvSpPr>
            <a:spLocks noGrp="1"/>
          </p:cNvSpPr>
          <p:nvPr>
            <p:ph type="sldNum" sz="quarter" idx="12"/>
          </p:nvPr>
        </p:nvSpPr>
        <p:spPr/>
        <p:txBody>
          <a:bodyPr/>
          <a:lstStyle/>
          <a:p>
            <a:fld id="{A39B6EA9-F035-4A8C-90B6-1DB6373A7D39}" type="slidenum">
              <a:rPr lang="zh-TW" altLang="en-US" smtClean="0"/>
              <a:t>‹#›</a:t>
            </a:fld>
            <a:endParaRPr lang="zh-TW" altLang="en-US"/>
          </a:p>
        </p:txBody>
      </p:sp>
    </p:spTree>
    <p:extLst>
      <p:ext uri="{BB962C8B-B14F-4D97-AF65-F5344CB8AC3E}">
        <p14:creationId xmlns:p14="http://schemas.microsoft.com/office/powerpoint/2010/main" val="1597095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TW" altLang="en-US"/>
          </a:p>
        </p:txBody>
      </p:sp>
      <p:sp>
        <p:nvSpPr>
          <p:cNvPr id="3" name="內容版面配置區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88F3C115-E36A-4F3F-9AFC-FD5E391F79D7}" type="datetimeFigureOut">
              <a:rPr lang="zh-TW" altLang="en-US" smtClean="0"/>
              <a:t>2019/5/8</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A39B6EA9-F035-4A8C-90B6-1DB6373A7D39}" type="slidenum">
              <a:rPr lang="zh-TW" altLang="en-US" smtClean="0"/>
              <a:t>‹#›</a:t>
            </a:fld>
            <a:endParaRPr lang="zh-TW" altLang="en-US"/>
          </a:p>
        </p:txBody>
      </p:sp>
    </p:spTree>
    <p:extLst>
      <p:ext uri="{BB962C8B-B14F-4D97-AF65-F5344CB8AC3E}">
        <p14:creationId xmlns:p14="http://schemas.microsoft.com/office/powerpoint/2010/main" val="3563483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TW" altLang="en-US"/>
          </a:p>
        </p:txBody>
      </p:sp>
      <p:sp>
        <p:nvSpPr>
          <p:cNvPr id="3" name="圖片版面配置區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TW"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88F3C115-E36A-4F3F-9AFC-FD5E391F79D7}" type="datetimeFigureOut">
              <a:rPr lang="zh-TW" altLang="en-US" smtClean="0"/>
              <a:t>2019/5/8</a:t>
            </a:fld>
            <a:endParaRPr lang="zh-TW" altLang="en-US"/>
          </a:p>
        </p:txBody>
      </p:sp>
      <p:sp>
        <p:nvSpPr>
          <p:cNvPr id="6" name="頁尾版面配置區 5"/>
          <p:cNvSpPr>
            <a:spLocks noGrp="1"/>
          </p:cNvSpPr>
          <p:nvPr>
            <p:ph type="ftr" sz="quarter" idx="11"/>
          </p:nvPr>
        </p:nvSpPr>
        <p:spPr/>
        <p:txBody>
          <a:bodyPr/>
          <a:lstStyle/>
          <a:p>
            <a:endParaRPr lang="zh-TW" altLang="en-US"/>
          </a:p>
        </p:txBody>
      </p:sp>
      <p:sp>
        <p:nvSpPr>
          <p:cNvPr id="7" name="投影片編號版面配置區 6"/>
          <p:cNvSpPr>
            <a:spLocks noGrp="1"/>
          </p:cNvSpPr>
          <p:nvPr>
            <p:ph type="sldNum" sz="quarter" idx="12"/>
          </p:nvPr>
        </p:nvSpPr>
        <p:spPr/>
        <p:txBody>
          <a:bodyPr/>
          <a:lstStyle/>
          <a:p>
            <a:fld id="{A39B6EA9-F035-4A8C-90B6-1DB6373A7D39}" type="slidenum">
              <a:rPr lang="zh-TW" altLang="en-US" smtClean="0"/>
              <a:t>‹#›</a:t>
            </a:fld>
            <a:endParaRPr lang="zh-TW" altLang="en-US"/>
          </a:p>
        </p:txBody>
      </p:sp>
    </p:spTree>
    <p:extLst>
      <p:ext uri="{BB962C8B-B14F-4D97-AF65-F5344CB8AC3E}">
        <p14:creationId xmlns:p14="http://schemas.microsoft.com/office/powerpoint/2010/main" val="3766277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TW" altLang="en-US"/>
          </a:p>
        </p:txBody>
      </p:sp>
      <p:sp>
        <p:nvSpPr>
          <p:cNvPr id="3" name="直排文字版面配置區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10"/>
          </p:nvPr>
        </p:nvSpPr>
        <p:spPr/>
        <p:txBody>
          <a:bodyPr/>
          <a:lstStyle/>
          <a:p>
            <a:fld id="{88F3C115-E36A-4F3F-9AFC-FD5E391F79D7}" type="datetimeFigureOut">
              <a:rPr lang="zh-TW" altLang="en-US" smtClean="0"/>
              <a:t>2019/5/8</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A39B6EA9-F035-4A8C-90B6-1DB6373A7D39}" type="slidenum">
              <a:rPr lang="zh-TW" altLang="en-US" smtClean="0"/>
              <a:t>‹#›</a:t>
            </a:fld>
            <a:endParaRPr lang="zh-TW" altLang="en-US"/>
          </a:p>
        </p:txBody>
      </p:sp>
    </p:spTree>
    <p:extLst>
      <p:ext uri="{BB962C8B-B14F-4D97-AF65-F5344CB8AC3E}">
        <p14:creationId xmlns:p14="http://schemas.microsoft.com/office/powerpoint/2010/main" val="2204449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8724900" y="365125"/>
            <a:ext cx="2628900" cy="5811838"/>
          </a:xfrm>
        </p:spPr>
        <p:txBody>
          <a:bodyPr vert="eaVert"/>
          <a:lstStyle/>
          <a:p>
            <a:r>
              <a:rPr lang="zh-TW" altLang="en-US" smtClean="0"/>
              <a:t>按一下以編輯母片標題樣式</a:t>
            </a:r>
            <a:endParaRPr lang="zh-TW" altLang="en-US"/>
          </a:p>
        </p:txBody>
      </p:sp>
      <p:sp>
        <p:nvSpPr>
          <p:cNvPr id="3" name="直排文字版面配置區 2"/>
          <p:cNvSpPr>
            <a:spLocks noGrp="1"/>
          </p:cNvSpPr>
          <p:nvPr>
            <p:ph type="body" orient="vert" idx="1"/>
          </p:nvPr>
        </p:nvSpPr>
        <p:spPr>
          <a:xfrm>
            <a:off x="838200" y="365125"/>
            <a:ext cx="7734300" cy="5811838"/>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10"/>
          </p:nvPr>
        </p:nvSpPr>
        <p:spPr/>
        <p:txBody>
          <a:bodyPr/>
          <a:lstStyle/>
          <a:p>
            <a:fld id="{88F3C115-E36A-4F3F-9AFC-FD5E391F79D7}" type="datetimeFigureOut">
              <a:rPr lang="zh-TW" altLang="en-US" smtClean="0"/>
              <a:t>2019/5/8</a:t>
            </a:fld>
            <a:endParaRPr lang="zh-TW" altLang="en-US"/>
          </a:p>
        </p:txBody>
      </p:sp>
      <p:sp>
        <p:nvSpPr>
          <p:cNvPr id="5" name="頁尾版面配置區 4"/>
          <p:cNvSpPr>
            <a:spLocks noGrp="1"/>
          </p:cNvSpPr>
          <p:nvPr>
            <p:ph type="ftr" sz="quarter" idx="11"/>
          </p:nvPr>
        </p:nvSpPr>
        <p:spPr/>
        <p:txBody>
          <a:bodyPr/>
          <a:lstStyle/>
          <a:p>
            <a:endParaRPr lang="zh-TW" altLang="en-US"/>
          </a:p>
        </p:txBody>
      </p:sp>
      <p:sp>
        <p:nvSpPr>
          <p:cNvPr id="6" name="投影片編號版面配置區 5"/>
          <p:cNvSpPr>
            <a:spLocks noGrp="1"/>
          </p:cNvSpPr>
          <p:nvPr>
            <p:ph type="sldNum" sz="quarter" idx="12"/>
          </p:nvPr>
        </p:nvSpPr>
        <p:spPr/>
        <p:txBody>
          <a:bodyPr/>
          <a:lstStyle/>
          <a:p>
            <a:fld id="{A39B6EA9-F035-4A8C-90B6-1DB6373A7D39}" type="slidenum">
              <a:rPr lang="zh-TW" altLang="en-US" smtClean="0"/>
              <a:t>‹#›</a:t>
            </a:fld>
            <a:endParaRPr lang="zh-TW" altLang="en-US"/>
          </a:p>
        </p:txBody>
      </p:sp>
    </p:spTree>
    <p:extLst>
      <p:ext uri="{BB962C8B-B14F-4D97-AF65-F5344CB8AC3E}">
        <p14:creationId xmlns:p14="http://schemas.microsoft.com/office/powerpoint/2010/main" val="1659354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smtClean="0"/>
              <a:t>按一下以編輯母片標題樣式</a:t>
            </a:r>
            <a:endParaRPr lang="zh-TW" altLang="en-US"/>
          </a:p>
        </p:txBody>
      </p:sp>
      <p:sp>
        <p:nvSpPr>
          <p:cNvPr id="3" name="文字版面配置區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4" name="日期版面配置區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F3C115-E36A-4F3F-9AFC-FD5E391F79D7}" type="datetimeFigureOut">
              <a:rPr lang="zh-TW" altLang="en-US" smtClean="0"/>
              <a:t>2019/5/8</a:t>
            </a:fld>
            <a:endParaRPr lang="zh-TW" altLang="en-US"/>
          </a:p>
        </p:txBody>
      </p:sp>
      <p:sp>
        <p:nvSpPr>
          <p:cNvPr id="5" name="頁尾版面配置區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TW" altLang="en-US"/>
          </a:p>
        </p:txBody>
      </p:sp>
      <p:sp>
        <p:nvSpPr>
          <p:cNvPr id="6" name="投影片編號版面配置區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9B6EA9-F035-4A8C-90B6-1DB6373A7D39}" type="slidenum">
              <a:rPr lang="zh-TW" altLang="en-US" smtClean="0"/>
              <a:t>‹#›</a:t>
            </a:fld>
            <a:endParaRPr lang="zh-TW" altLang="en-US"/>
          </a:p>
        </p:txBody>
      </p:sp>
    </p:spTree>
    <p:extLst>
      <p:ext uri="{BB962C8B-B14F-4D97-AF65-F5344CB8AC3E}">
        <p14:creationId xmlns:p14="http://schemas.microsoft.com/office/powerpoint/2010/main" val="3741609518"/>
      </p:ext>
    </p:extLst>
  </p:cSld>
  <p:clrMap bg1="lt1" tx1="dk1" bg2="lt2" tx2="dk2" accent1="accent1" accent2="accent2" accent3="accent3" accent4="accent4" accent5="accent5" accent6="accent6" hlink="hlink" folHlink="folHlink"/>
  <p:sldLayoutIdLst>
    <p:sldLayoutId id="2147484609" r:id="rId1"/>
    <p:sldLayoutId id="2147484610" r:id="rId2"/>
    <p:sldLayoutId id="2147484611" r:id="rId3"/>
    <p:sldLayoutId id="2147484612" r:id="rId4"/>
    <p:sldLayoutId id="2147484613" r:id="rId5"/>
    <p:sldLayoutId id="2147484614" r:id="rId6"/>
    <p:sldLayoutId id="2147484615" r:id="rId7"/>
    <p:sldLayoutId id="2147484616" r:id="rId8"/>
    <p:sldLayoutId id="2147484617" r:id="rId9"/>
    <p:sldLayoutId id="2147484618" r:id="rId10"/>
    <p:sldLayoutId id="21474846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travelchinaguide.com/intro/history/southern_northern/"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depts.washington.edu/chinaciv/1xardivi.htm"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www.100md.com/index/paper/CN11-0153/p4/4127/index.htm" TargetMode="External"/><Relationship Id="rId5" Type="http://schemas.openxmlformats.org/officeDocument/2006/relationships/hyperlink" Target="http://www.cntcm.com.cn/" TargetMode="External"/><Relationship Id="rId4" Type="http://schemas.openxmlformats.org/officeDocument/2006/relationships/hyperlink" Target="http://www.100md.com/index/alldays/2014/07/09.htm"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www.100md.com/index/paper/CN11-0153/p4/4127/index.htm" TargetMode="External"/><Relationship Id="rId5" Type="http://schemas.openxmlformats.org/officeDocument/2006/relationships/hyperlink" Target="http://www.cntcm.com.cn/" TargetMode="External"/><Relationship Id="rId4" Type="http://schemas.openxmlformats.org/officeDocument/2006/relationships/hyperlink" Target="http://www.100md.com/index/alldays/2014/07/09.htm"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www.100md.com/index/paper/CN11-0153/p4/4127/index.htm" TargetMode="External"/><Relationship Id="rId5" Type="http://schemas.openxmlformats.org/officeDocument/2006/relationships/hyperlink" Target="http://www.cntcm.com.cn/" TargetMode="External"/><Relationship Id="rId4" Type="http://schemas.openxmlformats.org/officeDocument/2006/relationships/hyperlink" Target="http://www.100md.com/index/alldays/2014/07/09.htm"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www.pureland-buddhism.org/tc/"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www.pureland-buddhism.org/tc/"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hk.wxwenku.com/d/108894707"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hk.wxwenku.com/d/108894707"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sacred-texts.com/journals/jras/os19-14.htm"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sacred-texts.com/journals/jras/os19-14.htm"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sacred-texts.com/journals/jras/os19-14.htm"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sacred-texts.com/journals/jras/os19-14.htm"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sacred-texts.com/journals/jras/os19-14.htm"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ctext.org/" TargetMode="External"/><Relationship Id="rId2" Type="http://schemas.openxmlformats.org/officeDocument/2006/relationships/hyperlink" Target="file:///C:\Users\User\Documents\Professional%20Doctorate%20Interfaith%20Studies\Confucianism%20and%20Daoism%20(HPPD7009)\DAO%20DE%20JING\Donald%20Sturgeon" TargetMode="External"/><Relationship Id="rId1" Type="http://schemas.openxmlformats.org/officeDocument/2006/relationships/slideLayout" Target="../slideLayouts/slideLayout2.xml"/><Relationship Id="rId4" Type="http://schemas.openxmlformats.org/officeDocument/2006/relationships/hyperlink" Target="https://ctext.org/wiki.pl?if=gb&amp;chapter=787156#p32"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標題 7"/>
          <p:cNvSpPr>
            <a:spLocks noGrp="1"/>
          </p:cNvSpPr>
          <p:nvPr>
            <p:ph type="title"/>
          </p:nvPr>
        </p:nvSpPr>
        <p:spPr>
          <a:xfrm>
            <a:off x="991061" y="544945"/>
            <a:ext cx="10302241" cy="3103419"/>
          </a:xfrm>
        </p:spPr>
        <p:txBody>
          <a:bodyPr>
            <a:normAutofit/>
          </a:bodyPr>
          <a:lstStyle/>
          <a:p>
            <a:pPr algn="ctr"/>
            <a:r>
              <a:rPr lang="en-US" altLang="zh-TW" b="1" dirty="0"/>
              <a:t>Find</a:t>
            </a:r>
            <a:r>
              <a:rPr lang="en-US" altLang="zh-TW" b="1" dirty="0" smtClean="0"/>
              <a:t> </a:t>
            </a:r>
            <a:r>
              <a:rPr lang="en-US" altLang="zh-TW" b="1" dirty="0"/>
              <a:t>Harmonious Mixture of </a:t>
            </a:r>
            <a:r>
              <a:rPr lang="en-US" altLang="zh-TW" b="1" dirty="0" smtClean="0"/>
              <a:t>Buddhism </a:t>
            </a:r>
            <a:r>
              <a:rPr lang="en-US" altLang="zh-TW" b="1" dirty="0"/>
              <a:t>Daoism from Master Tao </a:t>
            </a:r>
            <a:r>
              <a:rPr lang="en-US" altLang="zh-TW" b="1" dirty="0" err="1"/>
              <a:t>Hongjing</a:t>
            </a:r>
            <a:r>
              <a:rPr lang="en-US" altLang="zh-TW" b="1" dirty="0"/>
              <a:t> </a:t>
            </a:r>
            <a:r>
              <a:rPr lang="en-US" altLang="zh-TW" b="1" dirty="0" smtClean="0"/>
              <a:t>and </a:t>
            </a:r>
            <a:r>
              <a:rPr lang="en-US" altLang="zh-TW" b="1" dirty="0"/>
              <a:t>Master </a:t>
            </a:r>
            <a:r>
              <a:rPr lang="en-US" altLang="zh-TW" b="1" dirty="0" err="1" smtClean="0"/>
              <a:t>Tanluan</a:t>
            </a:r>
            <a:endParaRPr lang="zh-TW" altLang="en-US" dirty="0"/>
          </a:p>
        </p:txBody>
      </p:sp>
      <p:sp>
        <p:nvSpPr>
          <p:cNvPr id="20" name="框架 19"/>
          <p:cNvSpPr/>
          <p:nvPr/>
        </p:nvSpPr>
        <p:spPr>
          <a:xfrm>
            <a:off x="0" y="0"/>
            <a:ext cx="12192000" cy="6858000"/>
          </a:xfrm>
          <a:prstGeom prst="frame">
            <a:avLst>
              <a:gd name="adj1" fmla="val 8980"/>
            </a:avLst>
          </a:prstGeom>
          <a:gradFill>
            <a:gsLst>
              <a:gs pos="0">
                <a:schemeClr val="lt1">
                  <a:tint val="93000"/>
                  <a:satMod val="150000"/>
                  <a:shade val="98000"/>
                  <a:lumMod val="102000"/>
                </a:schemeClr>
              </a:gs>
              <a:gs pos="50000">
                <a:schemeClr val="lt1">
                  <a:tint val="98000"/>
                  <a:satMod val="130000"/>
                  <a:shade val="90000"/>
                  <a:lumMod val="103000"/>
                </a:schemeClr>
              </a:gs>
              <a:gs pos="100000">
                <a:srgbClr val="009999"/>
              </a:gs>
            </a:gsLst>
          </a:gra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zh-TW" altLang="en-US" dirty="0">
              <a:solidFill>
                <a:schemeClr val="tx1"/>
              </a:solidFill>
            </a:endParaRPr>
          </a:p>
        </p:txBody>
      </p:sp>
      <p:sp>
        <p:nvSpPr>
          <p:cNvPr id="23" name="文字方塊 22"/>
          <p:cNvSpPr txBox="1"/>
          <p:nvPr/>
        </p:nvSpPr>
        <p:spPr>
          <a:xfrm>
            <a:off x="2917373" y="4345576"/>
            <a:ext cx="6574972" cy="461665"/>
          </a:xfrm>
          <a:prstGeom prst="rect">
            <a:avLst/>
          </a:prstGeom>
          <a:noFill/>
        </p:spPr>
        <p:txBody>
          <a:bodyPr wrap="square" rtlCol="0">
            <a:spAutoFit/>
          </a:bodyPr>
          <a:lstStyle/>
          <a:p>
            <a:r>
              <a:rPr lang="en-US" altLang="zh-TW" sz="2400" dirty="0" smtClean="0"/>
              <a:t>Presented by Hsueh-Ying Hsu, student no. 1707645</a:t>
            </a:r>
            <a:endParaRPr lang="zh-TW" altLang="en-US" sz="2400" dirty="0"/>
          </a:p>
        </p:txBody>
      </p:sp>
    </p:spTree>
    <p:extLst>
      <p:ext uri="{BB962C8B-B14F-4D97-AF65-F5344CB8AC3E}">
        <p14:creationId xmlns:p14="http://schemas.microsoft.com/office/powerpoint/2010/main" val="6740720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9969305" cy="5584873"/>
          </a:xfrm>
        </p:spPr>
        <p:txBody>
          <a:bodyPr>
            <a:noAutofit/>
          </a:bodyPr>
          <a:lstStyle/>
          <a:p>
            <a:r>
              <a:rPr lang="en-US" altLang="zh-TW" sz="4000" dirty="0" smtClean="0"/>
              <a:t>The relationship between Confucianism, Daoism and Buddhism</a:t>
            </a:r>
          </a:p>
          <a:p>
            <a:r>
              <a:rPr lang="en-US" altLang="zh-TW" sz="4000" dirty="0" smtClean="0"/>
              <a:t>Daoist Master Tao </a:t>
            </a:r>
            <a:r>
              <a:rPr lang="en-US" altLang="zh-TW" sz="4000" dirty="0" err="1" smtClean="0"/>
              <a:t>Hongjing</a:t>
            </a:r>
            <a:r>
              <a:rPr lang="en-US" altLang="zh-TW" sz="4000" dirty="0" smtClean="0"/>
              <a:t> </a:t>
            </a:r>
            <a:r>
              <a:rPr lang="zh-TW" altLang="zh-TW" sz="4000" dirty="0" smtClean="0"/>
              <a:t>陶弘景（</a:t>
            </a:r>
            <a:r>
              <a:rPr lang="en-GB" altLang="zh-TW" sz="4000" dirty="0" smtClean="0"/>
              <a:t>456-536 CE</a:t>
            </a:r>
            <a:r>
              <a:rPr lang="zh-TW" altLang="zh-TW" sz="4000" dirty="0" smtClean="0"/>
              <a:t>）</a:t>
            </a:r>
            <a:r>
              <a:rPr lang="en-US" altLang="zh-TW" sz="4000" dirty="0" smtClean="0"/>
              <a:t>and Buddhist Master </a:t>
            </a:r>
            <a:r>
              <a:rPr lang="en-US" altLang="zh-TW" sz="4000" dirty="0" err="1" smtClean="0"/>
              <a:t>Tanluan</a:t>
            </a:r>
            <a:r>
              <a:rPr lang="zh-TW" altLang="zh-TW" sz="4000" dirty="0" smtClean="0"/>
              <a:t>曇鸞 </a:t>
            </a:r>
            <a:r>
              <a:rPr lang="en-GB" altLang="zh-TW" sz="4000" dirty="0" smtClean="0"/>
              <a:t>(475-542 CE), t</a:t>
            </a:r>
            <a:r>
              <a:rPr lang="en-US" altLang="zh-TW" sz="4000" dirty="0" smtClean="0"/>
              <a:t>wo </a:t>
            </a:r>
            <a:r>
              <a:rPr lang="en-US" altLang="zh-TW" sz="4000" dirty="0"/>
              <a:t>great figures in Daoism and Buddhism during the Northern and Southern Dynasties period </a:t>
            </a:r>
            <a:r>
              <a:rPr lang="zh-TW" altLang="zh-TW" sz="4000" dirty="0" smtClean="0"/>
              <a:t>南北朝</a:t>
            </a:r>
            <a:r>
              <a:rPr lang="en-US" altLang="zh-TW" sz="4000" i="1" dirty="0" smtClean="0"/>
              <a:t> </a:t>
            </a:r>
            <a:r>
              <a:rPr lang="en-US" altLang="zh-TW" sz="4000" dirty="0" smtClean="0"/>
              <a:t>(</a:t>
            </a:r>
            <a:r>
              <a:rPr lang="en-US" altLang="zh-TW" sz="4000" dirty="0"/>
              <a:t>420—589 CE</a:t>
            </a:r>
            <a:r>
              <a:rPr lang="en-US" altLang="zh-TW" sz="4000" dirty="0" smtClean="0"/>
              <a:t>):</a:t>
            </a:r>
            <a:r>
              <a:rPr lang="en-GB" altLang="zh-TW" sz="4000" dirty="0" smtClean="0"/>
              <a:t>. </a:t>
            </a:r>
            <a:endParaRPr lang="zh-TW" altLang="zh-TW" sz="4000" dirty="0" smtClean="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554583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6"/>
            <a:ext cx="10571780" cy="4661602"/>
          </a:xfrm>
        </p:spPr>
        <p:txBody>
          <a:bodyPr>
            <a:noAutofit/>
          </a:bodyPr>
          <a:lstStyle/>
          <a:p>
            <a:endParaRPr lang="en-US" altLang="zh-TW" sz="4000" dirty="0" smtClean="0"/>
          </a:p>
          <a:p>
            <a:r>
              <a:rPr lang="en-US" altLang="zh-TW" sz="4000" dirty="0" smtClean="0"/>
              <a:t>Why Master Tao </a:t>
            </a:r>
            <a:r>
              <a:rPr lang="en-US" altLang="zh-TW" sz="4000" dirty="0" err="1" smtClean="0"/>
              <a:t>Hongjing</a:t>
            </a:r>
            <a:r>
              <a:rPr lang="en-US" altLang="zh-TW" sz="4000" dirty="0" smtClean="0"/>
              <a:t> and Master </a:t>
            </a:r>
            <a:r>
              <a:rPr lang="en-US" altLang="zh-TW" sz="4000" dirty="0" err="1" smtClean="0"/>
              <a:t>Tanluan</a:t>
            </a:r>
            <a:r>
              <a:rPr lang="en-US" altLang="zh-TW" sz="4000" dirty="0" smtClean="0"/>
              <a:t>?</a:t>
            </a:r>
            <a:endParaRPr lang="zh-TW" altLang="zh-TW" sz="4000" dirty="0" smtClean="0"/>
          </a:p>
          <a:p>
            <a:r>
              <a:rPr lang="en-US" altLang="zh-TW" sz="4000" dirty="0" smtClean="0"/>
              <a:t>The two masters were </a:t>
            </a:r>
            <a:r>
              <a:rPr lang="en-US" altLang="zh-TW" sz="4000" dirty="0" smtClean="0"/>
              <a:t>have high achievements and contributions in Daoism and Buddhism respectively, and were </a:t>
            </a:r>
            <a:r>
              <a:rPr lang="en-US" altLang="zh-TW" sz="4000" dirty="0" smtClean="0"/>
              <a:t>well-versed </a:t>
            </a:r>
            <a:r>
              <a:rPr lang="en-US" altLang="zh-TW" sz="4000" dirty="0"/>
              <a:t>in </a:t>
            </a:r>
            <a:r>
              <a:rPr lang="en-US" altLang="zh-TW" sz="4000" dirty="0" smtClean="0"/>
              <a:t>Buddhism, </a:t>
            </a:r>
            <a:r>
              <a:rPr lang="en-US" altLang="zh-TW" sz="4000" dirty="0" smtClean="0"/>
              <a:t>Confucianism and Daoism.</a:t>
            </a:r>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4260016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1"/>
            <a:ext cx="10571780" cy="6287589"/>
          </a:xfrm>
        </p:spPr>
        <p:txBody>
          <a:bodyPr>
            <a:noAutofit/>
          </a:bodyPr>
          <a:lstStyle/>
          <a:p>
            <a:endParaRPr lang="en-US" altLang="zh-TW" sz="4000" dirty="0" smtClean="0"/>
          </a:p>
          <a:p>
            <a:r>
              <a:rPr lang="en-US" altLang="zh-TW" sz="4000" dirty="0" smtClean="0"/>
              <a:t>Main References</a:t>
            </a:r>
          </a:p>
          <a:p>
            <a:pPr eaLnBrk="0" hangingPunct="0"/>
            <a:r>
              <a:rPr lang="en-GB" altLang="zh-TW" sz="4000" i="1" dirty="0" smtClean="0"/>
              <a:t>Taisho </a:t>
            </a:r>
            <a:r>
              <a:rPr lang="en-GB" altLang="zh-TW" sz="4000" i="1" dirty="0" err="1"/>
              <a:t>shinshu</a:t>
            </a:r>
            <a:r>
              <a:rPr lang="en-GB" altLang="zh-TW" sz="4000" i="1" dirty="0"/>
              <a:t> </a:t>
            </a:r>
            <a:r>
              <a:rPr lang="en-GB" altLang="zh-TW" sz="4000" i="1" dirty="0" err="1"/>
              <a:t>daizokyo</a:t>
            </a:r>
            <a:r>
              <a:rPr lang="en-GB" altLang="zh-TW" sz="4000" i="1" dirty="0"/>
              <a:t> </a:t>
            </a:r>
            <a:r>
              <a:rPr lang="zh-CN" altLang="zh-TW" sz="4000" dirty="0"/>
              <a:t>大正新修大藏經</a:t>
            </a:r>
            <a:r>
              <a:rPr lang="en-GB" altLang="zh-TW" sz="4000" dirty="0"/>
              <a:t> (New Edition of the Buddhist </a:t>
            </a:r>
            <a:r>
              <a:rPr lang="en-GB" altLang="zh-TW" sz="4000" dirty="0" err="1"/>
              <a:t>Tripiṭaka</a:t>
            </a:r>
            <a:r>
              <a:rPr lang="en-GB" altLang="zh-TW" sz="4000" dirty="0"/>
              <a:t> from the Taisho Era), ed. by </a:t>
            </a:r>
            <a:r>
              <a:rPr lang="en-GB" altLang="zh-TW" sz="4000" dirty="0" err="1"/>
              <a:t>Takakusu</a:t>
            </a:r>
            <a:r>
              <a:rPr lang="en-GB" altLang="zh-TW" sz="4000" dirty="0"/>
              <a:t> </a:t>
            </a:r>
            <a:r>
              <a:rPr lang="en-GB" altLang="zh-TW" sz="4000" dirty="0" err="1"/>
              <a:t>Junjiro</a:t>
            </a:r>
            <a:r>
              <a:rPr lang="en-GB" altLang="zh-TW" sz="4000" dirty="0"/>
              <a:t> </a:t>
            </a:r>
            <a:r>
              <a:rPr lang="zh-CN" altLang="zh-TW" sz="4000" dirty="0"/>
              <a:t>高楠順次郎</a:t>
            </a:r>
            <a:r>
              <a:rPr lang="en-GB" altLang="zh-TW" sz="4000" dirty="0"/>
              <a:t>and Watanabe </a:t>
            </a:r>
            <a:r>
              <a:rPr lang="en-GB" altLang="zh-TW" sz="4000" dirty="0" err="1"/>
              <a:t>Kaigyoku</a:t>
            </a:r>
            <a:r>
              <a:rPr lang="en-GB" altLang="zh-TW" sz="4000" dirty="0"/>
              <a:t> </a:t>
            </a:r>
            <a:r>
              <a:rPr lang="zh-CN" altLang="zh-TW" sz="4000" dirty="0"/>
              <a:t>渡邊海旭</a:t>
            </a:r>
            <a:r>
              <a:rPr lang="en-GB" altLang="zh-TW" sz="4000" dirty="0"/>
              <a:t>, (Tokyo: Taisho </a:t>
            </a:r>
            <a:r>
              <a:rPr lang="en-GB" altLang="zh-TW" sz="4000" dirty="0" err="1"/>
              <a:t>issaikyo</a:t>
            </a:r>
            <a:r>
              <a:rPr lang="en-GB" altLang="zh-TW" sz="4000" dirty="0"/>
              <a:t> </a:t>
            </a:r>
            <a:r>
              <a:rPr lang="en-GB" altLang="zh-TW" sz="4000" dirty="0" err="1"/>
              <a:t>kankokai</a:t>
            </a:r>
            <a:r>
              <a:rPr lang="en-GB" altLang="zh-TW" sz="4000" dirty="0"/>
              <a:t>, 1924-29)</a:t>
            </a:r>
            <a:endParaRPr lang="zh-TW" altLang="zh-TW" sz="4000" dirty="0"/>
          </a:p>
          <a:p>
            <a:r>
              <a:rPr lang="en-US" altLang="zh-TW" sz="4000" i="1" dirty="0" err="1"/>
              <a:t>Zhonghua</a:t>
            </a:r>
            <a:r>
              <a:rPr lang="en-US" altLang="zh-TW" sz="4000" i="1" dirty="0"/>
              <a:t> </a:t>
            </a:r>
            <a:r>
              <a:rPr lang="en-US" altLang="zh-TW" sz="4000" i="1" dirty="0" err="1"/>
              <a:t>daozang</a:t>
            </a:r>
            <a:r>
              <a:rPr lang="en-US" altLang="zh-TW" sz="4000" dirty="0"/>
              <a:t> </a:t>
            </a:r>
            <a:r>
              <a:rPr lang="zh-TW" altLang="zh-TW" sz="4000" dirty="0"/>
              <a:t>中華道藏</a:t>
            </a:r>
            <a:r>
              <a:rPr lang="en-US" altLang="zh-TW" sz="4000" dirty="0"/>
              <a:t> (</a:t>
            </a:r>
            <a:r>
              <a:rPr lang="en-US" altLang="zh-TW" sz="4000" i="1" dirty="0"/>
              <a:t>Daoist Canon of China</a:t>
            </a:r>
            <a:r>
              <a:rPr lang="en-US" altLang="zh-TW" sz="4000" dirty="0"/>
              <a:t>), ed. By Zhang </a:t>
            </a:r>
            <a:r>
              <a:rPr lang="en-US" altLang="zh-TW" sz="4000" dirty="0" err="1"/>
              <a:t>Jiyu</a:t>
            </a:r>
            <a:r>
              <a:rPr lang="en-US" altLang="zh-TW" sz="4000" dirty="0"/>
              <a:t> </a:t>
            </a:r>
            <a:r>
              <a:rPr lang="zh-TW" altLang="zh-TW" sz="4000" dirty="0"/>
              <a:t>張繼禹</a:t>
            </a:r>
            <a:r>
              <a:rPr lang="en-US" altLang="zh-TW" sz="4000" dirty="0"/>
              <a:t>(Beijing: </a:t>
            </a:r>
            <a:r>
              <a:rPr lang="en-US" altLang="zh-TW" sz="4000" dirty="0" err="1"/>
              <a:t>Huaxia</a:t>
            </a:r>
            <a:r>
              <a:rPr lang="en-US" altLang="zh-TW" sz="4000" dirty="0"/>
              <a:t> </a:t>
            </a:r>
            <a:r>
              <a:rPr lang="en-US" altLang="zh-TW" sz="4000" dirty="0" err="1"/>
              <a:t>chubanshe</a:t>
            </a:r>
            <a:r>
              <a:rPr lang="en-US" altLang="zh-TW" sz="4000" dirty="0"/>
              <a:t>, 2004</a:t>
            </a:r>
            <a:r>
              <a:rPr lang="en-US" altLang="zh-TW" sz="4000" dirty="0" smtClean="0"/>
              <a:t>)</a:t>
            </a:r>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620319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08510" y="231296"/>
            <a:ext cx="10774980" cy="6056293"/>
          </a:xfrm>
        </p:spPr>
        <p:txBody>
          <a:bodyPr>
            <a:noAutofit/>
          </a:bodyPr>
          <a:lstStyle/>
          <a:p>
            <a:r>
              <a:rPr lang="en-US" altLang="zh-TW" sz="3600" dirty="0" smtClean="0"/>
              <a:t>What is the relationship between Confucianism, Daoism and Buddhism?</a:t>
            </a:r>
          </a:p>
          <a:p>
            <a:r>
              <a:rPr lang="en-US" altLang="zh-TW" sz="3600" dirty="0" smtClean="0"/>
              <a:t>Bai </a:t>
            </a:r>
            <a:r>
              <a:rPr lang="en-US" altLang="zh-TW" sz="3600" dirty="0" err="1" smtClean="0"/>
              <a:t>Juyi</a:t>
            </a:r>
            <a:r>
              <a:rPr lang="en-US" altLang="zh-TW" sz="3600" dirty="0" smtClean="0"/>
              <a:t> </a:t>
            </a:r>
            <a:r>
              <a:rPr lang="zh-TW" altLang="zh-TW" sz="3600" dirty="0" smtClean="0"/>
              <a:t>白居易</a:t>
            </a:r>
            <a:r>
              <a:rPr lang="en-US" altLang="zh-TW" sz="3600" dirty="0" smtClean="0"/>
              <a:t> (772-846 CE), a well-known poet  and scholar in Tang dynasty (618-907), concluded that the three teachings of Confucianism, Buddhism and Daoism are equal.</a:t>
            </a:r>
          </a:p>
          <a:p>
            <a:pPr marL="0" indent="0">
              <a:buNone/>
            </a:pPr>
            <a:r>
              <a:rPr lang="en-US" altLang="zh-TW" sz="1400" dirty="0" smtClean="0"/>
              <a:t>      ‘</a:t>
            </a:r>
            <a:r>
              <a:rPr lang="en-US" altLang="zh-TW" sz="1400" dirty="0" err="1"/>
              <a:t>Sanjiao</a:t>
            </a:r>
            <a:r>
              <a:rPr lang="en-US" altLang="zh-TW" sz="1400" dirty="0"/>
              <a:t> </a:t>
            </a:r>
            <a:r>
              <a:rPr lang="en-US" altLang="zh-TW" sz="1400" dirty="0" err="1"/>
              <a:t>lunheng</a:t>
            </a:r>
            <a:r>
              <a:rPr lang="zh-TW" altLang="zh-TW" sz="1400" i="1" dirty="0"/>
              <a:t>三教</a:t>
            </a:r>
            <a:r>
              <a:rPr lang="zh-TW" altLang="zh-TW" sz="1400" dirty="0"/>
              <a:t>論衡</a:t>
            </a:r>
            <a:r>
              <a:rPr lang="en-US" altLang="zh-TW" sz="1400" dirty="0"/>
              <a:t>’ in </a:t>
            </a:r>
            <a:r>
              <a:rPr lang="en-US" altLang="zh-TW" sz="1400" i="1" dirty="0"/>
              <a:t>Bai </a:t>
            </a:r>
            <a:r>
              <a:rPr lang="en-US" altLang="zh-TW" sz="1400" i="1" dirty="0" err="1"/>
              <a:t>juyi</a:t>
            </a:r>
            <a:r>
              <a:rPr lang="en-US" altLang="zh-TW" sz="1400" i="1" dirty="0"/>
              <a:t> </a:t>
            </a:r>
            <a:r>
              <a:rPr lang="en-US" altLang="zh-TW" sz="1400" i="1" dirty="0" err="1"/>
              <a:t>ji</a:t>
            </a:r>
            <a:r>
              <a:rPr lang="zh-TW" altLang="zh-TW" sz="1400" dirty="0"/>
              <a:t>白</a:t>
            </a:r>
            <a:r>
              <a:rPr lang="zh-TW" altLang="en-US" sz="1400" dirty="0"/>
              <a:t>居易</a:t>
            </a:r>
            <a:r>
              <a:rPr lang="zh-TW" altLang="zh-TW" sz="1400" dirty="0"/>
              <a:t>集</a:t>
            </a:r>
            <a:r>
              <a:rPr lang="en-US" altLang="zh-TW" sz="1400" dirty="0"/>
              <a:t>, </a:t>
            </a:r>
            <a:r>
              <a:rPr lang="en-US" altLang="zh-TW" sz="1400" dirty="0" smtClean="0"/>
              <a:t>vol</a:t>
            </a:r>
            <a:r>
              <a:rPr lang="en-US" altLang="zh-TW" sz="1400" dirty="0"/>
              <a:t>. 4, fasc. 68 (</a:t>
            </a:r>
            <a:r>
              <a:rPr lang="en-US" altLang="zh-TW" sz="1400" dirty="0" err="1"/>
              <a:t>Zhonghua</a:t>
            </a:r>
            <a:r>
              <a:rPr lang="en-US" altLang="zh-TW" sz="1400" dirty="0"/>
              <a:t> </a:t>
            </a:r>
            <a:r>
              <a:rPr lang="en-US" altLang="zh-TW" sz="1400" dirty="0" err="1"/>
              <a:t>shuju</a:t>
            </a:r>
            <a:r>
              <a:rPr lang="zh-TW" altLang="en-US" sz="1400" dirty="0"/>
              <a:t>中華書局</a:t>
            </a:r>
            <a:r>
              <a:rPr lang="en-US" altLang="zh-TW" sz="1400" dirty="0"/>
              <a:t>), pp. 1434-1440</a:t>
            </a:r>
            <a:r>
              <a:rPr lang="en-US" altLang="zh-TW" sz="1400" dirty="0" smtClean="0"/>
              <a:t>.</a:t>
            </a:r>
            <a:endParaRPr lang="en-US" altLang="zh-TW" sz="3600" dirty="0" smtClean="0"/>
          </a:p>
          <a:p>
            <a:r>
              <a:rPr lang="en-US" altLang="zh-TW" sz="3600" dirty="0" smtClean="0"/>
              <a:t>Daoist patriarch of </a:t>
            </a:r>
            <a:r>
              <a:rPr lang="en-US" altLang="zh-TW" sz="3600" dirty="0" err="1" smtClean="0"/>
              <a:t>Quanzhen</a:t>
            </a:r>
            <a:r>
              <a:rPr lang="en-US" altLang="zh-TW" sz="3600" dirty="0" smtClean="0"/>
              <a:t> school, Wang Chong Yang </a:t>
            </a:r>
            <a:r>
              <a:rPr lang="zh-TW" altLang="zh-TW" sz="3600" dirty="0" smtClean="0"/>
              <a:t>王重陽</a:t>
            </a:r>
            <a:r>
              <a:rPr lang="en-US" altLang="zh-TW" sz="3600" dirty="0" smtClean="0"/>
              <a:t> (</a:t>
            </a:r>
            <a:r>
              <a:rPr lang="en-GB" altLang="zh-TW" sz="3600" dirty="0" smtClean="0"/>
              <a:t>1113 –1170 CE) said that </a:t>
            </a:r>
            <a:r>
              <a:rPr lang="en-US" altLang="zh-TW" sz="3600" dirty="0" smtClean="0"/>
              <a:t>Confucianism, Buddhism and Daoism connect with one another; these three traditions are from the same patriarchal system.</a:t>
            </a:r>
          </a:p>
          <a:p>
            <a:pPr marL="0" indent="0">
              <a:buNone/>
            </a:pPr>
            <a:r>
              <a:rPr lang="en-US" altLang="zh-TW" sz="1400" dirty="0" smtClean="0"/>
              <a:t>    Wang </a:t>
            </a:r>
            <a:r>
              <a:rPr lang="en-US" altLang="zh-TW" sz="1400" dirty="0" err="1"/>
              <a:t>Chongyang</a:t>
            </a:r>
            <a:r>
              <a:rPr lang="en-US" altLang="zh-TW" sz="1400" dirty="0"/>
              <a:t>, ‘</a:t>
            </a:r>
            <a:r>
              <a:rPr lang="en-US" altLang="zh-TW" sz="1400" dirty="0" err="1"/>
              <a:t>Sungong</a:t>
            </a:r>
            <a:r>
              <a:rPr lang="en-US" altLang="zh-TW" sz="1400" dirty="0"/>
              <a:t> wen </a:t>
            </a:r>
            <a:r>
              <a:rPr lang="en-US" altLang="zh-TW" sz="1400" dirty="0" err="1"/>
              <a:t>sanjiao</a:t>
            </a:r>
            <a:r>
              <a:rPr lang="zh-TW" altLang="zh-TW" sz="1400" dirty="0"/>
              <a:t>孫公問三教</a:t>
            </a:r>
            <a:r>
              <a:rPr lang="en-US" altLang="zh-TW" sz="1400" dirty="0"/>
              <a:t>’in the </a:t>
            </a:r>
            <a:r>
              <a:rPr lang="en-US" altLang="zh-TW" sz="1400" i="1" dirty="0" err="1"/>
              <a:t>Chongyang</a:t>
            </a:r>
            <a:r>
              <a:rPr lang="en-US" altLang="zh-TW" sz="1400" i="1" dirty="0"/>
              <a:t> </a:t>
            </a:r>
            <a:r>
              <a:rPr lang="en-US" altLang="zh-TW" sz="1400" i="1" dirty="0" err="1"/>
              <a:t>quanzhen</a:t>
            </a:r>
            <a:r>
              <a:rPr lang="en-US" altLang="zh-TW" sz="1400" i="1" dirty="0"/>
              <a:t> </a:t>
            </a:r>
            <a:r>
              <a:rPr lang="en-US" altLang="zh-TW" sz="1400" i="1" dirty="0" err="1"/>
              <a:t>ji</a:t>
            </a:r>
            <a:r>
              <a:rPr lang="en-US" altLang="zh-TW" sz="1400" i="1" dirty="0"/>
              <a:t> </a:t>
            </a:r>
            <a:r>
              <a:rPr lang="zh-TW" altLang="zh-TW" sz="1400" dirty="0"/>
              <a:t>重陽全真集</a:t>
            </a:r>
            <a:r>
              <a:rPr lang="en-US" altLang="zh-TW" sz="1400" dirty="0"/>
              <a:t>, </a:t>
            </a:r>
            <a:r>
              <a:rPr lang="en-US" altLang="zh-TW" sz="1400" i="1" dirty="0" err="1"/>
              <a:t>Zhonghua</a:t>
            </a:r>
            <a:r>
              <a:rPr lang="en-US" altLang="zh-TW" sz="1400" i="1" dirty="0"/>
              <a:t> </a:t>
            </a:r>
            <a:r>
              <a:rPr lang="en-US" altLang="zh-TW" sz="1400" i="1" dirty="0" err="1"/>
              <a:t>daozang</a:t>
            </a:r>
            <a:r>
              <a:rPr lang="en-US" altLang="zh-TW" sz="1400" i="1" dirty="0"/>
              <a:t> </a:t>
            </a:r>
            <a:r>
              <a:rPr lang="zh-TW" altLang="zh-TW" sz="1400" dirty="0"/>
              <a:t>中華道藏</a:t>
            </a:r>
            <a:endParaRPr lang="zh-TW" altLang="zh-TW" sz="1400" dirty="0" smtClean="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3933451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10839635" cy="5584873"/>
          </a:xfrm>
        </p:spPr>
        <p:txBody>
          <a:bodyPr>
            <a:noAutofit/>
          </a:bodyPr>
          <a:lstStyle/>
          <a:p>
            <a:r>
              <a:rPr lang="en-US" altLang="zh-TW" sz="3400" i="1" dirty="0" err="1" smtClean="0"/>
              <a:t>Sanjiao</a:t>
            </a:r>
            <a:r>
              <a:rPr lang="en-US" altLang="zh-TW" sz="3400" i="1" dirty="0" smtClean="0"/>
              <a:t> </a:t>
            </a:r>
            <a:r>
              <a:rPr lang="en-US" altLang="zh-TW" sz="3400" i="1" dirty="0" err="1" smtClean="0"/>
              <a:t>Pingxin</a:t>
            </a:r>
            <a:r>
              <a:rPr lang="en-US" altLang="zh-TW" sz="3400" i="1" dirty="0" smtClean="0"/>
              <a:t> </a:t>
            </a:r>
            <a:r>
              <a:rPr lang="en-US" altLang="zh-TW" sz="3400" i="1" dirty="0" err="1" smtClean="0"/>
              <a:t>Lun</a:t>
            </a:r>
            <a:r>
              <a:rPr lang="en-US" altLang="zh-TW" sz="3400" dirty="0" smtClean="0"/>
              <a:t> </a:t>
            </a:r>
            <a:r>
              <a:rPr lang="zh-TW" altLang="zh-TW" sz="3400" dirty="0" smtClean="0"/>
              <a:t>三教平心論</a:t>
            </a:r>
            <a:r>
              <a:rPr lang="en-US" altLang="zh-TW" sz="3400" dirty="0" smtClean="0"/>
              <a:t> (</a:t>
            </a:r>
            <a:r>
              <a:rPr lang="en-US" altLang="zh-TW" sz="3400" i="1" dirty="0" smtClean="0"/>
              <a:t>Exploring Three Teachings in Impartial Mind</a:t>
            </a:r>
            <a:r>
              <a:rPr lang="en-US" altLang="zh-TW" sz="3400" dirty="0" smtClean="0"/>
              <a:t>), written by Liu </a:t>
            </a:r>
            <a:r>
              <a:rPr lang="en-US" altLang="zh-TW" sz="3400" dirty="0" err="1" smtClean="0"/>
              <a:t>Mi</a:t>
            </a:r>
            <a:r>
              <a:rPr lang="en-US" altLang="zh-TW" sz="3400" dirty="0" smtClean="0"/>
              <a:t> </a:t>
            </a:r>
            <a:r>
              <a:rPr lang="zh-TW" altLang="zh-TW" sz="3400" dirty="0" smtClean="0"/>
              <a:t>劉謐</a:t>
            </a:r>
            <a:r>
              <a:rPr lang="en-US" altLang="zh-TW" sz="3400" dirty="0" smtClean="0"/>
              <a:t>, in early Yuan dynasty (1271</a:t>
            </a:r>
            <a:r>
              <a:rPr lang="zh-TW" altLang="zh-TW" sz="3400" dirty="0" smtClean="0"/>
              <a:t>－</a:t>
            </a:r>
            <a:r>
              <a:rPr lang="en-US" altLang="zh-TW" sz="3400" dirty="0" smtClean="0"/>
              <a:t>1368 CE), said : </a:t>
            </a:r>
          </a:p>
          <a:p>
            <a:r>
              <a:rPr lang="en-US" altLang="zh-TW" sz="3400" dirty="0" smtClean="0"/>
              <a:t>‘The purpose of three teachings [of Buddhism, Confucianism, and Daoism] is nothing but to lead people to be good’.</a:t>
            </a:r>
            <a:r>
              <a:rPr lang="zh-TW" altLang="zh-TW" sz="3400" dirty="0" smtClean="0">
                <a:effectLst/>
              </a:rPr>
              <a:t> </a:t>
            </a:r>
            <a:endParaRPr lang="en-US" altLang="zh-TW" sz="3400" dirty="0" smtClean="0">
              <a:effectLst/>
            </a:endParaRPr>
          </a:p>
          <a:p>
            <a:r>
              <a:rPr lang="en-US" altLang="zh-TW" sz="3400" dirty="0"/>
              <a:t> </a:t>
            </a:r>
            <a:r>
              <a:rPr lang="en-US" altLang="zh-TW" sz="3400" dirty="0" smtClean="0"/>
              <a:t>Each </a:t>
            </a:r>
            <a:r>
              <a:rPr lang="en-US" altLang="zh-TW" sz="3400" dirty="0"/>
              <a:t>teaching has its major function: ‘Buddhism is for the cultivation of mind, Daoism is for the training of the physical body and Confucianism is for the governance of the </a:t>
            </a:r>
            <a:r>
              <a:rPr lang="en-US" altLang="zh-TW" sz="3400" dirty="0" smtClean="0"/>
              <a:t>world </a:t>
            </a:r>
            <a:r>
              <a:rPr lang="en-US" altLang="zh-TW" sz="3200" dirty="0" smtClean="0"/>
              <a:t>(trans by </a:t>
            </a:r>
            <a:r>
              <a:rPr lang="en-US" altLang="zh-TW" sz="3200" dirty="0" err="1"/>
              <a:t>Guang</a:t>
            </a:r>
            <a:r>
              <a:rPr lang="en-US" altLang="zh-TW" sz="3200" dirty="0"/>
              <a:t> Xing </a:t>
            </a:r>
            <a:r>
              <a:rPr lang="en-US" altLang="zh-TW" sz="3200" dirty="0" smtClean="0"/>
              <a:t>)</a:t>
            </a:r>
            <a:r>
              <a:rPr lang="en-US" altLang="zh-TW" sz="3400" dirty="0" smtClean="0"/>
              <a:t>’.</a:t>
            </a:r>
          </a:p>
          <a:p>
            <a:r>
              <a:rPr lang="en-US" altLang="zh-TW" sz="1400" dirty="0"/>
              <a:t>Liu </a:t>
            </a:r>
            <a:r>
              <a:rPr lang="en-US" altLang="zh-TW" sz="1400" dirty="0" err="1"/>
              <a:t>Mi</a:t>
            </a:r>
            <a:r>
              <a:rPr lang="en-US" altLang="zh-TW" sz="1400" dirty="0"/>
              <a:t> </a:t>
            </a:r>
            <a:r>
              <a:rPr lang="zh-TW" altLang="zh-TW" sz="1400" dirty="0"/>
              <a:t>劉謐</a:t>
            </a:r>
            <a:r>
              <a:rPr lang="en-US" altLang="zh-TW" sz="1400" dirty="0"/>
              <a:t>, </a:t>
            </a:r>
            <a:r>
              <a:rPr lang="en-US" altLang="zh-TW" sz="1400" i="1" dirty="0" err="1"/>
              <a:t>Sanjiao</a:t>
            </a:r>
            <a:r>
              <a:rPr lang="en-US" altLang="zh-TW" sz="1400" i="1" dirty="0"/>
              <a:t> </a:t>
            </a:r>
            <a:r>
              <a:rPr lang="en-US" altLang="zh-TW" sz="1400" i="1" dirty="0" err="1"/>
              <a:t>Pingxin</a:t>
            </a:r>
            <a:r>
              <a:rPr lang="en-US" altLang="zh-TW" sz="1400" i="1" dirty="0"/>
              <a:t> </a:t>
            </a:r>
            <a:r>
              <a:rPr lang="en-US" altLang="zh-TW" sz="1400" i="1" dirty="0" err="1"/>
              <a:t>Lun</a:t>
            </a:r>
            <a:r>
              <a:rPr lang="en-US" altLang="zh-TW" sz="1400" dirty="0"/>
              <a:t> </a:t>
            </a:r>
            <a:r>
              <a:rPr lang="zh-TW" altLang="zh-TW" sz="1400" dirty="0"/>
              <a:t>三教平心論</a:t>
            </a:r>
            <a:r>
              <a:rPr lang="en-US" altLang="zh-TW" sz="1400" dirty="0"/>
              <a:t> [</a:t>
            </a:r>
            <a:r>
              <a:rPr lang="en-US" altLang="zh-TW" sz="1400" i="1" dirty="0"/>
              <a:t>Exploring Three Teachings in Impartial Mind</a:t>
            </a:r>
            <a:r>
              <a:rPr lang="en-US" altLang="zh-TW" sz="1400" dirty="0"/>
              <a:t>] in </a:t>
            </a:r>
            <a:r>
              <a:rPr lang="en-US" altLang="zh-TW" sz="1400" i="1" dirty="0"/>
              <a:t>Taisho </a:t>
            </a:r>
            <a:r>
              <a:rPr lang="en-US" altLang="zh-TW" sz="1400" i="1" dirty="0" err="1"/>
              <a:t>shinshu</a:t>
            </a:r>
            <a:r>
              <a:rPr lang="en-US" altLang="zh-TW" sz="1400" i="1" dirty="0"/>
              <a:t> </a:t>
            </a:r>
            <a:r>
              <a:rPr lang="en-US" altLang="zh-TW" sz="1400" i="1" dirty="0" err="1"/>
              <a:t>daizokyo</a:t>
            </a:r>
            <a:r>
              <a:rPr lang="en-US" altLang="zh-TW" sz="1400" i="1" dirty="0"/>
              <a:t> </a:t>
            </a:r>
            <a:r>
              <a:rPr lang="zh-TW" altLang="zh-TW" sz="1400" dirty="0"/>
              <a:t>大正新修</a:t>
            </a:r>
            <a:r>
              <a:rPr lang="zh-TW" altLang="zh-TW" sz="1400" dirty="0" smtClean="0"/>
              <a:t>大藏經</a:t>
            </a:r>
            <a:r>
              <a:rPr lang="en-US" altLang="zh-TW" sz="1400" dirty="0" smtClean="0"/>
              <a:t> </a:t>
            </a:r>
            <a:r>
              <a:rPr lang="en-US" altLang="zh-TW" sz="1400" dirty="0"/>
              <a:t>vol. 52, no. 2117, p. 781b</a:t>
            </a:r>
            <a:r>
              <a:rPr lang="en-US" altLang="zh-TW" sz="1400" dirty="0" smtClean="0"/>
              <a:t>.</a:t>
            </a:r>
            <a:r>
              <a:rPr lang="zh-TW" altLang="zh-TW" sz="1400" dirty="0"/>
              <a:t>以佛治心。以道治身。以儒治世。</a:t>
            </a:r>
          </a:p>
          <a:p>
            <a:endParaRPr lang="en-US" altLang="zh-TW" sz="3400" dirty="0" smtClean="0"/>
          </a:p>
          <a:p>
            <a:endParaRPr lang="en-US" altLang="zh-TW" sz="3400" dirty="0" smtClean="0"/>
          </a:p>
          <a:p>
            <a:endParaRPr lang="zh-TW" altLang="en-US" sz="20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1088915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15056" y="683492"/>
            <a:ext cx="10507126" cy="5495636"/>
          </a:xfrm>
        </p:spPr>
        <p:txBody>
          <a:bodyPr>
            <a:noAutofit/>
          </a:bodyPr>
          <a:lstStyle/>
          <a:p>
            <a:r>
              <a:rPr lang="en-US" altLang="zh-TW" sz="3400" dirty="0"/>
              <a:t>Emperor </a:t>
            </a:r>
            <a:r>
              <a:rPr lang="en-US" altLang="zh-TW" sz="3400" dirty="0" err="1"/>
              <a:t>Yongzheng’s</a:t>
            </a:r>
            <a:r>
              <a:rPr lang="en-US" altLang="zh-TW" sz="3400" dirty="0"/>
              <a:t> (1678-1735 CE) imperial edict said: </a:t>
            </a:r>
            <a:endParaRPr lang="en-US" altLang="zh-TW" sz="3400" dirty="0" smtClean="0"/>
          </a:p>
          <a:p>
            <a:r>
              <a:rPr lang="en-US" altLang="zh-TW" sz="3400" dirty="0" smtClean="0"/>
              <a:t>‘</a:t>
            </a:r>
            <a:r>
              <a:rPr lang="en-US" altLang="zh-TW" sz="3400" dirty="0"/>
              <a:t>All the Three Teachings (Confucianism, Buddhism and Daoism) have the capacity to help people be enlightened in China because all Three Teachings derive from the same original source. Their teachings run parallel to each other, thus they do not contradict each other</a:t>
            </a:r>
            <a:r>
              <a:rPr lang="en-US" altLang="zh-TW" sz="3400" dirty="0" smtClean="0"/>
              <a:t>’.</a:t>
            </a:r>
          </a:p>
          <a:p>
            <a:r>
              <a:rPr lang="en-US" altLang="zh-TW" sz="3400" dirty="0" smtClean="0"/>
              <a:t>‘It is only when people do not have thorough understanding that their minds become unclear and they have differences of opinion’. </a:t>
            </a:r>
          </a:p>
          <a:p>
            <a:r>
              <a:rPr lang="en-US" altLang="zh-TW" sz="1400" dirty="0" smtClean="0"/>
              <a:t>Chin Kung, ‘The Imperial Edit Of Emperor Yong Zheng’ translated by Pure Land Learning College Association, </a:t>
            </a:r>
            <a:r>
              <a:rPr lang="en-US" altLang="zh-TW" sz="1400" dirty="0" err="1" smtClean="0"/>
              <a:t>Inc</a:t>
            </a:r>
            <a:r>
              <a:rPr lang="en-US" altLang="zh-TW" sz="1400" dirty="0" smtClean="0"/>
              <a:t>, p. I, original text can be found in </a:t>
            </a:r>
            <a:r>
              <a:rPr lang="en-US" altLang="zh-TW" sz="1400" i="1" dirty="0"/>
              <a:t>Taisho </a:t>
            </a:r>
            <a:r>
              <a:rPr lang="en-US" altLang="zh-TW" sz="1400" i="1" dirty="0" err="1"/>
              <a:t>shinshu</a:t>
            </a:r>
            <a:r>
              <a:rPr lang="en-US" altLang="zh-TW" sz="1400" i="1" dirty="0"/>
              <a:t> </a:t>
            </a:r>
            <a:r>
              <a:rPr lang="en-US" altLang="zh-TW" sz="1400" i="1" dirty="0" err="1" smtClean="0"/>
              <a:t>daizokyo</a:t>
            </a:r>
            <a:r>
              <a:rPr lang="en-US" altLang="zh-TW" sz="1400" i="1" dirty="0" smtClean="0"/>
              <a:t>, </a:t>
            </a:r>
            <a:r>
              <a:rPr lang="en-US" altLang="zh-TW" sz="1400" dirty="0" smtClean="0"/>
              <a:t>vol. 39, p. 260a. </a:t>
            </a:r>
            <a:endParaRPr lang="en-US" altLang="zh-TW" sz="1400" dirty="0" smtClean="0"/>
          </a:p>
          <a:p>
            <a:endParaRPr lang="en-US" altLang="zh-TW" sz="3400" dirty="0" smtClean="0"/>
          </a:p>
          <a:p>
            <a:endParaRPr lang="zh-TW" altLang="en-US" sz="36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1389900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10867344" cy="5805566"/>
          </a:xfrm>
        </p:spPr>
        <p:txBody>
          <a:bodyPr>
            <a:noAutofit/>
          </a:bodyPr>
          <a:lstStyle/>
          <a:p>
            <a:r>
              <a:rPr lang="en-US" altLang="zh-TW" sz="3200" dirty="0" smtClean="0"/>
              <a:t>The </a:t>
            </a:r>
            <a:r>
              <a:rPr lang="en-US" altLang="zh-TW" sz="3200" dirty="0"/>
              <a:t>Northern and Southern Dynasties (420-589 CE</a:t>
            </a:r>
            <a:r>
              <a:rPr lang="en-US" altLang="zh-TW" sz="3200" dirty="0" smtClean="0"/>
              <a:t>)</a:t>
            </a:r>
          </a:p>
          <a:p>
            <a:endParaRPr lang="en-US" altLang="zh-TW" sz="3200" dirty="0"/>
          </a:p>
          <a:p>
            <a:endParaRPr lang="en-US" altLang="zh-TW" sz="3200" dirty="0" smtClean="0"/>
          </a:p>
          <a:p>
            <a:endParaRPr lang="en-US" altLang="zh-TW" sz="3200" dirty="0"/>
          </a:p>
          <a:p>
            <a:endParaRPr lang="en-US" altLang="zh-TW" sz="3200" dirty="0" smtClean="0"/>
          </a:p>
          <a:p>
            <a:endParaRPr lang="en-US" altLang="zh-TW" sz="3200" dirty="0"/>
          </a:p>
          <a:p>
            <a:endParaRPr lang="en-US" altLang="zh-TW" sz="3200" dirty="0" smtClean="0"/>
          </a:p>
          <a:p>
            <a:r>
              <a:rPr lang="en-US" altLang="zh-TW" sz="1400" dirty="0" smtClean="0">
                <a:hlinkClick r:id="rId3"/>
              </a:rPr>
              <a:t>https://www.travelchinaguide.com/intro/history/southern_northern/</a:t>
            </a:r>
            <a:endParaRPr lang="en-US" altLang="zh-TW" sz="1400" dirty="0" smtClean="0"/>
          </a:p>
          <a:p>
            <a:r>
              <a:rPr lang="en-US" altLang="zh-TW" sz="2000" dirty="0" smtClean="0"/>
              <a:t>Daoist Master Tao </a:t>
            </a:r>
            <a:r>
              <a:rPr lang="en-US" altLang="zh-TW" sz="2000" dirty="0" err="1" smtClean="0"/>
              <a:t>Hongjing</a:t>
            </a:r>
            <a:r>
              <a:rPr lang="en-US" altLang="zh-TW" sz="2000" dirty="0" smtClean="0"/>
              <a:t> </a:t>
            </a:r>
            <a:r>
              <a:rPr lang="zh-TW" altLang="zh-TW" sz="2000" dirty="0" smtClean="0"/>
              <a:t>陶弘景（</a:t>
            </a:r>
            <a:r>
              <a:rPr lang="en-GB" altLang="zh-TW" sz="2000" dirty="0" smtClean="0"/>
              <a:t>456-536 CE</a:t>
            </a:r>
            <a:r>
              <a:rPr lang="zh-TW" altLang="zh-TW" sz="2000" dirty="0" smtClean="0"/>
              <a:t>）</a:t>
            </a:r>
            <a:r>
              <a:rPr lang="en-US" altLang="zh-TW" sz="2000" dirty="0"/>
              <a:t>grew up in the south and lived through the </a:t>
            </a:r>
            <a:r>
              <a:rPr lang="en-US" altLang="zh-TW" sz="2000" dirty="0" smtClean="0"/>
              <a:t>Song </a:t>
            </a:r>
            <a:r>
              <a:rPr lang="en-US" altLang="zh-TW" sz="2000" dirty="0"/>
              <a:t>(420-479 CE), Qi (479-502 CE) and Liang (502-557 CE) </a:t>
            </a:r>
            <a:r>
              <a:rPr lang="en-US" altLang="zh-TW" sz="2000" dirty="0" smtClean="0"/>
              <a:t>dynasties.</a:t>
            </a:r>
            <a:endParaRPr lang="en-US" altLang="zh-TW" sz="2000" dirty="0" smtClean="0"/>
          </a:p>
          <a:p>
            <a:r>
              <a:rPr lang="en-US" altLang="zh-TW" sz="2000" dirty="0" smtClean="0"/>
              <a:t>Buddhist Master </a:t>
            </a:r>
            <a:r>
              <a:rPr lang="en-US" altLang="zh-TW" sz="2000" dirty="0" err="1" smtClean="0"/>
              <a:t>Tanluan</a:t>
            </a:r>
            <a:r>
              <a:rPr lang="zh-TW" altLang="zh-TW" sz="2000" dirty="0" smtClean="0"/>
              <a:t>曇鸞 </a:t>
            </a:r>
            <a:r>
              <a:rPr lang="en-GB" altLang="zh-TW" sz="2000" dirty="0" smtClean="0"/>
              <a:t>(475-542 CE) </a:t>
            </a:r>
            <a:r>
              <a:rPr lang="en-US" altLang="zh-TW" sz="2000" dirty="0"/>
              <a:t>grew up in the north and lived mainly </a:t>
            </a:r>
            <a:r>
              <a:rPr lang="en-US" altLang="zh-TW" sz="2000" dirty="0" smtClean="0"/>
              <a:t>during </a:t>
            </a:r>
            <a:r>
              <a:rPr lang="en-US" altLang="zh-TW" sz="2000" dirty="0"/>
              <a:t>the Northern Wei (386-557) of the Northern Dynasties.</a:t>
            </a:r>
            <a:endParaRPr lang="en-GB" altLang="zh-TW" sz="2000" dirty="0" smtClean="0"/>
          </a:p>
          <a:p>
            <a:endParaRPr lang="en-US" altLang="zh-TW" sz="1400" dirty="0" smtClean="0"/>
          </a:p>
          <a:p>
            <a:endParaRPr lang="en-US" altLang="zh-TW" sz="1400" dirty="0" smtClean="0"/>
          </a:p>
          <a:p>
            <a:endParaRPr lang="en-US" altLang="zh-TW" sz="1400" dirty="0" smtClean="0"/>
          </a:p>
          <a:p>
            <a:endParaRPr lang="en-US" altLang="zh-TW" sz="1400" dirty="0" smtClean="0"/>
          </a:p>
          <a:p>
            <a:endParaRPr lang="en-US" altLang="zh-TW" sz="3200" dirty="0" smtClean="0"/>
          </a:p>
          <a:p>
            <a:endParaRPr lang="zh-TW" altLang="en-US" sz="32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graphicFrame>
        <p:nvGraphicFramePr>
          <p:cNvPr id="2" name="表格 1"/>
          <p:cNvGraphicFramePr>
            <a:graphicFrameLocks noGrp="1"/>
          </p:cNvGraphicFramePr>
          <p:nvPr>
            <p:extLst>
              <p:ext uri="{D42A27DB-BD31-4B8C-83A1-F6EECF244321}">
                <p14:modId xmlns:p14="http://schemas.microsoft.com/office/powerpoint/2010/main" val="3800653083"/>
              </p:ext>
            </p:extLst>
          </p:nvPr>
        </p:nvGraphicFramePr>
        <p:xfrm>
          <a:off x="984106" y="1359463"/>
          <a:ext cx="10016403" cy="2935446"/>
        </p:xfrm>
        <a:graphic>
          <a:graphicData uri="http://schemas.openxmlformats.org/drawingml/2006/table">
            <a:tbl>
              <a:tblPr/>
              <a:tblGrid>
                <a:gridCol w="2581130"/>
                <a:gridCol w="2447637"/>
                <a:gridCol w="4987636"/>
              </a:tblGrid>
              <a:tr h="339981">
                <a:tc gridSpan="3">
                  <a:txBody>
                    <a:bodyPr/>
                    <a:lstStyle/>
                    <a:p>
                      <a:pPr algn="ctr"/>
                      <a:r>
                        <a:rPr lang="en-US" b="0" dirty="0">
                          <a:effectLst/>
                        </a:rPr>
                        <a:t>Northern &amp; Southern Dynasties</a:t>
                      </a:r>
                    </a:p>
                  </a:txBody>
                  <a:tcPr marL="47625" marR="47625" marT="19050" marB="19050" anchor="ctr">
                    <a:lnL w="9525" cap="flat" cmpd="sng" algn="ctr">
                      <a:solidFill>
                        <a:srgbClr val="D1D1D1"/>
                      </a:solidFill>
                      <a:prstDash val="solid"/>
                      <a:round/>
                      <a:headEnd type="none" w="med" len="med"/>
                      <a:tailEnd type="none" w="med" len="med"/>
                    </a:lnL>
                    <a:lnR w="9525" cap="flat" cmpd="sng" algn="ctr">
                      <a:solidFill>
                        <a:srgbClr val="D1D1D1"/>
                      </a:solidFill>
                      <a:prstDash val="solid"/>
                      <a:round/>
                      <a:headEnd type="none" w="med" len="med"/>
                      <a:tailEnd type="none" w="med" len="med"/>
                    </a:lnR>
                    <a:lnT w="9525" cap="flat" cmpd="sng" algn="ctr">
                      <a:solidFill>
                        <a:srgbClr val="D1D1D1"/>
                      </a:solidFill>
                      <a:prstDash val="solid"/>
                      <a:round/>
                      <a:headEnd type="none" w="med" len="med"/>
                      <a:tailEnd type="none" w="med" len="med"/>
                    </a:lnT>
                    <a:lnB w="9525" cap="flat" cmpd="sng" algn="ctr">
                      <a:solidFill>
                        <a:srgbClr val="D1D1D1"/>
                      </a:solidFill>
                      <a:prstDash val="solid"/>
                      <a:round/>
                      <a:headEnd type="none" w="med" len="med"/>
                      <a:tailEnd type="none" w="med" len="med"/>
                    </a:lnB>
                    <a:solidFill>
                      <a:srgbClr val="EFEFEF"/>
                    </a:solidFill>
                  </a:tcPr>
                </a:tc>
                <a:tc hMerge="1">
                  <a:txBody>
                    <a:bodyPr/>
                    <a:lstStyle/>
                    <a:p>
                      <a:endParaRPr lang="zh-TW" altLang="en-US"/>
                    </a:p>
                  </a:txBody>
                  <a:tcPr/>
                </a:tc>
                <a:tc hMerge="1">
                  <a:txBody>
                    <a:bodyPr/>
                    <a:lstStyle/>
                    <a:p>
                      <a:endParaRPr lang="zh-TW" altLang="en-US"/>
                    </a:p>
                  </a:txBody>
                  <a:tcPr/>
                </a:tc>
              </a:tr>
              <a:tr h="339981">
                <a:tc gridSpan="2">
                  <a:txBody>
                    <a:bodyPr/>
                    <a:lstStyle/>
                    <a:p>
                      <a:pPr algn="ctr"/>
                      <a:r>
                        <a:rPr lang="en-US" b="0">
                          <a:effectLst/>
                        </a:rPr>
                        <a:t>Northern Dynasties</a:t>
                      </a:r>
                    </a:p>
                  </a:txBody>
                  <a:tcPr marL="47625" marR="47625" marT="19050" marB="19050" anchor="ctr">
                    <a:lnL w="9525" cap="flat" cmpd="sng" algn="ctr">
                      <a:solidFill>
                        <a:srgbClr val="D1D1D1"/>
                      </a:solidFill>
                      <a:prstDash val="solid"/>
                      <a:round/>
                      <a:headEnd type="none" w="med" len="med"/>
                      <a:tailEnd type="none" w="med" len="med"/>
                    </a:lnL>
                    <a:lnR w="9525" cap="flat" cmpd="sng" algn="ctr">
                      <a:solidFill>
                        <a:srgbClr val="D1D1D1"/>
                      </a:solidFill>
                      <a:prstDash val="solid"/>
                      <a:round/>
                      <a:headEnd type="none" w="med" len="med"/>
                      <a:tailEnd type="none" w="med" len="med"/>
                    </a:lnR>
                    <a:lnT w="9525" cap="flat" cmpd="sng" algn="ctr">
                      <a:solidFill>
                        <a:srgbClr val="D1D1D1"/>
                      </a:solidFill>
                      <a:prstDash val="solid"/>
                      <a:round/>
                      <a:headEnd type="none" w="med" len="med"/>
                      <a:tailEnd type="none" w="med" len="med"/>
                    </a:lnT>
                    <a:lnB w="9525" cap="flat" cmpd="sng" algn="ctr">
                      <a:solidFill>
                        <a:srgbClr val="D1D1D1"/>
                      </a:solidFill>
                      <a:prstDash val="solid"/>
                      <a:round/>
                      <a:headEnd type="none" w="med" len="med"/>
                      <a:tailEnd type="none" w="med" len="med"/>
                    </a:lnB>
                    <a:solidFill>
                      <a:srgbClr val="EFEFEF"/>
                    </a:solidFill>
                  </a:tcPr>
                </a:tc>
                <a:tc hMerge="1">
                  <a:txBody>
                    <a:bodyPr/>
                    <a:lstStyle/>
                    <a:p>
                      <a:endParaRPr lang="zh-TW" altLang="en-US"/>
                    </a:p>
                  </a:txBody>
                  <a:tcPr/>
                </a:tc>
                <a:tc>
                  <a:txBody>
                    <a:bodyPr/>
                    <a:lstStyle/>
                    <a:p>
                      <a:pPr algn="ctr"/>
                      <a:r>
                        <a:rPr lang="en-US" b="0">
                          <a:effectLst/>
                        </a:rPr>
                        <a:t>Southern Dynasties</a:t>
                      </a:r>
                    </a:p>
                  </a:txBody>
                  <a:tcPr marL="47625" marR="47625" marT="19050" marB="19050" anchor="ctr">
                    <a:lnL w="9525" cap="flat" cmpd="sng" algn="ctr">
                      <a:solidFill>
                        <a:srgbClr val="D1D1D1"/>
                      </a:solidFill>
                      <a:prstDash val="solid"/>
                      <a:round/>
                      <a:headEnd type="none" w="med" len="med"/>
                      <a:tailEnd type="none" w="med" len="med"/>
                    </a:lnL>
                    <a:lnR w="9525" cap="flat" cmpd="sng" algn="ctr">
                      <a:solidFill>
                        <a:srgbClr val="D1D1D1"/>
                      </a:solidFill>
                      <a:prstDash val="solid"/>
                      <a:round/>
                      <a:headEnd type="none" w="med" len="med"/>
                      <a:tailEnd type="none" w="med" len="med"/>
                    </a:lnR>
                    <a:lnT w="9525" cap="flat" cmpd="sng" algn="ctr">
                      <a:solidFill>
                        <a:srgbClr val="D1D1D1"/>
                      </a:solidFill>
                      <a:prstDash val="solid"/>
                      <a:round/>
                      <a:headEnd type="none" w="med" len="med"/>
                      <a:tailEnd type="none" w="med" len="med"/>
                    </a:lnT>
                    <a:lnB w="9525" cap="flat" cmpd="sng" algn="ctr">
                      <a:solidFill>
                        <a:srgbClr val="D1D1D1"/>
                      </a:solidFill>
                      <a:prstDash val="solid"/>
                      <a:round/>
                      <a:headEnd type="none" w="med" len="med"/>
                      <a:tailEnd type="none" w="med" len="med"/>
                    </a:lnB>
                    <a:solidFill>
                      <a:srgbClr val="EFEFEF"/>
                    </a:solidFill>
                  </a:tcPr>
                </a:tc>
              </a:tr>
              <a:tr h="638501">
                <a:tc rowSpan="3" gridSpan="2">
                  <a:txBody>
                    <a:bodyPr/>
                    <a:lstStyle/>
                    <a:p>
                      <a:pPr algn="ctr"/>
                      <a:r>
                        <a:rPr lang="en-US" dirty="0">
                          <a:effectLst/>
                        </a:rPr>
                        <a:t>Northern Wei (386 - 534)</a:t>
                      </a:r>
                    </a:p>
                  </a:txBody>
                  <a:tcPr marL="47625" marR="47625" marT="19050" marB="19050" anchor="ctr">
                    <a:lnL w="9525" cap="flat" cmpd="sng" algn="ctr">
                      <a:solidFill>
                        <a:srgbClr val="D1D1D1"/>
                      </a:solidFill>
                      <a:prstDash val="solid"/>
                      <a:round/>
                      <a:headEnd type="none" w="med" len="med"/>
                      <a:tailEnd type="none" w="med" len="med"/>
                    </a:lnL>
                    <a:lnR w="9525" cap="flat" cmpd="sng" algn="ctr">
                      <a:solidFill>
                        <a:srgbClr val="D1D1D1"/>
                      </a:solidFill>
                      <a:prstDash val="solid"/>
                      <a:round/>
                      <a:headEnd type="none" w="med" len="med"/>
                      <a:tailEnd type="none" w="med" len="med"/>
                    </a:lnR>
                    <a:lnT w="9525" cap="flat" cmpd="sng" algn="ctr">
                      <a:solidFill>
                        <a:srgbClr val="D1D1D1"/>
                      </a:solidFill>
                      <a:prstDash val="solid"/>
                      <a:round/>
                      <a:headEnd type="none" w="med" len="med"/>
                      <a:tailEnd type="none" w="med" len="med"/>
                    </a:lnT>
                    <a:lnB w="9525" cap="flat" cmpd="sng" algn="ctr">
                      <a:solidFill>
                        <a:srgbClr val="D1D1D1"/>
                      </a:solidFill>
                      <a:prstDash val="solid"/>
                      <a:round/>
                      <a:headEnd type="none" w="med" len="med"/>
                      <a:tailEnd type="none" w="med" len="med"/>
                    </a:lnB>
                    <a:solidFill>
                      <a:srgbClr val="FFFFFF"/>
                    </a:solidFill>
                  </a:tcPr>
                </a:tc>
                <a:tc rowSpan="3" hMerge="1">
                  <a:txBody>
                    <a:bodyPr/>
                    <a:lstStyle/>
                    <a:p>
                      <a:endParaRPr lang="zh-TW" altLang="en-US"/>
                    </a:p>
                  </a:txBody>
                  <a:tcPr/>
                </a:tc>
                <a:tc>
                  <a:txBody>
                    <a:bodyPr/>
                    <a:lstStyle/>
                    <a:p>
                      <a:pPr algn="ctr"/>
                      <a:r>
                        <a:rPr lang="en-US">
                          <a:effectLst/>
                        </a:rPr>
                        <a:t>Song (420 - 479): Liu Song or Former Song</a:t>
                      </a:r>
                    </a:p>
                  </a:txBody>
                  <a:tcPr marL="47625" marR="47625" marT="19050" marB="19050" anchor="ctr">
                    <a:lnL w="9525" cap="flat" cmpd="sng" algn="ctr">
                      <a:solidFill>
                        <a:srgbClr val="D1D1D1"/>
                      </a:solidFill>
                      <a:prstDash val="solid"/>
                      <a:round/>
                      <a:headEnd type="none" w="med" len="med"/>
                      <a:tailEnd type="none" w="med" len="med"/>
                    </a:lnL>
                    <a:lnR w="9525" cap="flat" cmpd="sng" algn="ctr">
                      <a:solidFill>
                        <a:srgbClr val="D1D1D1"/>
                      </a:solidFill>
                      <a:prstDash val="solid"/>
                      <a:round/>
                      <a:headEnd type="none" w="med" len="med"/>
                      <a:tailEnd type="none" w="med" len="med"/>
                    </a:lnR>
                    <a:lnT w="9525" cap="flat" cmpd="sng" algn="ctr">
                      <a:solidFill>
                        <a:srgbClr val="D1D1D1"/>
                      </a:solidFill>
                      <a:prstDash val="solid"/>
                      <a:round/>
                      <a:headEnd type="none" w="med" len="med"/>
                      <a:tailEnd type="none" w="med" len="med"/>
                    </a:lnT>
                    <a:lnB w="9525" cap="flat" cmpd="sng" algn="ctr">
                      <a:solidFill>
                        <a:srgbClr val="D1D1D1"/>
                      </a:solidFill>
                      <a:prstDash val="solid"/>
                      <a:round/>
                      <a:headEnd type="none" w="med" len="med"/>
                      <a:tailEnd type="none" w="med" len="med"/>
                    </a:lnB>
                    <a:solidFill>
                      <a:srgbClr val="FFFFFF"/>
                    </a:solidFill>
                  </a:tcPr>
                </a:tc>
              </a:tr>
              <a:tr h="339981">
                <a:tc gridSpan="2" vMerge="1">
                  <a:txBody>
                    <a:bodyPr/>
                    <a:lstStyle/>
                    <a:p>
                      <a:endParaRPr lang="zh-TW" altLang="en-US"/>
                    </a:p>
                  </a:txBody>
                  <a:tcPr/>
                </a:tc>
                <a:tc hMerge="1" vMerge="1">
                  <a:txBody>
                    <a:bodyPr/>
                    <a:lstStyle/>
                    <a:p>
                      <a:endParaRPr lang="zh-TW" altLang="en-US"/>
                    </a:p>
                  </a:txBody>
                  <a:tcPr/>
                </a:tc>
                <a:tc>
                  <a:txBody>
                    <a:bodyPr/>
                    <a:lstStyle/>
                    <a:p>
                      <a:pPr algn="ctr"/>
                      <a:r>
                        <a:rPr lang="en-US">
                          <a:effectLst/>
                        </a:rPr>
                        <a:t>Qi (479 - 502): Southern Qi</a:t>
                      </a:r>
                    </a:p>
                  </a:txBody>
                  <a:tcPr marL="47625" marR="47625" marT="19050" marB="19050" anchor="ctr">
                    <a:lnL w="9525" cap="flat" cmpd="sng" algn="ctr">
                      <a:solidFill>
                        <a:srgbClr val="D1D1D1"/>
                      </a:solidFill>
                      <a:prstDash val="solid"/>
                      <a:round/>
                      <a:headEnd type="none" w="med" len="med"/>
                      <a:tailEnd type="none" w="med" len="med"/>
                    </a:lnL>
                    <a:lnR w="9525" cap="flat" cmpd="sng" algn="ctr">
                      <a:solidFill>
                        <a:srgbClr val="D1D1D1"/>
                      </a:solidFill>
                      <a:prstDash val="solid"/>
                      <a:round/>
                      <a:headEnd type="none" w="med" len="med"/>
                      <a:tailEnd type="none" w="med" len="med"/>
                    </a:lnR>
                    <a:lnT w="9525" cap="flat" cmpd="sng" algn="ctr">
                      <a:solidFill>
                        <a:srgbClr val="D1D1D1"/>
                      </a:solidFill>
                      <a:prstDash val="solid"/>
                      <a:round/>
                      <a:headEnd type="none" w="med" len="med"/>
                      <a:tailEnd type="none" w="med" len="med"/>
                    </a:lnT>
                    <a:lnB w="9525" cap="flat" cmpd="sng" algn="ctr">
                      <a:solidFill>
                        <a:srgbClr val="D1D1D1"/>
                      </a:solidFill>
                      <a:prstDash val="solid"/>
                      <a:round/>
                      <a:headEnd type="none" w="med" len="med"/>
                      <a:tailEnd type="none" w="med" len="med"/>
                    </a:lnB>
                    <a:solidFill>
                      <a:srgbClr val="FFFFFF"/>
                    </a:solidFill>
                  </a:tcPr>
                </a:tc>
              </a:tr>
              <a:tr h="48371">
                <a:tc gridSpan="2" vMerge="1">
                  <a:txBody>
                    <a:bodyPr/>
                    <a:lstStyle/>
                    <a:p>
                      <a:endParaRPr lang="zh-TW" altLang="en-US"/>
                    </a:p>
                  </a:txBody>
                  <a:tcPr/>
                </a:tc>
                <a:tc hMerge="1" vMerge="1">
                  <a:txBody>
                    <a:bodyPr/>
                    <a:lstStyle/>
                    <a:p>
                      <a:endParaRPr lang="zh-TW" altLang="en-US"/>
                    </a:p>
                  </a:txBody>
                  <a:tcPr/>
                </a:tc>
                <a:tc rowSpan="2">
                  <a:txBody>
                    <a:bodyPr/>
                    <a:lstStyle/>
                    <a:p>
                      <a:pPr algn="ctr"/>
                      <a:r>
                        <a:rPr lang="en-US">
                          <a:effectLst/>
                        </a:rPr>
                        <a:t>Liang (502 - 557): Southern Liang</a:t>
                      </a:r>
                    </a:p>
                  </a:txBody>
                  <a:tcPr marL="47625" marR="47625" marT="19050" marB="19050" anchor="ctr">
                    <a:lnL w="9525" cap="flat" cmpd="sng" algn="ctr">
                      <a:solidFill>
                        <a:srgbClr val="D1D1D1"/>
                      </a:solidFill>
                      <a:prstDash val="solid"/>
                      <a:round/>
                      <a:headEnd type="none" w="med" len="med"/>
                      <a:tailEnd type="none" w="med" len="med"/>
                    </a:lnL>
                    <a:lnR w="9525" cap="flat" cmpd="sng" algn="ctr">
                      <a:solidFill>
                        <a:srgbClr val="D1D1D1"/>
                      </a:solidFill>
                      <a:prstDash val="solid"/>
                      <a:round/>
                      <a:headEnd type="none" w="med" len="med"/>
                      <a:tailEnd type="none" w="med" len="med"/>
                    </a:lnR>
                    <a:lnT w="9525" cap="flat" cmpd="sng" algn="ctr">
                      <a:solidFill>
                        <a:srgbClr val="D1D1D1"/>
                      </a:solidFill>
                      <a:prstDash val="solid"/>
                      <a:round/>
                      <a:headEnd type="none" w="med" len="med"/>
                      <a:tailEnd type="none" w="med" len="med"/>
                    </a:lnT>
                    <a:lnB w="9525" cap="flat" cmpd="sng" algn="ctr">
                      <a:solidFill>
                        <a:srgbClr val="D1D1D1"/>
                      </a:solidFill>
                      <a:prstDash val="solid"/>
                      <a:round/>
                      <a:headEnd type="none" w="med" len="med"/>
                      <a:tailEnd type="none" w="med" len="med"/>
                    </a:lnB>
                    <a:solidFill>
                      <a:srgbClr val="FFFFFF"/>
                    </a:solidFill>
                  </a:tcPr>
                </a:tc>
              </a:tr>
              <a:tr h="590130">
                <a:tc>
                  <a:txBody>
                    <a:bodyPr/>
                    <a:lstStyle/>
                    <a:p>
                      <a:pPr algn="ctr"/>
                      <a:r>
                        <a:rPr lang="en-US" dirty="0">
                          <a:effectLst/>
                        </a:rPr>
                        <a:t>Eastern Wei </a:t>
                      </a:r>
                      <a:endParaRPr lang="en-US" dirty="0" smtClean="0">
                        <a:effectLst/>
                      </a:endParaRPr>
                    </a:p>
                    <a:p>
                      <a:pPr algn="ctr"/>
                      <a:r>
                        <a:rPr lang="en-US" dirty="0" smtClean="0">
                          <a:effectLst/>
                        </a:rPr>
                        <a:t>(</a:t>
                      </a:r>
                      <a:r>
                        <a:rPr lang="en-US" dirty="0">
                          <a:effectLst/>
                        </a:rPr>
                        <a:t>534 - 550)</a:t>
                      </a:r>
                    </a:p>
                  </a:txBody>
                  <a:tcPr marL="47625" marR="47625" marT="19050" marB="19050" anchor="ctr">
                    <a:lnL w="9525" cap="flat" cmpd="sng" algn="ctr">
                      <a:solidFill>
                        <a:srgbClr val="D1D1D1"/>
                      </a:solidFill>
                      <a:prstDash val="solid"/>
                      <a:round/>
                      <a:headEnd type="none" w="med" len="med"/>
                      <a:tailEnd type="none" w="med" len="med"/>
                    </a:lnL>
                    <a:lnR w="9525" cap="flat" cmpd="sng" algn="ctr">
                      <a:solidFill>
                        <a:srgbClr val="D1D1D1"/>
                      </a:solidFill>
                      <a:prstDash val="solid"/>
                      <a:round/>
                      <a:headEnd type="none" w="med" len="med"/>
                      <a:tailEnd type="none" w="med" len="med"/>
                    </a:lnR>
                    <a:lnT w="9525" cap="flat" cmpd="sng" algn="ctr">
                      <a:solidFill>
                        <a:srgbClr val="D1D1D1"/>
                      </a:solidFill>
                      <a:prstDash val="solid"/>
                      <a:round/>
                      <a:headEnd type="none" w="med" len="med"/>
                      <a:tailEnd type="none" w="med" len="med"/>
                    </a:lnT>
                    <a:lnB w="9525" cap="flat" cmpd="sng" algn="ctr">
                      <a:solidFill>
                        <a:srgbClr val="D1D1D1"/>
                      </a:solidFill>
                      <a:prstDash val="solid"/>
                      <a:round/>
                      <a:headEnd type="none" w="med" len="med"/>
                      <a:tailEnd type="none" w="med" len="med"/>
                    </a:lnB>
                    <a:solidFill>
                      <a:srgbClr val="FFFFFF"/>
                    </a:solidFill>
                  </a:tcPr>
                </a:tc>
                <a:tc>
                  <a:txBody>
                    <a:bodyPr/>
                    <a:lstStyle/>
                    <a:p>
                      <a:pPr algn="ctr"/>
                      <a:r>
                        <a:rPr lang="en-US" dirty="0">
                          <a:effectLst/>
                        </a:rPr>
                        <a:t>Western Wei </a:t>
                      </a:r>
                      <a:endParaRPr lang="en-US" dirty="0" smtClean="0">
                        <a:effectLst/>
                      </a:endParaRPr>
                    </a:p>
                    <a:p>
                      <a:pPr algn="ctr"/>
                      <a:r>
                        <a:rPr lang="en-US" dirty="0" smtClean="0">
                          <a:effectLst/>
                        </a:rPr>
                        <a:t>(</a:t>
                      </a:r>
                      <a:r>
                        <a:rPr lang="en-US" dirty="0">
                          <a:effectLst/>
                        </a:rPr>
                        <a:t>535 - 556)</a:t>
                      </a:r>
                    </a:p>
                  </a:txBody>
                  <a:tcPr marL="47625" marR="47625" marT="19050" marB="19050" anchor="ctr">
                    <a:lnL w="9525" cap="flat" cmpd="sng" algn="ctr">
                      <a:solidFill>
                        <a:srgbClr val="D1D1D1"/>
                      </a:solidFill>
                      <a:prstDash val="solid"/>
                      <a:round/>
                      <a:headEnd type="none" w="med" len="med"/>
                      <a:tailEnd type="none" w="med" len="med"/>
                    </a:lnL>
                    <a:lnR w="9525" cap="flat" cmpd="sng" algn="ctr">
                      <a:solidFill>
                        <a:srgbClr val="D1D1D1"/>
                      </a:solidFill>
                      <a:prstDash val="solid"/>
                      <a:round/>
                      <a:headEnd type="none" w="med" len="med"/>
                      <a:tailEnd type="none" w="med" len="med"/>
                    </a:lnR>
                    <a:lnT w="9525" cap="flat" cmpd="sng" algn="ctr">
                      <a:solidFill>
                        <a:srgbClr val="D1D1D1"/>
                      </a:solidFill>
                      <a:prstDash val="solid"/>
                      <a:round/>
                      <a:headEnd type="none" w="med" len="med"/>
                      <a:tailEnd type="none" w="med" len="med"/>
                    </a:lnT>
                    <a:lnB w="9525" cap="flat" cmpd="sng" algn="ctr">
                      <a:solidFill>
                        <a:srgbClr val="D1D1D1"/>
                      </a:solidFill>
                      <a:prstDash val="solid"/>
                      <a:round/>
                      <a:headEnd type="none" w="med" len="med"/>
                      <a:tailEnd type="none" w="med" len="med"/>
                    </a:lnB>
                    <a:solidFill>
                      <a:srgbClr val="FFFFFF"/>
                    </a:solidFill>
                  </a:tcPr>
                </a:tc>
                <a:tc vMerge="1">
                  <a:txBody>
                    <a:bodyPr/>
                    <a:lstStyle/>
                    <a:p>
                      <a:endParaRPr lang="zh-TW" altLang="en-US"/>
                    </a:p>
                  </a:txBody>
                  <a:tcPr/>
                </a:tc>
              </a:tr>
              <a:tr h="638501">
                <a:tc>
                  <a:txBody>
                    <a:bodyPr/>
                    <a:lstStyle/>
                    <a:p>
                      <a:pPr algn="ctr"/>
                      <a:r>
                        <a:rPr lang="en-US" dirty="0">
                          <a:effectLst/>
                        </a:rPr>
                        <a:t>Northern Qi </a:t>
                      </a:r>
                      <a:endParaRPr lang="en-US" dirty="0" smtClean="0">
                        <a:effectLst/>
                      </a:endParaRPr>
                    </a:p>
                    <a:p>
                      <a:pPr algn="ctr"/>
                      <a:r>
                        <a:rPr lang="en-US" dirty="0" smtClean="0">
                          <a:effectLst/>
                        </a:rPr>
                        <a:t>(</a:t>
                      </a:r>
                      <a:r>
                        <a:rPr lang="en-US" dirty="0">
                          <a:effectLst/>
                        </a:rPr>
                        <a:t>550 - 577)</a:t>
                      </a:r>
                    </a:p>
                  </a:txBody>
                  <a:tcPr marL="47625" marR="47625" marT="19050" marB="19050" anchor="ctr">
                    <a:lnL w="9525" cap="flat" cmpd="sng" algn="ctr">
                      <a:solidFill>
                        <a:srgbClr val="D1D1D1"/>
                      </a:solidFill>
                      <a:prstDash val="solid"/>
                      <a:round/>
                      <a:headEnd type="none" w="med" len="med"/>
                      <a:tailEnd type="none" w="med" len="med"/>
                    </a:lnL>
                    <a:lnR w="9525" cap="flat" cmpd="sng" algn="ctr">
                      <a:solidFill>
                        <a:srgbClr val="D1D1D1"/>
                      </a:solidFill>
                      <a:prstDash val="solid"/>
                      <a:round/>
                      <a:headEnd type="none" w="med" len="med"/>
                      <a:tailEnd type="none" w="med" len="med"/>
                    </a:lnR>
                    <a:lnT w="9525" cap="flat" cmpd="sng" algn="ctr">
                      <a:solidFill>
                        <a:srgbClr val="D1D1D1"/>
                      </a:solidFill>
                      <a:prstDash val="solid"/>
                      <a:round/>
                      <a:headEnd type="none" w="med" len="med"/>
                      <a:tailEnd type="none" w="med" len="med"/>
                    </a:lnT>
                    <a:lnB w="9525" cap="flat" cmpd="sng" algn="ctr">
                      <a:solidFill>
                        <a:srgbClr val="D1D1D1"/>
                      </a:solidFill>
                      <a:prstDash val="solid"/>
                      <a:round/>
                      <a:headEnd type="none" w="med" len="med"/>
                      <a:tailEnd type="none" w="med" len="med"/>
                    </a:lnB>
                    <a:solidFill>
                      <a:srgbClr val="FFFFFF"/>
                    </a:solidFill>
                  </a:tcPr>
                </a:tc>
                <a:tc>
                  <a:txBody>
                    <a:bodyPr/>
                    <a:lstStyle/>
                    <a:p>
                      <a:pPr algn="ctr"/>
                      <a:r>
                        <a:rPr lang="en-US" dirty="0">
                          <a:effectLst/>
                        </a:rPr>
                        <a:t>Northern Zhou </a:t>
                      </a:r>
                      <a:endParaRPr lang="en-US" dirty="0" smtClean="0">
                        <a:effectLst/>
                      </a:endParaRPr>
                    </a:p>
                    <a:p>
                      <a:pPr algn="ctr"/>
                      <a:r>
                        <a:rPr lang="en-US" dirty="0" smtClean="0">
                          <a:effectLst/>
                        </a:rPr>
                        <a:t>(</a:t>
                      </a:r>
                      <a:r>
                        <a:rPr lang="en-US" dirty="0">
                          <a:effectLst/>
                        </a:rPr>
                        <a:t>557 - 581)</a:t>
                      </a:r>
                    </a:p>
                  </a:txBody>
                  <a:tcPr marL="47625" marR="47625" marT="19050" marB="19050" anchor="ctr">
                    <a:lnL w="9525" cap="flat" cmpd="sng" algn="ctr">
                      <a:solidFill>
                        <a:srgbClr val="D1D1D1"/>
                      </a:solidFill>
                      <a:prstDash val="solid"/>
                      <a:round/>
                      <a:headEnd type="none" w="med" len="med"/>
                      <a:tailEnd type="none" w="med" len="med"/>
                    </a:lnL>
                    <a:lnR w="9525" cap="flat" cmpd="sng" algn="ctr">
                      <a:solidFill>
                        <a:srgbClr val="D1D1D1"/>
                      </a:solidFill>
                      <a:prstDash val="solid"/>
                      <a:round/>
                      <a:headEnd type="none" w="med" len="med"/>
                      <a:tailEnd type="none" w="med" len="med"/>
                    </a:lnR>
                    <a:lnT w="9525" cap="flat" cmpd="sng" algn="ctr">
                      <a:solidFill>
                        <a:srgbClr val="D1D1D1"/>
                      </a:solidFill>
                      <a:prstDash val="solid"/>
                      <a:round/>
                      <a:headEnd type="none" w="med" len="med"/>
                      <a:tailEnd type="none" w="med" len="med"/>
                    </a:lnT>
                    <a:lnB w="9525" cap="flat" cmpd="sng" algn="ctr">
                      <a:solidFill>
                        <a:srgbClr val="D1D1D1"/>
                      </a:solidFill>
                      <a:prstDash val="solid"/>
                      <a:round/>
                      <a:headEnd type="none" w="med" len="med"/>
                      <a:tailEnd type="none" w="med" len="med"/>
                    </a:lnB>
                    <a:solidFill>
                      <a:srgbClr val="FFFFFF"/>
                    </a:solidFill>
                  </a:tcPr>
                </a:tc>
                <a:tc>
                  <a:txBody>
                    <a:bodyPr/>
                    <a:lstStyle/>
                    <a:p>
                      <a:pPr algn="ctr"/>
                      <a:r>
                        <a:rPr lang="en-US" dirty="0">
                          <a:effectLst/>
                        </a:rPr>
                        <a:t>Chen (557 - 589): Southern Chen</a:t>
                      </a:r>
                    </a:p>
                  </a:txBody>
                  <a:tcPr marL="47625" marR="47625" marT="19050" marB="19050" anchor="ctr">
                    <a:lnL w="9525" cap="flat" cmpd="sng" algn="ctr">
                      <a:solidFill>
                        <a:srgbClr val="D1D1D1"/>
                      </a:solidFill>
                      <a:prstDash val="solid"/>
                      <a:round/>
                      <a:headEnd type="none" w="med" len="med"/>
                      <a:tailEnd type="none" w="med" len="med"/>
                    </a:lnL>
                    <a:lnR w="9525" cap="flat" cmpd="sng" algn="ctr">
                      <a:solidFill>
                        <a:srgbClr val="D1D1D1"/>
                      </a:solidFill>
                      <a:prstDash val="solid"/>
                      <a:round/>
                      <a:headEnd type="none" w="med" len="med"/>
                      <a:tailEnd type="none" w="med" len="med"/>
                    </a:lnR>
                    <a:lnT w="9525" cap="flat" cmpd="sng" algn="ctr">
                      <a:solidFill>
                        <a:srgbClr val="D1D1D1"/>
                      </a:solidFill>
                      <a:prstDash val="solid"/>
                      <a:round/>
                      <a:headEnd type="none" w="med" len="med"/>
                      <a:tailEnd type="none" w="med" len="med"/>
                    </a:lnT>
                    <a:lnB w="9525" cap="flat" cmpd="sng" algn="ctr">
                      <a:solidFill>
                        <a:srgbClr val="D1D1D1"/>
                      </a:solidFill>
                      <a:prstDash val="solid"/>
                      <a:round/>
                      <a:headEnd type="none" w="med" len="med"/>
                      <a:tailEnd type="none" w="med" len="med"/>
                    </a:lnB>
                    <a:solidFill>
                      <a:srgbClr val="FFFFFF"/>
                    </a:solidFill>
                  </a:tcPr>
                </a:tc>
              </a:tr>
            </a:tbl>
          </a:graphicData>
        </a:graphic>
      </p:graphicFrame>
      <p:sp>
        <p:nvSpPr>
          <p:cNvPr id="5" name="Rectangle 1"/>
          <p:cNvSpPr>
            <a:spLocks noChangeArrowheads="1"/>
          </p:cNvSpPr>
          <p:nvPr/>
        </p:nvSpPr>
        <p:spPr bwMode="auto">
          <a:xfrm>
            <a:off x="984107" y="1059315"/>
            <a:ext cx="1546561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TW" altLang="zh-TW" sz="1800" b="0" i="0" u="none" strike="noStrike" cap="none" normalizeH="0" baseline="0" smtClean="0">
                <a:ln>
                  <a:noFill/>
                </a:ln>
                <a:solidFill>
                  <a:schemeClr val="tx1"/>
                </a:solidFill>
                <a:effectLst/>
                <a:latin typeface="Arial" panose="020B0604020202020204" pitchFamily="34" charset="0"/>
              </a:rPr>
              <a:t/>
            </a:r>
            <a:br>
              <a:rPr kumimoji="0" lang="zh-TW" altLang="zh-TW" sz="1800" b="0" i="0" u="none" strike="noStrike" cap="none" normalizeH="0" baseline="0" smtClean="0">
                <a:ln>
                  <a:noFill/>
                </a:ln>
                <a:solidFill>
                  <a:schemeClr val="tx1"/>
                </a:solidFill>
                <a:effectLst/>
                <a:latin typeface="Arial" panose="020B0604020202020204" pitchFamily="34" charset="0"/>
              </a:rPr>
            </a:br>
            <a:endParaRPr kumimoji="0" lang="zh-TW" altLang="zh-TW" sz="1800" b="0" i="0" u="none" strike="noStrike" cap="none" normalizeH="0" baseline="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991890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pic>
        <p:nvPicPr>
          <p:cNvPr id="5" name="內容版面配置區 4" descr="https://depts.washington.edu/chinaciv/1xardivi.jpg"/>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391363" y="118507"/>
            <a:ext cx="5773820" cy="5584825"/>
          </a:xfrm>
          <a:prstGeom prst="rect">
            <a:avLst/>
          </a:prstGeom>
          <a:noFill/>
          <a:ln>
            <a:noFill/>
          </a:ln>
        </p:spPr>
      </p:pic>
      <p:sp>
        <p:nvSpPr>
          <p:cNvPr id="2" name="文字方塊 1"/>
          <p:cNvSpPr txBox="1"/>
          <p:nvPr/>
        </p:nvSpPr>
        <p:spPr>
          <a:xfrm>
            <a:off x="3537527" y="5810794"/>
            <a:ext cx="5865091" cy="307777"/>
          </a:xfrm>
          <a:prstGeom prst="rect">
            <a:avLst/>
          </a:prstGeom>
          <a:noFill/>
        </p:spPr>
        <p:txBody>
          <a:bodyPr wrap="square" rtlCol="0">
            <a:spAutoFit/>
          </a:bodyPr>
          <a:lstStyle/>
          <a:p>
            <a:r>
              <a:rPr lang="en-US" altLang="zh-TW" sz="1400" u="sng" dirty="0">
                <a:hlinkClick r:id="rId4"/>
              </a:rPr>
              <a:t>https://depts.washington.edu/chinaciv/1xardivi.htm</a:t>
            </a:r>
            <a:endParaRPr lang="zh-TW" altLang="en-US" sz="1400" dirty="0"/>
          </a:p>
        </p:txBody>
      </p:sp>
    </p:spTree>
    <p:extLst>
      <p:ext uri="{BB962C8B-B14F-4D97-AF65-F5344CB8AC3E}">
        <p14:creationId xmlns:p14="http://schemas.microsoft.com/office/powerpoint/2010/main" val="414754054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10867344" cy="5584873"/>
          </a:xfrm>
        </p:spPr>
        <p:txBody>
          <a:bodyPr>
            <a:noAutofit/>
          </a:bodyPr>
          <a:lstStyle/>
          <a:p>
            <a:r>
              <a:rPr lang="en-US" altLang="zh-TW" sz="3200" dirty="0" smtClean="0"/>
              <a:t>The </a:t>
            </a:r>
            <a:r>
              <a:rPr lang="en-US" altLang="zh-TW" sz="3200" dirty="0"/>
              <a:t>period of the Northern and Southern Dynasties (420-589 CE</a:t>
            </a:r>
            <a:r>
              <a:rPr lang="en-US" altLang="zh-TW" sz="3200" dirty="0" smtClean="0"/>
              <a:t>).</a:t>
            </a:r>
          </a:p>
          <a:p>
            <a:r>
              <a:rPr lang="en-US" altLang="zh-TW" sz="3200" dirty="0" smtClean="0"/>
              <a:t> </a:t>
            </a:r>
            <a:r>
              <a:rPr lang="en-US" altLang="zh-TW" sz="3200" dirty="0"/>
              <a:t>China was divided into two political regions which formed two confrontational political regimes between </a:t>
            </a:r>
            <a:r>
              <a:rPr lang="en-US" altLang="zh-TW" sz="3200" dirty="0" smtClean="0"/>
              <a:t>the South and </a:t>
            </a:r>
            <a:r>
              <a:rPr lang="en-US" altLang="zh-TW" sz="3200" dirty="0" smtClean="0"/>
              <a:t>the North. </a:t>
            </a:r>
            <a:r>
              <a:rPr lang="en-US" altLang="zh-TW" sz="3200" dirty="0"/>
              <a:t>The </a:t>
            </a:r>
            <a:r>
              <a:rPr lang="en-US" altLang="zh-TW" sz="3200" dirty="0" smtClean="0"/>
              <a:t>south built the Southern Dynasties and the </a:t>
            </a:r>
            <a:r>
              <a:rPr lang="en-US" altLang="zh-TW" sz="3200" dirty="0" smtClean="0"/>
              <a:t>north </a:t>
            </a:r>
            <a:r>
              <a:rPr lang="en-US" altLang="zh-TW" sz="3200" dirty="0"/>
              <a:t>state established the Northern </a:t>
            </a:r>
            <a:r>
              <a:rPr lang="en-US" altLang="zh-TW" sz="3200" dirty="0" smtClean="0"/>
              <a:t>dynasties. </a:t>
            </a:r>
          </a:p>
          <a:p>
            <a:r>
              <a:rPr lang="en-US" altLang="zh-TW" sz="3200" dirty="0" smtClean="0"/>
              <a:t>This </a:t>
            </a:r>
            <a:r>
              <a:rPr lang="en-US" altLang="zh-TW" sz="3200" dirty="0"/>
              <a:t>period was a period of the great political divide, but it is also a period of philosophical and religious ‘integration’ in Chinese history, the era where Confucianism, Buddhism, and Daoism were blended with each other. </a:t>
            </a:r>
            <a:endParaRPr lang="en-US" altLang="zh-TW" sz="3200" dirty="0" smtClean="0"/>
          </a:p>
          <a:p>
            <a:endParaRPr lang="zh-TW" altLang="en-US" sz="32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9645908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360218" y="399925"/>
            <a:ext cx="8007926" cy="5887664"/>
          </a:xfrm>
        </p:spPr>
        <p:txBody>
          <a:bodyPr>
            <a:noAutofit/>
          </a:bodyPr>
          <a:lstStyle/>
          <a:p>
            <a:r>
              <a:rPr lang="en-US" altLang="zh-TW" sz="3200" dirty="0" smtClean="0"/>
              <a:t>Daoist Master Tao </a:t>
            </a:r>
            <a:r>
              <a:rPr lang="en-US" altLang="zh-TW" sz="3200" dirty="0" err="1" smtClean="0"/>
              <a:t>Hongjing</a:t>
            </a:r>
            <a:r>
              <a:rPr lang="en-US" altLang="zh-TW" sz="3200" dirty="0" smtClean="0"/>
              <a:t> </a:t>
            </a:r>
            <a:r>
              <a:rPr lang="zh-TW" altLang="zh-TW" sz="3200" dirty="0" smtClean="0"/>
              <a:t>陶弘景（</a:t>
            </a:r>
            <a:r>
              <a:rPr lang="en-GB" altLang="zh-TW" sz="3200" dirty="0" smtClean="0"/>
              <a:t>456-536</a:t>
            </a:r>
            <a:r>
              <a:rPr lang="zh-TW" altLang="zh-TW" sz="3200" dirty="0" smtClean="0"/>
              <a:t>）</a:t>
            </a:r>
            <a:r>
              <a:rPr lang="en-US" altLang="zh-TW" sz="3200" dirty="0" smtClean="0"/>
              <a:t>, Hermit Prime Minister in the Mountain.</a:t>
            </a:r>
          </a:p>
          <a:p>
            <a:r>
              <a:rPr lang="en-US" altLang="zh-TW" sz="3000" dirty="0"/>
              <a:t>Master Tao </a:t>
            </a:r>
            <a:r>
              <a:rPr lang="en-US" altLang="zh-TW" sz="3000" dirty="0" err="1"/>
              <a:t>Hongjing</a:t>
            </a:r>
            <a:r>
              <a:rPr lang="en-US" altLang="zh-TW" sz="3000" dirty="0"/>
              <a:t> was a polymath and an erudite scholar. He was consulted by Emperor Liang </a:t>
            </a:r>
            <a:r>
              <a:rPr lang="en-US" altLang="zh-TW" sz="3000" dirty="0" err="1"/>
              <a:t>Wudi</a:t>
            </a:r>
            <a:r>
              <a:rPr lang="en-US" altLang="zh-TW" sz="3000" dirty="0"/>
              <a:t> </a:t>
            </a:r>
            <a:r>
              <a:rPr lang="zh-TW" altLang="en-US" sz="3000" dirty="0" smtClean="0"/>
              <a:t>梁武帝</a:t>
            </a:r>
            <a:r>
              <a:rPr lang="en-US" altLang="zh-TW" sz="3000" dirty="0" smtClean="0"/>
              <a:t>(</a:t>
            </a:r>
            <a:r>
              <a:rPr lang="en-US" altLang="zh-TW" sz="3000" dirty="0"/>
              <a:t>464</a:t>
            </a:r>
            <a:r>
              <a:rPr lang="zh-TW" altLang="zh-TW" sz="3000" dirty="0"/>
              <a:t>－</a:t>
            </a:r>
            <a:r>
              <a:rPr lang="en-US" altLang="zh-TW" sz="3000" dirty="0"/>
              <a:t>549 CE) several times </a:t>
            </a:r>
            <a:r>
              <a:rPr lang="en-US" altLang="zh-TW" sz="3000" dirty="0" smtClean="0"/>
              <a:t>about the significant </a:t>
            </a:r>
            <a:r>
              <a:rPr lang="en-US" altLang="zh-TW" sz="3000" dirty="0"/>
              <a:t>matters. </a:t>
            </a:r>
            <a:endParaRPr lang="en-US" altLang="zh-TW" sz="3000" dirty="0" smtClean="0"/>
          </a:p>
          <a:p>
            <a:r>
              <a:rPr lang="en-US" altLang="zh-TW" sz="3000" dirty="0" smtClean="0"/>
              <a:t>Master </a:t>
            </a:r>
            <a:r>
              <a:rPr lang="en-US" altLang="zh-TW" sz="3000" dirty="0"/>
              <a:t>Tao would rather stay in the mountain than be a government official after the emperor’s </a:t>
            </a:r>
            <a:r>
              <a:rPr lang="en-US" altLang="zh-TW" sz="3000" dirty="0" smtClean="0"/>
              <a:t>invitation. </a:t>
            </a:r>
            <a:r>
              <a:rPr lang="en-US" altLang="zh-TW" sz="3000" dirty="0"/>
              <a:t>People </a:t>
            </a:r>
            <a:r>
              <a:rPr lang="en-US" altLang="zh-TW" sz="3000" dirty="0" smtClean="0"/>
              <a:t>praised </a:t>
            </a:r>
            <a:r>
              <a:rPr lang="en-US" altLang="zh-TW" sz="3000" dirty="0"/>
              <a:t>him as the hermit prime minister in the Mountain.</a:t>
            </a:r>
            <a:endParaRPr lang="en-US" altLang="zh-TW" sz="3000" dirty="0" smtClean="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pic>
        <p:nvPicPr>
          <p:cNvPr id="5" name="圖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68144" y="399925"/>
            <a:ext cx="3170381" cy="4501941"/>
          </a:xfrm>
          <a:prstGeom prst="rect">
            <a:avLst/>
          </a:prstGeom>
        </p:spPr>
      </p:pic>
      <p:sp>
        <p:nvSpPr>
          <p:cNvPr id="7" name="文字方塊 6"/>
          <p:cNvSpPr txBox="1"/>
          <p:nvPr/>
        </p:nvSpPr>
        <p:spPr>
          <a:xfrm>
            <a:off x="8368144" y="5204657"/>
            <a:ext cx="3546763" cy="523220"/>
          </a:xfrm>
          <a:prstGeom prst="rect">
            <a:avLst/>
          </a:prstGeom>
          <a:noFill/>
        </p:spPr>
        <p:txBody>
          <a:bodyPr wrap="square" rtlCol="0">
            <a:spAutoFit/>
          </a:bodyPr>
          <a:lstStyle/>
          <a:p>
            <a:r>
              <a:rPr lang="en-US" altLang="zh-TW" sz="1400" dirty="0"/>
              <a:t>http://www.100md.com </a:t>
            </a:r>
            <a:endParaRPr lang="en-US" altLang="zh-TW" sz="1400" dirty="0" smtClean="0"/>
          </a:p>
          <a:p>
            <a:r>
              <a:rPr lang="en-US" altLang="zh-TW" sz="1400" dirty="0" smtClean="0">
                <a:hlinkClick r:id="rId4"/>
              </a:rPr>
              <a:t>2014</a:t>
            </a:r>
            <a:r>
              <a:rPr lang="en-US" altLang="zh-TW" sz="1400" dirty="0">
                <a:hlinkClick r:id="rId4"/>
              </a:rPr>
              <a:t>年7月9日</a:t>
            </a:r>
            <a:r>
              <a:rPr lang="en-US" altLang="zh-TW" sz="1400" dirty="0"/>
              <a:t> </a:t>
            </a:r>
            <a:r>
              <a:rPr lang="en-US" altLang="zh-TW" sz="1400" u="sng" dirty="0">
                <a:hlinkClick r:id="rId5"/>
              </a:rPr>
              <a:t>中国中医药报</a:t>
            </a:r>
            <a:r>
              <a:rPr lang="en-US" altLang="zh-TW" sz="1400" u="sng" dirty="0">
                <a:hlinkClick r:id="rId6"/>
              </a:rPr>
              <a:t>第4127期</a:t>
            </a:r>
            <a:endParaRPr lang="zh-TW" altLang="en-US" sz="1400" dirty="0"/>
          </a:p>
        </p:txBody>
      </p:sp>
    </p:spTree>
    <p:extLst>
      <p:ext uri="{BB962C8B-B14F-4D97-AF65-F5344CB8AC3E}">
        <p14:creationId xmlns:p14="http://schemas.microsoft.com/office/powerpoint/2010/main" val="2685826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7052726" cy="5816148"/>
          </a:xfrm>
        </p:spPr>
        <p:txBody>
          <a:bodyPr>
            <a:noAutofit/>
          </a:bodyPr>
          <a:lstStyle/>
          <a:p>
            <a:r>
              <a:rPr lang="en-US" altLang="zh-TW" sz="3200" dirty="0" smtClean="0"/>
              <a:t>Daoist Master Tao </a:t>
            </a:r>
            <a:r>
              <a:rPr lang="en-US" altLang="zh-TW" sz="3200" dirty="0" err="1" smtClean="0"/>
              <a:t>Hongjing</a:t>
            </a:r>
            <a:r>
              <a:rPr lang="en-US" altLang="zh-TW" sz="3200" dirty="0" smtClean="0"/>
              <a:t> </a:t>
            </a:r>
            <a:r>
              <a:rPr lang="zh-TW" altLang="zh-TW" sz="3200" dirty="0" smtClean="0"/>
              <a:t>陶弘景（</a:t>
            </a:r>
            <a:r>
              <a:rPr lang="en-GB" altLang="zh-TW" sz="3200" dirty="0" smtClean="0"/>
              <a:t>456-536</a:t>
            </a:r>
            <a:r>
              <a:rPr lang="zh-TW" altLang="zh-TW" sz="3200" dirty="0" smtClean="0"/>
              <a:t>）</a:t>
            </a:r>
            <a:endParaRPr lang="en-US" altLang="zh-TW" sz="3200" dirty="0" smtClean="0"/>
          </a:p>
          <a:p>
            <a:r>
              <a:rPr lang="en-US" altLang="zh-TW" sz="3200" dirty="0" smtClean="0"/>
              <a:t>A patriarch of </a:t>
            </a:r>
            <a:r>
              <a:rPr lang="en-US" altLang="zh-TW" sz="3200" dirty="0" err="1"/>
              <a:t>Maoshan</a:t>
            </a:r>
            <a:r>
              <a:rPr lang="en-US" altLang="zh-TW" sz="3200" dirty="0"/>
              <a:t> </a:t>
            </a:r>
            <a:r>
              <a:rPr lang="en-US" altLang="zh-TW" sz="3200" dirty="0" err="1"/>
              <a:t>zong</a:t>
            </a:r>
            <a:r>
              <a:rPr lang="zh-TW" altLang="zh-TW" sz="3200" dirty="0"/>
              <a:t>茅山宗</a:t>
            </a:r>
            <a:r>
              <a:rPr lang="en-US" altLang="zh-TW" sz="3200" dirty="0"/>
              <a:t> of </a:t>
            </a:r>
            <a:r>
              <a:rPr lang="en-US" altLang="zh-TW" sz="3200" dirty="0" err="1"/>
              <a:t>Shangqing</a:t>
            </a:r>
            <a:r>
              <a:rPr lang="en-US" altLang="zh-TW" sz="3200" dirty="0"/>
              <a:t> School. </a:t>
            </a:r>
            <a:endParaRPr lang="en-US" altLang="zh-TW" sz="3200" dirty="0" smtClean="0"/>
          </a:p>
          <a:p>
            <a:r>
              <a:rPr lang="en-US" altLang="zh-TW" sz="3200" dirty="0" smtClean="0"/>
              <a:t>He </a:t>
            </a:r>
            <a:r>
              <a:rPr lang="en-US" altLang="zh-TW" sz="3200" dirty="0"/>
              <a:t>also systematically sorted and ranked the messy Daoist immortal beliefs and merged them into the book </a:t>
            </a:r>
            <a:r>
              <a:rPr lang="en-US" altLang="zh-TW" sz="3200" i="1" dirty="0" err="1"/>
              <a:t>Zhenling</a:t>
            </a:r>
            <a:r>
              <a:rPr lang="en-US" altLang="zh-TW" sz="3200" i="1" dirty="0"/>
              <a:t> </a:t>
            </a:r>
            <a:r>
              <a:rPr lang="en-US" altLang="zh-TW" sz="3200" i="1" dirty="0" err="1"/>
              <a:t>weiyetu</a:t>
            </a:r>
            <a:r>
              <a:rPr lang="zh-TW" altLang="zh-TW" sz="3200" dirty="0"/>
              <a:t>真靈位業圖 </a:t>
            </a:r>
            <a:r>
              <a:rPr lang="en-US" altLang="zh-TW" sz="3200" dirty="0"/>
              <a:t>(the Real Spiritual Immortals Ranking Diagram</a:t>
            </a:r>
            <a:r>
              <a:rPr lang="en-US" altLang="zh-TW" sz="3200" dirty="0" smtClean="0"/>
              <a:t>).</a:t>
            </a:r>
          </a:p>
          <a:p>
            <a:r>
              <a:rPr lang="en-US" altLang="zh-TW" sz="3200" dirty="0" smtClean="0"/>
              <a:t> </a:t>
            </a:r>
            <a:r>
              <a:rPr lang="en-US" altLang="zh-TW" sz="3200" dirty="0" smtClean="0"/>
              <a:t>The </a:t>
            </a:r>
            <a:r>
              <a:rPr lang="en-US" altLang="zh-TW" sz="3200" i="1" dirty="0" err="1" smtClean="0"/>
              <a:t>Yangxing</a:t>
            </a:r>
            <a:r>
              <a:rPr lang="en-US" altLang="zh-TW" sz="3200" i="1" dirty="0" smtClean="0"/>
              <a:t> </a:t>
            </a:r>
            <a:r>
              <a:rPr lang="en-US" altLang="zh-TW" sz="3200" i="1" dirty="0" err="1" smtClean="0"/>
              <a:t>yanming</a:t>
            </a:r>
            <a:r>
              <a:rPr lang="en-US" altLang="zh-TW" sz="3200" i="1" dirty="0" smtClean="0"/>
              <a:t> </a:t>
            </a:r>
            <a:r>
              <a:rPr lang="en-US" altLang="zh-TW" sz="3200" i="1" dirty="0" err="1" smtClean="0"/>
              <a:t>lu</a:t>
            </a:r>
            <a:r>
              <a:rPr lang="zh-TW" altLang="zh-TW" sz="3200" dirty="0" smtClean="0"/>
              <a:t>養性延命錄</a:t>
            </a:r>
            <a:r>
              <a:rPr lang="en-US" altLang="zh-TW" sz="3200" i="1" dirty="0" smtClean="0"/>
              <a:t>(Records of Nurturing Innate Nature and Prolong Life </a:t>
            </a:r>
            <a:r>
              <a:rPr lang="en-US" altLang="zh-TW" sz="3200" dirty="0" smtClean="0"/>
              <a:t>) </a:t>
            </a:r>
          </a:p>
          <a:p>
            <a:endParaRPr lang="en-US" altLang="zh-TW" sz="3200" dirty="0" smtClean="0"/>
          </a:p>
          <a:p>
            <a:endParaRPr lang="en-US" altLang="zh-TW" sz="3200" dirty="0" smtClean="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pic>
        <p:nvPicPr>
          <p:cNvPr id="5" name="圖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68144" y="399925"/>
            <a:ext cx="3170381" cy="4501941"/>
          </a:xfrm>
          <a:prstGeom prst="rect">
            <a:avLst/>
          </a:prstGeom>
        </p:spPr>
      </p:pic>
      <p:sp>
        <p:nvSpPr>
          <p:cNvPr id="7" name="文字方塊 6"/>
          <p:cNvSpPr txBox="1"/>
          <p:nvPr/>
        </p:nvSpPr>
        <p:spPr>
          <a:xfrm>
            <a:off x="8229600" y="5140002"/>
            <a:ext cx="3759200" cy="954107"/>
          </a:xfrm>
          <a:prstGeom prst="rect">
            <a:avLst/>
          </a:prstGeom>
          <a:noFill/>
        </p:spPr>
        <p:txBody>
          <a:bodyPr wrap="square" rtlCol="0">
            <a:spAutoFit/>
          </a:bodyPr>
          <a:lstStyle/>
          <a:p>
            <a:r>
              <a:rPr lang="en-US" altLang="zh-TW" sz="1400" dirty="0"/>
              <a:t>http://www.100md.com </a:t>
            </a:r>
            <a:endParaRPr lang="en-US" altLang="zh-TW" sz="1400" dirty="0" smtClean="0"/>
          </a:p>
          <a:p>
            <a:r>
              <a:rPr lang="en-US" altLang="zh-TW" sz="1400" dirty="0" smtClean="0">
                <a:hlinkClick r:id="rId4"/>
              </a:rPr>
              <a:t>2014</a:t>
            </a:r>
            <a:r>
              <a:rPr lang="en-US" altLang="zh-TW" sz="1400" dirty="0">
                <a:hlinkClick r:id="rId4"/>
              </a:rPr>
              <a:t>年7月9日</a:t>
            </a:r>
            <a:r>
              <a:rPr lang="en-US" altLang="zh-TW" sz="1400" dirty="0"/>
              <a:t> </a:t>
            </a:r>
            <a:r>
              <a:rPr lang="en-US" altLang="zh-TW" sz="1400" u="sng" dirty="0">
                <a:hlinkClick r:id="rId5"/>
              </a:rPr>
              <a:t>中国中医药报</a:t>
            </a:r>
            <a:r>
              <a:rPr lang="en-US" altLang="zh-TW" sz="1400" u="sng" dirty="0">
                <a:hlinkClick r:id="rId6"/>
              </a:rPr>
              <a:t>第4127</a:t>
            </a:r>
            <a:r>
              <a:rPr lang="en-US" altLang="zh-TW" sz="1400" u="sng" dirty="0" smtClean="0">
                <a:hlinkClick r:id="rId6"/>
              </a:rPr>
              <a:t>期</a:t>
            </a:r>
            <a:endParaRPr lang="en-US" altLang="zh-TW" sz="1400" u="sng" dirty="0" smtClean="0"/>
          </a:p>
          <a:p>
            <a:endParaRPr lang="en-US" altLang="zh-TW" sz="1400" u="sng" dirty="0"/>
          </a:p>
          <a:p>
            <a:r>
              <a:rPr lang="en-US" altLang="zh-TW" sz="1400" i="1" dirty="0" err="1"/>
              <a:t>Huayang</a:t>
            </a:r>
            <a:r>
              <a:rPr lang="en-US" altLang="zh-TW" sz="1400" i="1" dirty="0"/>
              <a:t> Tao </a:t>
            </a:r>
            <a:r>
              <a:rPr lang="en-US" altLang="zh-TW" sz="1400" i="1" dirty="0" err="1"/>
              <a:t>Yinju</a:t>
            </a:r>
            <a:r>
              <a:rPr lang="en-US" altLang="zh-TW" sz="1400" i="1" dirty="0"/>
              <a:t> </a:t>
            </a:r>
            <a:r>
              <a:rPr lang="en-US" altLang="zh-TW" sz="1400" i="1" dirty="0" err="1"/>
              <a:t>neizhuan</a:t>
            </a:r>
            <a:r>
              <a:rPr lang="zh-TW" altLang="zh-TW" sz="1400" dirty="0"/>
              <a:t>華陽陶隱居內傳</a:t>
            </a:r>
            <a:endParaRPr lang="zh-TW" altLang="en-US" sz="1400" dirty="0"/>
          </a:p>
        </p:txBody>
      </p:sp>
    </p:spTree>
    <p:extLst>
      <p:ext uri="{BB962C8B-B14F-4D97-AF65-F5344CB8AC3E}">
        <p14:creationId xmlns:p14="http://schemas.microsoft.com/office/powerpoint/2010/main" val="120582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7329816" cy="5584873"/>
          </a:xfrm>
        </p:spPr>
        <p:txBody>
          <a:bodyPr>
            <a:noAutofit/>
          </a:bodyPr>
          <a:lstStyle/>
          <a:p>
            <a:r>
              <a:rPr lang="en-US" altLang="zh-TW" sz="3200" dirty="0"/>
              <a:t> </a:t>
            </a:r>
            <a:r>
              <a:rPr lang="en-US" altLang="zh-TW" sz="3200" dirty="0" smtClean="0"/>
              <a:t>His other works:</a:t>
            </a:r>
          </a:p>
          <a:p>
            <a:r>
              <a:rPr lang="en-US" altLang="zh-TW" sz="3200" dirty="0" smtClean="0"/>
              <a:t>The </a:t>
            </a:r>
            <a:r>
              <a:rPr lang="en-US" altLang="zh-TW" sz="3200" i="1" dirty="0" err="1"/>
              <a:t>Dengzhen</a:t>
            </a:r>
            <a:r>
              <a:rPr lang="en-US" altLang="zh-TW" sz="3200" i="1" dirty="0"/>
              <a:t> </a:t>
            </a:r>
            <a:r>
              <a:rPr lang="en-US" altLang="zh-TW" sz="3200" i="1" dirty="0" err="1"/>
              <a:t>Yinjui</a:t>
            </a:r>
            <a:r>
              <a:rPr lang="zh-TW" altLang="zh-TW" dirty="0"/>
              <a:t>登真隱</a:t>
            </a:r>
            <a:r>
              <a:rPr lang="zh-TW" altLang="zh-TW" dirty="0" smtClean="0"/>
              <a:t>訣</a:t>
            </a:r>
            <a:r>
              <a:rPr lang="en-US" altLang="zh-TW" sz="3200" dirty="0" smtClean="0"/>
              <a:t>“, </a:t>
            </a:r>
            <a:r>
              <a:rPr lang="en-US" altLang="zh-TW" sz="3200" dirty="0"/>
              <a:t>which reflect Daoist cultivation theory and </a:t>
            </a:r>
            <a:r>
              <a:rPr lang="en-US" altLang="zh-TW" sz="3200" dirty="0" smtClean="0"/>
              <a:t>methods, and </a:t>
            </a:r>
            <a:r>
              <a:rPr lang="en-US" altLang="zh-TW" sz="3200" i="1" dirty="0" err="1" smtClean="0"/>
              <a:t>Zhengao</a:t>
            </a:r>
            <a:r>
              <a:rPr lang="zh-TW" altLang="en-US" sz="3200" dirty="0" smtClean="0"/>
              <a:t> 真誥</a:t>
            </a:r>
            <a:r>
              <a:rPr lang="en-US" altLang="zh-TW" sz="3200" dirty="0" smtClean="0"/>
              <a:t>.</a:t>
            </a:r>
          </a:p>
          <a:p>
            <a:r>
              <a:rPr lang="en-US" altLang="zh-TW" sz="3200" dirty="0" smtClean="0"/>
              <a:t>The </a:t>
            </a:r>
            <a:r>
              <a:rPr lang="en-US" altLang="zh-TW" sz="3200" i="1" dirty="0" err="1"/>
              <a:t>Bencao</a:t>
            </a:r>
            <a:r>
              <a:rPr lang="en-US" altLang="zh-TW" sz="3200" i="1" dirty="0"/>
              <a:t> Jing </a:t>
            </a:r>
            <a:r>
              <a:rPr lang="en-US" altLang="zh-TW" sz="3200" i="1" dirty="0" err="1"/>
              <a:t>jizhu</a:t>
            </a:r>
            <a:r>
              <a:rPr lang="en-US" altLang="zh-TW" sz="3200" dirty="0"/>
              <a:t> </a:t>
            </a:r>
            <a:r>
              <a:rPr lang="zh-TW" altLang="zh-TW" dirty="0"/>
              <a:t>本草經集注 </a:t>
            </a:r>
            <a:r>
              <a:rPr lang="en-US" altLang="zh-TW" sz="3200" dirty="0"/>
              <a:t>(</a:t>
            </a:r>
            <a:r>
              <a:rPr lang="en-US" altLang="zh-TW" sz="3200" i="1" dirty="0"/>
              <a:t>Variorum of Herbal </a:t>
            </a:r>
            <a:r>
              <a:rPr lang="en-US" altLang="zh-TW" sz="3200" i="1" dirty="0" err="1"/>
              <a:t>Medica</a:t>
            </a:r>
            <a:r>
              <a:rPr lang="en-US" altLang="zh-TW" sz="3200" dirty="0"/>
              <a:t>), which belongs to Daoist </a:t>
            </a:r>
            <a:r>
              <a:rPr lang="en-US" altLang="zh-TW" sz="3200" dirty="0" smtClean="0"/>
              <a:t>medicine. </a:t>
            </a:r>
          </a:p>
          <a:p>
            <a:r>
              <a:rPr lang="en-US" altLang="zh-TW" sz="3200" dirty="0" smtClean="0"/>
              <a:t>The</a:t>
            </a:r>
            <a:r>
              <a:rPr lang="en-US" altLang="zh-TW" sz="3200" i="1" dirty="0" smtClean="0"/>
              <a:t> </a:t>
            </a:r>
            <a:r>
              <a:rPr lang="en-US" altLang="zh-TW" sz="3200" i="1" dirty="0" err="1" smtClean="0"/>
              <a:t>Buque</a:t>
            </a:r>
            <a:r>
              <a:rPr lang="en-US" altLang="zh-TW" sz="3200" i="1" dirty="0" smtClean="0"/>
              <a:t> </a:t>
            </a:r>
            <a:r>
              <a:rPr lang="en-US" altLang="zh-TW" sz="3200" i="1" dirty="0" err="1"/>
              <a:t>zhouhou</a:t>
            </a:r>
            <a:r>
              <a:rPr lang="en-US" altLang="zh-TW" sz="3200" i="1" dirty="0"/>
              <a:t> </a:t>
            </a:r>
            <a:r>
              <a:rPr lang="en-US" altLang="zh-TW" sz="3200" i="1" dirty="0" err="1"/>
              <a:t>baiyifang</a:t>
            </a:r>
            <a:r>
              <a:rPr lang="zh-TW" altLang="zh-TW" dirty="0"/>
              <a:t>補闕肘後百一方</a:t>
            </a:r>
            <a:r>
              <a:rPr lang="en-US" altLang="zh-TW" sz="3200" dirty="0"/>
              <a:t>(</a:t>
            </a:r>
            <a:r>
              <a:rPr lang="en-US" altLang="zh-TW" sz="3200" i="1" dirty="0"/>
              <a:t>One Hundred One Complementary Handy Prescriptions</a:t>
            </a:r>
            <a:r>
              <a:rPr lang="en-US" altLang="zh-TW" sz="3200" dirty="0"/>
              <a:t>) and some refining </a:t>
            </a:r>
            <a:r>
              <a:rPr lang="en-US" altLang="zh-TW" sz="3200" dirty="0" err="1"/>
              <a:t>Jindan</a:t>
            </a:r>
            <a:r>
              <a:rPr lang="en-US" altLang="zh-TW" sz="3200" dirty="0"/>
              <a:t> elixir Works.</a:t>
            </a:r>
            <a:endParaRPr lang="zh-TW" altLang="zh-TW" sz="3200" dirty="0"/>
          </a:p>
          <a:p>
            <a:endParaRPr lang="en-US" altLang="zh-TW" sz="3200" dirty="0" smtClean="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pic>
        <p:nvPicPr>
          <p:cNvPr id="5" name="圖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68144" y="399925"/>
            <a:ext cx="3170381" cy="4501941"/>
          </a:xfrm>
          <a:prstGeom prst="rect">
            <a:avLst/>
          </a:prstGeom>
        </p:spPr>
      </p:pic>
      <p:sp>
        <p:nvSpPr>
          <p:cNvPr id="7" name="文字方塊 6"/>
          <p:cNvSpPr txBox="1"/>
          <p:nvPr/>
        </p:nvSpPr>
        <p:spPr>
          <a:xfrm>
            <a:off x="8368144" y="5204657"/>
            <a:ext cx="3546763" cy="523220"/>
          </a:xfrm>
          <a:prstGeom prst="rect">
            <a:avLst/>
          </a:prstGeom>
          <a:noFill/>
        </p:spPr>
        <p:txBody>
          <a:bodyPr wrap="square" rtlCol="0">
            <a:spAutoFit/>
          </a:bodyPr>
          <a:lstStyle/>
          <a:p>
            <a:r>
              <a:rPr lang="en-US" altLang="zh-TW" sz="1400" dirty="0"/>
              <a:t>http://www.100md.com </a:t>
            </a:r>
            <a:endParaRPr lang="en-US" altLang="zh-TW" sz="1400" dirty="0" smtClean="0"/>
          </a:p>
          <a:p>
            <a:r>
              <a:rPr lang="en-US" altLang="zh-TW" sz="1400" dirty="0" smtClean="0">
                <a:hlinkClick r:id="rId4"/>
              </a:rPr>
              <a:t>2014</a:t>
            </a:r>
            <a:r>
              <a:rPr lang="en-US" altLang="zh-TW" sz="1400" dirty="0">
                <a:hlinkClick r:id="rId4"/>
              </a:rPr>
              <a:t>年7月9日</a:t>
            </a:r>
            <a:r>
              <a:rPr lang="en-US" altLang="zh-TW" sz="1400" dirty="0"/>
              <a:t> </a:t>
            </a:r>
            <a:r>
              <a:rPr lang="en-US" altLang="zh-TW" sz="1400" u="sng" dirty="0">
                <a:hlinkClick r:id="rId5"/>
              </a:rPr>
              <a:t>中国中医药报</a:t>
            </a:r>
            <a:r>
              <a:rPr lang="en-US" altLang="zh-TW" sz="1400" u="sng" dirty="0">
                <a:hlinkClick r:id="rId6"/>
              </a:rPr>
              <a:t>第4127期</a:t>
            </a:r>
            <a:endParaRPr lang="zh-TW" altLang="en-US" sz="1400" dirty="0"/>
          </a:p>
        </p:txBody>
      </p:sp>
    </p:spTree>
    <p:extLst>
      <p:ext uri="{BB962C8B-B14F-4D97-AF65-F5344CB8AC3E}">
        <p14:creationId xmlns:p14="http://schemas.microsoft.com/office/powerpoint/2010/main" val="4245985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9969305" cy="5686839"/>
          </a:xfrm>
        </p:spPr>
        <p:txBody>
          <a:bodyPr>
            <a:noAutofit/>
          </a:bodyPr>
          <a:lstStyle/>
          <a:p>
            <a:r>
              <a:rPr lang="en-US" altLang="zh-TW" sz="3200" dirty="0"/>
              <a:t>The final achievement of Master </a:t>
            </a:r>
            <a:r>
              <a:rPr lang="en-US" altLang="zh-TW" sz="3200" dirty="0" smtClean="0"/>
              <a:t>Tao </a:t>
            </a:r>
            <a:r>
              <a:rPr lang="en-US" altLang="zh-TW" sz="3200" dirty="0" err="1" smtClean="0"/>
              <a:t>Hongjing</a:t>
            </a:r>
            <a:r>
              <a:rPr lang="en-US" altLang="zh-TW" sz="3200" dirty="0" smtClean="0"/>
              <a:t> in Daoism is extraordinary. </a:t>
            </a:r>
          </a:p>
          <a:p>
            <a:r>
              <a:rPr lang="en-US" altLang="zh-TW" sz="3200" dirty="0" smtClean="0"/>
              <a:t>According to </a:t>
            </a:r>
            <a:r>
              <a:rPr lang="en-US" altLang="zh-TW" sz="3200" i="1" dirty="0" smtClean="0"/>
              <a:t>Nan Shi</a:t>
            </a:r>
            <a:r>
              <a:rPr lang="en-US" altLang="zh-TW" sz="3200" dirty="0" smtClean="0"/>
              <a:t> </a:t>
            </a:r>
            <a:r>
              <a:rPr lang="zh-TW" altLang="en-US" dirty="0" smtClean="0"/>
              <a:t>南史</a:t>
            </a:r>
            <a:r>
              <a:rPr lang="en-US" altLang="zh-TW" dirty="0" smtClean="0"/>
              <a:t>(</a:t>
            </a:r>
            <a:r>
              <a:rPr lang="en-US" altLang="zh-TW" i="1" dirty="0" smtClean="0"/>
              <a:t>History of the Southern Dynasties</a:t>
            </a:r>
            <a:r>
              <a:rPr lang="en-US" altLang="zh-TW" dirty="0" smtClean="0"/>
              <a:t>)</a:t>
            </a:r>
            <a:r>
              <a:rPr lang="en-US" altLang="zh-TW" sz="3200" dirty="0" smtClean="0"/>
              <a:t>and </a:t>
            </a:r>
            <a:r>
              <a:rPr lang="en-US" altLang="zh-TW" sz="3200" i="1" dirty="0" smtClean="0"/>
              <a:t>Liang Shu</a:t>
            </a:r>
            <a:r>
              <a:rPr lang="zh-TW" altLang="en-US" dirty="0" smtClean="0"/>
              <a:t>梁書 </a:t>
            </a:r>
            <a:r>
              <a:rPr lang="en-US" altLang="zh-TW" dirty="0" smtClean="0"/>
              <a:t>(</a:t>
            </a:r>
            <a:r>
              <a:rPr lang="en-US" altLang="zh-TW" i="1" dirty="0" smtClean="0"/>
              <a:t>History of Liang</a:t>
            </a:r>
            <a:r>
              <a:rPr lang="en-US" altLang="zh-TW" dirty="0" smtClean="0"/>
              <a:t>)</a:t>
            </a:r>
            <a:r>
              <a:rPr lang="en-US" altLang="zh-TW" sz="3200" dirty="0" smtClean="0"/>
              <a:t>, Tao </a:t>
            </a:r>
            <a:r>
              <a:rPr lang="en-US" altLang="zh-TW" sz="3200" dirty="0" err="1" smtClean="0"/>
              <a:t>Hongjing</a:t>
            </a:r>
            <a:r>
              <a:rPr lang="en-US" altLang="zh-TW" sz="3200" dirty="0" smtClean="0"/>
              <a:t> is good at nurturing the body. In his eighties, </a:t>
            </a:r>
            <a:r>
              <a:rPr lang="en-US" altLang="zh-TW" sz="3200" dirty="0"/>
              <a:t>he still looks like a young man. </a:t>
            </a:r>
            <a:endParaRPr lang="en-US" altLang="zh-TW" sz="3200" dirty="0" smtClean="0"/>
          </a:p>
          <a:p>
            <a:r>
              <a:rPr lang="en-US" altLang="zh-TW" sz="3200" dirty="0" smtClean="0"/>
              <a:t>After </a:t>
            </a:r>
            <a:r>
              <a:rPr lang="en-US" altLang="zh-TW" sz="3200" dirty="0"/>
              <a:t>his death, his appearance </a:t>
            </a:r>
            <a:r>
              <a:rPr lang="en-US" altLang="zh-TW" sz="3200" dirty="0" smtClean="0"/>
              <a:t>did </a:t>
            </a:r>
            <a:r>
              <a:rPr lang="en-US" altLang="zh-TW" sz="3200" dirty="0"/>
              <a:t>not change and his joints can flex and stretch easily. This </a:t>
            </a:r>
            <a:r>
              <a:rPr lang="en-US" altLang="zh-TW" sz="3200" dirty="0" smtClean="0"/>
              <a:t>indicated </a:t>
            </a:r>
            <a:r>
              <a:rPr lang="en-US" altLang="zh-TW" sz="3200" dirty="0"/>
              <a:t>that his body </a:t>
            </a:r>
            <a:r>
              <a:rPr lang="en-US" altLang="zh-TW" sz="3200" dirty="0" smtClean="0"/>
              <a:t>was </a:t>
            </a:r>
            <a:r>
              <a:rPr lang="en-US" altLang="zh-TW" sz="3200" dirty="0"/>
              <a:t>soft after he died. The </a:t>
            </a:r>
            <a:r>
              <a:rPr lang="en-US" altLang="zh-TW" sz="3200" i="1" dirty="0"/>
              <a:t>Nan Shi </a:t>
            </a:r>
            <a:r>
              <a:rPr lang="en-US" altLang="zh-TW" sz="3200" dirty="0"/>
              <a:t>also said that after his death, the fragrance lasted for several days and was full of the whole mountain that he lived. He was self-aware when he would die and die without illness.</a:t>
            </a:r>
            <a:endParaRPr lang="zh-TW" altLang="en-US" sz="32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2518467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30" y="399925"/>
            <a:ext cx="7080434" cy="5584873"/>
          </a:xfrm>
        </p:spPr>
        <p:txBody>
          <a:bodyPr>
            <a:noAutofit/>
          </a:bodyPr>
          <a:lstStyle/>
          <a:p>
            <a:r>
              <a:rPr lang="en-US" altLang="zh-TW" sz="3200" dirty="0"/>
              <a:t>Buddhist Master </a:t>
            </a:r>
            <a:r>
              <a:rPr lang="en-US" altLang="zh-TW" sz="3200" dirty="0" err="1"/>
              <a:t>Tanluan</a:t>
            </a:r>
            <a:r>
              <a:rPr lang="zh-TW" altLang="zh-TW" sz="3200" dirty="0"/>
              <a:t>曇鸞 </a:t>
            </a:r>
            <a:r>
              <a:rPr lang="en-GB" altLang="zh-TW" sz="3200" dirty="0"/>
              <a:t>(475-542 CE</a:t>
            </a:r>
            <a:r>
              <a:rPr lang="en-GB" altLang="zh-TW" sz="3200" dirty="0" smtClean="0"/>
              <a:t>)</a:t>
            </a:r>
          </a:p>
          <a:p>
            <a:r>
              <a:rPr lang="zh-TW" altLang="zh-TW" sz="3200" dirty="0"/>
              <a:t> </a:t>
            </a:r>
            <a:r>
              <a:rPr lang="en-US" altLang="zh-TW" sz="3200" dirty="0"/>
              <a:t>Master </a:t>
            </a:r>
            <a:r>
              <a:rPr lang="en-US" altLang="zh-TW" sz="3200" dirty="0" err="1"/>
              <a:t>Tanluan</a:t>
            </a:r>
            <a:r>
              <a:rPr lang="en-US" altLang="zh-TW" sz="3200" dirty="0"/>
              <a:t> was a famous and eminent Buddhist monk, and he was called </a:t>
            </a:r>
            <a:r>
              <a:rPr lang="en-US" altLang="zh-TW" sz="3200" dirty="0" smtClean="0"/>
              <a:t>“ </a:t>
            </a:r>
            <a:r>
              <a:rPr lang="en-US" altLang="zh-TW" sz="3200" dirty="0"/>
              <a:t>Supernatural Luan</a:t>
            </a:r>
            <a:r>
              <a:rPr lang="zh-TW" altLang="zh-TW" sz="3200" dirty="0"/>
              <a:t>神</a:t>
            </a:r>
            <a:r>
              <a:rPr lang="zh-TW" altLang="zh-TW" sz="3200" dirty="0" smtClean="0"/>
              <a:t>鸞</a:t>
            </a:r>
            <a:r>
              <a:rPr lang="en-US" altLang="zh-TW" sz="3200" dirty="0" smtClean="0"/>
              <a:t>” </a:t>
            </a:r>
            <a:r>
              <a:rPr lang="en-US" altLang="zh-TW" sz="3200" dirty="0"/>
              <a:t>by Emperor Wei </a:t>
            </a:r>
            <a:r>
              <a:rPr lang="en-US" altLang="zh-TW" sz="3200" dirty="0" err="1" smtClean="0"/>
              <a:t>Xiaojing</a:t>
            </a:r>
            <a:r>
              <a:rPr lang="zh-TW" altLang="en-US" sz="3200" dirty="0" smtClean="0"/>
              <a:t>魏孝靜帝</a:t>
            </a:r>
            <a:r>
              <a:rPr lang="en-US" altLang="zh-TW" sz="3200" dirty="0" smtClean="0"/>
              <a:t> (</a:t>
            </a:r>
            <a:r>
              <a:rPr lang="en-US" altLang="zh-TW" sz="3200" dirty="0"/>
              <a:t>524-552 CE) in the Northern Dynasties.</a:t>
            </a:r>
            <a:endParaRPr lang="zh-TW" altLang="zh-TW" sz="3200" dirty="0"/>
          </a:p>
          <a:p>
            <a:endParaRPr lang="en-GB" altLang="zh-TW" sz="3200" dirty="0" smtClean="0"/>
          </a:p>
          <a:p>
            <a:endParaRPr lang="zh-TW" altLang="en-US" sz="32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pic>
        <p:nvPicPr>
          <p:cNvPr id="6" name="圖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2869" y="775855"/>
            <a:ext cx="2980776" cy="3796145"/>
          </a:xfrm>
          <a:prstGeom prst="rect">
            <a:avLst/>
          </a:prstGeom>
        </p:spPr>
      </p:pic>
      <p:sp>
        <p:nvSpPr>
          <p:cNvPr id="7" name="文字方塊 6"/>
          <p:cNvSpPr txBox="1"/>
          <p:nvPr/>
        </p:nvSpPr>
        <p:spPr>
          <a:xfrm>
            <a:off x="8674449" y="4720902"/>
            <a:ext cx="3187338" cy="307777"/>
          </a:xfrm>
          <a:prstGeom prst="rect">
            <a:avLst/>
          </a:prstGeom>
          <a:noFill/>
        </p:spPr>
        <p:txBody>
          <a:bodyPr wrap="square" rtlCol="0">
            <a:spAutoFit/>
          </a:bodyPr>
          <a:lstStyle/>
          <a:p>
            <a:r>
              <a:rPr lang="en-US" altLang="zh-TW" sz="1400" dirty="0">
                <a:hlinkClick r:id="rId4"/>
              </a:rPr>
              <a:t>http://www.pureland-buddhism.org/tc/</a:t>
            </a:r>
            <a:endParaRPr lang="zh-TW" altLang="en-US" sz="1400" dirty="0"/>
          </a:p>
        </p:txBody>
      </p:sp>
    </p:spTree>
    <p:extLst>
      <p:ext uri="{BB962C8B-B14F-4D97-AF65-F5344CB8AC3E}">
        <p14:creationId xmlns:p14="http://schemas.microsoft.com/office/powerpoint/2010/main" val="1709660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461818" y="399925"/>
            <a:ext cx="10686473" cy="5584873"/>
          </a:xfrm>
        </p:spPr>
        <p:txBody>
          <a:bodyPr>
            <a:noAutofit/>
          </a:bodyPr>
          <a:lstStyle/>
          <a:p>
            <a:r>
              <a:rPr lang="en-US" altLang="zh-TW" sz="3200" dirty="0" smtClean="0"/>
              <a:t>Master </a:t>
            </a:r>
            <a:r>
              <a:rPr lang="en-US" altLang="zh-TW" sz="3200" dirty="0" err="1"/>
              <a:t>Tanluan</a:t>
            </a:r>
            <a:r>
              <a:rPr lang="en-US" altLang="zh-TW" sz="3200" dirty="0"/>
              <a:t> has a great contribution to perfecting the theory of Pure Land practice and extending the propagation of Pure Land beliefs. </a:t>
            </a:r>
            <a:endParaRPr lang="en-US" altLang="zh-TW" sz="3200" dirty="0" smtClean="0"/>
          </a:p>
          <a:p>
            <a:r>
              <a:rPr lang="en-US" altLang="zh-TW" sz="3200" dirty="0" smtClean="0"/>
              <a:t>He </a:t>
            </a:r>
            <a:r>
              <a:rPr lang="en-US" altLang="zh-TW" sz="3200" dirty="0"/>
              <a:t>established a unique theory of pure land Buddhism by combined with the reality of the Chinese people's livelihood and absorbing the </a:t>
            </a:r>
            <a:r>
              <a:rPr lang="en-US" altLang="zh-TW" sz="3200" dirty="0" err="1"/>
              <a:t>Amitabha</a:t>
            </a:r>
            <a:r>
              <a:rPr lang="en-US" altLang="zh-TW" sz="3200" dirty="0"/>
              <a:t> Pure Land Faith of Indian Mahayana Buddhism. This greatly expanded the acceptability and popularity of the Pure Land faith and opened up the door for the spread of the Pure Land faith in China. </a:t>
            </a:r>
            <a:endParaRPr lang="en-US" altLang="zh-TW" sz="3200" dirty="0" smtClean="0"/>
          </a:p>
          <a:p>
            <a:r>
              <a:rPr lang="en-US" altLang="zh-TW" sz="3200" dirty="0" smtClean="0"/>
              <a:t>Japanese </a:t>
            </a:r>
            <a:r>
              <a:rPr lang="en-US" altLang="zh-TW" sz="3200" dirty="0"/>
              <a:t>Pure Land Buddhism regarded him as the founder of Pure Land Buddhism. </a:t>
            </a:r>
            <a:endParaRPr lang="zh-TW" altLang="zh-TW" sz="3200" dirty="0"/>
          </a:p>
          <a:p>
            <a:pPr marL="0" indent="0">
              <a:buNone/>
            </a:pPr>
            <a:r>
              <a:rPr lang="en-US" altLang="zh-TW" sz="3200" dirty="0"/>
              <a:t> </a:t>
            </a:r>
            <a:endParaRPr lang="zh-TW" altLang="zh-TW" sz="3200" dirty="0"/>
          </a:p>
          <a:p>
            <a:endParaRPr lang="en-GB" altLang="zh-TW" sz="3200" dirty="0" smtClean="0"/>
          </a:p>
          <a:p>
            <a:endParaRPr lang="zh-TW" altLang="en-US" sz="32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989451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591127" y="399925"/>
            <a:ext cx="6724073" cy="5788439"/>
          </a:xfrm>
        </p:spPr>
        <p:txBody>
          <a:bodyPr>
            <a:noAutofit/>
          </a:bodyPr>
          <a:lstStyle/>
          <a:p>
            <a:r>
              <a:rPr lang="en-US" altLang="zh-TW" sz="3200" dirty="0" smtClean="0"/>
              <a:t>Master </a:t>
            </a:r>
            <a:r>
              <a:rPr lang="en-US" altLang="zh-TW" sz="3200" dirty="0" err="1" smtClean="0"/>
              <a:t>Tanluan</a:t>
            </a:r>
            <a:r>
              <a:rPr lang="en-US" altLang="zh-TW" sz="3200" dirty="0" smtClean="0"/>
              <a:t> was escorted to the </a:t>
            </a:r>
            <a:r>
              <a:rPr lang="en-US" altLang="zh-TW" sz="3200" dirty="0" err="1" smtClean="0"/>
              <a:t>Amitabha’s</a:t>
            </a:r>
            <a:r>
              <a:rPr lang="en-US" altLang="zh-TW" sz="3200" dirty="0" smtClean="0"/>
              <a:t> Pure Land.</a:t>
            </a:r>
          </a:p>
          <a:p>
            <a:r>
              <a:rPr lang="en-US" altLang="zh-TW" sz="3200" dirty="0" smtClean="0"/>
              <a:t>Before </a:t>
            </a:r>
            <a:r>
              <a:rPr lang="en-US" altLang="zh-TW" sz="3200" dirty="0"/>
              <a:t>Master </a:t>
            </a:r>
            <a:r>
              <a:rPr lang="en-US" altLang="zh-TW" sz="3200" dirty="0" err="1"/>
              <a:t>Tanluan</a:t>
            </a:r>
            <a:r>
              <a:rPr lang="en-US" altLang="zh-TW" sz="3200" dirty="0"/>
              <a:t> went to the Pure Land of </a:t>
            </a:r>
            <a:r>
              <a:rPr lang="en-US" altLang="zh-TW" sz="3200" dirty="0" err="1"/>
              <a:t>Amitabha</a:t>
            </a:r>
            <a:r>
              <a:rPr lang="en-US" altLang="zh-TW" sz="3200" dirty="0"/>
              <a:t> Buddha, </a:t>
            </a:r>
            <a:r>
              <a:rPr lang="en-US" altLang="zh-TW" sz="3200" dirty="0" smtClean="0"/>
              <a:t>he saw </a:t>
            </a:r>
            <a:r>
              <a:rPr lang="en-US" altLang="zh-TW" sz="3200" dirty="0" err="1" smtClean="0"/>
              <a:t>Nagarjuna</a:t>
            </a:r>
            <a:r>
              <a:rPr lang="en-US" altLang="zh-TW" sz="3200" dirty="0" smtClean="0"/>
              <a:t> Bodhisattva</a:t>
            </a:r>
            <a:r>
              <a:rPr lang="zh-TW" altLang="en-US" sz="3200" dirty="0" smtClean="0"/>
              <a:t>龍樹菩薩</a:t>
            </a:r>
            <a:r>
              <a:rPr lang="en-US" altLang="zh-TW" sz="3200" dirty="0" smtClean="0"/>
              <a:t> come to him </a:t>
            </a:r>
            <a:r>
              <a:rPr lang="en-US" altLang="zh-TW" sz="3200" dirty="0" smtClean="0"/>
              <a:t>during </a:t>
            </a:r>
            <a:r>
              <a:rPr lang="en-US" altLang="zh-TW" sz="3200" dirty="0"/>
              <a:t>his </a:t>
            </a:r>
            <a:r>
              <a:rPr lang="en-US" altLang="zh-TW" sz="3200" dirty="0" smtClean="0"/>
              <a:t>recitation. </a:t>
            </a:r>
          </a:p>
          <a:p>
            <a:r>
              <a:rPr lang="en-US" altLang="zh-TW" sz="3200" dirty="0" smtClean="0"/>
              <a:t>The Bodhisattva told </a:t>
            </a:r>
            <a:r>
              <a:rPr lang="en-US" altLang="zh-TW" sz="3200" dirty="0"/>
              <a:t>him that the time of past, present and future was unobtainable and it is no time for him to stay. </a:t>
            </a:r>
            <a:r>
              <a:rPr lang="en-US" altLang="zh-TW" sz="3200" dirty="0" smtClean="0"/>
              <a:t>Also the </a:t>
            </a:r>
            <a:r>
              <a:rPr lang="en-US" altLang="zh-TW" sz="3200" dirty="0"/>
              <a:t>Bodhisattva also says that he </a:t>
            </a:r>
            <a:r>
              <a:rPr lang="en-US" altLang="zh-TW" sz="3200" dirty="0" smtClean="0"/>
              <a:t>was </a:t>
            </a:r>
            <a:r>
              <a:rPr lang="en-US" altLang="zh-TW" sz="3200" dirty="0"/>
              <a:t>from the Pure Land. </a:t>
            </a:r>
            <a:r>
              <a:rPr lang="en-US" altLang="zh-TW" sz="3200" dirty="0" smtClean="0"/>
              <a:t>He then disappeared</a:t>
            </a:r>
            <a:r>
              <a:rPr lang="en-US" altLang="zh-TW" sz="3200" dirty="0"/>
              <a:t>. </a:t>
            </a:r>
            <a:endParaRPr lang="en-US" altLang="zh-TW" sz="3200" dirty="0" smtClean="0"/>
          </a:p>
          <a:p>
            <a:pPr marL="0" indent="0">
              <a:buNone/>
            </a:pPr>
            <a:r>
              <a:rPr lang="en-US" altLang="zh-TW" sz="3200" dirty="0" smtClean="0"/>
              <a:t> </a:t>
            </a:r>
            <a:endParaRPr lang="zh-TW" altLang="en-US" sz="32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pic>
        <p:nvPicPr>
          <p:cNvPr id="2050" name="Picture 2" descr="http://www.plb.tw/upload/_userfilesimages/lungshu.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8650" y="855373"/>
            <a:ext cx="2818041" cy="4197400"/>
          </a:xfrm>
          <a:prstGeom prst="rect">
            <a:avLst/>
          </a:prstGeom>
          <a:noFill/>
          <a:extLst>
            <a:ext uri="{909E8E84-426E-40DD-AFC4-6F175D3DCCD1}">
              <a14:hiddenFill xmlns:a14="http://schemas.microsoft.com/office/drawing/2010/main">
                <a:solidFill>
                  <a:srgbClr val="FFFFFF"/>
                </a:solidFill>
              </a14:hiddenFill>
            </a:ext>
          </a:extLst>
        </p:spPr>
      </p:pic>
      <p:sp>
        <p:nvSpPr>
          <p:cNvPr id="2" name="文字方塊 1"/>
          <p:cNvSpPr txBox="1"/>
          <p:nvPr/>
        </p:nvSpPr>
        <p:spPr>
          <a:xfrm>
            <a:off x="8630906" y="5300849"/>
            <a:ext cx="2013528" cy="369332"/>
          </a:xfrm>
          <a:prstGeom prst="rect">
            <a:avLst/>
          </a:prstGeom>
          <a:noFill/>
        </p:spPr>
        <p:txBody>
          <a:bodyPr wrap="square" rtlCol="0">
            <a:spAutoFit/>
          </a:bodyPr>
          <a:lstStyle/>
          <a:p>
            <a:r>
              <a:rPr lang="en-US" altLang="zh-TW" dirty="0" smtClean="0"/>
              <a:t>(2-3 centuries BCE)</a:t>
            </a:r>
            <a:endParaRPr lang="zh-TW" altLang="en-US" dirty="0"/>
          </a:p>
        </p:txBody>
      </p:sp>
      <p:sp>
        <p:nvSpPr>
          <p:cNvPr id="5" name="文字方塊 4"/>
          <p:cNvSpPr txBox="1"/>
          <p:nvPr/>
        </p:nvSpPr>
        <p:spPr>
          <a:xfrm>
            <a:off x="8308689" y="5764368"/>
            <a:ext cx="3187338" cy="307777"/>
          </a:xfrm>
          <a:prstGeom prst="rect">
            <a:avLst/>
          </a:prstGeom>
          <a:noFill/>
        </p:spPr>
        <p:txBody>
          <a:bodyPr wrap="square" rtlCol="0">
            <a:spAutoFit/>
          </a:bodyPr>
          <a:lstStyle/>
          <a:p>
            <a:r>
              <a:rPr lang="en-US" altLang="zh-TW" sz="1400" dirty="0">
                <a:hlinkClick r:id="rId4"/>
              </a:rPr>
              <a:t>http://www.pureland-buddhism.org/tc/</a:t>
            </a:r>
            <a:endParaRPr lang="zh-TW" altLang="en-US" sz="1400" dirty="0"/>
          </a:p>
        </p:txBody>
      </p:sp>
    </p:spTree>
    <p:extLst>
      <p:ext uri="{BB962C8B-B14F-4D97-AF65-F5344CB8AC3E}">
        <p14:creationId xmlns:p14="http://schemas.microsoft.com/office/powerpoint/2010/main" val="663396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591127" y="399925"/>
            <a:ext cx="11009746" cy="5788439"/>
          </a:xfrm>
        </p:spPr>
        <p:txBody>
          <a:bodyPr>
            <a:noAutofit/>
          </a:bodyPr>
          <a:lstStyle/>
          <a:p>
            <a:pPr>
              <a:lnSpc>
                <a:spcPct val="100000"/>
              </a:lnSpc>
            </a:pPr>
            <a:r>
              <a:rPr lang="en-US" altLang="zh-TW" sz="3200" dirty="0" smtClean="0"/>
              <a:t>Master </a:t>
            </a:r>
            <a:r>
              <a:rPr lang="en-US" altLang="zh-TW" sz="3200" dirty="0" err="1" smtClean="0"/>
              <a:t>Tanluan</a:t>
            </a:r>
            <a:r>
              <a:rPr lang="en-US" altLang="zh-TW" sz="3200" dirty="0" smtClean="0"/>
              <a:t>’ s final achievement</a:t>
            </a:r>
          </a:p>
          <a:p>
            <a:pPr>
              <a:lnSpc>
                <a:spcPct val="100000"/>
              </a:lnSpc>
            </a:pPr>
            <a:r>
              <a:rPr lang="en-US" altLang="zh-TW" sz="3200" dirty="0" smtClean="0"/>
              <a:t>He knew </a:t>
            </a:r>
            <a:r>
              <a:rPr lang="en-US" altLang="zh-TW" sz="3200" dirty="0"/>
              <a:t>that it was the time for him to go to the Pure Land (the Land of Ultimate Bliss). He announced to his students that it is the time for him to go. He passed away to the Pure Land by sitting meditation peacefully. </a:t>
            </a:r>
            <a:endParaRPr lang="en-US" altLang="zh-TW" sz="3200" dirty="0" smtClean="0"/>
          </a:p>
          <a:p>
            <a:pPr>
              <a:lnSpc>
                <a:spcPct val="100000"/>
              </a:lnSpc>
            </a:pPr>
            <a:r>
              <a:rPr lang="en-US" altLang="zh-TW" sz="3200" dirty="0" smtClean="0"/>
              <a:t>When </a:t>
            </a:r>
            <a:r>
              <a:rPr lang="en-US" altLang="zh-TW" sz="3200" dirty="0"/>
              <a:t>he was dying, many people heard the wonderful music playing from the west moving towards to them lasting for a long time. The Emperor of </a:t>
            </a:r>
            <a:r>
              <a:rPr lang="en-US" altLang="zh-TW" sz="3200" dirty="0" smtClean="0"/>
              <a:t>Northern Wei dynasty praised </a:t>
            </a:r>
            <a:r>
              <a:rPr lang="en-US" altLang="zh-TW" sz="3200" dirty="0"/>
              <a:t>him as a real practitioner, so he </a:t>
            </a:r>
            <a:r>
              <a:rPr lang="en-US" altLang="zh-TW" sz="3200" dirty="0" smtClean="0"/>
              <a:t>was escorted to </a:t>
            </a:r>
            <a:r>
              <a:rPr lang="en-US" altLang="zh-TW" sz="3200" dirty="0"/>
              <a:t>the Pure Land. </a:t>
            </a:r>
            <a:endParaRPr lang="zh-TW" altLang="en-US" sz="32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70399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
        <p:nvSpPr>
          <p:cNvPr id="9" name="內容版面配置區 8"/>
          <p:cNvSpPr>
            <a:spLocks noGrp="1"/>
          </p:cNvSpPr>
          <p:nvPr>
            <p:ph idx="1"/>
          </p:nvPr>
        </p:nvSpPr>
        <p:spPr>
          <a:xfrm>
            <a:off x="644236" y="535709"/>
            <a:ext cx="6726382" cy="5862927"/>
          </a:xfrm>
        </p:spPr>
        <p:txBody>
          <a:bodyPr>
            <a:normAutofit/>
          </a:bodyPr>
          <a:lstStyle/>
          <a:p>
            <a:r>
              <a:rPr lang="en-US" altLang="zh-TW" sz="3400" dirty="0" smtClean="0"/>
              <a:t>When Master </a:t>
            </a:r>
            <a:r>
              <a:rPr lang="en-US" altLang="zh-TW" sz="3400" dirty="0" err="1"/>
              <a:t>Tanluan</a:t>
            </a:r>
            <a:r>
              <a:rPr lang="en-US" altLang="zh-TW" sz="3400" dirty="0"/>
              <a:t> </a:t>
            </a:r>
            <a:r>
              <a:rPr lang="en-US" altLang="zh-TW" sz="3400" dirty="0" smtClean="0"/>
              <a:t>made notes for </a:t>
            </a:r>
            <a:r>
              <a:rPr lang="en-US" altLang="zh-TW" sz="3400" dirty="0"/>
              <a:t>the Buddhist sutra </a:t>
            </a:r>
            <a:r>
              <a:rPr lang="en-US" altLang="zh-TW" sz="3400" i="1" dirty="0" err="1"/>
              <a:t>Daji</a:t>
            </a:r>
            <a:r>
              <a:rPr lang="en-US" altLang="zh-TW" sz="3400" i="1" dirty="0"/>
              <a:t> Jing</a:t>
            </a:r>
            <a:r>
              <a:rPr lang="en-US" altLang="zh-TW" sz="3400" dirty="0"/>
              <a:t> </a:t>
            </a:r>
            <a:r>
              <a:rPr lang="zh-TW" altLang="zh-TW" sz="3400" dirty="0"/>
              <a:t>大集</a:t>
            </a:r>
            <a:r>
              <a:rPr lang="zh-TW" altLang="zh-TW" sz="3400" dirty="0" smtClean="0"/>
              <a:t>經</a:t>
            </a:r>
            <a:r>
              <a:rPr lang="en-US" altLang="zh-TW" sz="3400" dirty="0" smtClean="0"/>
              <a:t>, he was seriously ill in the half way of his work. Though he recovered later, he wished </a:t>
            </a:r>
            <a:r>
              <a:rPr lang="en-US" altLang="zh-TW" sz="3400" dirty="0"/>
              <a:t>to have a healthy body and a long life to continue his Buddhist study and practice. </a:t>
            </a:r>
            <a:r>
              <a:rPr lang="en-US" altLang="zh-TW" sz="3400" dirty="0" smtClean="0"/>
              <a:t>So he </a:t>
            </a:r>
            <a:r>
              <a:rPr lang="en-US" altLang="zh-TW" sz="3400" dirty="0"/>
              <a:t>visited Tao </a:t>
            </a:r>
            <a:r>
              <a:rPr lang="en-US" altLang="zh-TW" sz="3400" dirty="0" err="1"/>
              <a:t>Hongjing</a:t>
            </a:r>
            <a:r>
              <a:rPr lang="en-US" altLang="zh-TW" sz="3400" dirty="0"/>
              <a:t>, and he received ten fascicles of </a:t>
            </a:r>
            <a:r>
              <a:rPr lang="en-US" altLang="zh-TW" sz="3400" i="1" dirty="0"/>
              <a:t>Xian Jing</a:t>
            </a:r>
            <a:r>
              <a:rPr lang="en-US" altLang="zh-TW" sz="3400" dirty="0"/>
              <a:t> </a:t>
            </a:r>
            <a:r>
              <a:rPr lang="zh-TW" altLang="zh-TW" sz="3400" dirty="0"/>
              <a:t>仙經</a:t>
            </a:r>
            <a:r>
              <a:rPr lang="en-US" altLang="zh-TW" sz="3400" dirty="0"/>
              <a:t>from Master </a:t>
            </a:r>
            <a:r>
              <a:rPr lang="en-US" altLang="zh-TW" sz="3400" dirty="0" smtClean="0"/>
              <a:t>Tao</a:t>
            </a:r>
            <a:r>
              <a:rPr lang="zh-TW" altLang="en-US" sz="3400" dirty="0" smtClean="0"/>
              <a:t> </a:t>
            </a:r>
            <a:r>
              <a:rPr lang="en-US" altLang="zh-TW" sz="3400" dirty="0" err="1" smtClean="0"/>
              <a:t>Hongjing</a:t>
            </a:r>
            <a:r>
              <a:rPr lang="en-US" altLang="zh-TW" sz="3400" dirty="0" smtClean="0"/>
              <a:t>.</a:t>
            </a:r>
            <a:endParaRPr lang="zh-TW" altLang="en-US" sz="3400" dirty="0"/>
          </a:p>
        </p:txBody>
      </p:sp>
      <p:pic>
        <p:nvPicPr>
          <p:cNvPr id="10" name="內容版面配置區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32207" y="443344"/>
            <a:ext cx="4359793" cy="3472874"/>
          </a:xfrm>
          <a:prstGeom prst="rect">
            <a:avLst/>
          </a:prstGeom>
        </p:spPr>
      </p:pic>
      <p:sp>
        <p:nvSpPr>
          <p:cNvPr id="11" name="矩形 10"/>
          <p:cNvSpPr/>
          <p:nvPr/>
        </p:nvSpPr>
        <p:spPr>
          <a:xfrm>
            <a:off x="8069263" y="4001980"/>
            <a:ext cx="3885679" cy="369332"/>
          </a:xfrm>
          <a:prstGeom prst="rect">
            <a:avLst/>
          </a:prstGeom>
        </p:spPr>
        <p:txBody>
          <a:bodyPr wrap="none">
            <a:spAutoFit/>
          </a:bodyPr>
          <a:lstStyle/>
          <a:p>
            <a:r>
              <a:rPr lang="en-US" altLang="zh-TW" dirty="0">
                <a:hlinkClick r:id="rId4"/>
              </a:rPr>
              <a:t>https://hk.wxwenku.com/d/108894707</a:t>
            </a:r>
            <a:endParaRPr lang="zh-TW" altLang="en-US" dirty="0"/>
          </a:p>
        </p:txBody>
      </p:sp>
    </p:spTree>
    <p:extLst>
      <p:ext uri="{BB962C8B-B14F-4D97-AF65-F5344CB8AC3E}">
        <p14:creationId xmlns:p14="http://schemas.microsoft.com/office/powerpoint/2010/main" val="121932996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
        <p:nvSpPr>
          <p:cNvPr id="9" name="內容版面配置區 8"/>
          <p:cNvSpPr>
            <a:spLocks noGrp="1"/>
          </p:cNvSpPr>
          <p:nvPr>
            <p:ph idx="1"/>
          </p:nvPr>
        </p:nvSpPr>
        <p:spPr>
          <a:xfrm>
            <a:off x="644235" y="535709"/>
            <a:ext cx="7594073" cy="5577708"/>
          </a:xfrm>
        </p:spPr>
        <p:txBody>
          <a:bodyPr>
            <a:noAutofit/>
          </a:bodyPr>
          <a:lstStyle/>
          <a:p>
            <a:pPr>
              <a:lnSpc>
                <a:spcPct val="100000"/>
              </a:lnSpc>
            </a:pPr>
            <a:r>
              <a:rPr lang="en-US" altLang="zh-TW" sz="2000" dirty="0" smtClean="0"/>
              <a:t>Master </a:t>
            </a:r>
            <a:r>
              <a:rPr lang="en-US" altLang="zh-TW" sz="2000" dirty="0" err="1" smtClean="0"/>
              <a:t>Tanluan</a:t>
            </a:r>
            <a:r>
              <a:rPr lang="en-US" altLang="zh-TW" sz="2000" dirty="0" smtClean="0"/>
              <a:t> focusing on Pure Land Buddhism</a:t>
            </a:r>
            <a:endParaRPr lang="en-US" altLang="zh-TW" sz="2000" dirty="0" smtClean="0"/>
          </a:p>
          <a:p>
            <a:pPr>
              <a:lnSpc>
                <a:spcPct val="100000"/>
              </a:lnSpc>
            </a:pPr>
            <a:r>
              <a:rPr lang="en-US" altLang="zh-TW" sz="2000" dirty="0" smtClean="0"/>
              <a:t>Master </a:t>
            </a:r>
            <a:r>
              <a:rPr lang="en-US" altLang="zh-TW" sz="2000" dirty="0" err="1" smtClean="0"/>
              <a:t>Tanluan</a:t>
            </a:r>
            <a:r>
              <a:rPr lang="en-US" altLang="zh-TW" sz="2000" dirty="0" smtClean="0"/>
              <a:t> met Master </a:t>
            </a:r>
            <a:r>
              <a:rPr lang="en-US" altLang="zh-TW" sz="2000" dirty="0" err="1" smtClean="0"/>
              <a:t>Bodhiruci</a:t>
            </a:r>
            <a:r>
              <a:rPr lang="en-US" altLang="zh-TW" sz="2000" dirty="0" smtClean="0"/>
              <a:t> </a:t>
            </a:r>
            <a:r>
              <a:rPr lang="en-US" altLang="zh-TW" sz="2000" dirty="0" smtClean="0"/>
              <a:t>on his way back to north China. </a:t>
            </a:r>
            <a:r>
              <a:rPr lang="en-US" altLang="zh-TW" sz="2000" dirty="0" smtClean="0"/>
              <a:t>He </a:t>
            </a:r>
            <a:r>
              <a:rPr lang="en-US" altLang="zh-TW" sz="2000" dirty="0"/>
              <a:t>asked Master </a:t>
            </a:r>
            <a:r>
              <a:rPr lang="en-US" altLang="zh-TW" sz="2000" dirty="0" err="1"/>
              <a:t>Bodhiruci</a:t>
            </a:r>
            <a:r>
              <a:rPr lang="en-US" altLang="zh-TW" sz="2000" dirty="0"/>
              <a:t> if Buddhism has the art of </a:t>
            </a:r>
            <a:r>
              <a:rPr lang="en-US" altLang="zh-TW" sz="2000" dirty="0" smtClean="0"/>
              <a:t>eternal life. </a:t>
            </a:r>
          </a:p>
          <a:p>
            <a:pPr>
              <a:lnSpc>
                <a:spcPct val="100000"/>
              </a:lnSpc>
            </a:pPr>
            <a:r>
              <a:rPr lang="en-US" altLang="zh-TW" sz="2000" dirty="0" smtClean="0"/>
              <a:t>Master </a:t>
            </a:r>
            <a:r>
              <a:rPr lang="en-US" altLang="zh-TW" sz="2000" dirty="0" err="1" smtClean="0"/>
              <a:t>Bodhiruci’s</a:t>
            </a:r>
            <a:r>
              <a:rPr lang="en-US" altLang="zh-TW" sz="2000" dirty="0" smtClean="0"/>
              <a:t> </a:t>
            </a:r>
            <a:r>
              <a:rPr lang="en-US" altLang="zh-TW" sz="2000" dirty="0" smtClean="0"/>
              <a:t>answer: Buddhist </a:t>
            </a:r>
            <a:r>
              <a:rPr lang="en-US" altLang="zh-TW" sz="2000" dirty="0"/>
              <a:t>practice is to transcend life and death. </a:t>
            </a:r>
            <a:r>
              <a:rPr lang="en-US" altLang="zh-TW" sz="2000" dirty="0" smtClean="0"/>
              <a:t>Even a </a:t>
            </a:r>
            <a:r>
              <a:rPr lang="en-US" altLang="zh-TW" sz="2000" dirty="0"/>
              <a:t>person with </a:t>
            </a:r>
            <a:r>
              <a:rPr lang="en-US" altLang="zh-TW" sz="2000" dirty="0" smtClean="0"/>
              <a:t>very long life</a:t>
            </a:r>
            <a:r>
              <a:rPr lang="en-US" altLang="zh-TW" sz="2000" dirty="0"/>
              <a:t>, the death will be impending one day. </a:t>
            </a:r>
            <a:endParaRPr lang="en-US" altLang="zh-TW" sz="2000" dirty="0" smtClean="0"/>
          </a:p>
          <a:p>
            <a:pPr>
              <a:lnSpc>
                <a:spcPct val="100000"/>
              </a:lnSpc>
            </a:pPr>
            <a:r>
              <a:rPr lang="en-US" altLang="zh-TW" sz="2000" dirty="0" smtClean="0"/>
              <a:t>Introducing </a:t>
            </a:r>
            <a:r>
              <a:rPr lang="en-US" altLang="zh-TW" sz="2000" dirty="0" err="1"/>
              <a:t>Amitabha’s</a:t>
            </a:r>
            <a:r>
              <a:rPr lang="en-US" altLang="zh-TW" sz="2000" dirty="0"/>
              <a:t> Pure Land to </a:t>
            </a:r>
            <a:r>
              <a:rPr lang="en-US" altLang="zh-TW" sz="2000" dirty="0" smtClean="0"/>
              <a:t>Master </a:t>
            </a:r>
            <a:r>
              <a:rPr lang="en-US" altLang="zh-TW" sz="2000" dirty="0" err="1" smtClean="0"/>
              <a:t>Tanluan</a:t>
            </a:r>
            <a:r>
              <a:rPr lang="en-US" altLang="zh-TW" sz="2000" dirty="0" smtClean="0"/>
              <a:t>, </a:t>
            </a:r>
            <a:r>
              <a:rPr lang="en-US" altLang="zh-TW" sz="2000" dirty="0" smtClean="0"/>
              <a:t>Master </a:t>
            </a:r>
            <a:r>
              <a:rPr lang="en-US" altLang="zh-TW" sz="2000" dirty="0" err="1" smtClean="0"/>
              <a:t>Bodhiruci</a:t>
            </a:r>
            <a:r>
              <a:rPr lang="en-US" altLang="zh-TW" sz="2000" dirty="0" smtClean="0"/>
              <a:t> </a:t>
            </a:r>
            <a:r>
              <a:rPr lang="en-US" altLang="zh-TW" sz="2000" dirty="0"/>
              <a:t>further </a:t>
            </a:r>
            <a:r>
              <a:rPr lang="en-US" altLang="zh-TW" sz="2000" dirty="0" smtClean="0"/>
              <a:t>explored the eternal </a:t>
            </a:r>
            <a:r>
              <a:rPr lang="en-US" altLang="zh-TW" sz="2000" dirty="0"/>
              <a:t>life in the Pure </a:t>
            </a:r>
            <a:r>
              <a:rPr lang="en-US" altLang="zh-TW" sz="2000" dirty="0" smtClean="0"/>
              <a:t>Land and gave </a:t>
            </a:r>
            <a:r>
              <a:rPr lang="en-US" altLang="zh-TW" sz="2000" dirty="0"/>
              <a:t>him the </a:t>
            </a:r>
            <a:r>
              <a:rPr lang="en-US" altLang="zh-TW" sz="2000" i="1" dirty="0"/>
              <a:t>Guan </a:t>
            </a:r>
            <a:r>
              <a:rPr lang="en-US" altLang="zh-TW" sz="2000" i="1" dirty="0" err="1"/>
              <a:t>jing</a:t>
            </a:r>
            <a:r>
              <a:rPr lang="en-US" altLang="zh-TW" sz="2000" dirty="0"/>
              <a:t> </a:t>
            </a:r>
            <a:r>
              <a:rPr lang="zh-TW" altLang="zh-TW" sz="2000" dirty="0"/>
              <a:t>觀經</a:t>
            </a:r>
            <a:r>
              <a:rPr lang="en-US" altLang="zh-TW" sz="2000" dirty="0"/>
              <a:t>(</a:t>
            </a:r>
            <a:r>
              <a:rPr lang="en-US" altLang="zh-TW" sz="2000" i="1" dirty="0"/>
              <a:t>Visualization Sutra</a:t>
            </a:r>
            <a:r>
              <a:rPr lang="en-US" altLang="zh-TW" sz="2000" dirty="0"/>
              <a:t>) </a:t>
            </a:r>
            <a:r>
              <a:rPr lang="en-US" altLang="zh-TW" sz="2000" dirty="0" smtClean="0"/>
              <a:t>also </a:t>
            </a:r>
            <a:r>
              <a:rPr lang="en-US" altLang="zh-TW" sz="2000" dirty="0"/>
              <a:t>told him that this sutra </a:t>
            </a:r>
            <a:r>
              <a:rPr lang="en-US" altLang="zh-TW" sz="2000" dirty="0" smtClean="0"/>
              <a:t>was </a:t>
            </a:r>
            <a:r>
              <a:rPr lang="en-US" altLang="zh-TW" sz="2000" dirty="0"/>
              <a:t>the real art of infinite life which </a:t>
            </a:r>
            <a:r>
              <a:rPr lang="en-US" altLang="zh-TW" sz="2000" dirty="0" smtClean="0"/>
              <a:t>could </a:t>
            </a:r>
            <a:r>
              <a:rPr lang="en-US" altLang="zh-TW" sz="2000" dirty="0"/>
              <a:t>transcend life and death. </a:t>
            </a:r>
            <a:endParaRPr lang="en-US" altLang="zh-TW" sz="2000" dirty="0" smtClean="0"/>
          </a:p>
          <a:p>
            <a:pPr>
              <a:lnSpc>
                <a:spcPct val="100000"/>
              </a:lnSpc>
            </a:pPr>
            <a:r>
              <a:rPr lang="en-US" altLang="zh-TW" sz="2000" dirty="0" smtClean="0"/>
              <a:t>Master </a:t>
            </a:r>
            <a:r>
              <a:rPr lang="en-US" altLang="zh-TW" sz="2000" dirty="0" err="1"/>
              <a:t>Tanluan</a:t>
            </a:r>
            <a:r>
              <a:rPr lang="en-US" altLang="zh-TW" sz="2000" dirty="0"/>
              <a:t> believed him and accepted his advice. After then he totally focuses on studying, practicing and propagating Pure Land Sutras</a:t>
            </a:r>
            <a:r>
              <a:rPr lang="en-US" altLang="zh-TW" sz="2000" dirty="0" smtClean="0"/>
              <a:t>.</a:t>
            </a:r>
          </a:p>
          <a:p>
            <a:pPr>
              <a:lnSpc>
                <a:spcPct val="100000"/>
              </a:lnSpc>
            </a:pPr>
            <a:r>
              <a:rPr lang="en-US" altLang="zh-TW" sz="2000" dirty="0" smtClean="0"/>
              <a:t>Master </a:t>
            </a:r>
            <a:r>
              <a:rPr lang="en-US" altLang="zh-TW" sz="2000" dirty="0" err="1" smtClean="0"/>
              <a:t>Bodhiruci</a:t>
            </a:r>
            <a:r>
              <a:rPr lang="en-US" altLang="zh-TW" sz="2000" dirty="0" smtClean="0"/>
              <a:t> translated </a:t>
            </a:r>
            <a:r>
              <a:rPr lang="en-US" altLang="zh-TW" sz="2000" i="1" dirty="0" err="1"/>
              <a:t>Wangshen</a:t>
            </a:r>
            <a:r>
              <a:rPr lang="en-US" altLang="zh-TW" sz="2000" i="1" dirty="0"/>
              <a:t> </a:t>
            </a:r>
            <a:r>
              <a:rPr lang="en-US" altLang="zh-TW" sz="2000" i="1" dirty="0" err="1" smtClean="0"/>
              <a:t>lun</a:t>
            </a:r>
            <a:r>
              <a:rPr lang="zh-TW" altLang="zh-TW" sz="2000" dirty="0" smtClean="0"/>
              <a:t>往</a:t>
            </a:r>
            <a:r>
              <a:rPr lang="zh-TW" altLang="zh-TW" sz="2000" dirty="0"/>
              <a:t>生</a:t>
            </a:r>
            <a:r>
              <a:rPr lang="zh-TW" altLang="zh-TW" sz="2000" dirty="0" smtClean="0"/>
              <a:t>論 </a:t>
            </a:r>
            <a:r>
              <a:rPr lang="en-US" altLang="zh-TW" sz="2000" dirty="0" smtClean="0"/>
              <a:t>(</a:t>
            </a:r>
            <a:r>
              <a:rPr lang="en-US" altLang="zh-TW" sz="2000" i="1" dirty="0" smtClean="0"/>
              <a:t>Treatise </a:t>
            </a:r>
            <a:r>
              <a:rPr lang="en-US" altLang="zh-TW" sz="2000" i="1" dirty="0"/>
              <a:t>of Rebirth</a:t>
            </a:r>
            <a:r>
              <a:rPr lang="en-US" altLang="zh-TW" sz="2000" dirty="0"/>
              <a:t>) </a:t>
            </a:r>
            <a:endParaRPr lang="zh-TW" altLang="zh-TW" sz="2000" dirty="0"/>
          </a:p>
        </p:txBody>
      </p:sp>
      <p:pic>
        <p:nvPicPr>
          <p:cNvPr id="2" name="圖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8217" y="438176"/>
            <a:ext cx="3208057" cy="4521355"/>
          </a:xfrm>
          <a:prstGeom prst="rect">
            <a:avLst/>
          </a:prstGeom>
        </p:spPr>
      </p:pic>
      <p:sp>
        <p:nvSpPr>
          <p:cNvPr id="3" name="文字方塊 2"/>
          <p:cNvSpPr txBox="1"/>
          <p:nvPr/>
        </p:nvSpPr>
        <p:spPr>
          <a:xfrm>
            <a:off x="8348217" y="5259977"/>
            <a:ext cx="3599943" cy="307777"/>
          </a:xfrm>
          <a:prstGeom prst="rect">
            <a:avLst/>
          </a:prstGeom>
          <a:noFill/>
        </p:spPr>
        <p:txBody>
          <a:bodyPr wrap="square" rtlCol="0">
            <a:spAutoFit/>
          </a:bodyPr>
          <a:lstStyle/>
          <a:p>
            <a:r>
              <a:rPr lang="en-US" altLang="zh-TW" sz="1400" dirty="0">
                <a:hlinkClick r:id="rId4"/>
              </a:rPr>
              <a:t>https://hk.wxwenku.com/d/108894707</a:t>
            </a:r>
            <a:endParaRPr lang="zh-TW" altLang="en-US" sz="1400" dirty="0"/>
          </a:p>
        </p:txBody>
      </p:sp>
    </p:spTree>
    <p:extLst>
      <p:ext uri="{BB962C8B-B14F-4D97-AF65-F5344CB8AC3E}">
        <p14:creationId xmlns:p14="http://schemas.microsoft.com/office/powerpoint/2010/main" val="184739612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
        <p:nvSpPr>
          <p:cNvPr id="9" name="內容版面配置區 8"/>
          <p:cNvSpPr>
            <a:spLocks noGrp="1"/>
          </p:cNvSpPr>
          <p:nvPr>
            <p:ph idx="1"/>
          </p:nvPr>
        </p:nvSpPr>
        <p:spPr>
          <a:xfrm>
            <a:off x="644236" y="535710"/>
            <a:ext cx="8621684" cy="5481914"/>
          </a:xfrm>
        </p:spPr>
        <p:txBody>
          <a:bodyPr>
            <a:normAutofit/>
          </a:bodyPr>
          <a:lstStyle/>
          <a:p>
            <a:r>
              <a:rPr lang="en-US" altLang="zh-TW" sz="3200" dirty="0" smtClean="0"/>
              <a:t>Master </a:t>
            </a:r>
            <a:r>
              <a:rPr lang="en-US" altLang="zh-TW" sz="3200" dirty="0" err="1" smtClean="0"/>
              <a:t>Tanluan’s</a:t>
            </a:r>
            <a:r>
              <a:rPr lang="en-US" altLang="zh-TW" sz="3200" dirty="0" smtClean="0"/>
              <a:t> Pure Land Writings</a:t>
            </a:r>
          </a:p>
          <a:p>
            <a:r>
              <a:rPr lang="en-US" altLang="zh-TW" sz="3200" dirty="0" smtClean="0"/>
              <a:t> Two </a:t>
            </a:r>
            <a:r>
              <a:rPr lang="en-US" altLang="zh-TW" sz="3200" dirty="0"/>
              <a:t>fascicles of the </a:t>
            </a:r>
            <a:r>
              <a:rPr lang="en-US" altLang="zh-TW" sz="3200" i="1" dirty="0" err="1" smtClean="0"/>
              <a:t>Wangshen</a:t>
            </a:r>
            <a:r>
              <a:rPr lang="en-US" altLang="zh-TW" sz="3200" i="1" dirty="0" smtClean="0"/>
              <a:t> </a:t>
            </a:r>
            <a:r>
              <a:rPr lang="en-US" altLang="zh-TW" sz="3200" i="1" dirty="0" err="1" smtClean="0"/>
              <a:t>lunzhu</a:t>
            </a:r>
            <a:r>
              <a:rPr lang="en-US" altLang="zh-TW" sz="3200" i="1" dirty="0" smtClean="0"/>
              <a:t> </a:t>
            </a:r>
            <a:r>
              <a:rPr lang="zh-TW" altLang="zh-TW" sz="3200" dirty="0" smtClean="0"/>
              <a:t>往生論註</a:t>
            </a:r>
            <a:r>
              <a:rPr lang="zh-TW" altLang="en-US" sz="3200" dirty="0" smtClean="0"/>
              <a:t> </a:t>
            </a:r>
            <a:r>
              <a:rPr lang="en-US" altLang="zh-TW" sz="3200" dirty="0" smtClean="0"/>
              <a:t>(</a:t>
            </a:r>
            <a:r>
              <a:rPr lang="en-US" altLang="zh-TW" sz="3200" i="1" dirty="0" smtClean="0"/>
              <a:t>Commentary </a:t>
            </a:r>
            <a:r>
              <a:rPr lang="en-US" altLang="zh-TW" sz="3200" i="1" dirty="0"/>
              <a:t>on the Treatise of </a:t>
            </a:r>
            <a:r>
              <a:rPr lang="en-US" altLang="zh-TW" sz="3200" i="1" dirty="0" smtClean="0"/>
              <a:t>Rebirth)</a:t>
            </a:r>
            <a:endParaRPr lang="en-US" altLang="zh-TW" sz="3200" dirty="0" smtClean="0"/>
          </a:p>
          <a:p>
            <a:r>
              <a:rPr lang="en-US" altLang="zh-TW" sz="3200" dirty="0" smtClean="0"/>
              <a:t>One </a:t>
            </a:r>
            <a:r>
              <a:rPr lang="en-US" altLang="zh-TW" sz="3200" dirty="0"/>
              <a:t>fascicle of </a:t>
            </a:r>
            <a:r>
              <a:rPr lang="en-US" altLang="zh-TW" sz="3200" i="1" dirty="0"/>
              <a:t>Lue </a:t>
            </a:r>
            <a:r>
              <a:rPr lang="en-US" altLang="zh-TW" sz="3200" i="1" dirty="0" err="1"/>
              <a:t>lun</a:t>
            </a:r>
            <a:r>
              <a:rPr lang="en-US" altLang="zh-TW" sz="3200" i="1" dirty="0"/>
              <a:t> </a:t>
            </a:r>
            <a:r>
              <a:rPr lang="en-US" altLang="zh-TW" sz="3200" i="1" dirty="0" err="1"/>
              <a:t>anle</a:t>
            </a:r>
            <a:r>
              <a:rPr lang="en-US" altLang="zh-TW" sz="3200" i="1" dirty="0"/>
              <a:t> </a:t>
            </a:r>
            <a:r>
              <a:rPr lang="en-US" altLang="zh-TW" sz="3200" i="1" dirty="0" err="1"/>
              <a:t>Jingtu</a:t>
            </a:r>
            <a:r>
              <a:rPr lang="en-US" altLang="zh-TW" sz="3200" i="1" dirty="0"/>
              <a:t> </a:t>
            </a:r>
            <a:r>
              <a:rPr lang="en-US" altLang="zh-TW" sz="3200" i="1" dirty="0" err="1" smtClean="0"/>
              <a:t>yi</a:t>
            </a:r>
            <a:r>
              <a:rPr lang="zh-TW" altLang="en-US" sz="3200" i="1" dirty="0" smtClean="0"/>
              <a:t> </a:t>
            </a:r>
            <a:r>
              <a:rPr lang="zh-TW" altLang="zh-TW" sz="3200" dirty="0" smtClean="0"/>
              <a:t>略</a:t>
            </a:r>
            <a:r>
              <a:rPr lang="zh-TW" altLang="zh-TW" sz="3200" dirty="0"/>
              <a:t>論安樂淨土</a:t>
            </a:r>
            <a:r>
              <a:rPr lang="zh-TW" altLang="zh-TW" sz="3200" dirty="0" smtClean="0"/>
              <a:t>義</a:t>
            </a:r>
            <a:r>
              <a:rPr lang="en-US" altLang="zh-TW" sz="3200" dirty="0" smtClean="0"/>
              <a:t> (</a:t>
            </a:r>
            <a:r>
              <a:rPr lang="en-US" altLang="zh-TW" sz="3200" i="1" dirty="0" smtClean="0"/>
              <a:t>A Brief Discourse on Ultimate Bliss of the Pure Land</a:t>
            </a:r>
            <a:r>
              <a:rPr lang="en-US" altLang="zh-TW" sz="3200" dirty="0" smtClean="0"/>
              <a:t>)</a:t>
            </a:r>
          </a:p>
          <a:p>
            <a:r>
              <a:rPr lang="en-US" altLang="zh-TW" sz="3200" dirty="0" smtClean="0"/>
              <a:t>One </a:t>
            </a:r>
            <a:r>
              <a:rPr lang="en-US" altLang="zh-TW" sz="3200" dirty="0"/>
              <a:t>fascicle of the </a:t>
            </a:r>
            <a:r>
              <a:rPr lang="en-US" altLang="zh-TW" sz="3200" i="1" dirty="0" err="1" smtClean="0"/>
              <a:t>Zan</a:t>
            </a:r>
            <a:r>
              <a:rPr lang="en-US" altLang="zh-TW" sz="3200" i="1" dirty="0" smtClean="0"/>
              <a:t> </a:t>
            </a:r>
            <a:r>
              <a:rPr lang="en-US" altLang="zh-TW" sz="3200" i="1" dirty="0" err="1" smtClean="0"/>
              <a:t>Amituofo</a:t>
            </a:r>
            <a:r>
              <a:rPr lang="en-US" altLang="zh-TW" sz="3200" i="1" dirty="0" smtClean="0"/>
              <a:t> </a:t>
            </a:r>
            <a:r>
              <a:rPr lang="en-US" altLang="zh-TW" sz="3200" i="1" dirty="0" err="1" smtClean="0"/>
              <a:t>ji</a:t>
            </a:r>
            <a:r>
              <a:rPr lang="en-US" altLang="zh-TW" sz="3200" i="1" dirty="0" smtClean="0"/>
              <a:t> </a:t>
            </a:r>
            <a:r>
              <a:rPr lang="zh-TW" altLang="zh-TW" sz="3200" dirty="0" smtClean="0"/>
              <a:t>贊阿彌陀佛偈</a:t>
            </a:r>
            <a:r>
              <a:rPr lang="en-US" altLang="zh-TW" sz="3200" dirty="0" smtClean="0"/>
              <a:t>(</a:t>
            </a:r>
            <a:r>
              <a:rPr lang="en-US" altLang="zh-TW" sz="3200" i="1" dirty="0" smtClean="0"/>
              <a:t>Verses </a:t>
            </a:r>
            <a:r>
              <a:rPr lang="en-US" altLang="zh-TW" sz="3200" i="1" dirty="0"/>
              <a:t>of Praising </a:t>
            </a:r>
            <a:r>
              <a:rPr lang="en-US" altLang="zh-TW" sz="3200" i="1" dirty="0" err="1"/>
              <a:t>Amitabha</a:t>
            </a:r>
            <a:r>
              <a:rPr lang="en-US" altLang="zh-TW" sz="3200" i="1" dirty="0"/>
              <a:t> </a:t>
            </a:r>
            <a:r>
              <a:rPr lang="en-US" altLang="zh-TW" sz="3200" i="1" dirty="0" smtClean="0"/>
              <a:t>Buddha</a:t>
            </a:r>
            <a:r>
              <a:rPr lang="en-US" altLang="zh-TW" sz="3200" dirty="0" smtClean="0"/>
              <a:t>).</a:t>
            </a:r>
            <a:endParaRPr lang="en-US" altLang="zh-TW" sz="3200" dirty="0"/>
          </a:p>
          <a:p>
            <a:r>
              <a:rPr lang="en-US" altLang="zh-TW" sz="3200" dirty="0" smtClean="0"/>
              <a:t>Daoist teachings in </a:t>
            </a:r>
            <a:r>
              <a:rPr lang="en-US" altLang="zh-TW" sz="3200" i="1" dirty="0" smtClean="0"/>
              <a:t>Commentary </a:t>
            </a:r>
            <a:r>
              <a:rPr lang="en-US" altLang="zh-TW" sz="3200" i="1" dirty="0"/>
              <a:t>on the Treatise of </a:t>
            </a:r>
            <a:r>
              <a:rPr lang="en-US" altLang="zh-TW" sz="3200" i="1" dirty="0" smtClean="0"/>
              <a:t>Rebirth </a:t>
            </a:r>
            <a:r>
              <a:rPr lang="zh-TW" altLang="zh-TW" sz="3200" dirty="0" smtClean="0"/>
              <a:t>往生論註</a:t>
            </a:r>
            <a:endParaRPr lang="zh-TW" altLang="zh-TW" sz="3200" dirty="0"/>
          </a:p>
          <a:p>
            <a:endParaRPr lang="zh-TW" altLang="en-US" sz="3400" dirty="0"/>
          </a:p>
        </p:txBody>
      </p:sp>
    </p:spTree>
    <p:extLst>
      <p:ext uri="{BB962C8B-B14F-4D97-AF65-F5344CB8AC3E}">
        <p14:creationId xmlns:p14="http://schemas.microsoft.com/office/powerpoint/2010/main" val="17120331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
        <p:nvSpPr>
          <p:cNvPr id="9" name="內容版面配置區 8"/>
          <p:cNvSpPr>
            <a:spLocks noGrp="1"/>
          </p:cNvSpPr>
          <p:nvPr>
            <p:ph idx="1"/>
          </p:nvPr>
        </p:nvSpPr>
        <p:spPr>
          <a:xfrm>
            <a:off x="644235" y="535710"/>
            <a:ext cx="9518667" cy="5481914"/>
          </a:xfrm>
        </p:spPr>
        <p:txBody>
          <a:bodyPr>
            <a:normAutofit/>
          </a:bodyPr>
          <a:lstStyle/>
          <a:p>
            <a:r>
              <a:rPr lang="en-US" altLang="zh-TW" sz="3200" dirty="0" smtClean="0"/>
              <a:t>Master </a:t>
            </a:r>
            <a:r>
              <a:rPr lang="en-US" altLang="zh-TW" sz="3200" dirty="0" err="1" smtClean="0"/>
              <a:t>Tanluan’s</a:t>
            </a:r>
            <a:r>
              <a:rPr lang="en-US" altLang="zh-TW" sz="3200" dirty="0" smtClean="0"/>
              <a:t> Pure Land Writings</a:t>
            </a:r>
          </a:p>
          <a:p>
            <a:r>
              <a:rPr lang="en-US" altLang="zh-TW" sz="3200" dirty="0" smtClean="0"/>
              <a:t> Two </a:t>
            </a:r>
            <a:r>
              <a:rPr lang="en-US" altLang="zh-TW" sz="3200" dirty="0"/>
              <a:t>fascicles of the </a:t>
            </a:r>
            <a:r>
              <a:rPr lang="en-US" altLang="zh-TW" sz="3200" i="1" dirty="0" err="1" smtClean="0"/>
              <a:t>Wangshen</a:t>
            </a:r>
            <a:r>
              <a:rPr lang="en-US" altLang="zh-TW" sz="3200" i="1" dirty="0" smtClean="0"/>
              <a:t> </a:t>
            </a:r>
            <a:r>
              <a:rPr lang="en-US" altLang="zh-TW" sz="3200" i="1" dirty="0" err="1" smtClean="0"/>
              <a:t>lunzhu</a:t>
            </a:r>
            <a:r>
              <a:rPr lang="en-US" altLang="zh-TW" sz="3200" i="1" dirty="0" smtClean="0"/>
              <a:t> </a:t>
            </a:r>
            <a:r>
              <a:rPr lang="zh-TW" altLang="zh-TW" sz="3200" dirty="0" smtClean="0"/>
              <a:t>往生論註</a:t>
            </a:r>
            <a:r>
              <a:rPr lang="zh-TW" altLang="en-US" sz="3200" dirty="0" smtClean="0"/>
              <a:t> </a:t>
            </a:r>
            <a:r>
              <a:rPr lang="en-US" altLang="zh-TW" sz="3200" dirty="0" smtClean="0"/>
              <a:t>(</a:t>
            </a:r>
            <a:r>
              <a:rPr lang="en-US" altLang="zh-TW" sz="3200" i="1" dirty="0" smtClean="0"/>
              <a:t>Commentary </a:t>
            </a:r>
            <a:r>
              <a:rPr lang="en-US" altLang="zh-TW" sz="3200" i="1" dirty="0"/>
              <a:t>on the Treatise of </a:t>
            </a:r>
            <a:r>
              <a:rPr lang="en-US" altLang="zh-TW" sz="3200" i="1" dirty="0" smtClean="0"/>
              <a:t>Rebirth)</a:t>
            </a:r>
            <a:endParaRPr lang="en-US" altLang="zh-TW" sz="3200" dirty="0" smtClean="0"/>
          </a:p>
          <a:p>
            <a:r>
              <a:rPr lang="en-US" altLang="zh-TW" sz="3200" dirty="0" smtClean="0"/>
              <a:t>One </a:t>
            </a:r>
            <a:r>
              <a:rPr lang="en-US" altLang="zh-TW" sz="3200" dirty="0"/>
              <a:t>fascicle of </a:t>
            </a:r>
            <a:r>
              <a:rPr lang="en-US" altLang="zh-TW" sz="3200" i="1" dirty="0"/>
              <a:t>Lue </a:t>
            </a:r>
            <a:r>
              <a:rPr lang="en-US" altLang="zh-TW" sz="3200" i="1" dirty="0" err="1"/>
              <a:t>lun</a:t>
            </a:r>
            <a:r>
              <a:rPr lang="en-US" altLang="zh-TW" sz="3200" i="1" dirty="0"/>
              <a:t> </a:t>
            </a:r>
            <a:r>
              <a:rPr lang="en-US" altLang="zh-TW" sz="3200" i="1" dirty="0" err="1"/>
              <a:t>anle</a:t>
            </a:r>
            <a:r>
              <a:rPr lang="en-US" altLang="zh-TW" sz="3200" i="1" dirty="0"/>
              <a:t> </a:t>
            </a:r>
            <a:r>
              <a:rPr lang="en-US" altLang="zh-TW" sz="3200" i="1" dirty="0" err="1"/>
              <a:t>Jingtu</a:t>
            </a:r>
            <a:r>
              <a:rPr lang="en-US" altLang="zh-TW" sz="3200" i="1" dirty="0"/>
              <a:t> </a:t>
            </a:r>
            <a:r>
              <a:rPr lang="en-US" altLang="zh-TW" sz="3200" i="1" dirty="0" err="1" smtClean="0"/>
              <a:t>yi</a:t>
            </a:r>
            <a:r>
              <a:rPr lang="zh-TW" altLang="en-US" sz="3200" i="1" dirty="0" smtClean="0"/>
              <a:t> </a:t>
            </a:r>
            <a:r>
              <a:rPr lang="zh-TW" altLang="zh-TW" sz="3200" dirty="0" smtClean="0"/>
              <a:t>略</a:t>
            </a:r>
            <a:r>
              <a:rPr lang="zh-TW" altLang="zh-TW" sz="3200" dirty="0"/>
              <a:t>論安樂淨土</a:t>
            </a:r>
            <a:r>
              <a:rPr lang="zh-TW" altLang="zh-TW" sz="3200" dirty="0" smtClean="0"/>
              <a:t>義</a:t>
            </a:r>
            <a:r>
              <a:rPr lang="en-US" altLang="zh-TW" sz="3200" dirty="0" smtClean="0"/>
              <a:t> (</a:t>
            </a:r>
            <a:r>
              <a:rPr lang="en-US" altLang="zh-TW" sz="3200" i="1" dirty="0" smtClean="0"/>
              <a:t>A Brief Discourse on Ultimate Bliss of the Pure Land</a:t>
            </a:r>
            <a:r>
              <a:rPr lang="en-US" altLang="zh-TW" sz="3200" dirty="0" smtClean="0"/>
              <a:t>)</a:t>
            </a:r>
          </a:p>
          <a:p>
            <a:r>
              <a:rPr lang="en-US" altLang="zh-TW" sz="3200" dirty="0" smtClean="0"/>
              <a:t>One </a:t>
            </a:r>
            <a:r>
              <a:rPr lang="en-US" altLang="zh-TW" sz="3200" dirty="0"/>
              <a:t>fascicle of the </a:t>
            </a:r>
            <a:r>
              <a:rPr lang="en-US" altLang="zh-TW" sz="3200" i="1" dirty="0" err="1" smtClean="0"/>
              <a:t>Zan</a:t>
            </a:r>
            <a:r>
              <a:rPr lang="en-US" altLang="zh-TW" sz="3200" i="1" dirty="0" smtClean="0"/>
              <a:t> </a:t>
            </a:r>
            <a:r>
              <a:rPr lang="en-US" altLang="zh-TW" sz="3200" i="1" dirty="0" err="1" smtClean="0"/>
              <a:t>Amituofo</a:t>
            </a:r>
            <a:r>
              <a:rPr lang="en-US" altLang="zh-TW" sz="3200" i="1" dirty="0" smtClean="0"/>
              <a:t> </a:t>
            </a:r>
            <a:r>
              <a:rPr lang="en-US" altLang="zh-TW" sz="3200" i="1" dirty="0" err="1" smtClean="0"/>
              <a:t>ji</a:t>
            </a:r>
            <a:r>
              <a:rPr lang="en-US" altLang="zh-TW" sz="3200" i="1" dirty="0" smtClean="0"/>
              <a:t> </a:t>
            </a:r>
            <a:r>
              <a:rPr lang="zh-TW" altLang="zh-TW" sz="3200" dirty="0" smtClean="0"/>
              <a:t>贊阿彌陀佛偈</a:t>
            </a:r>
            <a:r>
              <a:rPr lang="en-US" altLang="zh-TW" sz="3200" dirty="0" smtClean="0"/>
              <a:t>(</a:t>
            </a:r>
            <a:r>
              <a:rPr lang="en-US" altLang="zh-TW" sz="3200" i="1" dirty="0" smtClean="0"/>
              <a:t>Verses </a:t>
            </a:r>
            <a:r>
              <a:rPr lang="en-US" altLang="zh-TW" sz="3200" i="1" dirty="0"/>
              <a:t>of Praising </a:t>
            </a:r>
            <a:r>
              <a:rPr lang="en-US" altLang="zh-TW" sz="3200" i="1" dirty="0" err="1"/>
              <a:t>Amitabha</a:t>
            </a:r>
            <a:r>
              <a:rPr lang="en-US" altLang="zh-TW" sz="3200" i="1" dirty="0"/>
              <a:t> </a:t>
            </a:r>
            <a:r>
              <a:rPr lang="en-US" altLang="zh-TW" sz="3200" i="1" dirty="0" smtClean="0"/>
              <a:t>Buddha</a:t>
            </a:r>
            <a:r>
              <a:rPr lang="en-US" altLang="zh-TW" sz="3200" dirty="0" smtClean="0"/>
              <a:t>).</a:t>
            </a:r>
            <a:endParaRPr lang="en-US" altLang="zh-TW" sz="3200" dirty="0"/>
          </a:p>
          <a:p>
            <a:r>
              <a:rPr lang="en-US" altLang="zh-TW" sz="3200" dirty="0" smtClean="0"/>
              <a:t>Daoist teachings in </a:t>
            </a:r>
            <a:r>
              <a:rPr lang="en-US" altLang="zh-TW" sz="3200" i="1" dirty="0" smtClean="0"/>
              <a:t>Commentary </a:t>
            </a:r>
            <a:r>
              <a:rPr lang="en-US" altLang="zh-TW" sz="3200" i="1" dirty="0"/>
              <a:t>on the Treatise of </a:t>
            </a:r>
            <a:r>
              <a:rPr lang="en-US" altLang="zh-TW" sz="3200" i="1" dirty="0" smtClean="0"/>
              <a:t>Rebirth </a:t>
            </a:r>
            <a:r>
              <a:rPr lang="zh-TW" altLang="zh-TW" sz="3200" dirty="0" smtClean="0"/>
              <a:t>往生論註</a:t>
            </a:r>
            <a:endParaRPr lang="en-US" altLang="zh-TW" sz="3200" dirty="0" smtClean="0"/>
          </a:p>
          <a:p>
            <a:endParaRPr lang="zh-TW" altLang="zh-TW" sz="3200" dirty="0"/>
          </a:p>
          <a:p>
            <a:endParaRPr lang="zh-TW" altLang="en-US" sz="3400" dirty="0"/>
          </a:p>
        </p:txBody>
      </p:sp>
    </p:spTree>
    <p:extLst>
      <p:ext uri="{BB962C8B-B14F-4D97-AF65-F5344CB8AC3E}">
        <p14:creationId xmlns:p14="http://schemas.microsoft.com/office/powerpoint/2010/main" val="227624644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
        <p:nvSpPr>
          <p:cNvPr id="9" name="內容版面配置區 8"/>
          <p:cNvSpPr>
            <a:spLocks noGrp="1"/>
          </p:cNvSpPr>
          <p:nvPr>
            <p:ph idx="1"/>
          </p:nvPr>
        </p:nvSpPr>
        <p:spPr>
          <a:xfrm>
            <a:off x="644236" y="535710"/>
            <a:ext cx="9440290" cy="5481914"/>
          </a:xfrm>
        </p:spPr>
        <p:txBody>
          <a:bodyPr>
            <a:normAutofit/>
          </a:bodyPr>
          <a:lstStyle/>
          <a:p>
            <a:r>
              <a:rPr lang="en-US" altLang="zh-TW" sz="3200" dirty="0" smtClean="0"/>
              <a:t>Master </a:t>
            </a:r>
            <a:r>
              <a:rPr lang="en-US" altLang="zh-TW" sz="3200" dirty="0" err="1" smtClean="0"/>
              <a:t>Tanluan’s</a:t>
            </a:r>
            <a:r>
              <a:rPr lang="en-US" altLang="zh-TW" sz="3200" dirty="0" smtClean="0"/>
              <a:t> application of Daoist teachings</a:t>
            </a:r>
          </a:p>
          <a:p>
            <a:pPr marL="0" indent="0">
              <a:buNone/>
            </a:pPr>
            <a:endParaRPr lang="en-US" altLang="zh-TW" sz="3200" dirty="0" smtClean="0"/>
          </a:p>
          <a:p>
            <a:r>
              <a:rPr lang="en-US" altLang="zh-TW" sz="3200" dirty="0" smtClean="0"/>
              <a:t>Daoist teachings in </a:t>
            </a:r>
            <a:r>
              <a:rPr lang="en-US" altLang="zh-TW" sz="3200" i="1" dirty="0" smtClean="0"/>
              <a:t>Commentary </a:t>
            </a:r>
            <a:r>
              <a:rPr lang="en-US" altLang="zh-TW" sz="3200" i="1" dirty="0"/>
              <a:t>on the Treatise of </a:t>
            </a:r>
            <a:r>
              <a:rPr lang="en-US" altLang="zh-TW" sz="3200" i="1" dirty="0" smtClean="0"/>
              <a:t>Rebirth </a:t>
            </a:r>
            <a:r>
              <a:rPr lang="zh-TW" altLang="zh-TW" sz="3200" dirty="0" smtClean="0"/>
              <a:t>往生論註</a:t>
            </a:r>
            <a:endParaRPr lang="en-US" altLang="zh-TW" sz="3200" dirty="0" smtClean="0"/>
          </a:p>
          <a:p>
            <a:pPr marL="0" indent="0">
              <a:buNone/>
            </a:pPr>
            <a:endParaRPr lang="en-US" altLang="zh-TW" sz="3200" dirty="0" smtClean="0"/>
          </a:p>
          <a:p>
            <a:r>
              <a:rPr lang="en-US" altLang="zh-TW" sz="3600" dirty="0" smtClean="0"/>
              <a:t>Master </a:t>
            </a:r>
            <a:r>
              <a:rPr lang="en-US" altLang="zh-TW" sz="3600" dirty="0" err="1"/>
              <a:t>Tanluan</a:t>
            </a:r>
            <a:r>
              <a:rPr lang="en-US" altLang="zh-TW" sz="3600" dirty="0"/>
              <a:t> was famous in his medical skill. He wrote medical texts about how to tune the Qi</a:t>
            </a:r>
            <a:r>
              <a:rPr lang="zh-TW" altLang="zh-TW" sz="3600" dirty="0"/>
              <a:t>氣</a:t>
            </a:r>
            <a:r>
              <a:rPr lang="en-US" altLang="zh-TW" sz="3600" dirty="0"/>
              <a:t> and he also taught people how to tune the </a:t>
            </a:r>
            <a:r>
              <a:rPr lang="en-US" altLang="zh-TW" sz="3600" dirty="0" smtClean="0"/>
              <a:t>energy Qi</a:t>
            </a:r>
            <a:r>
              <a:rPr lang="en-US" altLang="zh-TW" sz="3600" dirty="0"/>
              <a:t>. All these happened after he came back from the south area.</a:t>
            </a:r>
            <a:endParaRPr lang="zh-TW" altLang="zh-TW" sz="3600" dirty="0"/>
          </a:p>
          <a:p>
            <a:pPr marL="0" indent="0">
              <a:buNone/>
            </a:pPr>
            <a:endParaRPr lang="zh-TW" altLang="en-US" sz="3400" dirty="0"/>
          </a:p>
        </p:txBody>
      </p:sp>
    </p:spTree>
    <p:extLst>
      <p:ext uri="{BB962C8B-B14F-4D97-AF65-F5344CB8AC3E}">
        <p14:creationId xmlns:p14="http://schemas.microsoft.com/office/powerpoint/2010/main" val="241195048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9969305" cy="6259493"/>
          </a:xfrm>
        </p:spPr>
        <p:txBody>
          <a:bodyPr>
            <a:noAutofit/>
          </a:bodyPr>
          <a:lstStyle/>
          <a:p>
            <a:r>
              <a:rPr lang="en-US" altLang="zh-TW" b="1" dirty="0"/>
              <a:t>Text 7: </a:t>
            </a:r>
            <a:r>
              <a:rPr lang="zh-TW" altLang="zh-TW" b="1" dirty="0"/>
              <a:t>亦如行師對陣，但一切齒中誦臨兵鬥者皆陳列在前。行誦此九字，五兵之所不中。抱朴子謂之要道者也</a:t>
            </a:r>
            <a:r>
              <a:rPr lang="zh-TW" altLang="zh-TW" b="1" dirty="0" smtClean="0"/>
              <a:t>。</a:t>
            </a:r>
            <a:r>
              <a:rPr lang="en-US" altLang="zh-TW" sz="3200" dirty="0"/>
              <a:t> </a:t>
            </a:r>
            <a:endParaRPr lang="zh-TW" altLang="zh-TW" sz="3200" dirty="0"/>
          </a:p>
          <a:p>
            <a:r>
              <a:rPr lang="en-US" altLang="zh-TW" sz="3200" dirty="0" smtClean="0"/>
              <a:t>Text meaning: It </a:t>
            </a:r>
            <a:r>
              <a:rPr lang="en-US" altLang="zh-TW" sz="3200" dirty="0"/>
              <a:t>is also like soldiers fighting with their enemies. As long as the soldiers in the army recite the nine characters: </a:t>
            </a:r>
            <a:r>
              <a:rPr lang="en-US" altLang="zh-TW" sz="3200" i="1" dirty="0" err="1"/>
              <a:t>linbing-dou-zhe</a:t>
            </a:r>
            <a:r>
              <a:rPr lang="en-US" altLang="zh-TW" sz="3200" i="1" dirty="0"/>
              <a:t>, </a:t>
            </a:r>
            <a:r>
              <a:rPr lang="en-US" altLang="zh-TW" sz="3200" i="1" dirty="0" err="1"/>
              <a:t>jie</a:t>
            </a:r>
            <a:r>
              <a:rPr lang="en-US" altLang="zh-TW" sz="3200" i="1" dirty="0"/>
              <a:t>-</a:t>
            </a:r>
            <a:r>
              <a:rPr lang="en-US" altLang="zh-TW" sz="3200" i="1" dirty="0" err="1"/>
              <a:t>chen</a:t>
            </a:r>
            <a:r>
              <a:rPr lang="en-US" altLang="zh-TW" sz="3200" i="1" dirty="0"/>
              <a:t>-lie-</a:t>
            </a:r>
            <a:r>
              <a:rPr lang="en-US" altLang="zh-TW" sz="3200" i="1" dirty="0" err="1"/>
              <a:t>zai</a:t>
            </a:r>
            <a:r>
              <a:rPr lang="en-US" altLang="zh-TW" sz="3200" i="1" dirty="0"/>
              <a:t>-</a:t>
            </a:r>
            <a:r>
              <a:rPr lang="en-US" altLang="zh-TW" sz="3200" i="1" dirty="0" err="1"/>
              <a:t>qian</a:t>
            </a:r>
            <a:r>
              <a:rPr lang="en-US" altLang="zh-TW" sz="3200" dirty="0"/>
              <a:t> (fighters facing enemies line up in the front), the five weapons (spears, halberds, bows, arrows, and dagger-axes) will not hurt the </a:t>
            </a:r>
            <a:r>
              <a:rPr lang="en-US" altLang="zh-TW" sz="3200" dirty="0" smtClean="0"/>
              <a:t>soldiers. </a:t>
            </a:r>
          </a:p>
          <a:p>
            <a:r>
              <a:rPr lang="en-US" altLang="zh-TW" sz="3200" dirty="0" smtClean="0"/>
              <a:t>This </a:t>
            </a:r>
            <a:r>
              <a:rPr lang="en-US" altLang="zh-TW" sz="3200" dirty="0"/>
              <a:t>is the essential teaching of the art of fighting in the </a:t>
            </a:r>
            <a:r>
              <a:rPr lang="en-US" altLang="zh-TW" sz="3200" i="1" dirty="0" err="1"/>
              <a:t>Baopuzi</a:t>
            </a:r>
            <a:r>
              <a:rPr lang="zh-TW" altLang="zh-TW" sz="3200" dirty="0"/>
              <a:t>抱朴子</a:t>
            </a:r>
            <a:r>
              <a:rPr lang="en-US" altLang="zh-TW" sz="3200" dirty="0"/>
              <a:t>written by Ge Hong</a:t>
            </a:r>
            <a:r>
              <a:rPr lang="zh-TW" altLang="zh-TW" sz="3200" dirty="0"/>
              <a:t>葛洪</a:t>
            </a:r>
            <a:r>
              <a:rPr lang="en-US" altLang="zh-TW" sz="3200" dirty="0"/>
              <a:t>(283-343 CE) in the Eastern </a:t>
            </a:r>
            <a:r>
              <a:rPr lang="en-US" altLang="zh-TW" sz="3200" dirty="0" err="1"/>
              <a:t>Jin</a:t>
            </a:r>
            <a:r>
              <a:rPr lang="en-US" altLang="zh-TW" sz="3200" dirty="0"/>
              <a:t> Dynasty(317-420</a:t>
            </a:r>
            <a:r>
              <a:rPr lang="en-US" altLang="zh-TW" sz="3200" dirty="0" smtClean="0"/>
              <a:t>).</a:t>
            </a:r>
          </a:p>
          <a:p>
            <a:r>
              <a:rPr lang="en-US" altLang="zh-TW" sz="2000" dirty="0" err="1" smtClean="0"/>
              <a:t>Tanluan</a:t>
            </a:r>
            <a:r>
              <a:rPr lang="en-US" altLang="zh-TW" sz="2000" dirty="0" smtClean="0"/>
              <a:t> </a:t>
            </a:r>
            <a:r>
              <a:rPr lang="zh-TW" altLang="zh-TW" sz="2000" dirty="0" smtClean="0"/>
              <a:t>曇鸞</a:t>
            </a:r>
            <a:r>
              <a:rPr lang="en-US" altLang="zh-TW" sz="2000" dirty="0" smtClean="0"/>
              <a:t>, </a:t>
            </a:r>
            <a:r>
              <a:rPr lang="en-US" altLang="zh-TW" sz="2000" i="1" dirty="0" err="1" smtClean="0"/>
              <a:t>Wangsheng</a:t>
            </a:r>
            <a:r>
              <a:rPr lang="en-US" altLang="zh-TW" sz="2000" i="1" dirty="0" smtClean="0"/>
              <a:t> </a:t>
            </a:r>
            <a:r>
              <a:rPr lang="en-US" altLang="zh-TW" sz="2000" i="1" dirty="0" err="1" smtClean="0"/>
              <a:t>luzhu</a:t>
            </a:r>
            <a:r>
              <a:rPr lang="en-US" altLang="zh-TW" sz="2000" dirty="0" smtClean="0"/>
              <a:t> </a:t>
            </a:r>
            <a:r>
              <a:rPr lang="zh-TW" altLang="zh-TW" sz="2000" dirty="0" smtClean="0"/>
              <a:t>往生論註</a:t>
            </a:r>
            <a:r>
              <a:rPr lang="en-US" altLang="zh-TW" sz="2000" dirty="0" smtClean="0"/>
              <a:t> 2, T.40.p.0835c, 9-</a:t>
            </a:r>
            <a:r>
              <a:rPr lang="en-US" altLang="zh-TW" sz="2000" i="1" dirty="0" smtClean="0"/>
              <a:t> </a:t>
            </a:r>
            <a:r>
              <a:rPr lang="en-US" altLang="zh-TW" sz="2000" dirty="0" smtClean="0"/>
              <a:t>12</a:t>
            </a:r>
            <a:endParaRPr lang="zh-TW" altLang="zh-TW" sz="2000" dirty="0" smtClean="0"/>
          </a:p>
          <a:p>
            <a:endParaRPr lang="zh-TW" altLang="zh-TW" sz="3200" dirty="0"/>
          </a:p>
          <a:p>
            <a:pPr marL="0" indent="0">
              <a:buNone/>
            </a:pPr>
            <a:endParaRPr lang="zh-TW" altLang="zh-TW" sz="3200" dirty="0"/>
          </a:p>
        </p:txBody>
      </p:sp>
      <p:sp>
        <p:nvSpPr>
          <p:cNvPr id="4" name="矩形 3"/>
          <p:cNvSpPr/>
          <p:nvPr/>
        </p:nvSpPr>
        <p:spPr>
          <a:xfrm>
            <a:off x="2660073" y="6572794"/>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71302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9969305" cy="5584873"/>
          </a:xfrm>
        </p:spPr>
        <p:txBody>
          <a:bodyPr>
            <a:noAutofit/>
          </a:bodyPr>
          <a:lstStyle/>
          <a:p>
            <a:r>
              <a:rPr lang="en-US" altLang="zh-TW" sz="3200" dirty="0" smtClean="0"/>
              <a:t>Ge Hong is one of the great Daoist masters in Daoist history. </a:t>
            </a:r>
          </a:p>
          <a:p>
            <a:r>
              <a:rPr lang="en-US" altLang="zh-TW" sz="3200" dirty="0" smtClean="0"/>
              <a:t>Text 7 in </a:t>
            </a:r>
            <a:r>
              <a:rPr lang="en-US" altLang="zh-TW" sz="3200" i="1" dirty="0" smtClean="0"/>
              <a:t>Commentary on the Treatise of Rebirth </a:t>
            </a:r>
            <a:r>
              <a:rPr lang="en-US" altLang="zh-TW" sz="3200" dirty="0" smtClean="0"/>
              <a:t>derived from </a:t>
            </a:r>
            <a:r>
              <a:rPr lang="en-US" altLang="zh-TW" sz="3200" i="1" dirty="0" err="1" smtClean="0"/>
              <a:t>Bao</a:t>
            </a:r>
            <a:r>
              <a:rPr lang="en-US" altLang="zh-TW" sz="3200" i="1" dirty="0" smtClean="0"/>
              <a:t> </a:t>
            </a:r>
            <a:r>
              <a:rPr lang="en-US" altLang="zh-TW" sz="3200" i="1" dirty="0" err="1" smtClean="0"/>
              <a:t>Puzi</a:t>
            </a:r>
            <a:r>
              <a:rPr lang="zh-TW" altLang="zh-TW" sz="3200" i="1" dirty="0" smtClean="0"/>
              <a:t>‧</a:t>
            </a:r>
            <a:r>
              <a:rPr lang="en-US" altLang="zh-TW" sz="3200" i="1" dirty="0" err="1" smtClean="0"/>
              <a:t>Dengshe</a:t>
            </a:r>
            <a:r>
              <a:rPr lang="zh-TW" altLang="zh-TW" sz="3200" dirty="0" smtClean="0"/>
              <a:t>抱朴子‧登涉</a:t>
            </a:r>
            <a:r>
              <a:rPr lang="en-US" altLang="zh-TW" sz="3200" dirty="0" smtClean="0"/>
              <a:t>, inner chapter fascicle 17 (</a:t>
            </a:r>
            <a:r>
              <a:rPr lang="zh-TW" altLang="zh-TW" sz="3200" dirty="0" smtClean="0"/>
              <a:t>內篇卷十七</a:t>
            </a:r>
            <a:r>
              <a:rPr lang="en-US" altLang="zh-TW" sz="3200" dirty="0" smtClean="0"/>
              <a:t>). </a:t>
            </a:r>
          </a:p>
          <a:p>
            <a:r>
              <a:rPr lang="en-US" altLang="zh-TW" sz="3200" dirty="0" smtClean="0"/>
              <a:t>The nine characters are </a:t>
            </a:r>
            <a:r>
              <a:rPr lang="en-US" altLang="zh-TW" sz="3200" dirty="0" err="1" smtClean="0"/>
              <a:t>lin</a:t>
            </a:r>
            <a:r>
              <a:rPr lang="en-US" altLang="zh-TW" sz="3200" dirty="0" smtClean="0"/>
              <a:t>-</a:t>
            </a:r>
            <a:r>
              <a:rPr lang="en-US" altLang="zh-TW" sz="3200" dirty="0" err="1" smtClean="0"/>
              <a:t>bing</a:t>
            </a:r>
            <a:r>
              <a:rPr lang="en-US" altLang="zh-TW" sz="3200" dirty="0" smtClean="0"/>
              <a:t>-</a:t>
            </a:r>
            <a:r>
              <a:rPr lang="en-US" altLang="zh-TW" sz="3200" dirty="0" err="1" smtClean="0"/>
              <a:t>dou</a:t>
            </a:r>
            <a:r>
              <a:rPr lang="en-US" altLang="zh-TW" sz="3200" dirty="0" smtClean="0"/>
              <a:t>-</a:t>
            </a:r>
            <a:r>
              <a:rPr lang="en-US" altLang="zh-TW" sz="3200" dirty="0" err="1" smtClean="0"/>
              <a:t>zhe</a:t>
            </a:r>
            <a:r>
              <a:rPr lang="en-US" altLang="zh-TW" sz="3200" dirty="0" smtClean="0"/>
              <a:t>-</a:t>
            </a:r>
            <a:r>
              <a:rPr lang="en-US" altLang="zh-TW" sz="3200" dirty="0" err="1" smtClean="0"/>
              <a:t>jie</a:t>
            </a:r>
            <a:r>
              <a:rPr lang="en-US" altLang="zh-TW" sz="3200" dirty="0" smtClean="0"/>
              <a:t>-</a:t>
            </a:r>
            <a:r>
              <a:rPr lang="en-US" altLang="zh-TW" sz="3200" dirty="0" err="1" smtClean="0"/>
              <a:t>chen</a:t>
            </a:r>
            <a:r>
              <a:rPr lang="en-US" altLang="zh-TW" sz="3200" dirty="0" smtClean="0"/>
              <a:t>-lie-</a:t>
            </a:r>
            <a:r>
              <a:rPr lang="en-US" altLang="zh-TW" sz="3200" dirty="0" err="1" smtClean="0"/>
              <a:t>qian</a:t>
            </a:r>
            <a:r>
              <a:rPr lang="en-US" altLang="zh-TW" sz="3200" dirty="0" smtClean="0"/>
              <a:t>-hang</a:t>
            </a:r>
            <a:r>
              <a:rPr lang="zh-TW" altLang="zh-TW" sz="3200" dirty="0" smtClean="0"/>
              <a:t>臨兵闘者，皆陣列前行</a:t>
            </a:r>
            <a:r>
              <a:rPr lang="en-US" altLang="zh-TW" sz="3200" dirty="0" smtClean="0"/>
              <a:t>. The last two characters are slightly different from the text of the </a:t>
            </a:r>
            <a:r>
              <a:rPr lang="en-US" altLang="zh-TW" sz="3200" i="1" dirty="0" smtClean="0"/>
              <a:t>Commentary on the Treatise of Rebirth</a:t>
            </a:r>
            <a:r>
              <a:rPr lang="en-US" altLang="zh-TW" sz="3200" dirty="0" smtClean="0"/>
              <a:t>.</a:t>
            </a:r>
            <a:endParaRPr lang="zh-TW" altLang="en-US" sz="32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340377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10413442" cy="5887664"/>
          </a:xfrm>
        </p:spPr>
        <p:txBody>
          <a:bodyPr>
            <a:noAutofit/>
          </a:bodyPr>
          <a:lstStyle/>
          <a:p>
            <a:r>
              <a:rPr lang="en-US" altLang="zh-TW" sz="3200" dirty="0" smtClean="0"/>
              <a:t>The original text from</a:t>
            </a:r>
            <a:r>
              <a:rPr lang="en-US" altLang="zh-TW" sz="3200" i="1" dirty="0" smtClean="0"/>
              <a:t> </a:t>
            </a:r>
            <a:r>
              <a:rPr lang="en-US" altLang="zh-TW" sz="3200" dirty="0" smtClean="0"/>
              <a:t>the</a:t>
            </a:r>
            <a:r>
              <a:rPr lang="en-US" altLang="zh-TW" sz="3200" i="1" dirty="0" smtClean="0"/>
              <a:t> </a:t>
            </a:r>
            <a:r>
              <a:rPr lang="en-US" altLang="zh-TW" sz="3200" i="1" dirty="0" err="1" smtClean="0"/>
              <a:t>Bao</a:t>
            </a:r>
            <a:r>
              <a:rPr lang="en-US" altLang="zh-TW" sz="3200" i="1" dirty="0" smtClean="0"/>
              <a:t> </a:t>
            </a:r>
            <a:r>
              <a:rPr lang="en-US" altLang="zh-TW" sz="3200" i="1" dirty="0" err="1" smtClean="0"/>
              <a:t>Puzi</a:t>
            </a:r>
            <a:r>
              <a:rPr lang="zh-TW" altLang="zh-TW" sz="3200" i="1" dirty="0" smtClean="0"/>
              <a:t>‧</a:t>
            </a:r>
            <a:r>
              <a:rPr lang="en-US" altLang="zh-TW" sz="3200" i="1" dirty="0" err="1" smtClean="0"/>
              <a:t>Dengshe</a:t>
            </a:r>
            <a:r>
              <a:rPr lang="zh-TW" altLang="zh-TW" sz="3200" dirty="0" smtClean="0"/>
              <a:t>抱朴子‧登涉</a:t>
            </a:r>
            <a:r>
              <a:rPr lang="en-US" altLang="zh-TW" sz="3200" dirty="0" smtClean="0"/>
              <a:t> (Inner Chapter fasc. 17)</a:t>
            </a:r>
          </a:p>
          <a:p>
            <a:r>
              <a:rPr lang="en-US" altLang="zh-TW" sz="3200" dirty="0" err="1" smtClean="0"/>
              <a:t>Bao</a:t>
            </a:r>
            <a:r>
              <a:rPr lang="en-US" altLang="zh-TW" sz="3200" dirty="0" smtClean="0"/>
              <a:t> </a:t>
            </a:r>
            <a:r>
              <a:rPr lang="en-US" altLang="zh-TW" sz="3200" dirty="0" err="1" smtClean="0"/>
              <a:t>Puzi</a:t>
            </a:r>
            <a:r>
              <a:rPr lang="en-US" altLang="zh-TW" sz="3200" dirty="0" smtClean="0"/>
              <a:t> says: “Entering the famous mountain, expelling the day of </a:t>
            </a:r>
            <a:r>
              <a:rPr lang="en-US" altLang="zh-TW" sz="3200" dirty="0" err="1" smtClean="0"/>
              <a:t>Jiazi</a:t>
            </a:r>
            <a:r>
              <a:rPr lang="en-US" altLang="zh-TW" sz="3200" dirty="0" smtClean="0"/>
              <a:t>, in the expelling the day of </a:t>
            </a:r>
            <a:r>
              <a:rPr lang="en-US" altLang="zh-TW" sz="3200" dirty="0" err="1" smtClean="0"/>
              <a:t>Jiazi</a:t>
            </a:r>
            <a:r>
              <a:rPr lang="en-US" altLang="zh-TW" sz="3200" dirty="0" smtClean="0"/>
              <a:t>, with five colors silk five inches each, hanging on the stone, what you seek will be realized”. </a:t>
            </a:r>
          </a:p>
          <a:p>
            <a:r>
              <a:rPr lang="en-US" altLang="zh-TW" sz="3200" dirty="0" smtClean="0"/>
              <a:t>“Entering the mountain should know the </a:t>
            </a:r>
            <a:r>
              <a:rPr lang="en-US" altLang="zh-TW" sz="3200" dirty="0" err="1" smtClean="0"/>
              <a:t>Liujia</a:t>
            </a:r>
            <a:r>
              <a:rPr lang="en-US" altLang="zh-TW" sz="3200" dirty="0" smtClean="0"/>
              <a:t> secret mantra: </a:t>
            </a:r>
            <a:r>
              <a:rPr lang="en-US" altLang="zh-TW" sz="3200" dirty="0" err="1" smtClean="0"/>
              <a:t>lin</a:t>
            </a:r>
            <a:r>
              <a:rPr lang="en-US" altLang="zh-TW" sz="3200" dirty="0" smtClean="0"/>
              <a:t>-</a:t>
            </a:r>
            <a:r>
              <a:rPr lang="en-US" altLang="zh-TW" sz="3200" dirty="0" err="1" smtClean="0"/>
              <a:t>bing</a:t>
            </a:r>
            <a:r>
              <a:rPr lang="en-US" altLang="zh-TW" sz="3200" dirty="0" smtClean="0"/>
              <a:t>-</a:t>
            </a:r>
            <a:r>
              <a:rPr lang="en-US" altLang="zh-TW" sz="3200" dirty="0" err="1" smtClean="0"/>
              <a:t>dou</a:t>
            </a:r>
            <a:r>
              <a:rPr lang="en-US" altLang="zh-TW" sz="3200" dirty="0" smtClean="0"/>
              <a:t>-</a:t>
            </a:r>
            <a:r>
              <a:rPr lang="en-US" altLang="zh-TW" sz="3200" dirty="0" err="1" smtClean="0"/>
              <a:t>zhe</a:t>
            </a:r>
            <a:r>
              <a:rPr lang="en-US" altLang="zh-TW" sz="3200" dirty="0" smtClean="0"/>
              <a:t>-</a:t>
            </a:r>
            <a:r>
              <a:rPr lang="en-US" altLang="zh-TW" sz="3200" dirty="0" err="1" smtClean="0"/>
              <a:t>jie</a:t>
            </a:r>
            <a:r>
              <a:rPr lang="en-US" altLang="zh-TW" sz="3200" dirty="0" smtClean="0"/>
              <a:t>-</a:t>
            </a:r>
            <a:r>
              <a:rPr lang="en-US" altLang="zh-TW" sz="3200" dirty="0" err="1" smtClean="0"/>
              <a:t>cheng</a:t>
            </a:r>
            <a:r>
              <a:rPr lang="en-US" altLang="zh-TW" sz="3200" dirty="0" smtClean="0"/>
              <a:t>-lie-</a:t>
            </a:r>
            <a:r>
              <a:rPr lang="en-US" altLang="zh-TW" sz="3200" dirty="0" err="1" smtClean="0"/>
              <a:t>qian</a:t>
            </a:r>
            <a:r>
              <a:rPr lang="en-US" altLang="zh-TW" sz="3200" dirty="0" smtClean="0"/>
              <a:t>-hang Where the nine characters are often secretly recited, one can get rid of all evils, and this essential method is not tedious and complicated”.</a:t>
            </a:r>
            <a:r>
              <a:rPr lang="zh-TW" altLang="zh-TW" sz="3200" dirty="0" smtClean="0">
                <a:effectLst/>
              </a:rPr>
              <a:t> </a:t>
            </a:r>
            <a:r>
              <a:rPr lang="en-US" altLang="zh-TW" sz="3200" dirty="0" smtClean="0"/>
              <a:t>  </a:t>
            </a:r>
          </a:p>
          <a:p>
            <a:r>
              <a:rPr lang="zh-TW" altLang="zh-TW" sz="1600" dirty="0"/>
              <a:t>《抱朴子‧登涉》</a:t>
            </a:r>
            <a:r>
              <a:rPr lang="en-US" altLang="zh-TW" sz="1600" dirty="0"/>
              <a:t>(</a:t>
            </a:r>
            <a:r>
              <a:rPr lang="zh-TW" altLang="zh-TW" sz="1600" dirty="0"/>
              <a:t>內篇卷十七</a:t>
            </a:r>
            <a:r>
              <a:rPr lang="en-US" altLang="zh-TW" sz="1600" dirty="0"/>
              <a:t>), </a:t>
            </a:r>
            <a:r>
              <a:rPr lang="zh-TW" altLang="zh-TW" sz="1600" dirty="0"/>
              <a:t>抱朴子曰：「入名山，以甲子開除日，以五色繒各五寸，懸大石上，所求必得。又曰，入山宜知六甲秘祝。祝曰，</a:t>
            </a:r>
            <a:r>
              <a:rPr lang="zh-TW" altLang="zh-TW" sz="1600" dirty="0">
                <a:solidFill>
                  <a:srgbClr val="FF0000"/>
                </a:solidFill>
              </a:rPr>
              <a:t>臨兵闘者，皆陣列前行</a:t>
            </a:r>
            <a:r>
              <a:rPr lang="zh-TW" altLang="zh-TW" sz="1600" dirty="0"/>
              <a:t>。凡九字，常當密祝之，無所不辟。要道不煩，此之謂也。」 </a:t>
            </a:r>
            <a:endParaRPr lang="en-US" altLang="zh-TW" sz="1600" dirty="0" smtClean="0"/>
          </a:p>
          <a:p>
            <a:r>
              <a:rPr lang="en-US" altLang="zh-TW" sz="1600" i="1" dirty="0" err="1"/>
              <a:t>Baopu</a:t>
            </a:r>
            <a:r>
              <a:rPr lang="en-US" altLang="zh-TW" sz="1600" i="1" dirty="0"/>
              <a:t> </a:t>
            </a:r>
            <a:r>
              <a:rPr lang="en-US" altLang="zh-TW" sz="1600" i="1" dirty="0" err="1"/>
              <a:t>zi</a:t>
            </a:r>
            <a:r>
              <a:rPr lang="en-US" altLang="zh-TW" sz="1600" i="1" dirty="0"/>
              <a:t> </a:t>
            </a:r>
            <a:r>
              <a:rPr lang="en-US" altLang="zh-TW" sz="1600" i="1" dirty="0" err="1"/>
              <a:t>Dengshe</a:t>
            </a:r>
            <a:r>
              <a:rPr lang="en-US" altLang="zh-TW" sz="1600" i="1" dirty="0"/>
              <a:t> </a:t>
            </a:r>
            <a:r>
              <a:rPr lang="en-US" altLang="zh-TW" sz="1600" i="1" dirty="0" err="1"/>
              <a:t>neipian</a:t>
            </a:r>
            <a:r>
              <a:rPr lang="en-US" altLang="zh-TW" sz="1600" i="1" dirty="0"/>
              <a:t> </a:t>
            </a:r>
            <a:r>
              <a:rPr lang="en-US" altLang="zh-TW" sz="1600" i="1" dirty="0" smtClean="0"/>
              <a:t>fascicle 17 </a:t>
            </a:r>
            <a:r>
              <a:rPr lang="zh-TW" altLang="zh-TW" sz="1600" dirty="0" smtClean="0"/>
              <a:t>抱</a:t>
            </a:r>
            <a:r>
              <a:rPr lang="zh-TW" altLang="zh-TW" sz="1600" dirty="0"/>
              <a:t>朴子‧登涉內</a:t>
            </a:r>
            <a:r>
              <a:rPr lang="zh-TW" altLang="zh-TW" sz="1600" dirty="0" smtClean="0"/>
              <a:t>篇</a:t>
            </a:r>
            <a:r>
              <a:rPr lang="en-US" altLang="zh-TW" sz="1600" dirty="0" smtClean="0"/>
              <a:t> </a:t>
            </a:r>
            <a:r>
              <a:rPr lang="zh-TW" altLang="en-US" sz="1600" dirty="0" smtClean="0"/>
              <a:t>卷</a:t>
            </a:r>
            <a:r>
              <a:rPr lang="en-US" altLang="zh-TW" sz="1600" dirty="0" smtClean="0"/>
              <a:t>17</a:t>
            </a:r>
            <a:r>
              <a:rPr lang="en-US" altLang="zh-TW" sz="1600" dirty="0"/>
              <a:t>, </a:t>
            </a:r>
            <a:r>
              <a:rPr lang="en-US" altLang="zh-TW" sz="1600" i="1" dirty="0" err="1"/>
              <a:t>Zhonghua</a:t>
            </a:r>
            <a:r>
              <a:rPr lang="en-US" altLang="zh-TW" sz="1600" i="1" dirty="0"/>
              <a:t> </a:t>
            </a:r>
            <a:r>
              <a:rPr lang="en-US" altLang="zh-TW" sz="1600" i="1" dirty="0" err="1"/>
              <a:t>Daozang</a:t>
            </a:r>
            <a:r>
              <a:rPr lang="zh-TW" altLang="zh-TW" sz="1600" dirty="0"/>
              <a:t>中華道藏</a:t>
            </a:r>
            <a:r>
              <a:rPr lang="en-US" altLang="zh-TW" sz="1600" dirty="0"/>
              <a:t>, </a:t>
            </a:r>
            <a:r>
              <a:rPr lang="en-US" altLang="zh-TW" sz="1600" u="sng" dirty="0"/>
              <a:t>, vol. 25, no. 01, p. 75b</a:t>
            </a:r>
            <a:r>
              <a:rPr lang="en-US" altLang="zh-TW" sz="1600" dirty="0"/>
              <a:t> .</a:t>
            </a:r>
            <a:endParaRPr lang="zh-TW" altLang="zh-TW" sz="1600" dirty="0"/>
          </a:p>
          <a:p>
            <a:endParaRPr lang="en-US" altLang="zh-TW" sz="1600" dirty="0" smtClean="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313108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9969305" cy="5584873"/>
          </a:xfrm>
        </p:spPr>
        <p:txBody>
          <a:bodyPr>
            <a:noAutofit/>
          </a:bodyPr>
          <a:lstStyle/>
          <a:p>
            <a:r>
              <a:rPr lang="en-US" altLang="zh-TW" sz="3200" dirty="0" smtClean="0"/>
              <a:t>Buddhist teachings in </a:t>
            </a:r>
            <a:r>
              <a:rPr lang="en-US" altLang="zh-TW" sz="3200" i="1" dirty="0" err="1" smtClean="0"/>
              <a:t>Zhengao</a:t>
            </a:r>
            <a:r>
              <a:rPr lang="zh-TW" altLang="en-US" sz="3200" dirty="0" smtClean="0"/>
              <a:t>真誥</a:t>
            </a:r>
            <a:endParaRPr lang="en-US" altLang="zh-TW" sz="3200" dirty="0" smtClean="0"/>
          </a:p>
          <a:p>
            <a:pPr marL="0" indent="0">
              <a:buNone/>
            </a:pPr>
            <a:endParaRPr lang="en-US" altLang="zh-TW" sz="3200" dirty="0" smtClean="0"/>
          </a:p>
          <a:p>
            <a:r>
              <a:rPr lang="en-US" altLang="zh-TW" sz="3200" i="1" dirty="0" err="1" smtClean="0"/>
              <a:t>Sishier</a:t>
            </a:r>
            <a:r>
              <a:rPr lang="en-US" altLang="zh-TW" sz="3200" i="1" dirty="0" smtClean="0"/>
              <a:t> </a:t>
            </a:r>
            <a:r>
              <a:rPr lang="en-US" altLang="zh-TW" sz="3200" i="1" dirty="0" err="1"/>
              <a:t>zhang</a:t>
            </a:r>
            <a:r>
              <a:rPr lang="en-US" altLang="zh-TW" sz="3200" dirty="0"/>
              <a:t> </a:t>
            </a:r>
            <a:r>
              <a:rPr lang="en-US" altLang="zh-TW" sz="3200" i="1" dirty="0" err="1"/>
              <a:t>jing</a:t>
            </a:r>
            <a:r>
              <a:rPr lang="en-US" altLang="zh-TW" sz="3200" dirty="0"/>
              <a:t> </a:t>
            </a:r>
            <a:r>
              <a:rPr lang="zh-TW" altLang="zh-TW" sz="3200" dirty="0"/>
              <a:t>四十二章經</a:t>
            </a:r>
            <a:r>
              <a:rPr lang="en-US" altLang="zh-TW" sz="3200" dirty="0"/>
              <a:t>(</a:t>
            </a:r>
            <a:r>
              <a:rPr lang="en-US" altLang="zh-TW" sz="3200" i="1" dirty="0"/>
              <a:t>Sutra of Forty Two Sections</a:t>
            </a:r>
            <a:r>
              <a:rPr lang="en-US" altLang="zh-TW" sz="3200" dirty="0" smtClean="0"/>
              <a:t>) was translated </a:t>
            </a:r>
            <a:r>
              <a:rPr lang="en-US" altLang="zh-TW" sz="3200" dirty="0"/>
              <a:t>by </a:t>
            </a:r>
            <a:r>
              <a:rPr lang="en-US" altLang="zh-TW" sz="3200" dirty="0" err="1"/>
              <a:t>Kasyapa</a:t>
            </a:r>
            <a:r>
              <a:rPr lang="en-US" altLang="zh-TW" sz="3200" dirty="0"/>
              <a:t> </a:t>
            </a:r>
            <a:r>
              <a:rPr lang="en-US" altLang="zh-TW" sz="3200" dirty="0" err="1"/>
              <a:t>Matanga</a:t>
            </a:r>
            <a:r>
              <a:rPr lang="zh-TW" altLang="zh-TW" sz="3200" dirty="0"/>
              <a:t>迦葉摩</a:t>
            </a:r>
            <a:r>
              <a:rPr lang="zh-TW" altLang="zh-TW" sz="3200" dirty="0" smtClean="0"/>
              <a:t>騰</a:t>
            </a:r>
            <a:r>
              <a:rPr lang="en-US" altLang="zh-TW" sz="3200" dirty="0" smtClean="0"/>
              <a:t>and </a:t>
            </a:r>
            <a:r>
              <a:rPr lang="en-US" altLang="zh-TW" sz="3200" dirty="0" err="1"/>
              <a:t>Gobharana</a:t>
            </a:r>
            <a:r>
              <a:rPr lang="zh-TW" altLang="zh-TW" sz="3200" dirty="0"/>
              <a:t>竺法</a:t>
            </a:r>
            <a:r>
              <a:rPr lang="zh-TW" altLang="zh-TW" sz="3200" dirty="0" smtClean="0"/>
              <a:t>蘭</a:t>
            </a:r>
            <a:r>
              <a:rPr lang="zh-TW" altLang="en-US" sz="3200" dirty="0" smtClean="0"/>
              <a:t> </a:t>
            </a:r>
            <a:r>
              <a:rPr lang="en-US" altLang="zh-TW" sz="3200" dirty="0" smtClean="0"/>
              <a:t>who came to China in 67 CE in Eastern Han Dynasty (</a:t>
            </a:r>
            <a:r>
              <a:rPr lang="en-US" altLang="zh-TW" sz="3200" dirty="0"/>
              <a:t>25 </a:t>
            </a:r>
            <a:r>
              <a:rPr lang="en-US" altLang="zh-TW" sz="3200" dirty="0" smtClean="0"/>
              <a:t>CE </a:t>
            </a:r>
            <a:r>
              <a:rPr lang="en-US" altLang="zh-TW" sz="3200" dirty="0"/>
              <a:t>- 220 </a:t>
            </a:r>
            <a:r>
              <a:rPr lang="en-US" altLang="zh-TW" sz="3200" dirty="0" smtClean="0"/>
              <a:t>CE) </a:t>
            </a:r>
          </a:p>
          <a:p>
            <a:pPr marL="0" indent="0">
              <a:buNone/>
            </a:pPr>
            <a:r>
              <a:rPr lang="en-US" altLang="zh-TW" sz="1400" i="1" dirty="0" smtClean="0"/>
              <a:t>         Taisho </a:t>
            </a:r>
            <a:r>
              <a:rPr lang="en-US" altLang="zh-TW" sz="1400" i="1" dirty="0" err="1"/>
              <a:t>shinshu</a:t>
            </a:r>
            <a:r>
              <a:rPr lang="en-US" altLang="zh-TW" sz="1400" i="1" dirty="0"/>
              <a:t> </a:t>
            </a:r>
            <a:r>
              <a:rPr lang="en-US" altLang="zh-TW" sz="1400" i="1" dirty="0" err="1"/>
              <a:t>daizokyo</a:t>
            </a:r>
            <a:r>
              <a:rPr lang="en-US" altLang="zh-TW" sz="1400" dirty="0"/>
              <a:t> </a:t>
            </a:r>
            <a:r>
              <a:rPr lang="zh-TW" altLang="zh-TW" sz="1400" dirty="0"/>
              <a:t>大正新修</a:t>
            </a:r>
            <a:r>
              <a:rPr lang="zh-TW" altLang="zh-TW" sz="1400" dirty="0" smtClean="0"/>
              <a:t>大藏經</a:t>
            </a:r>
            <a:r>
              <a:rPr lang="en-US" altLang="zh-TW" sz="1400" dirty="0" smtClean="0"/>
              <a:t> (</a:t>
            </a:r>
            <a:r>
              <a:rPr lang="en-US" altLang="zh-TW" sz="1400" i="1" dirty="0" smtClean="0"/>
              <a:t>Taisho </a:t>
            </a:r>
            <a:r>
              <a:rPr lang="en-US" altLang="zh-TW" sz="1400" i="1" dirty="0" err="1" smtClean="0"/>
              <a:t>Tripiṭaka</a:t>
            </a:r>
            <a:r>
              <a:rPr lang="en-US" altLang="zh-TW" sz="1400" dirty="0" smtClean="0"/>
              <a:t>), </a:t>
            </a:r>
            <a:r>
              <a:rPr lang="en-US" altLang="zh-TW" sz="1400" dirty="0"/>
              <a:t>vol. 17, no. 784, .p. </a:t>
            </a:r>
            <a:r>
              <a:rPr lang="en-US" altLang="zh-TW" sz="1400" dirty="0" smtClean="0"/>
              <a:t>722a-724a</a:t>
            </a:r>
          </a:p>
          <a:p>
            <a:pPr marL="0" indent="0">
              <a:buNone/>
            </a:pPr>
            <a:endParaRPr lang="en-US" altLang="zh-TW" sz="3200" dirty="0" smtClean="0"/>
          </a:p>
          <a:p>
            <a:r>
              <a:rPr lang="en-US" altLang="zh-TW" sz="3200" i="1" dirty="0" err="1" smtClean="0"/>
              <a:t>Zhengao</a:t>
            </a:r>
            <a:r>
              <a:rPr lang="zh-TW" altLang="en-US" sz="3200" dirty="0" smtClean="0"/>
              <a:t>真誥 </a:t>
            </a:r>
            <a:r>
              <a:rPr lang="en-US" altLang="zh-TW" sz="3200" dirty="0" smtClean="0"/>
              <a:t>was written by</a:t>
            </a:r>
            <a:r>
              <a:rPr lang="zh-TW" altLang="en-US" sz="3200" dirty="0" smtClean="0"/>
              <a:t> </a:t>
            </a:r>
            <a:r>
              <a:rPr lang="en-US" altLang="zh-TW" sz="3200" dirty="0" smtClean="0"/>
              <a:t>Tao </a:t>
            </a:r>
            <a:r>
              <a:rPr lang="en-US" altLang="zh-TW" sz="3200" dirty="0" err="1" smtClean="0"/>
              <a:t>Hongjing</a:t>
            </a:r>
            <a:r>
              <a:rPr lang="en-US" altLang="zh-TW" sz="3200" b="1" dirty="0" smtClean="0"/>
              <a:t> (</a:t>
            </a:r>
            <a:r>
              <a:rPr lang="en-GB" altLang="zh-TW" sz="3200" dirty="0" smtClean="0"/>
              <a:t>456-536 CE</a:t>
            </a:r>
            <a:r>
              <a:rPr lang="en-US" altLang="zh-TW" sz="3200" b="1" dirty="0" smtClean="0"/>
              <a:t>)</a:t>
            </a:r>
            <a:r>
              <a:rPr lang="en-US" altLang="zh-TW" sz="3200" dirty="0" smtClean="0"/>
              <a:t> and can be found in </a:t>
            </a:r>
            <a:r>
              <a:rPr lang="en-US" altLang="zh-TW" sz="3200" i="1" dirty="0" err="1" smtClean="0"/>
              <a:t>Zhonghua</a:t>
            </a:r>
            <a:r>
              <a:rPr lang="en-US" altLang="zh-TW" sz="3200" i="1" dirty="0" smtClean="0"/>
              <a:t> </a:t>
            </a:r>
            <a:r>
              <a:rPr lang="en-US" altLang="zh-TW" sz="3200" i="1" dirty="0" err="1"/>
              <a:t>daozang</a:t>
            </a:r>
            <a:r>
              <a:rPr lang="en-US" altLang="zh-TW" sz="3200" dirty="0"/>
              <a:t> </a:t>
            </a:r>
            <a:r>
              <a:rPr lang="zh-TW" altLang="zh-TW" sz="3200" dirty="0"/>
              <a:t>中華道</a:t>
            </a:r>
            <a:r>
              <a:rPr lang="zh-TW" altLang="zh-TW" sz="3200" dirty="0" smtClean="0"/>
              <a:t>藏</a:t>
            </a:r>
            <a:endParaRPr lang="en-US" altLang="zh-TW" sz="3200" dirty="0" smtClean="0"/>
          </a:p>
          <a:p>
            <a:pPr marL="0" indent="0">
              <a:buNone/>
            </a:pPr>
            <a:r>
              <a:rPr lang="en-US" altLang="zh-TW" sz="3200" dirty="0" smtClean="0"/>
              <a:t>  </a:t>
            </a:r>
            <a:r>
              <a:rPr lang="en-US" altLang="zh-TW" sz="1400" i="1" dirty="0" err="1" smtClean="0"/>
              <a:t>Zhengao</a:t>
            </a:r>
            <a:r>
              <a:rPr lang="zh-TW" altLang="en-US" sz="1400" dirty="0" smtClean="0"/>
              <a:t>真誥 </a:t>
            </a:r>
            <a:r>
              <a:rPr lang="en-US" altLang="zh-TW" sz="1400" dirty="0" smtClean="0"/>
              <a:t>in </a:t>
            </a:r>
            <a:r>
              <a:rPr lang="en-US" altLang="zh-TW" sz="1400" i="1" dirty="0" err="1" smtClean="0"/>
              <a:t>Zhonghua</a:t>
            </a:r>
            <a:r>
              <a:rPr lang="en-US" altLang="zh-TW" sz="1400" i="1" dirty="0" smtClean="0"/>
              <a:t> </a:t>
            </a:r>
            <a:r>
              <a:rPr lang="en-US" altLang="zh-TW" sz="1400" i="1" dirty="0" err="1" smtClean="0"/>
              <a:t>daozang</a:t>
            </a:r>
            <a:r>
              <a:rPr lang="en-US" altLang="zh-TW" sz="1400" dirty="0" smtClean="0"/>
              <a:t> </a:t>
            </a:r>
            <a:r>
              <a:rPr lang="zh-TW" altLang="zh-TW" sz="1400" dirty="0" smtClean="0"/>
              <a:t>中華道藏</a:t>
            </a:r>
            <a:r>
              <a:rPr lang="en-US" altLang="zh-TW" sz="1400" dirty="0" smtClean="0"/>
              <a:t>, </a:t>
            </a:r>
            <a:r>
              <a:rPr lang="en-US" altLang="zh-TW" sz="1400" dirty="0" smtClean="0"/>
              <a:t>Vol</a:t>
            </a:r>
            <a:r>
              <a:rPr lang="en-US" altLang="zh-TW" sz="1400" dirty="0"/>
              <a:t>. 2, </a:t>
            </a:r>
            <a:r>
              <a:rPr lang="en-US" altLang="zh-TW" sz="1400" dirty="0" smtClean="0"/>
              <a:t>No. 021, p.146c-148a.</a:t>
            </a:r>
            <a:endParaRPr lang="zh-TW" altLang="zh-TW" sz="14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627813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9969305" cy="5584873"/>
          </a:xfrm>
        </p:spPr>
        <p:txBody>
          <a:bodyPr>
            <a:noAutofit/>
          </a:bodyPr>
          <a:lstStyle/>
          <a:p>
            <a:r>
              <a:rPr lang="en-US" altLang="zh-TW" sz="3200" dirty="0" smtClean="0"/>
              <a:t>In </a:t>
            </a:r>
            <a:r>
              <a:rPr lang="en-US" altLang="zh-TW" sz="3200" dirty="0" err="1" smtClean="0"/>
              <a:t>Zhengao</a:t>
            </a:r>
            <a:r>
              <a:rPr lang="zh-TW" altLang="zh-TW" sz="3200" dirty="0" smtClean="0"/>
              <a:t>真誥</a:t>
            </a:r>
            <a:r>
              <a:rPr lang="en-US" altLang="zh-TW" sz="3200" dirty="0" smtClean="0"/>
              <a:t> of </a:t>
            </a:r>
            <a:r>
              <a:rPr lang="en-US" altLang="zh-TW" sz="3200" i="1" dirty="0" err="1" smtClean="0"/>
              <a:t>Zhonghua</a:t>
            </a:r>
            <a:r>
              <a:rPr lang="en-US" altLang="zh-TW" sz="3200" i="1" dirty="0" smtClean="0"/>
              <a:t> </a:t>
            </a:r>
            <a:r>
              <a:rPr lang="en-US" altLang="zh-TW" sz="3200" i="1" dirty="0" err="1" smtClean="0"/>
              <a:t>daozang</a:t>
            </a:r>
            <a:r>
              <a:rPr lang="zh-TW" altLang="zh-TW" sz="3200" dirty="0" smtClean="0"/>
              <a:t>中華道藏</a:t>
            </a:r>
            <a:r>
              <a:rPr lang="en-US" altLang="zh-TW" sz="3200" dirty="0" smtClean="0"/>
              <a:t>, fascicle 6, </a:t>
            </a:r>
            <a:r>
              <a:rPr lang="en-US" altLang="zh-TW" sz="3200" dirty="0" smtClean="0"/>
              <a:t>from the sentence </a:t>
            </a:r>
          </a:p>
          <a:p>
            <a:r>
              <a:rPr lang="en-US" altLang="zh-TW" sz="3200" i="1" dirty="0" err="1" smtClean="0"/>
              <a:t>ren</a:t>
            </a:r>
            <a:r>
              <a:rPr lang="en-US" altLang="zh-TW" sz="3200" i="1" dirty="0" smtClean="0"/>
              <a:t> </a:t>
            </a:r>
            <a:r>
              <a:rPr lang="en-US" altLang="zh-TW" sz="3200" i="1" dirty="0" err="1" smtClean="0"/>
              <a:t>weidao</a:t>
            </a:r>
            <a:r>
              <a:rPr lang="en-US" altLang="zh-TW" sz="3200" i="1" dirty="0" smtClean="0"/>
              <a:t> </a:t>
            </a:r>
            <a:r>
              <a:rPr lang="en-US" altLang="zh-TW" sz="3200" i="1" dirty="0" err="1" smtClean="0"/>
              <a:t>yiku</a:t>
            </a:r>
            <a:r>
              <a:rPr lang="zh-TW" altLang="zh-TW" sz="3200" dirty="0" smtClean="0"/>
              <a:t>人為</a:t>
            </a:r>
            <a:r>
              <a:rPr lang="zh-TW" altLang="zh-TW" sz="3200" dirty="0"/>
              <a:t>道亦</a:t>
            </a:r>
            <a:r>
              <a:rPr lang="zh-TW" altLang="zh-TW" sz="3200" dirty="0" smtClean="0"/>
              <a:t>苦</a:t>
            </a:r>
            <a:r>
              <a:rPr lang="en-US" altLang="zh-TW" sz="3200" dirty="0" smtClean="0"/>
              <a:t> (vol.2, p. 146c ) . . . to the sentence </a:t>
            </a:r>
          </a:p>
          <a:p>
            <a:r>
              <a:rPr lang="en-US" altLang="zh-TW" sz="3200" i="1" dirty="0" err="1" smtClean="0"/>
              <a:t>yo</a:t>
            </a:r>
            <a:r>
              <a:rPr lang="en-US" altLang="zh-TW" sz="3200" i="1" dirty="0" smtClean="0"/>
              <a:t> </a:t>
            </a:r>
            <a:r>
              <a:rPr lang="en-US" altLang="zh-TW" sz="3200" i="1" dirty="0" err="1" smtClean="0"/>
              <a:t>zhongling</a:t>
            </a:r>
            <a:r>
              <a:rPr lang="en-US" altLang="zh-TW" sz="3200" i="1" dirty="0" smtClean="0"/>
              <a:t> </a:t>
            </a:r>
            <a:r>
              <a:rPr lang="en-US" altLang="zh-TW" sz="3200" i="1" dirty="0" err="1" smtClean="0"/>
              <a:t>jiaojie</a:t>
            </a:r>
            <a:r>
              <a:rPr lang="en-US" altLang="zh-TW" sz="3200" i="1" dirty="0" smtClean="0"/>
              <a:t> </a:t>
            </a:r>
            <a:r>
              <a:rPr lang="en-US" altLang="zh-TW" sz="3200" i="1" dirty="0" err="1" smtClean="0"/>
              <a:t>suoyan</a:t>
            </a:r>
            <a:r>
              <a:rPr lang="zh-TW" altLang="zh-TW" sz="3200" dirty="0" smtClean="0"/>
              <a:t>右</a:t>
            </a:r>
            <a:r>
              <a:rPr lang="zh-TW" altLang="zh-TW" sz="3200" dirty="0"/>
              <a:t>眾靈教戒所</a:t>
            </a:r>
            <a:r>
              <a:rPr lang="zh-TW" altLang="zh-TW" sz="3200" dirty="0" smtClean="0"/>
              <a:t>言</a:t>
            </a:r>
            <a:r>
              <a:rPr lang="en-US" altLang="zh-TW" sz="3200" dirty="0" smtClean="0"/>
              <a:t> (</a:t>
            </a:r>
            <a:r>
              <a:rPr lang="en-US" altLang="zh-TW" sz="3200" dirty="0" smtClean="0"/>
              <a:t>vol.2, p. 148a</a:t>
            </a:r>
            <a:r>
              <a:rPr lang="en-US" altLang="zh-TW" sz="3200" dirty="0" smtClean="0"/>
              <a:t>)</a:t>
            </a:r>
            <a:r>
              <a:rPr lang="zh-TW" altLang="zh-TW" sz="3200" dirty="0" smtClean="0"/>
              <a:t> </a:t>
            </a:r>
            <a:endParaRPr lang="en-US" altLang="zh-TW" sz="3200" dirty="0" smtClean="0"/>
          </a:p>
          <a:p>
            <a:r>
              <a:rPr lang="en-US" altLang="zh-TW" sz="3200" dirty="0" smtClean="0"/>
              <a:t>Master Tao applied Buddhist teachings of the </a:t>
            </a:r>
            <a:r>
              <a:rPr lang="en-US" altLang="zh-TW" sz="3200" i="1" dirty="0" smtClean="0"/>
              <a:t>Sutra of Forty Two Sections</a:t>
            </a:r>
          </a:p>
          <a:p>
            <a:r>
              <a:rPr lang="en-US" altLang="zh-TW" sz="3200" dirty="0" smtClean="0"/>
              <a:t>Some Examples</a:t>
            </a:r>
          </a:p>
          <a:p>
            <a:endParaRPr lang="en-US" altLang="zh-TW" sz="3200" dirty="0"/>
          </a:p>
          <a:p>
            <a:endParaRPr lang="zh-TW" altLang="en-US" sz="32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1226237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10535362" cy="5992166"/>
          </a:xfrm>
        </p:spPr>
        <p:txBody>
          <a:bodyPr>
            <a:noAutofit/>
          </a:bodyPr>
          <a:lstStyle/>
          <a:p>
            <a:r>
              <a:rPr lang="zh-TW" altLang="zh-TW" sz="3200" dirty="0"/>
              <a:t>人為道亦苦，不為道亦苦，惟人自生至老，自老至病，</a:t>
            </a:r>
            <a:r>
              <a:rPr lang="zh-TW" altLang="zh-TW" sz="3200" dirty="0">
                <a:solidFill>
                  <a:srgbClr val="C00000"/>
                </a:solidFill>
              </a:rPr>
              <a:t>護身</a:t>
            </a:r>
            <a:r>
              <a:rPr lang="zh-TW" altLang="zh-TW" sz="3200" dirty="0"/>
              <a:t>至死，其苦無量，心惱積罪，生死不</a:t>
            </a:r>
            <a:r>
              <a:rPr lang="zh-TW" altLang="zh-TW" sz="3200" dirty="0">
                <a:solidFill>
                  <a:srgbClr val="C00000"/>
                </a:solidFill>
              </a:rPr>
              <a:t>絕</a:t>
            </a:r>
            <a:r>
              <a:rPr lang="zh-TW" altLang="zh-TW" sz="3200" dirty="0"/>
              <a:t>，其苦難</a:t>
            </a:r>
            <a:r>
              <a:rPr lang="zh-TW" altLang="zh-TW" sz="3200" dirty="0" smtClean="0"/>
              <a:t>說</a:t>
            </a:r>
            <a:r>
              <a:rPr lang="en-US" altLang="zh-TW" sz="3200" dirty="0" smtClean="0"/>
              <a:t>   </a:t>
            </a:r>
            <a:r>
              <a:rPr lang="en-US" altLang="zh-TW" sz="2400" dirty="0" smtClean="0"/>
              <a:t>( </a:t>
            </a:r>
            <a:r>
              <a:rPr lang="en-US" altLang="zh-TW" sz="2400" i="1" dirty="0" err="1" smtClean="0"/>
              <a:t>Zhengao</a:t>
            </a:r>
            <a:r>
              <a:rPr lang="en-US" altLang="zh-TW" sz="2400" dirty="0" smtClean="0"/>
              <a:t> </a:t>
            </a:r>
            <a:r>
              <a:rPr lang="zh-TW" altLang="en-US" sz="2400" dirty="0" smtClean="0"/>
              <a:t>真誥</a:t>
            </a:r>
            <a:r>
              <a:rPr lang="en-US" altLang="zh-TW" sz="2400" dirty="0" smtClean="0"/>
              <a:t>, fascicle 6, vol. 2, p. 146c)</a:t>
            </a:r>
            <a:r>
              <a:rPr lang="zh-TW" altLang="zh-TW" sz="2400" dirty="0" smtClean="0"/>
              <a:t> </a:t>
            </a:r>
            <a:endParaRPr lang="en-US" altLang="zh-TW" sz="2400" dirty="0" smtClean="0"/>
          </a:p>
          <a:p>
            <a:endParaRPr lang="en-US" altLang="zh-TW" sz="3200" i="1" dirty="0"/>
          </a:p>
          <a:p>
            <a:r>
              <a:rPr lang="zh-TW" altLang="zh-TW" sz="3200" dirty="0"/>
              <a:t>人為道亦苦，不為道亦苦。惟人自生</a:t>
            </a:r>
            <a:r>
              <a:rPr lang="zh-TW" altLang="zh-TW" sz="3200" dirty="0" smtClean="0"/>
              <a:t>至老</a:t>
            </a:r>
            <a:r>
              <a:rPr lang="zh-TW" altLang="zh-TW" sz="3200" dirty="0"/>
              <a:t>，自老至病，</a:t>
            </a:r>
            <a:r>
              <a:rPr lang="zh-TW" altLang="zh-TW" sz="3200" dirty="0">
                <a:solidFill>
                  <a:srgbClr val="C00000"/>
                </a:solidFill>
              </a:rPr>
              <a:t>自病</a:t>
            </a:r>
            <a:r>
              <a:rPr lang="zh-TW" altLang="zh-TW" sz="3200" dirty="0"/>
              <a:t>至死，其苦無量。心惱</a:t>
            </a:r>
            <a:r>
              <a:rPr lang="zh-TW" altLang="zh-TW" sz="3200" dirty="0" smtClean="0"/>
              <a:t>積罪</a:t>
            </a:r>
            <a:r>
              <a:rPr lang="zh-TW" altLang="zh-TW" sz="3200" dirty="0"/>
              <a:t>，生死不</a:t>
            </a:r>
            <a:r>
              <a:rPr lang="zh-TW" altLang="zh-TW" sz="3200" dirty="0">
                <a:solidFill>
                  <a:srgbClr val="C00000"/>
                </a:solidFill>
              </a:rPr>
              <a:t>息</a:t>
            </a:r>
            <a:r>
              <a:rPr lang="zh-TW" altLang="zh-TW" sz="3200" dirty="0"/>
              <a:t>，其苦難說</a:t>
            </a:r>
            <a:r>
              <a:rPr lang="zh-TW" altLang="zh-TW" sz="3200" dirty="0" smtClean="0"/>
              <a:t>。</a:t>
            </a:r>
            <a:r>
              <a:rPr lang="en-US" altLang="zh-TW" sz="2400" dirty="0" smtClean="0"/>
              <a:t>(</a:t>
            </a:r>
            <a:r>
              <a:rPr lang="en-US" altLang="zh-TW" sz="2400" i="1" dirty="0" smtClean="0"/>
              <a:t>Sutra </a:t>
            </a:r>
            <a:r>
              <a:rPr lang="en-US" altLang="zh-TW" sz="2400" i="1" dirty="0"/>
              <a:t>of Forty Two </a:t>
            </a:r>
            <a:r>
              <a:rPr lang="en-US" altLang="zh-TW" sz="2400" i="1" dirty="0" smtClean="0"/>
              <a:t>Sections</a:t>
            </a:r>
            <a:r>
              <a:rPr lang="zh-TW" altLang="zh-TW" sz="2400" dirty="0" smtClean="0"/>
              <a:t>四十二章經</a:t>
            </a:r>
            <a:r>
              <a:rPr lang="en-US" altLang="zh-TW" sz="2400" dirty="0" smtClean="0"/>
              <a:t>, </a:t>
            </a:r>
            <a:r>
              <a:rPr lang="en-US" altLang="zh-TW" sz="2400" dirty="0" smtClean="0"/>
              <a:t>T17n0784_p0723c22-24)</a:t>
            </a:r>
            <a:endParaRPr lang="en-US" altLang="zh-TW" sz="2400" i="1" dirty="0"/>
          </a:p>
          <a:p>
            <a:r>
              <a:rPr lang="en-US" altLang="zh-TW" sz="2400" dirty="0"/>
              <a:t>  35. Buddha said: A man who is aiming to attain supreme reason has many sorrows, like him that is not engaged in this pursuit; for, considering a man's experience from the time of his birth to his old age, from this period to the time of his sickness, and from this to his death,--what countless sorrows does he endure! But the heart laden with regrets, guilt stored up, endless life and death,--these sorrows how difficult to speak of</a:t>
            </a:r>
            <a:r>
              <a:rPr lang="en-US" altLang="zh-TW" sz="2400" dirty="0" smtClean="0"/>
              <a:t>! </a:t>
            </a:r>
          </a:p>
          <a:p>
            <a:r>
              <a:rPr lang="en-US" altLang="zh-TW" sz="2000" dirty="0" smtClean="0"/>
              <a:t>Translated by the Reverend S. Beal, </a:t>
            </a:r>
            <a:r>
              <a:rPr lang="en-US" altLang="zh-TW" sz="2000" dirty="0" smtClean="0">
                <a:hlinkClick r:id="rId3"/>
              </a:rPr>
              <a:t> https://www.sacred-texts.com/journals/jras/os19-14.htm</a:t>
            </a:r>
            <a:endParaRPr lang="zh-TW" altLang="zh-TW" sz="2000" dirty="0" smtClean="0"/>
          </a:p>
          <a:p>
            <a:endParaRPr lang="zh-TW" altLang="zh-TW" sz="2400" dirty="0"/>
          </a:p>
          <a:p>
            <a:pPr marL="0" indent="0">
              <a:buNone/>
            </a:pPr>
            <a:endParaRPr lang="en-US" altLang="zh-TW" sz="2400" i="1" dirty="0" smtClean="0"/>
          </a:p>
          <a:p>
            <a:pPr marL="0" indent="0">
              <a:buNone/>
            </a:pPr>
            <a:r>
              <a:rPr lang="en-US" altLang="zh-TW" sz="2000" dirty="0" smtClean="0"/>
              <a:t>.</a:t>
            </a:r>
            <a:endParaRPr lang="zh-TW" altLang="zh-TW" sz="20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317304769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9969305" cy="5887664"/>
          </a:xfrm>
        </p:spPr>
        <p:txBody>
          <a:bodyPr>
            <a:noAutofit/>
          </a:bodyPr>
          <a:lstStyle/>
          <a:p>
            <a:r>
              <a:rPr lang="zh-TW" altLang="zh-TW" sz="3200" dirty="0"/>
              <a:t>視諸侯之位如過客，視金玉之寶如</a:t>
            </a:r>
            <a:r>
              <a:rPr lang="zh-TW" altLang="zh-TW" sz="3200" dirty="0">
                <a:solidFill>
                  <a:srgbClr val="C00000"/>
                </a:solidFill>
              </a:rPr>
              <a:t>磚</a:t>
            </a:r>
            <a:r>
              <a:rPr lang="zh-TW" altLang="zh-TW" sz="3200" dirty="0"/>
              <a:t>石，視</a:t>
            </a:r>
            <a:r>
              <a:rPr lang="zh-TW" altLang="zh-TW" sz="3200" dirty="0">
                <a:solidFill>
                  <a:srgbClr val="C00000"/>
                </a:solidFill>
              </a:rPr>
              <a:t>紈綺</a:t>
            </a:r>
            <a:r>
              <a:rPr lang="zh-TW" altLang="zh-TW" sz="3200" dirty="0"/>
              <a:t>如弊帛</a:t>
            </a:r>
            <a:r>
              <a:rPr lang="zh-TW" altLang="zh-TW" sz="3200" dirty="0" smtClean="0"/>
              <a:t>者</a:t>
            </a:r>
            <a:r>
              <a:rPr lang="en-US" altLang="zh-TW" sz="3200" dirty="0" smtClean="0"/>
              <a:t> </a:t>
            </a:r>
          </a:p>
          <a:p>
            <a:pPr marL="0" indent="0">
              <a:buNone/>
            </a:pPr>
            <a:r>
              <a:rPr lang="en-US" altLang="zh-TW" sz="3200" dirty="0"/>
              <a:t> </a:t>
            </a:r>
            <a:r>
              <a:rPr lang="en-US" altLang="zh-TW" sz="3200" dirty="0" smtClean="0"/>
              <a:t> </a:t>
            </a:r>
            <a:r>
              <a:rPr lang="en-US" altLang="zh-TW" sz="2400" dirty="0" smtClean="0"/>
              <a:t>( </a:t>
            </a:r>
            <a:r>
              <a:rPr lang="en-US" altLang="zh-TW" sz="2400" i="1" dirty="0" err="1" smtClean="0"/>
              <a:t>Zhengao</a:t>
            </a:r>
            <a:r>
              <a:rPr lang="en-US" altLang="zh-TW" sz="2400" dirty="0" smtClean="0"/>
              <a:t> </a:t>
            </a:r>
            <a:r>
              <a:rPr lang="zh-TW" altLang="en-US" sz="2400" dirty="0" smtClean="0"/>
              <a:t>真誥</a:t>
            </a:r>
            <a:r>
              <a:rPr lang="en-US" altLang="zh-TW" sz="2400" dirty="0" smtClean="0"/>
              <a:t>, fascicle 6, vol. 2, p. 146c)</a:t>
            </a:r>
          </a:p>
          <a:p>
            <a:pPr marL="0" indent="0">
              <a:buNone/>
            </a:pPr>
            <a:endParaRPr lang="en-US" altLang="zh-TW" sz="3200" dirty="0" smtClean="0"/>
          </a:p>
          <a:p>
            <a:r>
              <a:rPr lang="zh-TW" altLang="zh-TW" sz="3200" dirty="0" smtClean="0"/>
              <a:t>視</a:t>
            </a:r>
            <a:r>
              <a:rPr lang="zh-TW" altLang="zh-TW" sz="3200" dirty="0"/>
              <a:t>諸侯之位如過客，視金玉之</a:t>
            </a:r>
            <a:r>
              <a:rPr lang="zh-TW" altLang="zh-TW" sz="3200" dirty="0" smtClean="0"/>
              <a:t>寶如</a:t>
            </a:r>
            <a:r>
              <a:rPr lang="zh-TW" altLang="zh-TW" sz="3200" dirty="0">
                <a:solidFill>
                  <a:srgbClr val="C00000"/>
                </a:solidFill>
              </a:rPr>
              <a:t>礫</a:t>
            </a:r>
            <a:r>
              <a:rPr lang="zh-TW" altLang="zh-TW" sz="3200" dirty="0"/>
              <a:t>石，視</a:t>
            </a:r>
            <a:r>
              <a:rPr lang="en-US" altLang="zh-TW" sz="3200" dirty="0"/>
              <a:t>[</a:t>
            </a:r>
            <a:r>
              <a:rPr lang="zh-TW" altLang="zh-TW" sz="3200" dirty="0">
                <a:solidFill>
                  <a:srgbClr val="C00000"/>
                </a:solidFill>
              </a:rPr>
              <a:t>疊</a:t>
            </a:r>
            <a:r>
              <a:rPr lang="en-US" altLang="zh-TW" sz="3200" dirty="0">
                <a:solidFill>
                  <a:srgbClr val="C00000"/>
                </a:solidFill>
              </a:rPr>
              <a:t>*</a:t>
            </a:r>
            <a:r>
              <a:rPr lang="zh-TW" altLang="zh-TW" sz="3200" dirty="0">
                <a:solidFill>
                  <a:srgbClr val="C00000"/>
                </a:solidFill>
              </a:rPr>
              <a:t>毛</a:t>
            </a:r>
            <a:r>
              <a:rPr lang="en-US" altLang="zh-TW" sz="3200" dirty="0">
                <a:solidFill>
                  <a:srgbClr val="C00000"/>
                </a:solidFill>
              </a:rPr>
              <a:t>]</a:t>
            </a:r>
            <a:r>
              <a:rPr lang="zh-TW" altLang="zh-TW" sz="3200" dirty="0">
                <a:solidFill>
                  <a:srgbClr val="C00000"/>
                </a:solidFill>
              </a:rPr>
              <a:t>素</a:t>
            </a:r>
            <a:r>
              <a:rPr lang="zh-TW" altLang="zh-TW" sz="3200" dirty="0"/>
              <a:t>之好如弊</a:t>
            </a:r>
            <a:r>
              <a:rPr lang="zh-TW" altLang="zh-TW" sz="3200" dirty="0" smtClean="0"/>
              <a:t>帛</a:t>
            </a:r>
            <a:r>
              <a:rPr lang="en-US" altLang="zh-TW" sz="3200" dirty="0" smtClean="0"/>
              <a:t> </a:t>
            </a:r>
          </a:p>
          <a:p>
            <a:pPr marL="0" indent="0">
              <a:buNone/>
            </a:pPr>
            <a:r>
              <a:rPr lang="en-US" altLang="zh-TW" sz="3200" dirty="0"/>
              <a:t> </a:t>
            </a:r>
            <a:r>
              <a:rPr lang="en-US" altLang="zh-TW" sz="3200" dirty="0" smtClean="0"/>
              <a:t>  </a:t>
            </a:r>
            <a:r>
              <a:rPr lang="en-US" altLang="zh-TW" sz="2400" dirty="0" smtClean="0"/>
              <a:t>(</a:t>
            </a:r>
            <a:r>
              <a:rPr lang="en-US" altLang="zh-TW" sz="2400" i="1" dirty="0" smtClean="0"/>
              <a:t>Sutra of Forty Two Sections</a:t>
            </a:r>
            <a:r>
              <a:rPr lang="zh-TW" altLang="zh-TW" sz="2400" dirty="0" smtClean="0"/>
              <a:t>四十二章經</a:t>
            </a:r>
            <a:r>
              <a:rPr lang="en-US" altLang="zh-TW" sz="2400" dirty="0" smtClean="0"/>
              <a:t>,  T17n0784_p0724a16-17)</a:t>
            </a:r>
          </a:p>
          <a:p>
            <a:pPr marL="0" indent="0">
              <a:buNone/>
            </a:pPr>
            <a:endParaRPr lang="en-US" altLang="zh-TW" sz="2400" dirty="0" smtClean="0"/>
          </a:p>
          <a:p>
            <a:pPr marL="0" indent="0">
              <a:buNone/>
            </a:pPr>
            <a:r>
              <a:rPr lang="en-US" altLang="zh-TW" sz="2400" dirty="0" smtClean="0"/>
              <a:t>42. Buddha said: I regard kings, princes, as to their dignities, only as patches of dust; gold, jewels, as to their value, only as clay fragments; dresses of silk and </a:t>
            </a:r>
            <a:r>
              <a:rPr lang="en-US" altLang="zh-TW" sz="2400" dirty="0" err="1" smtClean="0"/>
              <a:t>sarsnet</a:t>
            </a:r>
            <a:r>
              <a:rPr lang="en-US" altLang="zh-TW" sz="2400" dirty="0" smtClean="0"/>
              <a:t>, only as playthings (? </a:t>
            </a:r>
            <a:r>
              <a:rPr lang="en-US" altLang="zh-TW" sz="2400" dirty="0" err="1" smtClean="0"/>
              <a:t>pai-pak</a:t>
            </a:r>
            <a:r>
              <a:rPr lang="en-US" altLang="zh-TW" sz="2400" dirty="0" smtClean="0"/>
              <a:t>); </a:t>
            </a:r>
          </a:p>
          <a:p>
            <a:pPr marL="0" indent="0">
              <a:buNone/>
            </a:pPr>
            <a:r>
              <a:rPr lang="en-US" altLang="zh-TW" sz="2000" dirty="0" smtClean="0"/>
              <a:t>Translated by the Reverend S. Beal, </a:t>
            </a:r>
            <a:r>
              <a:rPr lang="en-US" altLang="zh-TW" sz="2000" dirty="0" smtClean="0">
                <a:hlinkClick r:id="rId3"/>
              </a:rPr>
              <a:t> https://www.sacred-texts.com/journals/jras/os19-14.htm</a:t>
            </a:r>
            <a:endParaRPr lang="zh-TW" altLang="zh-TW" sz="2000" dirty="0" smtClean="0"/>
          </a:p>
          <a:p>
            <a:pPr marL="0" indent="0">
              <a:buNone/>
            </a:pPr>
            <a:endParaRPr lang="en-US" altLang="zh-TW" sz="3200" dirty="0" smtClean="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3264842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9969305" cy="5887664"/>
          </a:xfrm>
        </p:spPr>
        <p:txBody>
          <a:bodyPr>
            <a:noAutofit/>
          </a:bodyPr>
          <a:lstStyle/>
          <a:p>
            <a:r>
              <a:rPr lang="zh-TW" altLang="zh-TW" sz="3200" dirty="0">
                <a:solidFill>
                  <a:srgbClr val="C00000"/>
                </a:solidFill>
              </a:rPr>
              <a:t>太上問道人</a:t>
            </a:r>
            <a:r>
              <a:rPr lang="zh-TW" altLang="zh-TW" sz="3200" dirty="0"/>
              <a:t>曰：「人命在幾</a:t>
            </a:r>
            <a:r>
              <a:rPr lang="zh-TW" altLang="zh-TW" sz="3200" dirty="0">
                <a:solidFill>
                  <a:srgbClr val="C00000"/>
                </a:solidFill>
              </a:rPr>
              <a:t>日</a:t>
            </a:r>
            <a:r>
              <a:rPr lang="zh-TW" altLang="zh-TW" sz="3200" dirty="0"/>
              <a:t>間。」</a:t>
            </a:r>
            <a:r>
              <a:rPr lang="zh-TW" altLang="zh-TW" sz="3200" dirty="0">
                <a:solidFill>
                  <a:srgbClr val="C00000"/>
                </a:solidFill>
              </a:rPr>
              <a:t>或</a:t>
            </a:r>
            <a:r>
              <a:rPr lang="zh-TW" altLang="zh-TW" sz="3200" dirty="0"/>
              <a:t>對曰：「在數日</a:t>
            </a:r>
            <a:r>
              <a:rPr lang="zh-TW" altLang="zh-TW" sz="3200" dirty="0">
                <a:solidFill>
                  <a:srgbClr val="C00000"/>
                </a:solidFill>
              </a:rPr>
              <a:t>之</a:t>
            </a:r>
            <a:r>
              <a:rPr lang="zh-TW" altLang="zh-TW" sz="3200" dirty="0"/>
              <a:t>間。」</a:t>
            </a:r>
            <a:r>
              <a:rPr lang="zh-TW" altLang="zh-TW" sz="3200" dirty="0">
                <a:solidFill>
                  <a:srgbClr val="C00000"/>
                </a:solidFill>
              </a:rPr>
              <a:t>太上</a:t>
            </a:r>
            <a:r>
              <a:rPr lang="zh-TW" altLang="zh-TW" sz="3200" dirty="0"/>
              <a:t>曰：「子未能為道。」</a:t>
            </a:r>
            <a:r>
              <a:rPr lang="zh-TW" altLang="zh-TW" sz="3200" dirty="0">
                <a:solidFill>
                  <a:srgbClr val="C00000"/>
                </a:solidFill>
              </a:rPr>
              <a:t>或</a:t>
            </a:r>
            <a:r>
              <a:rPr lang="zh-TW" altLang="zh-TW" sz="3200" dirty="0"/>
              <a:t>對曰：「人命在飯食之間。」</a:t>
            </a:r>
            <a:r>
              <a:rPr lang="zh-TW" altLang="zh-TW" sz="3200" dirty="0">
                <a:solidFill>
                  <a:srgbClr val="C00000"/>
                </a:solidFill>
              </a:rPr>
              <a:t>太上</a:t>
            </a:r>
            <a:r>
              <a:rPr lang="zh-TW" altLang="zh-TW" sz="3200" dirty="0"/>
              <a:t>曰：「子去矣，未謂為道。」或對曰：「</a:t>
            </a:r>
            <a:r>
              <a:rPr lang="zh-TW" altLang="zh-TW" sz="3200" b="1" dirty="0">
                <a:solidFill>
                  <a:srgbClr val="002060"/>
                </a:solidFill>
              </a:rPr>
              <a:t>在呼吸之間</a:t>
            </a:r>
            <a:r>
              <a:rPr lang="zh-TW" altLang="zh-TW" sz="3200" dirty="0"/>
              <a:t>。」太上曰：「善哉！可謂為道者矣</a:t>
            </a:r>
            <a:r>
              <a:rPr lang="zh-TW" altLang="zh-TW" sz="3200" dirty="0" smtClean="0"/>
              <a:t>。</a:t>
            </a:r>
            <a:r>
              <a:rPr lang="en-US" altLang="zh-TW" sz="4000" dirty="0" smtClean="0"/>
              <a:t>  </a:t>
            </a:r>
            <a:r>
              <a:rPr lang="en-US" altLang="zh-TW" sz="2400" dirty="0" smtClean="0"/>
              <a:t>( </a:t>
            </a:r>
            <a:r>
              <a:rPr lang="en-US" altLang="zh-TW" sz="2400" i="1" dirty="0" err="1" smtClean="0"/>
              <a:t>Zhengao</a:t>
            </a:r>
            <a:r>
              <a:rPr lang="en-US" altLang="zh-TW" sz="2400" dirty="0" smtClean="0"/>
              <a:t> </a:t>
            </a:r>
            <a:r>
              <a:rPr lang="zh-TW" altLang="en-US" sz="2400" dirty="0" smtClean="0"/>
              <a:t>真誥</a:t>
            </a:r>
            <a:r>
              <a:rPr lang="en-US" altLang="zh-TW" sz="2400" dirty="0" smtClean="0"/>
              <a:t>, fascicle 6, vol. 2, p. 147a)</a:t>
            </a:r>
          </a:p>
          <a:p>
            <a:pPr marL="0" indent="0">
              <a:buNone/>
            </a:pPr>
            <a:endParaRPr lang="en-US" altLang="zh-TW" sz="2400" dirty="0" smtClean="0"/>
          </a:p>
          <a:p>
            <a:r>
              <a:rPr lang="zh-TW" altLang="zh-TW" sz="3200" dirty="0" smtClean="0">
                <a:solidFill>
                  <a:srgbClr val="C00000"/>
                </a:solidFill>
              </a:rPr>
              <a:t>佛</a:t>
            </a:r>
            <a:r>
              <a:rPr lang="zh-TW" altLang="zh-TW" sz="3200" dirty="0">
                <a:solidFill>
                  <a:srgbClr val="C00000"/>
                </a:solidFill>
              </a:rPr>
              <a:t>問諸沙門</a:t>
            </a:r>
            <a:r>
              <a:rPr lang="zh-TW" altLang="zh-TW" sz="3200" dirty="0"/>
              <a:t>：「人命在幾間？」對曰：「在數日間。」</a:t>
            </a:r>
            <a:r>
              <a:rPr lang="en-US" altLang="zh-TW" sz="3200" dirty="0"/>
              <a:t/>
            </a:r>
            <a:br>
              <a:rPr lang="en-US" altLang="zh-TW" sz="3200" dirty="0"/>
            </a:br>
            <a:r>
              <a:rPr lang="zh-TW" altLang="zh-TW" sz="3200" dirty="0" smtClean="0">
                <a:solidFill>
                  <a:srgbClr val="C00000"/>
                </a:solidFill>
              </a:rPr>
              <a:t>佛</a:t>
            </a:r>
            <a:r>
              <a:rPr lang="zh-TW" altLang="zh-TW" sz="3200" dirty="0">
                <a:solidFill>
                  <a:srgbClr val="C00000"/>
                </a:solidFill>
              </a:rPr>
              <a:t>言</a:t>
            </a:r>
            <a:r>
              <a:rPr lang="zh-TW" altLang="zh-TW" sz="3200" dirty="0"/>
              <a:t>：「子未能為道。」　</a:t>
            </a:r>
            <a:r>
              <a:rPr lang="zh-TW" altLang="zh-TW" sz="3200" dirty="0">
                <a:solidFill>
                  <a:srgbClr val="C00000"/>
                </a:solidFill>
              </a:rPr>
              <a:t>復問一沙門</a:t>
            </a:r>
            <a:r>
              <a:rPr lang="zh-TW" altLang="zh-TW" sz="3200" dirty="0"/>
              <a:t>：「人命在幾間？</a:t>
            </a:r>
            <a:r>
              <a:rPr lang="zh-TW" altLang="zh-TW" sz="3200" dirty="0" smtClean="0"/>
              <a:t>」對</a:t>
            </a:r>
            <a:r>
              <a:rPr lang="zh-TW" altLang="zh-TW" sz="3200" dirty="0"/>
              <a:t>曰：「在飯食間。」</a:t>
            </a:r>
            <a:r>
              <a:rPr lang="zh-TW" altLang="zh-TW" sz="3200" dirty="0">
                <a:solidFill>
                  <a:srgbClr val="C00000"/>
                </a:solidFill>
              </a:rPr>
              <a:t>佛言</a:t>
            </a:r>
            <a:r>
              <a:rPr lang="zh-TW" altLang="zh-TW" sz="3200" dirty="0"/>
              <a:t>：「子未能為道。」　復</a:t>
            </a:r>
            <a:r>
              <a:rPr lang="zh-TW" altLang="zh-TW" sz="3200" dirty="0" smtClean="0"/>
              <a:t>問一沙門</a:t>
            </a:r>
            <a:r>
              <a:rPr lang="zh-TW" altLang="zh-TW" sz="3200" dirty="0"/>
              <a:t>：「人命在幾間？」對曰：「</a:t>
            </a:r>
            <a:r>
              <a:rPr lang="zh-TW" altLang="zh-TW" sz="3200" b="1" dirty="0">
                <a:solidFill>
                  <a:srgbClr val="002060"/>
                </a:solidFill>
              </a:rPr>
              <a:t>呼吸之間</a:t>
            </a:r>
            <a:r>
              <a:rPr lang="zh-TW" altLang="zh-TW" sz="3200" dirty="0"/>
              <a:t>。」佛言：「</a:t>
            </a:r>
            <a:r>
              <a:rPr lang="zh-TW" altLang="zh-TW" sz="3200" dirty="0" smtClean="0"/>
              <a:t>善哉</a:t>
            </a:r>
            <a:r>
              <a:rPr lang="zh-TW" altLang="zh-TW" sz="3200" dirty="0"/>
              <a:t>！子可謂為道者矣</a:t>
            </a:r>
            <a:r>
              <a:rPr lang="zh-TW" altLang="zh-TW" sz="3200" dirty="0" smtClean="0"/>
              <a:t>。</a:t>
            </a:r>
            <a:endParaRPr lang="en-US" altLang="zh-TW" sz="3200" dirty="0" smtClean="0"/>
          </a:p>
          <a:p>
            <a:pPr marL="0" indent="0">
              <a:buNone/>
            </a:pPr>
            <a:r>
              <a:rPr lang="en-US" altLang="zh-TW" sz="4000" dirty="0" smtClean="0"/>
              <a:t>    </a:t>
            </a:r>
            <a:r>
              <a:rPr lang="en-US" altLang="zh-TW" sz="2400" dirty="0" smtClean="0"/>
              <a:t>(</a:t>
            </a:r>
            <a:r>
              <a:rPr lang="en-US" altLang="zh-TW" sz="2400" i="1" dirty="0" smtClean="0"/>
              <a:t>Sutra of Forty Two Sections</a:t>
            </a:r>
            <a:r>
              <a:rPr lang="zh-TW" altLang="zh-TW" sz="2400" dirty="0" smtClean="0"/>
              <a:t>四十二章經</a:t>
            </a:r>
            <a:r>
              <a:rPr lang="en-US" altLang="zh-TW" sz="2400" dirty="0" smtClean="0"/>
              <a:t>,  T17n0784_p0724a01-05)</a:t>
            </a:r>
            <a:endParaRPr lang="zh-TW" altLang="zh-TW" sz="24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1273195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10639865" cy="5584873"/>
          </a:xfrm>
        </p:spPr>
        <p:txBody>
          <a:bodyPr>
            <a:noAutofit/>
          </a:bodyPr>
          <a:lstStyle/>
          <a:p>
            <a:r>
              <a:rPr lang="en-US" altLang="zh-TW" sz="3200" dirty="0"/>
              <a:t> 37. Buddha asked all the </a:t>
            </a:r>
            <a:r>
              <a:rPr lang="en-US" altLang="zh-TW" sz="3200" dirty="0" smtClean="0"/>
              <a:t>Shamans (his disciples), </a:t>
            </a:r>
            <a:r>
              <a:rPr lang="en-US" altLang="zh-TW" sz="3200" dirty="0"/>
              <a:t>"What is the time of a man's life (or in what does a man's life consist)?" One replied, "(in) a few days (only)." Buddha said, "Son, you are not yet able to attain supreme wisdom." Again he asked a single Shaman the same question, who answered, "The time of a meal (or of taking a meal)." Buddha answered, "Son, you are not yet capable of attaining supreme reason." Again he asked the same question of another Shaman, who replied, "Man's life is but a breath, a sigh!" Buddha answered, "Well said, son! you are able to speak of attaining supreme wisdom</a:t>
            </a:r>
            <a:r>
              <a:rPr lang="en-US" altLang="zh-TW" sz="3200" dirty="0" smtClean="0"/>
              <a:t>.“</a:t>
            </a:r>
          </a:p>
          <a:p>
            <a:r>
              <a:rPr lang="en-US" altLang="zh-TW" sz="2000" dirty="0" smtClean="0"/>
              <a:t>Translated by the Reverend S. Beal, </a:t>
            </a:r>
            <a:r>
              <a:rPr lang="en-US" altLang="zh-TW" sz="2000" dirty="0" smtClean="0">
                <a:hlinkClick r:id="rId3"/>
              </a:rPr>
              <a:t> https://www.sacred-texts.com/journals/jras/os19-14.htm</a:t>
            </a:r>
            <a:endParaRPr lang="zh-TW" altLang="zh-TW" sz="2000" dirty="0" smtClean="0"/>
          </a:p>
          <a:p>
            <a:endParaRPr lang="zh-TW" altLang="zh-TW" sz="32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489301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9969305" cy="5584873"/>
          </a:xfrm>
        </p:spPr>
        <p:txBody>
          <a:bodyPr>
            <a:noAutofit/>
          </a:bodyPr>
          <a:lstStyle/>
          <a:p>
            <a:r>
              <a:rPr lang="zh-TW" altLang="zh-TW" sz="3200" dirty="0"/>
              <a:t>太虛真人曰：飯凡人百，不如飯一善人。飯善人千，不如飯一學道</a:t>
            </a:r>
            <a:r>
              <a:rPr lang="zh-TW" altLang="zh-TW" sz="3200" dirty="0" smtClean="0"/>
              <a:t>者</a:t>
            </a:r>
            <a:endParaRPr lang="en-US" altLang="zh-TW" sz="3200" dirty="0" smtClean="0"/>
          </a:p>
          <a:p>
            <a:pPr marL="0" indent="0">
              <a:buNone/>
            </a:pPr>
            <a:r>
              <a:rPr lang="en-US" altLang="zh-TW" sz="3200" dirty="0"/>
              <a:t> </a:t>
            </a:r>
            <a:r>
              <a:rPr lang="en-US" altLang="zh-TW" sz="3200" dirty="0" smtClean="0"/>
              <a:t>  </a:t>
            </a:r>
            <a:r>
              <a:rPr lang="en-US" altLang="zh-TW" sz="2400" dirty="0" smtClean="0"/>
              <a:t>( </a:t>
            </a:r>
            <a:r>
              <a:rPr lang="en-US" altLang="zh-TW" sz="2400" i="1" dirty="0" err="1" smtClean="0"/>
              <a:t>Zhengao</a:t>
            </a:r>
            <a:r>
              <a:rPr lang="en-US" altLang="zh-TW" sz="2400" dirty="0" smtClean="0"/>
              <a:t> </a:t>
            </a:r>
            <a:r>
              <a:rPr lang="zh-TW" altLang="en-US" sz="2400" dirty="0" smtClean="0"/>
              <a:t>真誥</a:t>
            </a:r>
            <a:r>
              <a:rPr lang="en-US" altLang="zh-TW" sz="2400" dirty="0" smtClean="0"/>
              <a:t>, fascicle 6, vol. 2, p. 147b)</a:t>
            </a:r>
          </a:p>
          <a:p>
            <a:pPr marL="0" indent="0">
              <a:buNone/>
            </a:pPr>
            <a:endParaRPr lang="en-US" altLang="zh-TW" sz="3200" dirty="0" smtClean="0"/>
          </a:p>
          <a:p>
            <a:r>
              <a:rPr lang="zh-TW" altLang="zh-TW" sz="3200" dirty="0" smtClean="0"/>
              <a:t>佛</a:t>
            </a:r>
            <a:r>
              <a:rPr lang="zh-TW" altLang="zh-TW" sz="3200" dirty="0"/>
              <a:t>言</a:t>
            </a:r>
            <a:r>
              <a:rPr lang="zh-TW" altLang="zh-TW" sz="3200" dirty="0" smtClean="0"/>
              <a:t>：飯</a:t>
            </a:r>
            <a:r>
              <a:rPr lang="zh-TW" altLang="zh-TW" sz="3200" dirty="0"/>
              <a:t>凡人</a:t>
            </a:r>
            <a:r>
              <a:rPr lang="zh-TW" altLang="zh-TW" sz="3200" dirty="0" smtClean="0"/>
              <a:t>百</a:t>
            </a:r>
            <a:r>
              <a:rPr lang="en-US" altLang="zh-TW" sz="3200" dirty="0" smtClean="0"/>
              <a:t> </a:t>
            </a:r>
            <a:r>
              <a:rPr lang="zh-TW" altLang="zh-TW" sz="3200" dirty="0" smtClean="0"/>
              <a:t>不如</a:t>
            </a:r>
            <a:r>
              <a:rPr lang="zh-TW" altLang="zh-TW" sz="3200" dirty="0"/>
              <a:t>飯一善人，飯善人千 不</a:t>
            </a:r>
            <a:r>
              <a:rPr lang="en-US" altLang="zh-TW" sz="3200" dirty="0"/>
              <a:t/>
            </a:r>
            <a:br>
              <a:rPr lang="en-US" altLang="zh-TW" sz="3200" dirty="0"/>
            </a:br>
            <a:r>
              <a:rPr lang="zh-TW" altLang="zh-TW" sz="3200" dirty="0" smtClean="0"/>
              <a:t>如</a:t>
            </a:r>
            <a:r>
              <a:rPr lang="zh-TW" altLang="zh-TW" sz="3200" dirty="0"/>
              <a:t>飯持五戒</a:t>
            </a:r>
            <a:r>
              <a:rPr lang="zh-TW" altLang="zh-TW" sz="3200" dirty="0" smtClean="0"/>
              <a:t>者</a:t>
            </a:r>
            <a:endParaRPr lang="en-US" altLang="zh-TW" sz="3200" dirty="0" smtClean="0"/>
          </a:p>
          <a:p>
            <a:pPr marL="0" indent="0">
              <a:buNone/>
            </a:pPr>
            <a:r>
              <a:rPr lang="en-US" altLang="zh-TW" sz="2400" dirty="0" smtClean="0"/>
              <a:t>    (</a:t>
            </a:r>
            <a:r>
              <a:rPr lang="en-US" altLang="zh-TW" sz="2400" i="1" dirty="0" smtClean="0"/>
              <a:t>Sutra of Forty Two Sections</a:t>
            </a:r>
            <a:r>
              <a:rPr lang="zh-TW" altLang="zh-TW" sz="2400" dirty="0" smtClean="0"/>
              <a:t>四十二章經</a:t>
            </a:r>
            <a:r>
              <a:rPr lang="en-US" altLang="zh-TW" sz="2400" dirty="0" smtClean="0"/>
              <a:t>,  T17n0784_p0722c01-02)</a:t>
            </a:r>
          </a:p>
          <a:p>
            <a:pPr marL="0" indent="0">
              <a:buNone/>
            </a:pPr>
            <a:r>
              <a:rPr lang="en-US" altLang="zh-TW" sz="2400" dirty="0" smtClean="0"/>
              <a:t>10. Buddha </a:t>
            </a:r>
            <a:r>
              <a:rPr lang="en-US" altLang="zh-TW" sz="2400" dirty="0"/>
              <a:t>said: To feed a hundred </a:t>
            </a:r>
            <a:r>
              <a:rPr lang="en-US" altLang="zh-TW" sz="2400" dirty="0" smtClean="0"/>
              <a:t>learned(ordinary) </a:t>
            </a:r>
            <a:r>
              <a:rPr lang="en-US" altLang="zh-TW" sz="2400" dirty="0"/>
              <a:t>men is not equal in point of merit to feeding one virtuous man; feeding a thousand virtuous men is not equal in merit to feeding one man who keeps the five precepts</a:t>
            </a:r>
            <a:r>
              <a:rPr lang="en-US" altLang="zh-TW" sz="2400" dirty="0" smtClean="0"/>
              <a:t>;</a:t>
            </a:r>
            <a:r>
              <a:rPr lang="en-US" altLang="zh-TW" sz="2400" dirty="0"/>
              <a:t> </a:t>
            </a:r>
            <a:endParaRPr lang="en-US" altLang="zh-TW" sz="2400" dirty="0" smtClean="0"/>
          </a:p>
          <a:p>
            <a:pPr marL="0" indent="0">
              <a:buNone/>
            </a:pPr>
            <a:r>
              <a:rPr lang="en-US" altLang="zh-TW" sz="2400" dirty="0" smtClean="0"/>
              <a:t>Translated </a:t>
            </a:r>
            <a:r>
              <a:rPr lang="en-US" altLang="zh-TW" sz="2400" dirty="0"/>
              <a:t>by the </a:t>
            </a:r>
            <a:r>
              <a:rPr lang="en-US" altLang="zh-TW" sz="2400" dirty="0" smtClean="0"/>
              <a:t>Reverend </a:t>
            </a:r>
            <a:r>
              <a:rPr lang="en-US" altLang="zh-TW" sz="2400" dirty="0"/>
              <a:t>S. </a:t>
            </a:r>
            <a:r>
              <a:rPr lang="en-US" altLang="zh-TW" sz="2400" dirty="0" smtClean="0"/>
              <a:t>Beal, </a:t>
            </a:r>
            <a:r>
              <a:rPr lang="en-US" altLang="zh-TW" sz="1400" dirty="0" smtClean="0">
                <a:hlinkClick r:id="rId3"/>
              </a:rPr>
              <a:t> https://www.sacred-texts.com/journals/jras/os19-14.htm</a:t>
            </a:r>
            <a:endParaRPr lang="zh-TW" altLang="zh-TW" sz="1400" dirty="0" smtClean="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250434183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9969305" cy="5584873"/>
          </a:xfrm>
        </p:spPr>
        <p:txBody>
          <a:bodyPr>
            <a:noAutofit/>
          </a:bodyPr>
          <a:lstStyle/>
          <a:p>
            <a:r>
              <a:rPr lang="zh-TW" altLang="zh-TW" sz="3200" dirty="0"/>
              <a:t>太虛真人曰：飯凡人百，不如飯一善人。飯善人千，不如飯一學道</a:t>
            </a:r>
            <a:r>
              <a:rPr lang="zh-TW" altLang="zh-TW" sz="3200" dirty="0" smtClean="0"/>
              <a:t>者</a:t>
            </a:r>
            <a:endParaRPr lang="en-US" altLang="zh-TW" sz="3200" dirty="0" smtClean="0"/>
          </a:p>
          <a:p>
            <a:pPr marL="0" indent="0">
              <a:buNone/>
            </a:pPr>
            <a:r>
              <a:rPr lang="en-US" altLang="zh-TW" sz="3200" dirty="0"/>
              <a:t> </a:t>
            </a:r>
            <a:r>
              <a:rPr lang="en-US" altLang="zh-TW" sz="3200" dirty="0" smtClean="0"/>
              <a:t>  </a:t>
            </a:r>
            <a:r>
              <a:rPr lang="en-US" altLang="zh-TW" sz="2400" dirty="0" smtClean="0"/>
              <a:t>( </a:t>
            </a:r>
            <a:r>
              <a:rPr lang="en-US" altLang="zh-TW" sz="2400" i="1" dirty="0" err="1" smtClean="0"/>
              <a:t>Zhengao</a:t>
            </a:r>
            <a:r>
              <a:rPr lang="en-US" altLang="zh-TW" sz="2400" dirty="0" smtClean="0"/>
              <a:t> </a:t>
            </a:r>
            <a:r>
              <a:rPr lang="zh-TW" altLang="en-US" sz="2400" dirty="0" smtClean="0"/>
              <a:t>真誥</a:t>
            </a:r>
            <a:r>
              <a:rPr lang="en-US" altLang="zh-TW" sz="2400" dirty="0" smtClean="0"/>
              <a:t>, fascicle 6, vol. 2, p. 147b)</a:t>
            </a:r>
          </a:p>
          <a:p>
            <a:pPr marL="0" indent="0">
              <a:buNone/>
            </a:pPr>
            <a:endParaRPr lang="en-US" altLang="zh-TW" sz="3200" dirty="0" smtClean="0"/>
          </a:p>
          <a:p>
            <a:r>
              <a:rPr lang="zh-TW" altLang="zh-TW" sz="3200" dirty="0" smtClean="0"/>
              <a:t>佛</a:t>
            </a:r>
            <a:r>
              <a:rPr lang="zh-TW" altLang="zh-TW" sz="3200" dirty="0"/>
              <a:t>言</a:t>
            </a:r>
            <a:r>
              <a:rPr lang="zh-TW" altLang="zh-TW" sz="3200" dirty="0" smtClean="0"/>
              <a:t>：飯</a:t>
            </a:r>
            <a:r>
              <a:rPr lang="zh-TW" altLang="zh-TW" sz="3200" dirty="0"/>
              <a:t>凡人</a:t>
            </a:r>
            <a:r>
              <a:rPr lang="zh-TW" altLang="zh-TW" sz="3200" dirty="0" smtClean="0"/>
              <a:t>百</a:t>
            </a:r>
            <a:r>
              <a:rPr lang="en-US" altLang="zh-TW" sz="3200" dirty="0" smtClean="0"/>
              <a:t> </a:t>
            </a:r>
            <a:r>
              <a:rPr lang="zh-TW" altLang="zh-TW" sz="3200" dirty="0" smtClean="0"/>
              <a:t>不如</a:t>
            </a:r>
            <a:r>
              <a:rPr lang="zh-TW" altLang="zh-TW" sz="3200" dirty="0"/>
              <a:t>飯一善人，飯善人千 不</a:t>
            </a:r>
            <a:r>
              <a:rPr lang="en-US" altLang="zh-TW" sz="3200" dirty="0"/>
              <a:t/>
            </a:r>
            <a:br>
              <a:rPr lang="en-US" altLang="zh-TW" sz="3200" dirty="0"/>
            </a:br>
            <a:r>
              <a:rPr lang="zh-TW" altLang="zh-TW" sz="3200" dirty="0" smtClean="0"/>
              <a:t>如</a:t>
            </a:r>
            <a:r>
              <a:rPr lang="zh-TW" altLang="zh-TW" sz="3200" dirty="0"/>
              <a:t>飯持五戒</a:t>
            </a:r>
            <a:r>
              <a:rPr lang="zh-TW" altLang="zh-TW" sz="3200" dirty="0" smtClean="0"/>
              <a:t>者</a:t>
            </a:r>
            <a:endParaRPr lang="en-US" altLang="zh-TW" sz="3200" dirty="0" smtClean="0"/>
          </a:p>
          <a:p>
            <a:pPr marL="0" indent="0">
              <a:buNone/>
            </a:pPr>
            <a:r>
              <a:rPr lang="en-US" altLang="zh-TW" sz="2400" dirty="0" smtClean="0"/>
              <a:t>    (</a:t>
            </a:r>
            <a:r>
              <a:rPr lang="en-US" altLang="zh-TW" sz="2400" i="1" dirty="0" smtClean="0"/>
              <a:t>Sutra of Forty Two Sections</a:t>
            </a:r>
            <a:r>
              <a:rPr lang="zh-TW" altLang="zh-TW" sz="2400" dirty="0" smtClean="0"/>
              <a:t>四十二章經</a:t>
            </a:r>
            <a:r>
              <a:rPr lang="en-US" altLang="zh-TW" sz="2400" dirty="0" smtClean="0"/>
              <a:t>,  T17n0784_p0722c01-02)</a:t>
            </a:r>
          </a:p>
          <a:p>
            <a:pPr marL="0" indent="0">
              <a:buNone/>
            </a:pPr>
            <a:r>
              <a:rPr lang="en-US" altLang="zh-TW" sz="2400" dirty="0" smtClean="0"/>
              <a:t>10. Buddha </a:t>
            </a:r>
            <a:r>
              <a:rPr lang="en-US" altLang="zh-TW" sz="2400" dirty="0"/>
              <a:t>said: To feed a hundred </a:t>
            </a:r>
            <a:r>
              <a:rPr lang="en-US" altLang="zh-TW" sz="2400" dirty="0" smtClean="0"/>
              <a:t>learned(ordinary) </a:t>
            </a:r>
            <a:r>
              <a:rPr lang="en-US" altLang="zh-TW" sz="2400" dirty="0"/>
              <a:t>men is not equal in point of merit to feeding one virtuous man; feeding a thousand virtuous men is not equal in merit to feeding one man who keeps the five precepts</a:t>
            </a:r>
            <a:r>
              <a:rPr lang="en-US" altLang="zh-TW" sz="2400" dirty="0" smtClean="0"/>
              <a:t>;</a:t>
            </a:r>
            <a:r>
              <a:rPr lang="en-US" altLang="zh-TW" sz="2400" dirty="0"/>
              <a:t> </a:t>
            </a:r>
            <a:endParaRPr lang="en-US" altLang="zh-TW" sz="2400" dirty="0" smtClean="0"/>
          </a:p>
          <a:p>
            <a:pPr marL="0" indent="0">
              <a:buNone/>
            </a:pPr>
            <a:r>
              <a:rPr lang="en-US" altLang="zh-TW" sz="2400" dirty="0" smtClean="0"/>
              <a:t>Translated </a:t>
            </a:r>
            <a:r>
              <a:rPr lang="en-US" altLang="zh-TW" sz="2400" dirty="0"/>
              <a:t>by the </a:t>
            </a:r>
            <a:r>
              <a:rPr lang="en-US" altLang="zh-TW" sz="2400" dirty="0" smtClean="0"/>
              <a:t>Reverend </a:t>
            </a:r>
            <a:r>
              <a:rPr lang="en-US" altLang="zh-TW" sz="2400" dirty="0"/>
              <a:t>S. </a:t>
            </a:r>
            <a:r>
              <a:rPr lang="en-US" altLang="zh-TW" sz="2400" dirty="0" smtClean="0"/>
              <a:t>Beal, </a:t>
            </a:r>
            <a:r>
              <a:rPr lang="en-US" altLang="zh-TW" sz="1400" dirty="0" smtClean="0">
                <a:hlinkClick r:id="rId3"/>
              </a:rPr>
              <a:t> https://www.sacred-texts.com/journals/jras/os19-14.htm</a:t>
            </a:r>
            <a:endParaRPr lang="zh-TW" altLang="zh-TW" sz="1400" dirty="0" smtClean="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346725839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9969305" cy="5584873"/>
          </a:xfrm>
        </p:spPr>
        <p:txBody>
          <a:bodyPr>
            <a:noAutofit/>
          </a:bodyPr>
          <a:lstStyle/>
          <a:p>
            <a:r>
              <a:rPr lang="en-US" altLang="zh-TW" sz="3200" dirty="0" smtClean="0"/>
              <a:t>Master Tao </a:t>
            </a:r>
            <a:r>
              <a:rPr lang="en-US" altLang="zh-TW" sz="3200" dirty="0" err="1" smtClean="0"/>
              <a:t>Hongjing</a:t>
            </a:r>
            <a:r>
              <a:rPr lang="en-US" altLang="zh-TW" sz="3200" dirty="0" smtClean="0"/>
              <a:t>’ will</a:t>
            </a:r>
          </a:p>
          <a:p>
            <a:r>
              <a:rPr lang="en-US" altLang="zh-TW" sz="3200" dirty="0" smtClean="0"/>
              <a:t> After </a:t>
            </a:r>
            <a:r>
              <a:rPr lang="en-US" altLang="zh-TW" sz="3200" dirty="0" smtClean="0"/>
              <a:t>Master Tao’s</a:t>
            </a:r>
            <a:r>
              <a:rPr lang="en-US" altLang="zh-TW" sz="3200" dirty="0" smtClean="0"/>
              <a:t> </a:t>
            </a:r>
            <a:r>
              <a:rPr lang="en-US" altLang="zh-TW" sz="3200" dirty="0"/>
              <a:t>death, by according to his will his funeral arrangement is that the Daoist priests stood on the left, the Buddhist monks stood on the right, and his body wore the Daoist costume and covered with the Buddhist </a:t>
            </a:r>
            <a:r>
              <a:rPr lang="en-US" altLang="zh-TW" sz="3200" dirty="0" err="1" smtClean="0"/>
              <a:t>kasaya</a:t>
            </a:r>
            <a:r>
              <a:rPr lang="zh-TW" altLang="en-US" dirty="0" smtClean="0"/>
              <a:t>袈裟</a:t>
            </a:r>
            <a:r>
              <a:rPr lang="en-US" altLang="zh-TW" sz="3200" dirty="0" smtClean="0"/>
              <a:t>. </a:t>
            </a:r>
            <a:r>
              <a:rPr lang="en-US" altLang="zh-TW" sz="3200" dirty="0"/>
              <a:t>His thoughts have combined both Buddhism and Daoism.</a:t>
            </a:r>
            <a:endParaRPr lang="zh-TW" altLang="zh-TW" sz="32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367934265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9969305" cy="5584873"/>
          </a:xfrm>
        </p:spPr>
        <p:txBody>
          <a:bodyPr>
            <a:noAutofit/>
          </a:bodyPr>
          <a:lstStyle/>
          <a:p>
            <a:r>
              <a:rPr lang="en-US" altLang="zh-TW" sz="3200" dirty="0" smtClean="0"/>
              <a:t> Conclusion:</a:t>
            </a:r>
            <a:endParaRPr lang="zh-TW" altLang="zh-TW" sz="3200" dirty="0" smtClean="0"/>
          </a:p>
          <a:p>
            <a:pPr lvl="0"/>
            <a:r>
              <a:rPr lang="en-US" altLang="zh-TW" sz="3200" dirty="0" smtClean="0"/>
              <a:t>Both Masters have </a:t>
            </a:r>
            <a:r>
              <a:rPr lang="en-US" altLang="zh-TW" sz="3200" dirty="0"/>
              <a:t>an open mind towards the three teachings of Buddhism, Confucianism, and Daoism.</a:t>
            </a:r>
            <a:endParaRPr lang="zh-TW" altLang="zh-TW" sz="3200" dirty="0"/>
          </a:p>
          <a:p>
            <a:pPr lvl="0"/>
            <a:r>
              <a:rPr lang="en-US" altLang="zh-TW" sz="3200" dirty="0" smtClean="0"/>
              <a:t>They </a:t>
            </a:r>
            <a:r>
              <a:rPr lang="en-US" altLang="zh-TW" sz="3200" dirty="0"/>
              <a:t>all apply the teachings of other religions in their own faith.</a:t>
            </a:r>
            <a:endParaRPr lang="zh-TW" altLang="zh-TW" sz="3200" dirty="0"/>
          </a:p>
          <a:p>
            <a:pPr lvl="0"/>
            <a:r>
              <a:rPr lang="en-US" altLang="zh-TW" sz="3200" dirty="0" smtClean="0"/>
              <a:t>They are humble and they are willing to learn.</a:t>
            </a:r>
            <a:endParaRPr lang="zh-TW" altLang="zh-TW" sz="3200" dirty="0" smtClean="0"/>
          </a:p>
          <a:p>
            <a:pPr lvl="0"/>
            <a:r>
              <a:rPr lang="en-US" altLang="zh-TW" sz="3200" dirty="0" smtClean="0"/>
              <a:t>They respect experts and their expertise.</a:t>
            </a:r>
            <a:endParaRPr lang="zh-TW" altLang="zh-TW" sz="3200" dirty="0" smtClean="0"/>
          </a:p>
          <a:p>
            <a:pPr lvl="0"/>
            <a:r>
              <a:rPr lang="en-US" altLang="zh-TW" sz="3200" dirty="0" smtClean="0"/>
              <a:t>They all have good knowledge of the three teachings.</a:t>
            </a:r>
            <a:endParaRPr lang="zh-TW" altLang="zh-TW" sz="3200" dirty="0" smtClean="0"/>
          </a:p>
          <a:p>
            <a:pPr lvl="0"/>
            <a:r>
              <a:rPr lang="en-US" altLang="zh-TW" sz="3200" dirty="0" smtClean="0"/>
              <a:t>From </a:t>
            </a:r>
            <a:r>
              <a:rPr lang="en-US" altLang="zh-TW" sz="3200" dirty="0"/>
              <a:t>the wonderful signs of Master Tao </a:t>
            </a:r>
            <a:r>
              <a:rPr lang="en-US" altLang="zh-TW" sz="3200" dirty="0" err="1"/>
              <a:t>Hongjing’s</a:t>
            </a:r>
            <a:r>
              <a:rPr lang="en-US" altLang="zh-TW" sz="3200" dirty="0"/>
              <a:t> and Master </a:t>
            </a:r>
            <a:r>
              <a:rPr lang="en-US" altLang="zh-TW" sz="3200" dirty="0" err="1"/>
              <a:t>Tanluan’s</a:t>
            </a:r>
            <a:r>
              <a:rPr lang="en-US" altLang="zh-TW" sz="3200" dirty="0"/>
              <a:t> death, both of them were successful in their cultivation and obtain achievement</a:t>
            </a:r>
            <a:r>
              <a:rPr lang="en-US" altLang="zh-TW" sz="3200" dirty="0" smtClean="0"/>
              <a:t>.</a:t>
            </a:r>
            <a:endParaRPr lang="zh-TW" altLang="zh-TW" sz="32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4080106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33529" y="399925"/>
            <a:ext cx="9969305" cy="5584873"/>
          </a:xfrm>
        </p:spPr>
        <p:txBody>
          <a:bodyPr>
            <a:noAutofit/>
          </a:bodyPr>
          <a:lstStyle/>
          <a:p>
            <a:r>
              <a:rPr lang="en-US" altLang="zh-TW" sz="3200" dirty="0" smtClean="0"/>
              <a:t> Conclusion:</a:t>
            </a:r>
          </a:p>
          <a:p>
            <a:r>
              <a:rPr lang="en-US" altLang="zh-TW" sz="3200" dirty="0"/>
              <a:t>Those who really learned and those who cultivated their virtues and minds, whether Buddhists, Confucians, or </a:t>
            </a:r>
            <a:r>
              <a:rPr lang="en-US" altLang="zh-TW" sz="3200" dirty="0" err="1"/>
              <a:t>Daoists</a:t>
            </a:r>
            <a:r>
              <a:rPr lang="en-US" altLang="zh-TW" sz="3200" dirty="0"/>
              <a:t>, all studied the classics and the texts of Confucianism, Buddhism, and Daoism in China. </a:t>
            </a:r>
            <a:r>
              <a:rPr lang="en-US" altLang="zh-TW" sz="3200" dirty="0" smtClean="0"/>
              <a:t>Their </a:t>
            </a:r>
            <a:r>
              <a:rPr lang="en-US" altLang="zh-TW" sz="3200" dirty="0"/>
              <a:t>attitude in learning </a:t>
            </a:r>
            <a:r>
              <a:rPr lang="en-US" altLang="zh-TW" sz="3200" dirty="0" smtClean="0"/>
              <a:t>had no </a:t>
            </a:r>
            <a:r>
              <a:rPr lang="en-US" altLang="zh-TW" sz="3200" dirty="0" err="1" smtClean="0"/>
              <a:t>prejucides</a:t>
            </a:r>
            <a:r>
              <a:rPr lang="en-US" altLang="zh-TW" sz="3200" dirty="0" smtClean="0"/>
              <a:t> to any </a:t>
            </a:r>
            <a:r>
              <a:rPr lang="en-US" altLang="zh-TW" sz="3200" dirty="0"/>
              <a:t>teachings </a:t>
            </a:r>
            <a:r>
              <a:rPr lang="en-US" altLang="zh-TW" sz="3200" dirty="0" smtClean="0"/>
              <a:t>for </a:t>
            </a:r>
            <a:r>
              <a:rPr lang="en-US" altLang="zh-TW" sz="3200" dirty="0"/>
              <a:t>they respected all </a:t>
            </a:r>
            <a:r>
              <a:rPr lang="en-US" altLang="zh-TW" sz="3200" dirty="0" smtClean="0"/>
              <a:t>specialties and </a:t>
            </a:r>
            <a:r>
              <a:rPr lang="en-US" altLang="zh-TW" sz="3200" dirty="0" smtClean="0"/>
              <a:t>expertise. They sought </a:t>
            </a:r>
            <a:r>
              <a:rPr lang="en-US" altLang="zh-TW" sz="3200" dirty="0"/>
              <a:t>for the </a:t>
            </a:r>
            <a:r>
              <a:rPr lang="en-US" altLang="zh-TW" sz="3200" dirty="0" smtClean="0"/>
              <a:t>Truth and </a:t>
            </a:r>
            <a:r>
              <a:rPr lang="en-US" altLang="zh-TW" sz="3200" dirty="0"/>
              <a:t>the Way. </a:t>
            </a:r>
            <a:endParaRPr lang="zh-TW" altLang="zh-TW" sz="3200" dirty="0" smtClean="0"/>
          </a:p>
          <a:p>
            <a:pPr lvl="0"/>
            <a:r>
              <a:rPr lang="en-US" altLang="zh-TW" sz="3200" dirty="0" smtClean="0"/>
              <a:t>Master Tao </a:t>
            </a:r>
            <a:r>
              <a:rPr lang="en-US" altLang="zh-TW" sz="3200" dirty="0" err="1" smtClean="0"/>
              <a:t>Hongjing</a:t>
            </a:r>
            <a:r>
              <a:rPr lang="en-US" altLang="zh-TW" sz="3200" dirty="0" smtClean="0"/>
              <a:t>: there </a:t>
            </a:r>
            <a:r>
              <a:rPr lang="en-US" altLang="zh-TW" sz="3200" dirty="0"/>
              <a:t>are hundreds of Dharma and teachings which none surpass the scope of the three teachings (Confucianism, Buddhism, and Daoism</a:t>
            </a:r>
            <a:r>
              <a:rPr lang="en-US" altLang="zh-TW" sz="3200" dirty="0" smtClean="0"/>
              <a:t>).</a:t>
            </a:r>
          </a:p>
          <a:p>
            <a:pPr marL="0" indent="0">
              <a:buNone/>
            </a:pPr>
            <a:r>
              <a:rPr lang="en-US" altLang="zh-TW" sz="2000" dirty="0" smtClean="0"/>
              <a:t>     </a:t>
            </a:r>
            <a:r>
              <a:rPr lang="zh-TW" altLang="zh-TW" sz="2000" dirty="0" smtClean="0"/>
              <a:t>茅</a:t>
            </a:r>
            <a:r>
              <a:rPr lang="zh-TW" altLang="zh-TW" sz="2000" dirty="0"/>
              <a:t>山長沙館碑</a:t>
            </a:r>
            <a:r>
              <a:rPr lang="en-US" altLang="zh-TW" sz="2000" dirty="0"/>
              <a:t>: </a:t>
            </a:r>
            <a:r>
              <a:rPr lang="zh-TW" altLang="zh-TW" sz="2000" dirty="0"/>
              <a:t>夫萬象森羅，不離兩儀之育。百法紛賡，無越三教之境</a:t>
            </a:r>
            <a:r>
              <a:rPr lang="zh-TW" altLang="zh-TW" sz="2000" dirty="0" smtClean="0"/>
              <a:t>。</a:t>
            </a:r>
            <a:endParaRPr lang="en-US" altLang="zh-TW" sz="2000" dirty="0" smtClean="0"/>
          </a:p>
          <a:p>
            <a:pPr marL="0" indent="0">
              <a:buNone/>
            </a:pPr>
            <a:endParaRPr lang="en-US" altLang="zh-TW" sz="2000" dirty="0" smtClean="0"/>
          </a:p>
          <a:p>
            <a:pPr marL="0" indent="0">
              <a:buNone/>
            </a:pPr>
            <a:endParaRPr lang="zh-TW" altLang="zh-TW" sz="2000" dirty="0"/>
          </a:p>
          <a:p>
            <a:pPr marL="0" lvl="0" indent="0">
              <a:buNone/>
            </a:pPr>
            <a:endParaRPr lang="zh-TW" altLang="zh-TW" sz="3200" dirty="0"/>
          </a:p>
        </p:txBody>
      </p:sp>
      <p:sp>
        <p:nvSpPr>
          <p:cNvPr id="4" name="矩形 3"/>
          <p:cNvSpPr/>
          <p:nvPr/>
        </p:nvSpPr>
        <p:spPr>
          <a:xfrm>
            <a:off x="0" y="6287589"/>
            <a:ext cx="12192000" cy="570411"/>
          </a:xfrm>
          <a:prstGeom prst="rect">
            <a:avLst/>
          </a:prstGeom>
          <a:solidFill>
            <a:srgbClr val="469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Daoism and Confucianism</a:t>
            </a:r>
            <a:r>
              <a:rPr lang="zh-TW" altLang="en-US" dirty="0"/>
              <a:t> </a:t>
            </a:r>
            <a:r>
              <a:rPr lang="en-US" altLang="zh-TW" dirty="0"/>
              <a:t>(HPPD7009) </a:t>
            </a:r>
            <a:endParaRPr lang="zh-TW" altLang="en-US" dirty="0"/>
          </a:p>
        </p:txBody>
      </p:sp>
    </p:spTree>
    <p:extLst>
      <p:ext uri="{BB962C8B-B14F-4D97-AF65-F5344CB8AC3E}">
        <p14:creationId xmlns:p14="http://schemas.microsoft.com/office/powerpoint/2010/main" val="1143882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內容版面配置區 1"/>
          <p:cNvSpPr>
            <a:spLocks noGrp="1"/>
          </p:cNvSpPr>
          <p:nvPr>
            <p:ph idx="1"/>
          </p:nvPr>
        </p:nvSpPr>
        <p:spPr>
          <a:xfrm>
            <a:off x="838200" y="1454331"/>
            <a:ext cx="10515600" cy="4722632"/>
          </a:xfrm>
        </p:spPr>
        <p:txBody>
          <a:bodyPr>
            <a:normAutofit fontScale="55000" lnSpcReduction="20000"/>
          </a:bodyPr>
          <a:lstStyle/>
          <a:p>
            <a:r>
              <a:rPr lang="en-US" altLang="zh-TW" dirty="0"/>
              <a:t>Li </a:t>
            </a:r>
            <a:r>
              <a:rPr lang="en-US" altLang="zh-TW" dirty="0" err="1"/>
              <a:t>Yanshou</a:t>
            </a:r>
            <a:r>
              <a:rPr lang="zh-TW" altLang="zh-TW" dirty="0"/>
              <a:t>李延壽</a:t>
            </a:r>
            <a:r>
              <a:rPr lang="en-US" altLang="zh-TW" dirty="0"/>
              <a:t>of Tang Dynasty, </a:t>
            </a:r>
            <a:r>
              <a:rPr lang="en-US" altLang="zh-TW" i="1" dirty="0"/>
              <a:t>Nan </a:t>
            </a:r>
            <a:r>
              <a:rPr lang="en-US" altLang="zh-TW" i="1" dirty="0" err="1"/>
              <a:t>shi</a:t>
            </a:r>
            <a:r>
              <a:rPr lang="zh-TW" altLang="zh-TW" dirty="0"/>
              <a:t>南史</a:t>
            </a:r>
            <a:r>
              <a:rPr lang="en-US" altLang="zh-TW" dirty="0"/>
              <a:t>, fasc. 76, in the Chinese Text Project</a:t>
            </a:r>
            <a:r>
              <a:rPr lang="zh-TW" altLang="zh-TW" dirty="0"/>
              <a:t>中國哲學書電子化計劃</a:t>
            </a:r>
            <a:r>
              <a:rPr lang="en-US" altLang="zh-TW" dirty="0"/>
              <a:t>(2016-10-10), ed. by </a:t>
            </a:r>
            <a:r>
              <a:rPr lang="en-US" altLang="zh-TW" dirty="0">
                <a:hlinkClick r:id="rId2"/>
              </a:rPr>
              <a:t>Donald Sturgeon</a:t>
            </a:r>
            <a:r>
              <a:rPr lang="en-US" altLang="zh-TW" dirty="0"/>
              <a:t> </a:t>
            </a:r>
            <a:r>
              <a:rPr lang="zh-TW" altLang="zh-TW" dirty="0"/>
              <a:t>德龍</a:t>
            </a:r>
            <a:r>
              <a:rPr lang="en-US" altLang="zh-TW" dirty="0"/>
              <a:t>, at </a:t>
            </a:r>
            <a:r>
              <a:rPr lang="en-US" altLang="zh-TW" u="sng" dirty="0">
                <a:hlinkClick r:id="rId3"/>
              </a:rPr>
              <a:t>https://ctext.org</a:t>
            </a:r>
            <a:r>
              <a:rPr lang="en-US" altLang="zh-TW" dirty="0"/>
              <a:t>, </a:t>
            </a:r>
            <a:r>
              <a:rPr lang="en-US" altLang="zh-TW" dirty="0" smtClean="0"/>
              <a:t> 23 </a:t>
            </a:r>
            <a:r>
              <a:rPr lang="en-US" altLang="zh-TW" dirty="0"/>
              <a:t>April 2019.</a:t>
            </a:r>
            <a:endParaRPr lang="zh-TW" altLang="zh-TW" dirty="0"/>
          </a:p>
          <a:p>
            <a:endParaRPr lang="zh-TW" altLang="zh-TW" dirty="0"/>
          </a:p>
          <a:p>
            <a:r>
              <a:rPr lang="en-US" altLang="zh-TW" dirty="0"/>
              <a:t>Yao </a:t>
            </a:r>
            <a:r>
              <a:rPr lang="en-US" altLang="zh-TW" dirty="0" err="1"/>
              <a:t>Silian</a:t>
            </a:r>
            <a:r>
              <a:rPr lang="zh-TW" altLang="zh-TW" dirty="0"/>
              <a:t>姚思廉 </a:t>
            </a:r>
            <a:r>
              <a:rPr lang="en-US" altLang="zh-TW" dirty="0"/>
              <a:t>(557-637 CE), </a:t>
            </a:r>
            <a:r>
              <a:rPr lang="en-US" altLang="zh-TW" i="1" dirty="0"/>
              <a:t>Liang </a:t>
            </a:r>
            <a:r>
              <a:rPr lang="en-US" altLang="zh-TW" i="1" dirty="0" err="1"/>
              <a:t>shu</a:t>
            </a:r>
            <a:r>
              <a:rPr lang="en-US" altLang="zh-TW" dirty="0"/>
              <a:t> </a:t>
            </a:r>
            <a:r>
              <a:rPr lang="zh-TW" altLang="zh-TW" dirty="0"/>
              <a:t>梁書</a:t>
            </a:r>
            <a:r>
              <a:rPr lang="en-US" altLang="zh-TW" dirty="0"/>
              <a:t>[</a:t>
            </a:r>
            <a:r>
              <a:rPr lang="en-US" altLang="zh-TW" i="1" dirty="0"/>
              <a:t>History of Liang</a:t>
            </a:r>
            <a:r>
              <a:rPr lang="en-US" altLang="zh-TW" dirty="0"/>
              <a:t>], fasc. 51, </a:t>
            </a:r>
            <a:r>
              <a:rPr lang="zh-TW" altLang="zh-TW" dirty="0"/>
              <a:t>中國哲學書電子化計劃</a:t>
            </a:r>
            <a:r>
              <a:rPr lang="en-US" altLang="zh-TW" dirty="0"/>
              <a:t>(2016-10-10), ed. by </a:t>
            </a:r>
            <a:r>
              <a:rPr lang="en-US" altLang="zh-TW" dirty="0">
                <a:hlinkClick r:id="rId2"/>
              </a:rPr>
              <a:t>Donald Sturgeon</a:t>
            </a:r>
            <a:r>
              <a:rPr lang="en-US" altLang="zh-TW" dirty="0"/>
              <a:t> </a:t>
            </a:r>
            <a:r>
              <a:rPr lang="zh-TW" altLang="zh-TW" dirty="0"/>
              <a:t>德龍</a:t>
            </a:r>
            <a:r>
              <a:rPr lang="en-US" altLang="zh-TW" dirty="0"/>
              <a:t>, at </a:t>
            </a:r>
            <a:r>
              <a:rPr lang="en-US" altLang="zh-TW" u="sng" dirty="0">
                <a:hlinkClick r:id="rId3"/>
              </a:rPr>
              <a:t>https://ctext.org</a:t>
            </a:r>
            <a:r>
              <a:rPr lang="en-US" altLang="zh-TW" dirty="0"/>
              <a:t>, and </a:t>
            </a:r>
            <a:r>
              <a:rPr lang="en-US" altLang="zh-TW" u="sng" dirty="0">
                <a:hlinkClick r:id="rId4"/>
              </a:rPr>
              <a:t>https://ctext.org/wiki.pl?if=gb&amp;chapter=787156#p32</a:t>
            </a:r>
            <a:r>
              <a:rPr lang="en-US" altLang="zh-TW" dirty="0"/>
              <a:t>, 24 April 2019</a:t>
            </a:r>
            <a:endParaRPr lang="zh-TW" altLang="zh-TW" dirty="0"/>
          </a:p>
          <a:p>
            <a:endParaRPr lang="zh-TW" altLang="zh-TW" dirty="0"/>
          </a:p>
          <a:p>
            <a:r>
              <a:rPr lang="en-US" altLang="zh-TW" dirty="0"/>
              <a:t>Erik </a:t>
            </a:r>
            <a:r>
              <a:rPr lang="en-US" altLang="zh-TW" dirty="0" err="1"/>
              <a:t>Zürcher</a:t>
            </a:r>
            <a:r>
              <a:rPr lang="en-US" altLang="zh-TW" dirty="0"/>
              <a:t>, ‘Buddhist Influence on Early Taoism: A Survey of Scriptural Evidence’, </a:t>
            </a:r>
            <a:r>
              <a:rPr lang="en-US" altLang="zh-TW" dirty="0" err="1"/>
              <a:t>T'oung</a:t>
            </a:r>
            <a:r>
              <a:rPr lang="en-US" altLang="zh-TW" dirty="0"/>
              <a:t> </a:t>
            </a:r>
            <a:r>
              <a:rPr lang="en-US" altLang="zh-TW" dirty="0" err="1"/>
              <a:t>Pao</a:t>
            </a:r>
            <a:r>
              <a:rPr lang="en-US" altLang="zh-TW" dirty="0"/>
              <a:t>, Second Series, Vol. 66, </a:t>
            </a:r>
            <a:r>
              <a:rPr lang="en-US" altLang="zh-TW" dirty="0" err="1"/>
              <a:t>Livr</a:t>
            </a:r>
            <a:r>
              <a:rPr lang="en-US" altLang="zh-TW" dirty="0"/>
              <a:t>. 1/3 (Brill Stable, 1980), pp. 84-147 URL: https://www.jstor.org/stable/4528195 [Accessed: 26-04-2019 </a:t>
            </a:r>
            <a:r>
              <a:rPr lang="en-US" altLang="zh-TW" dirty="0" smtClean="0"/>
              <a:t>15:57</a:t>
            </a:r>
          </a:p>
          <a:p>
            <a:endParaRPr lang="zh-TW" altLang="zh-TW" dirty="0"/>
          </a:p>
          <a:p>
            <a:pPr eaLnBrk="0" hangingPunct="0"/>
            <a:r>
              <a:rPr lang="en-GB" altLang="zh-TW" dirty="0"/>
              <a:t>Wang </a:t>
            </a:r>
            <a:r>
              <a:rPr lang="en-GB" altLang="zh-TW" dirty="0" err="1"/>
              <a:t>Jiakuei</a:t>
            </a:r>
            <a:r>
              <a:rPr lang="zh-CN" altLang="zh-TW" dirty="0"/>
              <a:t>王家葵</a:t>
            </a:r>
            <a:r>
              <a:rPr lang="en-GB" altLang="zh-TW" dirty="0"/>
              <a:t>, </a:t>
            </a:r>
            <a:r>
              <a:rPr lang="en-GB" altLang="zh-TW" i="1" dirty="0"/>
              <a:t>Tao </a:t>
            </a:r>
            <a:r>
              <a:rPr lang="en-GB" altLang="zh-TW" i="1" dirty="0" err="1"/>
              <a:t>Hongjing</a:t>
            </a:r>
            <a:r>
              <a:rPr lang="en-GB" altLang="zh-TW" i="1" dirty="0"/>
              <a:t> </a:t>
            </a:r>
            <a:r>
              <a:rPr lang="en-GB" altLang="zh-TW" i="1" dirty="0" err="1"/>
              <a:t>congkao</a:t>
            </a:r>
            <a:r>
              <a:rPr lang="zh-CN" altLang="zh-TW" dirty="0"/>
              <a:t>陶弘景叢考</a:t>
            </a:r>
            <a:r>
              <a:rPr lang="en-GB" altLang="zh-TW" dirty="0" smtClean="0">
                <a:effectLst/>
              </a:rPr>
              <a:t>(Jinan: </a:t>
            </a:r>
            <a:r>
              <a:rPr lang="en-GB" altLang="zh-TW" dirty="0" err="1" smtClean="0">
                <a:effectLst/>
              </a:rPr>
              <a:t>Qilushushe</a:t>
            </a:r>
            <a:r>
              <a:rPr lang="en-GB" altLang="zh-TW" dirty="0" smtClean="0">
                <a:effectLst/>
              </a:rPr>
              <a:t>, 2003)</a:t>
            </a:r>
            <a:r>
              <a:rPr lang="en-GB" altLang="zh-TW" dirty="0"/>
              <a:t>,</a:t>
            </a:r>
            <a:endParaRPr lang="zh-TW" altLang="zh-TW" dirty="0" smtClean="0">
              <a:effectLst/>
            </a:endParaRPr>
          </a:p>
          <a:p>
            <a:pPr eaLnBrk="0" hangingPunct="0"/>
            <a:endParaRPr lang="zh-TW" altLang="zh-TW" dirty="0" smtClean="0">
              <a:effectLst/>
            </a:endParaRPr>
          </a:p>
          <a:p>
            <a:pPr eaLnBrk="0" hangingPunct="0"/>
            <a:r>
              <a:rPr lang="en-GB" altLang="zh-TW" dirty="0" smtClean="0">
                <a:effectLst/>
              </a:rPr>
              <a:t>Ding </a:t>
            </a:r>
            <a:r>
              <a:rPr lang="en-GB" altLang="zh-TW" dirty="0" err="1" smtClean="0">
                <a:effectLst/>
              </a:rPr>
              <a:t>Fubao</a:t>
            </a:r>
            <a:r>
              <a:rPr lang="zh-CN" altLang="zh-TW" dirty="0"/>
              <a:t>丁福保</a:t>
            </a:r>
            <a:r>
              <a:rPr lang="en-GB" altLang="zh-TW" dirty="0"/>
              <a:t>, ‘</a:t>
            </a:r>
            <a:r>
              <a:rPr lang="en-GB" altLang="zh-TW" dirty="0" err="1"/>
              <a:t>Silun</a:t>
            </a:r>
            <a:r>
              <a:rPr lang="zh-CN" altLang="zh-TW" dirty="0"/>
              <a:t>四論</a:t>
            </a:r>
            <a:r>
              <a:rPr lang="en-GB" altLang="zh-TW" dirty="0"/>
              <a:t>’ in </a:t>
            </a:r>
            <a:r>
              <a:rPr lang="en-GB" altLang="zh-TW" i="1" dirty="0" err="1"/>
              <a:t>Foxue</a:t>
            </a:r>
            <a:r>
              <a:rPr lang="en-GB" altLang="zh-TW" i="1" dirty="0"/>
              <a:t>, da </a:t>
            </a:r>
            <a:r>
              <a:rPr lang="en-GB" altLang="zh-TW" i="1" dirty="0" err="1"/>
              <a:t>cidian</a:t>
            </a:r>
            <a:r>
              <a:rPr lang="en-GB" altLang="zh-TW" i="1" dirty="0"/>
              <a:t> </a:t>
            </a:r>
            <a:r>
              <a:rPr lang="zh-CN" altLang="zh-TW" dirty="0"/>
              <a:t>佛學大辭典</a:t>
            </a:r>
            <a:r>
              <a:rPr lang="en-GB" altLang="zh-TW" dirty="0"/>
              <a:t> (</a:t>
            </a:r>
            <a:r>
              <a:rPr lang="en-GB" altLang="zh-TW" i="1" dirty="0"/>
              <a:t>Great Buddhist Dictionary</a:t>
            </a:r>
            <a:r>
              <a:rPr lang="en-GB" altLang="zh-TW" dirty="0"/>
              <a:t>),(Taipei: Corporate Body of the Buddha Educational Foundation, 1999)</a:t>
            </a:r>
            <a:endParaRPr lang="zh-TW" altLang="zh-TW" dirty="0" smtClean="0">
              <a:effectLst/>
            </a:endParaRPr>
          </a:p>
          <a:p>
            <a:pPr eaLnBrk="0" hangingPunct="0"/>
            <a:endParaRPr lang="zh-TW" altLang="zh-TW" dirty="0" smtClean="0">
              <a:effectLst/>
            </a:endParaRPr>
          </a:p>
          <a:p>
            <a:pPr eaLnBrk="0" hangingPunct="0"/>
            <a:r>
              <a:rPr lang="en-GB" altLang="zh-TW" dirty="0" smtClean="0">
                <a:effectLst/>
              </a:rPr>
              <a:t>Tian </a:t>
            </a:r>
            <a:r>
              <a:rPr lang="en-GB" altLang="zh-TW" dirty="0" err="1" smtClean="0">
                <a:effectLst/>
              </a:rPr>
              <a:t>Qiwen</a:t>
            </a:r>
            <a:r>
              <a:rPr lang="zh-CN" altLang="zh-TW" dirty="0"/>
              <a:t>田啟文</a:t>
            </a:r>
            <a:r>
              <a:rPr lang="en-GB" altLang="zh-TW" dirty="0" smtClean="0">
                <a:effectLst/>
              </a:rPr>
              <a:t>, ‘Discourse on the Confucian Ideas in Tao </a:t>
            </a:r>
            <a:r>
              <a:rPr lang="en-GB" altLang="zh-TW" dirty="0" err="1" smtClean="0">
                <a:effectLst/>
              </a:rPr>
              <a:t>Hongjing's</a:t>
            </a:r>
            <a:r>
              <a:rPr lang="en-GB" altLang="zh-TW" dirty="0" smtClean="0">
                <a:effectLst/>
              </a:rPr>
              <a:t> </a:t>
            </a:r>
            <a:r>
              <a:rPr lang="en-GB" altLang="zh-TW" i="1" dirty="0" err="1" smtClean="0">
                <a:effectLst/>
              </a:rPr>
              <a:t>Zhenling</a:t>
            </a:r>
            <a:r>
              <a:rPr lang="en-GB" altLang="zh-TW" i="1" dirty="0" smtClean="0">
                <a:effectLst/>
              </a:rPr>
              <a:t> </a:t>
            </a:r>
            <a:r>
              <a:rPr lang="en-GB" altLang="zh-TW" i="1" dirty="0" err="1" smtClean="0">
                <a:effectLst/>
              </a:rPr>
              <a:t>weiye</a:t>
            </a:r>
            <a:r>
              <a:rPr lang="en-GB" altLang="zh-TW" i="1" dirty="0" smtClean="0">
                <a:effectLst/>
              </a:rPr>
              <a:t> </a:t>
            </a:r>
            <a:r>
              <a:rPr lang="en-GB" altLang="zh-TW" i="1" dirty="0" err="1" smtClean="0">
                <a:effectLst/>
              </a:rPr>
              <a:t>tu</a:t>
            </a:r>
            <a:r>
              <a:rPr lang="en-GB" altLang="zh-TW" dirty="0" smtClean="0">
                <a:effectLst/>
              </a:rPr>
              <a:t> ’</a:t>
            </a:r>
            <a:r>
              <a:rPr lang="zh-CN" altLang="zh-TW" dirty="0"/>
              <a:t>論陶宏景真靈位業圖的儒家思想</a:t>
            </a:r>
            <a:r>
              <a:rPr lang="en-GB" altLang="zh-TW" dirty="0" smtClean="0">
                <a:effectLst/>
              </a:rPr>
              <a:t>(Taiwan: National Chung </a:t>
            </a:r>
            <a:r>
              <a:rPr lang="en-GB" altLang="zh-TW" dirty="0" err="1" smtClean="0">
                <a:effectLst/>
              </a:rPr>
              <a:t>Hsing</a:t>
            </a:r>
            <a:r>
              <a:rPr lang="en-GB" altLang="zh-TW" dirty="0" smtClean="0">
                <a:effectLst/>
              </a:rPr>
              <a:t> University, 1997)</a:t>
            </a:r>
          </a:p>
          <a:p>
            <a:pPr eaLnBrk="0" hangingPunct="0"/>
            <a:endParaRPr lang="en-GB" altLang="zh-TW" dirty="0"/>
          </a:p>
          <a:p>
            <a:pPr eaLnBrk="0" hangingPunct="0"/>
            <a:r>
              <a:rPr lang="en-GB" altLang="zh-TW" dirty="0" smtClean="0">
                <a:effectLst/>
              </a:rPr>
              <a:t>Hsueh-Ying Hsu,  essay (2019) ‘</a:t>
            </a:r>
            <a:r>
              <a:rPr lang="en-US" altLang="zh-TW" dirty="0"/>
              <a:t>Find Harmonious Mixture of Confucian Buddhism Daoism from Master Tao </a:t>
            </a:r>
            <a:r>
              <a:rPr lang="en-US" altLang="zh-TW" dirty="0" err="1"/>
              <a:t>Hongjing</a:t>
            </a:r>
            <a:r>
              <a:rPr lang="en-US" altLang="zh-TW" dirty="0"/>
              <a:t> (</a:t>
            </a:r>
            <a:r>
              <a:rPr lang="en-GB" altLang="zh-TW" dirty="0"/>
              <a:t>456-536 CE</a:t>
            </a:r>
            <a:r>
              <a:rPr lang="en-US" altLang="zh-TW" dirty="0"/>
              <a:t>) and Master </a:t>
            </a:r>
            <a:r>
              <a:rPr lang="en-US" altLang="zh-TW" dirty="0" err="1"/>
              <a:t>Tanluan</a:t>
            </a:r>
            <a:r>
              <a:rPr lang="en-US" altLang="zh-TW" dirty="0"/>
              <a:t> (</a:t>
            </a:r>
            <a:r>
              <a:rPr lang="en-GB" altLang="zh-TW" dirty="0"/>
              <a:t>475-542 CE</a:t>
            </a:r>
            <a:r>
              <a:rPr lang="en-US" altLang="zh-TW" dirty="0" smtClean="0"/>
              <a:t>)’ in Module HPPD 7009.</a:t>
            </a:r>
            <a:endParaRPr lang="en-GB" altLang="zh-TW" dirty="0" smtClean="0">
              <a:effectLst/>
            </a:endParaRPr>
          </a:p>
          <a:p>
            <a:pPr eaLnBrk="0" hangingPunct="0"/>
            <a:endParaRPr lang="zh-TW" altLang="zh-TW" dirty="0" smtClean="0">
              <a:effectLst/>
            </a:endParaRPr>
          </a:p>
          <a:p>
            <a:endParaRPr lang="zh-TW" altLang="en-US" dirty="0"/>
          </a:p>
        </p:txBody>
      </p:sp>
      <p:sp>
        <p:nvSpPr>
          <p:cNvPr id="4" name="文字方塊 3"/>
          <p:cNvSpPr txBox="1"/>
          <p:nvPr/>
        </p:nvSpPr>
        <p:spPr>
          <a:xfrm>
            <a:off x="838200" y="809897"/>
            <a:ext cx="1915886" cy="369332"/>
          </a:xfrm>
          <a:prstGeom prst="rect">
            <a:avLst/>
          </a:prstGeom>
          <a:noFill/>
        </p:spPr>
        <p:txBody>
          <a:bodyPr wrap="square" rtlCol="0">
            <a:spAutoFit/>
          </a:bodyPr>
          <a:lstStyle/>
          <a:p>
            <a:r>
              <a:rPr lang="en-US" altLang="zh-TW" dirty="0" smtClean="0"/>
              <a:t>Other References</a:t>
            </a:r>
            <a:endParaRPr lang="zh-TW" altLang="en-US" dirty="0"/>
          </a:p>
        </p:txBody>
      </p:sp>
    </p:spTree>
    <p:extLst>
      <p:ext uri="{BB962C8B-B14F-4D97-AF65-F5344CB8AC3E}">
        <p14:creationId xmlns:p14="http://schemas.microsoft.com/office/powerpoint/2010/main" val="145900909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endParaRPr lang="zh-TW" altLang="en-US"/>
          </a:p>
        </p:txBody>
      </p:sp>
      <p:sp>
        <p:nvSpPr>
          <p:cNvPr id="3" name="內容版面配置區 2"/>
          <p:cNvSpPr>
            <a:spLocks noGrp="1"/>
          </p:cNvSpPr>
          <p:nvPr>
            <p:ph idx="1"/>
          </p:nvPr>
        </p:nvSpPr>
        <p:spPr/>
        <p:txBody>
          <a:bodyPr/>
          <a:lstStyle/>
          <a:p>
            <a:endParaRPr lang="zh-TW" altLang="en-US"/>
          </a:p>
        </p:txBody>
      </p:sp>
    </p:spTree>
    <p:extLst>
      <p:ext uri="{BB962C8B-B14F-4D97-AF65-F5344CB8AC3E}">
        <p14:creationId xmlns:p14="http://schemas.microsoft.com/office/powerpoint/2010/main" val="203076258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10854</TotalTime>
  <Words>6131</Words>
  <Application>Microsoft Office PowerPoint</Application>
  <PresentationFormat>寬螢幕</PresentationFormat>
  <Paragraphs>332</Paragraphs>
  <Slides>39</Slides>
  <Notes>36</Notes>
  <HiddenSlides>0</HiddenSlides>
  <MMClips>0</MMClips>
  <ScaleCrop>false</ScaleCrop>
  <HeadingPairs>
    <vt:vector size="6" baseType="variant">
      <vt:variant>
        <vt:lpstr>使用字型</vt:lpstr>
      </vt:variant>
      <vt:variant>
        <vt:i4>5</vt:i4>
      </vt:variant>
      <vt:variant>
        <vt:lpstr>佈景主題</vt:lpstr>
      </vt:variant>
      <vt:variant>
        <vt:i4>1</vt:i4>
      </vt:variant>
      <vt:variant>
        <vt:lpstr>投影片標題</vt:lpstr>
      </vt:variant>
      <vt:variant>
        <vt:i4>39</vt:i4>
      </vt:variant>
    </vt:vector>
  </HeadingPairs>
  <TitlesOfParts>
    <vt:vector size="45" baseType="lpstr">
      <vt:lpstr>宋体</vt:lpstr>
      <vt:lpstr>新細明體</vt:lpstr>
      <vt:lpstr>Arial</vt:lpstr>
      <vt:lpstr>Calibri</vt:lpstr>
      <vt:lpstr>Calibri Light</vt:lpstr>
      <vt:lpstr>Office 佈景主題</vt:lpstr>
      <vt:lpstr>Find Harmonious Mixture of Buddhism Daoism from Master Tao Hongjing and Master Tanluan</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wuping</dc:creator>
  <cp:lastModifiedBy>wuping57 wuping57</cp:lastModifiedBy>
  <cp:revision>116</cp:revision>
  <dcterms:created xsi:type="dcterms:W3CDTF">2019-05-05T18:17:09Z</dcterms:created>
  <dcterms:modified xsi:type="dcterms:W3CDTF">2019-05-15T17:43:45Z</dcterms:modified>
</cp:coreProperties>
</file>