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62" r:id="rId4"/>
    <p:sldId id="263" r:id="rId5"/>
    <p:sldId id="264" r:id="rId6"/>
    <p:sldId id="259" r:id="rId7"/>
    <p:sldId id="260"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CC15"/>
    <a:srgbClr val="F2F4F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7"/>
    <p:restoredTop sz="94667"/>
  </p:normalViewPr>
  <p:slideViewPr>
    <p:cSldViewPr snapToGrid="0">
      <p:cViewPr varScale="1">
        <p:scale>
          <a:sx n="110" d="100"/>
          <a:sy n="110" d="100"/>
        </p:scale>
        <p:origin x="42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9F7883-8A4D-4CFC-9B20-27FA3ED884C0}" type="datetimeFigureOut">
              <a:rPr lang="en-GB" smtClean="0"/>
              <a:t>20/01/2026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C40C91-4964-4002-80FA-89B2BEEA9ACB}" type="slidenum">
              <a:rPr lang="en-GB" smtClean="0"/>
              <a:t>‹#›</a:t>
            </a:fld>
            <a:endParaRPr lang="en-GB"/>
          </a:p>
        </p:txBody>
      </p:sp>
    </p:spTree>
    <p:extLst>
      <p:ext uri="{BB962C8B-B14F-4D97-AF65-F5344CB8AC3E}">
        <p14:creationId xmlns:p14="http://schemas.microsoft.com/office/powerpoint/2010/main" val="36690506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3C40C91-4964-4002-80FA-89B2BEEA9ACB}" type="slidenum">
              <a:rPr lang="en-GB" smtClean="0"/>
              <a:t>6</a:t>
            </a:fld>
            <a:endParaRPr lang="en-GB"/>
          </a:p>
        </p:txBody>
      </p:sp>
    </p:spTree>
    <p:extLst>
      <p:ext uri="{BB962C8B-B14F-4D97-AF65-F5344CB8AC3E}">
        <p14:creationId xmlns:p14="http://schemas.microsoft.com/office/powerpoint/2010/main" val="2733852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7AF98-CEE3-BDE1-BCC7-CDA3EE21209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7006C3E-5529-C7D7-411B-AE1B2240D3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A772885-54E0-0B95-8B1A-AA23B3C92A73}"/>
              </a:ext>
            </a:extLst>
          </p:cNvPr>
          <p:cNvSpPr>
            <a:spLocks noGrp="1"/>
          </p:cNvSpPr>
          <p:nvPr>
            <p:ph type="dt" sz="half" idx="10"/>
          </p:nvPr>
        </p:nvSpPr>
        <p:spPr/>
        <p:txBody>
          <a:bodyPr/>
          <a:lstStyle/>
          <a:p>
            <a:fld id="{78445C8B-CA7C-0C4A-9507-544888D772F0}" type="datetimeFigureOut">
              <a:rPr lang="en-US" smtClean="0"/>
              <a:t>1/20/26</a:t>
            </a:fld>
            <a:endParaRPr lang="en-US"/>
          </a:p>
        </p:txBody>
      </p:sp>
      <p:sp>
        <p:nvSpPr>
          <p:cNvPr id="5" name="Footer Placeholder 4">
            <a:extLst>
              <a:ext uri="{FF2B5EF4-FFF2-40B4-BE49-F238E27FC236}">
                <a16:creationId xmlns:a16="http://schemas.microsoft.com/office/drawing/2014/main" id="{C3889178-7BC4-86D5-7D63-EDF322E265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C8928F-1BA5-D44E-AAE4-5B48E97A6404}"/>
              </a:ext>
            </a:extLst>
          </p:cNvPr>
          <p:cNvSpPr>
            <a:spLocks noGrp="1"/>
          </p:cNvSpPr>
          <p:nvPr>
            <p:ph type="sldNum" sz="quarter" idx="12"/>
          </p:nvPr>
        </p:nvSpPr>
        <p:spPr/>
        <p:txBody>
          <a:bodyPr/>
          <a:lstStyle/>
          <a:p>
            <a:fld id="{38D30EBD-D4B7-5B48-B29A-F7A87FB879B6}" type="slidenum">
              <a:rPr lang="en-US" smtClean="0"/>
              <a:t>‹#›</a:t>
            </a:fld>
            <a:endParaRPr lang="en-US"/>
          </a:p>
        </p:txBody>
      </p:sp>
    </p:spTree>
    <p:extLst>
      <p:ext uri="{BB962C8B-B14F-4D97-AF65-F5344CB8AC3E}">
        <p14:creationId xmlns:p14="http://schemas.microsoft.com/office/powerpoint/2010/main" val="2850463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21AC6-8300-415C-60D3-80F82E89114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B653260-3A8B-28B5-ED2E-1CE683E4185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FD46F37-F500-4554-1F09-4B525A1089F7}"/>
              </a:ext>
            </a:extLst>
          </p:cNvPr>
          <p:cNvSpPr>
            <a:spLocks noGrp="1"/>
          </p:cNvSpPr>
          <p:nvPr>
            <p:ph type="dt" sz="half" idx="10"/>
          </p:nvPr>
        </p:nvSpPr>
        <p:spPr/>
        <p:txBody>
          <a:bodyPr/>
          <a:lstStyle/>
          <a:p>
            <a:fld id="{78445C8B-CA7C-0C4A-9507-544888D772F0}" type="datetimeFigureOut">
              <a:rPr lang="en-US" smtClean="0"/>
              <a:t>1/20/26</a:t>
            </a:fld>
            <a:endParaRPr lang="en-US"/>
          </a:p>
        </p:txBody>
      </p:sp>
      <p:sp>
        <p:nvSpPr>
          <p:cNvPr id="5" name="Footer Placeholder 4">
            <a:extLst>
              <a:ext uri="{FF2B5EF4-FFF2-40B4-BE49-F238E27FC236}">
                <a16:creationId xmlns:a16="http://schemas.microsoft.com/office/drawing/2014/main" id="{7E6FF18B-F3FF-BB14-8D39-643F1A2E60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235DA6-7F65-F8F3-F9D9-2C9B583E15B2}"/>
              </a:ext>
            </a:extLst>
          </p:cNvPr>
          <p:cNvSpPr>
            <a:spLocks noGrp="1"/>
          </p:cNvSpPr>
          <p:nvPr>
            <p:ph type="sldNum" sz="quarter" idx="12"/>
          </p:nvPr>
        </p:nvSpPr>
        <p:spPr/>
        <p:txBody>
          <a:bodyPr/>
          <a:lstStyle/>
          <a:p>
            <a:fld id="{38D30EBD-D4B7-5B48-B29A-F7A87FB879B6}" type="slidenum">
              <a:rPr lang="en-US" smtClean="0"/>
              <a:t>‹#›</a:t>
            </a:fld>
            <a:endParaRPr lang="en-US"/>
          </a:p>
        </p:txBody>
      </p:sp>
    </p:spTree>
    <p:extLst>
      <p:ext uri="{BB962C8B-B14F-4D97-AF65-F5344CB8AC3E}">
        <p14:creationId xmlns:p14="http://schemas.microsoft.com/office/powerpoint/2010/main" val="1673390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F486B-5B11-2942-474B-BD17F63B89C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0B48E49-ABB7-B6A3-632D-3B16BA759CD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ABD003C-BD1C-2321-51CA-41984712A763}"/>
              </a:ext>
            </a:extLst>
          </p:cNvPr>
          <p:cNvSpPr>
            <a:spLocks noGrp="1"/>
          </p:cNvSpPr>
          <p:nvPr>
            <p:ph type="dt" sz="half" idx="10"/>
          </p:nvPr>
        </p:nvSpPr>
        <p:spPr/>
        <p:txBody>
          <a:bodyPr/>
          <a:lstStyle/>
          <a:p>
            <a:fld id="{78445C8B-CA7C-0C4A-9507-544888D772F0}" type="datetimeFigureOut">
              <a:rPr lang="en-US" smtClean="0"/>
              <a:t>1/20/26</a:t>
            </a:fld>
            <a:endParaRPr lang="en-US"/>
          </a:p>
        </p:txBody>
      </p:sp>
      <p:sp>
        <p:nvSpPr>
          <p:cNvPr id="5" name="Footer Placeholder 4">
            <a:extLst>
              <a:ext uri="{FF2B5EF4-FFF2-40B4-BE49-F238E27FC236}">
                <a16:creationId xmlns:a16="http://schemas.microsoft.com/office/drawing/2014/main" id="{9E270768-B380-A18D-7E43-7497E7308A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A10674-77E2-9C2D-B3A5-BC3FEE5610E8}"/>
              </a:ext>
            </a:extLst>
          </p:cNvPr>
          <p:cNvSpPr>
            <a:spLocks noGrp="1"/>
          </p:cNvSpPr>
          <p:nvPr>
            <p:ph type="sldNum" sz="quarter" idx="12"/>
          </p:nvPr>
        </p:nvSpPr>
        <p:spPr/>
        <p:txBody>
          <a:bodyPr/>
          <a:lstStyle/>
          <a:p>
            <a:fld id="{38D30EBD-D4B7-5B48-B29A-F7A87FB879B6}" type="slidenum">
              <a:rPr lang="en-US" smtClean="0"/>
              <a:t>‹#›</a:t>
            </a:fld>
            <a:endParaRPr lang="en-US"/>
          </a:p>
        </p:txBody>
      </p:sp>
    </p:spTree>
    <p:extLst>
      <p:ext uri="{BB962C8B-B14F-4D97-AF65-F5344CB8AC3E}">
        <p14:creationId xmlns:p14="http://schemas.microsoft.com/office/powerpoint/2010/main" val="1919792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55DA5-33DE-52E3-7163-7363EAAC3E0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FD193C6-F642-895F-8C24-31B36D23092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1092EFD-2AC3-ABA1-B456-D13CA29DF7A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332D741-7DE3-8C9A-5570-255C5C2307BF}"/>
              </a:ext>
            </a:extLst>
          </p:cNvPr>
          <p:cNvSpPr>
            <a:spLocks noGrp="1"/>
          </p:cNvSpPr>
          <p:nvPr>
            <p:ph type="dt" sz="half" idx="10"/>
          </p:nvPr>
        </p:nvSpPr>
        <p:spPr/>
        <p:txBody>
          <a:bodyPr/>
          <a:lstStyle/>
          <a:p>
            <a:fld id="{78445C8B-CA7C-0C4A-9507-544888D772F0}" type="datetimeFigureOut">
              <a:rPr lang="en-US" smtClean="0"/>
              <a:t>1/20/26</a:t>
            </a:fld>
            <a:endParaRPr lang="en-US"/>
          </a:p>
        </p:txBody>
      </p:sp>
      <p:sp>
        <p:nvSpPr>
          <p:cNvPr id="6" name="Footer Placeholder 5">
            <a:extLst>
              <a:ext uri="{FF2B5EF4-FFF2-40B4-BE49-F238E27FC236}">
                <a16:creationId xmlns:a16="http://schemas.microsoft.com/office/drawing/2014/main" id="{79F76D83-A91F-59BF-2432-9082758266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BC327B-92B8-3D36-ECB7-7E125BDEC9E0}"/>
              </a:ext>
            </a:extLst>
          </p:cNvPr>
          <p:cNvSpPr>
            <a:spLocks noGrp="1"/>
          </p:cNvSpPr>
          <p:nvPr>
            <p:ph type="sldNum" sz="quarter" idx="12"/>
          </p:nvPr>
        </p:nvSpPr>
        <p:spPr/>
        <p:txBody>
          <a:bodyPr/>
          <a:lstStyle/>
          <a:p>
            <a:fld id="{38D30EBD-D4B7-5B48-B29A-F7A87FB879B6}" type="slidenum">
              <a:rPr lang="en-US" smtClean="0"/>
              <a:t>‹#›</a:t>
            </a:fld>
            <a:endParaRPr lang="en-US"/>
          </a:p>
        </p:txBody>
      </p:sp>
    </p:spTree>
    <p:extLst>
      <p:ext uri="{BB962C8B-B14F-4D97-AF65-F5344CB8AC3E}">
        <p14:creationId xmlns:p14="http://schemas.microsoft.com/office/powerpoint/2010/main" val="375470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73FCA-24A5-3675-8C38-DDE7C1ECEBA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77F35FA-BD80-EF57-BBD8-25F90A45A2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3B816C1-80BB-3779-F4EC-FCA706FA866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2FE8E6F-5F1B-D5CA-B508-76DB3045DD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53C3D60-523A-BDA8-5F43-C259F1EE0B8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63F22F0-FD44-4C26-5D36-172390424C33}"/>
              </a:ext>
            </a:extLst>
          </p:cNvPr>
          <p:cNvSpPr>
            <a:spLocks noGrp="1"/>
          </p:cNvSpPr>
          <p:nvPr>
            <p:ph type="dt" sz="half" idx="10"/>
          </p:nvPr>
        </p:nvSpPr>
        <p:spPr/>
        <p:txBody>
          <a:bodyPr/>
          <a:lstStyle/>
          <a:p>
            <a:fld id="{78445C8B-CA7C-0C4A-9507-544888D772F0}" type="datetimeFigureOut">
              <a:rPr lang="en-US" smtClean="0"/>
              <a:t>1/20/26</a:t>
            </a:fld>
            <a:endParaRPr lang="en-US"/>
          </a:p>
        </p:txBody>
      </p:sp>
      <p:sp>
        <p:nvSpPr>
          <p:cNvPr id="8" name="Footer Placeholder 7">
            <a:extLst>
              <a:ext uri="{FF2B5EF4-FFF2-40B4-BE49-F238E27FC236}">
                <a16:creationId xmlns:a16="http://schemas.microsoft.com/office/drawing/2014/main" id="{D5F60DEF-AAD4-9D6A-93E6-3706C3C21C9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4643528-9988-360E-61E6-063546BB24EC}"/>
              </a:ext>
            </a:extLst>
          </p:cNvPr>
          <p:cNvSpPr>
            <a:spLocks noGrp="1"/>
          </p:cNvSpPr>
          <p:nvPr>
            <p:ph type="sldNum" sz="quarter" idx="12"/>
          </p:nvPr>
        </p:nvSpPr>
        <p:spPr/>
        <p:txBody>
          <a:bodyPr/>
          <a:lstStyle/>
          <a:p>
            <a:fld id="{38D30EBD-D4B7-5B48-B29A-F7A87FB879B6}" type="slidenum">
              <a:rPr lang="en-US" smtClean="0"/>
              <a:t>‹#›</a:t>
            </a:fld>
            <a:endParaRPr lang="en-US"/>
          </a:p>
        </p:txBody>
      </p:sp>
    </p:spTree>
    <p:extLst>
      <p:ext uri="{BB962C8B-B14F-4D97-AF65-F5344CB8AC3E}">
        <p14:creationId xmlns:p14="http://schemas.microsoft.com/office/powerpoint/2010/main" val="1124668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75AEC-70C2-FC13-6C21-463A190C832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CD8EF3A-EFF1-563B-E18F-B4447470DE54}"/>
              </a:ext>
            </a:extLst>
          </p:cNvPr>
          <p:cNvSpPr>
            <a:spLocks noGrp="1"/>
          </p:cNvSpPr>
          <p:nvPr>
            <p:ph type="dt" sz="half" idx="10"/>
          </p:nvPr>
        </p:nvSpPr>
        <p:spPr/>
        <p:txBody>
          <a:bodyPr/>
          <a:lstStyle/>
          <a:p>
            <a:fld id="{78445C8B-CA7C-0C4A-9507-544888D772F0}" type="datetimeFigureOut">
              <a:rPr lang="en-US" smtClean="0"/>
              <a:t>1/20/26</a:t>
            </a:fld>
            <a:endParaRPr lang="en-US"/>
          </a:p>
        </p:txBody>
      </p:sp>
      <p:sp>
        <p:nvSpPr>
          <p:cNvPr id="4" name="Footer Placeholder 3">
            <a:extLst>
              <a:ext uri="{FF2B5EF4-FFF2-40B4-BE49-F238E27FC236}">
                <a16:creationId xmlns:a16="http://schemas.microsoft.com/office/drawing/2014/main" id="{48BB0E0A-75BF-C164-ACCA-E3421276971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4ECB0A7-0BF1-C870-7319-79E8399643A0}"/>
              </a:ext>
            </a:extLst>
          </p:cNvPr>
          <p:cNvSpPr>
            <a:spLocks noGrp="1"/>
          </p:cNvSpPr>
          <p:nvPr>
            <p:ph type="sldNum" sz="quarter" idx="12"/>
          </p:nvPr>
        </p:nvSpPr>
        <p:spPr/>
        <p:txBody>
          <a:bodyPr/>
          <a:lstStyle/>
          <a:p>
            <a:fld id="{38D30EBD-D4B7-5B48-B29A-F7A87FB879B6}" type="slidenum">
              <a:rPr lang="en-US" smtClean="0"/>
              <a:t>‹#›</a:t>
            </a:fld>
            <a:endParaRPr lang="en-US"/>
          </a:p>
        </p:txBody>
      </p:sp>
    </p:spTree>
    <p:extLst>
      <p:ext uri="{BB962C8B-B14F-4D97-AF65-F5344CB8AC3E}">
        <p14:creationId xmlns:p14="http://schemas.microsoft.com/office/powerpoint/2010/main" val="32756987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550AF3-C16E-D280-9577-5CEABFE56428}"/>
              </a:ext>
            </a:extLst>
          </p:cNvPr>
          <p:cNvSpPr>
            <a:spLocks noGrp="1"/>
          </p:cNvSpPr>
          <p:nvPr>
            <p:ph type="dt" sz="half" idx="10"/>
          </p:nvPr>
        </p:nvSpPr>
        <p:spPr/>
        <p:txBody>
          <a:bodyPr/>
          <a:lstStyle/>
          <a:p>
            <a:fld id="{78445C8B-CA7C-0C4A-9507-544888D772F0}" type="datetimeFigureOut">
              <a:rPr lang="en-US" smtClean="0"/>
              <a:t>1/20/26</a:t>
            </a:fld>
            <a:endParaRPr lang="en-US"/>
          </a:p>
        </p:txBody>
      </p:sp>
      <p:sp>
        <p:nvSpPr>
          <p:cNvPr id="3" name="Footer Placeholder 2">
            <a:extLst>
              <a:ext uri="{FF2B5EF4-FFF2-40B4-BE49-F238E27FC236}">
                <a16:creationId xmlns:a16="http://schemas.microsoft.com/office/drawing/2014/main" id="{6CFB1A08-FEC0-D28D-4801-593F180DBD4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C163B1A-C61B-9B5C-3C67-1E0121986FC7}"/>
              </a:ext>
            </a:extLst>
          </p:cNvPr>
          <p:cNvSpPr>
            <a:spLocks noGrp="1"/>
          </p:cNvSpPr>
          <p:nvPr>
            <p:ph type="sldNum" sz="quarter" idx="12"/>
          </p:nvPr>
        </p:nvSpPr>
        <p:spPr/>
        <p:txBody>
          <a:bodyPr/>
          <a:lstStyle/>
          <a:p>
            <a:fld id="{38D30EBD-D4B7-5B48-B29A-F7A87FB879B6}" type="slidenum">
              <a:rPr lang="en-US" smtClean="0"/>
              <a:t>‹#›</a:t>
            </a:fld>
            <a:endParaRPr lang="en-US"/>
          </a:p>
        </p:txBody>
      </p:sp>
    </p:spTree>
    <p:extLst>
      <p:ext uri="{BB962C8B-B14F-4D97-AF65-F5344CB8AC3E}">
        <p14:creationId xmlns:p14="http://schemas.microsoft.com/office/powerpoint/2010/main" val="3891412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EA0B-5611-BA94-5CF6-8FBE67F8487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09647E5-5E80-5ECE-D34F-A7ACD1E8EC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6517AEA-1CEE-C8E9-3413-3B19933E52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998A5F9-D80B-3336-CCDC-02D04C95B6D9}"/>
              </a:ext>
            </a:extLst>
          </p:cNvPr>
          <p:cNvSpPr>
            <a:spLocks noGrp="1"/>
          </p:cNvSpPr>
          <p:nvPr>
            <p:ph type="dt" sz="half" idx="10"/>
          </p:nvPr>
        </p:nvSpPr>
        <p:spPr/>
        <p:txBody>
          <a:bodyPr/>
          <a:lstStyle/>
          <a:p>
            <a:fld id="{78445C8B-CA7C-0C4A-9507-544888D772F0}" type="datetimeFigureOut">
              <a:rPr lang="en-US" smtClean="0"/>
              <a:t>1/20/26</a:t>
            </a:fld>
            <a:endParaRPr lang="en-US"/>
          </a:p>
        </p:txBody>
      </p:sp>
      <p:sp>
        <p:nvSpPr>
          <p:cNvPr id="6" name="Footer Placeholder 5">
            <a:extLst>
              <a:ext uri="{FF2B5EF4-FFF2-40B4-BE49-F238E27FC236}">
                <a16:creationId xmlns:a16="http://schemas.microsoft.com/office/drawing/2014/main" id="{2C8697E2-3485-C21D-354B-7D70081A60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7BB7C2-0060-2A0E-10E8-50B333F45F33}"/>
              </a:ext>
            </a:extLst>
          </p:cNvPr>
          <p:cNvSpPr>
            <a:spLocks noGrp="1"/>
          </p:cNvSpPr>
          <p:nvPr>
            <p:ph type="sldNum" sz="quarter" idx="12"/>
          </p:nvPr>
        </p:nvSpPr>
        <p:spPr/>
        <p:txBody>
          <a:bodyPr/>
          <a:lstStyle/>
          <a:p>
            <a:fld id="{38D30EBD-D4B7-5B48-B29A-F7A87FB879B6}" type="slidenum">
              <a:rPr lang="en-US" smtClean="0"/>
              <a:t>‹#›</a:t>
            </a:fld>
            <a:endParaRPr lang="en-US"/>
          </a:p>
        </p:txBody>
      </p:sp>
    </p:spTree>
    <p:extLst>
      <p:ext uri="{BB962C8B-B14F-4D97-AF65-F5344CB8AC3E}">
        <p14:creationId xmlns:p14="http://schemas.microsoft.com/office/powerpoint/2010/main" val="9765860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F1224-8CCE-6919-77EB-1BB46AB844C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695CAEA-32A4-839A-87F3-15FDD763EA4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62AA111-F9A9-C928-559B-58BAD7268F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548EFC6-C987-988B-4D6B-EE6C26AD3EC1}"/>
              </a:ext>
            </a:extLst>
          </p:cNvPr>
          <p:cNvSpPr>
            <a:spLocks noGrp="1"/>
          </p:cNvSpPr>
          <p:nvPr>
            <p:ph type="dt" sz="half" idx="10"/>
          </p:nvPr>
        </p:nvSpPr>
        <p:spPr/>
        <p:txBody>
          <a:bodyPr/>
          <a:lstStyle/>
          <a:p>
            <a:fld id="{78445C8B-CA7C-0C4A-9507-544888D772F0}" type="datetimeFigureOut">
              <a:rPr lang="en-US" smtClean="0"/>
              <a:t>1/20/26</a:t>
            </a:fld>
            <a:endParaRPr lang="en-US"/>
          </a:p>
        </p:txBody>
      </p:sp>
      <p:sp>
        <p:nvSpPr>
          <p:cNvPr id="6" name="Footer Placeholder 5">
            <a:extLst>
              <a:ext uri="{FF2B5EF4-FFF2-40B4-BE49-F238E27FC236}">
                <a16:creationId xmlns:a16="http://schemas.microsoft.com/office/drawing/2014/main" id="{4734B2A7-E31E-BC3F-6F05-EC8D231CF9F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1E6509B-9BAA-9D95-CF7B-B37F1F5D5207}"/>
              </a:ext>
            </a:extLst>
          </p:cNvPr>
          <p:cNvSpPr>
            <a:spLocks noGrp="1"/>
          </p:cNvSpPr>
          <p:nvPr>
            <p:ph type="sldNum" sz="quarter" idx="12"/>
          </p:nvPr>
        </p:nvSpPr>
        <p:spPr/>
        <p:txBody>
          <a:bodyPr/>
          <a:lstStyle/>
          <a:p>
            <a:fld id="{38D30EBD-D4B7-5B48-B29A-F7A87FB879B6}" type="slidenum">
              <a:rPr lang="en-US" smtClean="0"/>
              <a:t>‹#›</a:t>
            </a:fld>
            <a:endParaRPr lang="en-US"/>
          </a:p>
        </p:txBody>
      </p:sp>
    </p:spTree>
    <p:extLst>
      <p:ext uri="{BB962C8B-B14F-4D97-AF65-F5344CB8AC3E}">
        <p14:creationId xmlns:p14="http://schemas.microsoft.com/office/powerpoint/2010/main" val="1875136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AF255-35E5-825A-9C2B-7DDFCBCBB86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8A48155-0E4D-FFDC-4CEF-49C19650E07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731660-A349-B174-A916-5E9264A79249}"/>
              </a:ext>
            </a:extLst>
          </p:cNvPr>
          <p:cNvSpPr>
            <a:spLocks noGrp="1"/>
          </p:cNvSpPr>
          <p:nvPr>
            <p:ph type="dt" sz="half" idx="10"/>
          </p:nvPr>
        </p:nvSpPr>
        <p:spPr/>
        <p:txBody>
          <a:bodyPr/>
          <a:lstStyle/>
          <a:p>
            <a:fld id="{78445C8B-CA7C-0C4A-9507-544888D772F0}" type="datetimeFigureOut">
              <a:rPr lang="en-US" smtClean="0"/>
              <a:t>1/20/26</a:t>
            </a:fld>
            <a:endParaRPr lang="en-US"/>
          </a:p>
        </p:txBody>
      </p:sp>
      <p:sp>
        <p:nvSpPr>
          <p:cNvPr id="5" name="Footer Placeholder 4">
            <a:extLst>
              <a:ext uri="{FF2B5EF4-FFF2-40B4-BE49-F238E27FC236}">
                <a16:creationId xmlns:a16="http://schemas.microsoft.com/office/drawing/2014/main" id="{B007CB07-8ACB-F459-C611-A637BCC4CC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CC0942-286B-5802-F738-E229893093A6}"/>
              </a:ext>
            </a:extLst>
          </p:cNvPr>
          <p:cNvSpPr>
            <a:spLocks noGrp="1"/>
          </p:cNvSpPr>
          <p:nvPr>
            <p:ph type="sldNum" sz="quarter" idx="12"/>
          </p:nvPr>
        </p:nvSpPr>
        <p:spPr/>
        <p:txBody>
          <a:bodyPr/>
          <a:lstStyle/>
          <a:p>
            <a:fld id="{38D30EBD-D4B7-5B48-B29A-F7A87FB879B6}" type="slidenum">
              <a:rPr lang="en-US" smtClean="0"/>
              <a:t>‹#›</a:t>
            </a:fld>
            <a:endParaRPr lang="en-US"/>
          </a:p>
        </p:txBody>
      </p:sp>
    </p:spTree>
    <p:extLst>
      <p:ext uri="{BB962C8B-B14F-4D97-AF65-F5344CB8AC3E}">
        <p14:creationId xmlns:p14="http://schemas.microsoft.com/office/powerpoint/2010/main" val="1085057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F22DD0-B6F0-008D-7CE9-A24E0BCAC27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7D8B9C3-F5A0-8914-D5F3-00089EA722E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2BDF39-ABD9-22DA-427C-F7460288CEA2}"/>
              </a:ext>
            </a:extLst>
          </p:cNvPr>
          <p:cNvSpPr>
            <a:spLocks noGrp="1"/>
          </p:cNvSpPr>
          <p:nvPr>
            <p:ph type="dt" sz="half" idx="10"/>
          </p:nvPr>
        </p:nvSpPr>
        <p:spPr/>
        <p:txBody>
          <a:bodyPr/>
          <a:lstStyle/>
          <a:p>
            <a:fld id="{78445C8B-CA7C-0C4A-9507-544888D772F0}" type="datetimeFigureOut">
              <a:rPr lang="en-US" smtClean="0"/>
              <a:t>1/20/26</a:t>
            </a:fld>
            <a:endParaRPr lang="en-US"/>
          </a:p>
        </p:txBody>
      </p:sp>
      <p:sp>
        <p:nvSpPr>
          <p:cNvPr id="5" name="Footer Placeholder 4">
            <a:extLst>
              <a:ext uri="{FF2B5EF4-FFF2-40B4-BE49-F238E27FC236}">
                <a16:creationId xmlns:a16="http://schemas.microsoft.com/office/drawing/2014/main" id="{9E704C1F-BE8C-A727-FE8E-4C45D2023D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476649-388A-C10A-79F4-CF7C508C91EF}"/>
              </a:ext>
            </a:extLst>
          </p:cNvPr>
          <p:cNvSpPr>
            <a:spLocks noGrp="1"/>
          </p:cNvSpPr>
          <p:nvPr>
            <p:ph type="sldNum" sz="quarter" idx="12"/>
          </p:nvPr>
        </p:nvSpPr>
        <p:spPr/>
        <p:txBody>
          <a:bodyPr/>
          <a:lstStyle/>
          <a:p>
            <a:fld id="{38D30EBD-D4B7-5B48-B29A-F7A87FB879B6}" type="slidenum">
              <a:rPr lang="en-US" smtClean="0"/>
              <a:t>‹#›</a:t>
            </a:fld>
            <a:endParaRPr lang="en-US"/>
          </a:p>
        </p:txBody>
      </p:sp>
    </p:spTree>
    <p:extLst>
      <p:ext uri="{BB962C8B-B14F-4D97-AF65-F5344CB8AC3E}">
        <p14:creationId xmlns:p14="http://schemas.microsoft.com/office/powerpoint/2010/main" val="3779860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BC1E70-D4BC-E02D-4A47-3BF175F1F5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7A762D5-E65B-BF8A-B557-3768FB4577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4403F3B-4BF6-51AD-EB2C-E7B36D7155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445C8B-CA7C-0C4A-9507-544888D772F0}" type="datetimeFigureOut">
              <a:rPr lang="en-US" smtClean="0"/>
              <a:t>1/20/26</a:t>
            </a:fld>
            <a:endParaRPr lang="en-US"/>
          </a:p>
        </p:txBody>
      </p:sp>
      <p:sp>
        <p:nvSpPr>
          <p:cNvPr id="5" name="Footer Placeholder 4">
            <a:extLst>
              <a:ext uri="{FF2B5EF4-FFF2-40B4-BE49-F238E27FC236}">
                <a16:creationId xmlns:a16="http://schemas.microsoft.com/office/drawing/2014/main" id="{B88E371A-9018-9B95-BE75-DE3F07FDF5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41AA2F5-244A-A588-EBBD-0C58BACB07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D30EBD-D4B7-5B48-B29A-F7A87FB879B6}" type="slidenum">
              <a:rPr lang="en-US" smtClean="0"/>
              <a:t>‹#›</a:t>
            </a:fld>
            <a:endParaRPr lang="en-US"/>
          </a:p>
        </p:txBody>
      </p:sp>
    </p:spTree>
    <p:extLst>
      <p:ext uri="{BB962C8B-B14F-4D97-AF65-F5344CB8AC3E}">
        <p14:creationId xmlns:p14="http://schemas.microsoft.com/office/powerpoint/2010/main" val="14810458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emf"/></Relationships>
</file>

<file path=ppt/slides/_rels/slide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2A8F1F7-8372-E6F1-BCF7-501C38933127}"/>
              </a:ext>
            </a:extLst>
          </p:cNvPr>
          <p:cNvSpPr>
            <a:spLocks noGrp="1"/>
          </p:cNvSpPr>
          <p:nvPr>
            <p:ph type="ctrTitle"/>
          </p:nvPr>
        </p:nvSpPr>
        <p:spPr/>
        <p:txBody>
          <a:bodyPr/>
          <a:lstStyle/>
          <a:p>
            <a:endParaRPr lang="en-US"/>
          </a:p>
        </p:txBody>
      </p:sp>
      <p:sp>
        <p:nvSpPr>
          <p:cNvPr id="8" name="Subtitle 7">
            <a:extLst>
              <a:ext uri="{FF2B5EF4-FFF2-40B4-BE49-F238E27FC236}">
                <a16:creationId xmlns:a16="http://schemas.microsoft.com/office/drawing/2014/main" id="{0714311F-5D5E-5AE3-6CB0-AB17441A14F1}"/>
              </a:ext>
            </a:extLst>
          </p:cNvPr>
          <p:cNvSpPr>
            <a:spLocks noGrp="1"/>
          </p:cNvSpPr>
          <p:nvPr>
            <p:ph type="subTitle" idx="1"/>
          </p:nvPr>
        </p:nvSpPr>
        <p:spPr/>
        <p:txBody>
          <a:bodyPr/>
          <a:lstStyle/>
          <a:p>
            <a:endParaRPr lang="en-US"/>
          </a:p>
        </p:txBody>
      </p:sp>
      <p:pic>
        <p:nvPicPr>
          <p:cNvPr id="6" name="Picture 5" descr="A blue rectangle with a white circle in the middle&#10;&#10;Description automatically generated">
            <a:extLst>
              <a:ext uri="{FF2B5EF4-FFF2-40B4-BE49-F238E27FC236}">
                <a16:creationId xmlns:a16="http://schemas.microsoft.com/office/drawing/2014/main" id="{33D20CC4-8EBF-7741-A23B-50CC0A615ACD}"/>
              </a:ext>
            </a:extLst>
          </p:cNvPr>
          <p:cNvPicPr>
            <a:picLocks noChangeAspect="1"/>
          </p:cNvPicPr>
          <p:nvPr/>
        </p:nvPicPr>
        <p:blipFill>
          <a:blip r:embed="rId2"/>
          <a:stretch>
            <a:fillRect/>
          </a:stretch>
        </p:blipFill>
        <p:spPr>
          <a:xfrm>
            <a:off x="-50800" y="-81023"/>
            <a:ext cx="12293600" cy="6939023"/>
          </a:xfrm>
          <a:prstGeom prst="rect">
            <a:avLst/>
          </a:prstGeom>
        </p:spPr>
      </p:pic>
      <p:sp>
        <p:nvSpPr>
          <p:cNvPr id="10" name="TextBox 9">
            <a:extLst>
              <a:ext uri="{FF2B5EF4-FFF2-40B4-BE49-F238E27FC236}">
                <a16:creationId xmlns:a16="http://schemas.microsoft.com/office/drawing/2014/main" id="{D9E5B71F-2233-8C43-701B-69979D1A52A2}"/>
              </a:ext>
            </a:extLst>
          </p:cNvPr>
          <p:cNvSpPr txBox="1"/>
          <p:nvPr/>
        </p:nvSpPr>
        <p:spPr>
          <a:xfrm>
            <a:off x="390646" y="2420430"/>
            <a:ext cx="6151944" cy="1946687"/>
          </a:xfrm>
          <a:prstGeom prst="rect">
            <a:avLst/>
          </a:prstGeom>
          <a:noFill/>
        </p:spPr>
        <p:txBody>
          <a:bodyPr wrap="square">
            <a:spAutoFit/>
          </a:bodyPr>
          <a:lstStyle/>
          <a:p>
            <a:r>
              <a:rPr lang="en-GB" sz="2800" b="1" dirty="0">
                <a:solidFill>
                  <a:schemeClr val="bg1"/>
                </a:solidFill>
                <a:effectLst/>
                <a:latin typeface="Arial" panose="020B0604020202020204" pitchFamily="34" charset="0"/>
                <a:cs typeface="Arial" panose="020B0604020202020204" pitchFamily="34" charset="0"/>
              </a:rPr>
              <a:t>JCT Contracts and Power Dynamics in Construction: </a:t>
            </a:r>
          </a:p>
          <a:p>
            <a:endParaRPr lang="en-GB" sz="1050" dirty="0">
              <a:solidFill>
                <a:schemeClr val="bg1"/>
              </a:solidFill>
              <a:effectLst/>
              <a:latin typeface="Arial" panose="020B0604020202020204" pitchFamily="34" charset="0"/>
              <a:cs typeface="Arial" panose="020B0604020202020204" pitchFamily="34" charset="0"/>
            </a:endParaRPr>
          </a:p>
          <a:p>
            <a:endParaRPr lang="en-GB" dirty="0">
              <a:solidFill>
                <a:schemeClr val="bg1"/>
              </a:solidFill>
              <a:effectLst/>
              <a:latin typeface="Arial" panose="020B0604020202020204" pitchFamily="34" charset="0"/>
              <a:cs typeface="Arial" panose="020B0604020202020204" pitchFamily="34" charset="0"/>
            </a:endParaRPr>
          </a:p>
          <a:p>
            <a:r>
              <a:rPr lang="en-GB" dirty="0">
                <a:solidFill>
                  <a:srgbClr val="FACC15"/>
                </a:solidFill>
                <a:effectLst/>
                <a:latin typeface="Arial" panose="020B0604020202020204" pitchFamily="34" charset="0"/>
                <a:cs typeface="Arial" panose="020B0604020202020204" pitchFamily="34" charset="0"/>
              </a:rPr>
              <a:t>Main Contractor Control over Subcontractor</a:t>
            </a:r>
          </a:p>
          <a:p>
            <a:r>
              <a:rPr lang="en-GB" dirty="0">
                <a:solidFill>
                  <a:srgbClr val="FACC15"/>
                </a:solidFill>
                <a:effectLst/>
                <a:latin typeface="Arial" panose="020B0604020202020204" pitchFamily="34" charset="0"/>
                <a:cs typeface="Arial" panose="020B0604020202020204" pitchFamily="34" charset="0"/>
              </a:rPr>
              <a:t>Payments, Variations, and Disputes</a:t>
            </a:r>
            <a:endParaRPr lang="en-US" dirty="0">
              <a:solidFill>
                <a:srgbClr val="FACC15"/>
              </a:solidFill>
              <a:latin typeface="Arial" panose="020B0604020202020204" pitchFamily="34" charset="0"/>
              <a:cs typeface="Arial" panose="020B0604020202020204" pitchFamily="34" charset="0"/>
            </a:endParaRPr>
          </a:p>
        </p:txBody>
      </p:sp>
      <p:cxnSp>
        <p:nvCxnSpPr>
          <p:cNvPr id="15" name="Straight Connector 14">
            <a:extLst>
              <a:ext uri="{FF2B5EF4-FFF2-40B4-BE49-F238E27FC236}">
                <a16:creationId xmlns:a16="http://schemas.microsoft.com/office/drawing/2014/main" id="{C4AE4EFD-36B8-984A-2FE4-333352782E10}"/>
              </a:ext>
            </a:extLst>
          </p:cNvPr>
          <p:cNvCxnSpPr/>
          <p:nvPr/>
        </p:nvCxnSpPr>
        <p:spPr>
          <a:xfrm>
            <a:off x="431800" y="3535363"/>
            <a:ext cx="5511800"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12E887F8-D139-49D0-6D36-0EDE074F613B}"/>
              </a:ext>
            </a:extLst>
          </p:cNvPr>
          <p:cNvSpPr/>
          <p:nvPr/>
        </p:nvSpPr>
        <p:spPr>
          <a:xfrm>
            <a:off x="-50800" y="6743699"/>
            <a:ext cx="12293600" cy="206375"/>
          </a:xfrm>
          <a:prstGeom prst="rect">
            <a:avLst/>
          </a:prstGeom>
          <a:solidFill>
            <a:srgbClr val="FACC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95366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blue rectangle with a white circle in the middle&#10;&#10;Description automatically generated">
            <a:extLst>
              <a:ext uri="{FF2B5EF4-FFF2-40B4-BE49-F238E27FC236}">
                <a16:creationId xmlns:a16="http://schemas.microsoft.com/office/drawing/2014/main" id="{46193E4C-977D-D9DD-1A6C-7892FFC57D5F}"/>
              </a:ext>
            </a:extLst>
          </p:cNvPr>
          <p:cNvPicPr>
            <a:picLocks noChangeAspect="1"/>
          </p:cNvPicPr>
          <p:nvPr/>
        </p:nvPicPr>
        <p:blipFill>
          <a:blip r:embed="rId2"/>
          <a:stretch>
            <a:fillRect/>
          </a:stretch>
        </p:blipFill>
        <p:spPr>
          <a:xfrm>
            <a:off x="-50800" y="-195324"/>
            <a:ext cx="12293600" cy="6939023"/>
          </a:xfrm>
          <a:prstGeom prst="rect">
            <a:avLst/>
          </a:prstGeom>
        </p:spPr>
      </p:pic>
      <p:sp>
        <p:nvSpPr>
          <p:cNvPr id="7" name="TextBox 6">
            <a:extLst>
              <a:ext uri="{FF2B5EF4-FFF2-40B4-BE49-F238E27FC236}">
                <a16:creationId xmlns:a16="http://schemas.microsoft.com/office/drawing/2014/main" id="{C8940195-5094-9A8D-B58F-F4F497868DAF}"/>
              </a:ext>
            </a:extLst>
          </p:cNvPr>
          <p:cNvSpPr txBox="1"/>
          <p:nvPr/>
        </p:nvSpPr>
        <p:spPr>
          <a:xfrm>
            <a:off x="598128" y="2669697"/>
            <a:ext cx="6096000" cy="3157083"/>
          </a:xfrm>
          <a:prstGeom prst="rect">
            <a:avLst/>
          </a:prstGeom>
          <a:noFill/>
        </p:spPr>
        <p:txBody>
          <a:bodyPr wrap="square">
            <a:spAutoFit/>
          </a:bodyPr>
          <a:lstStyle/>
          <a:p>
            <a:pPr marL="285750" indent="-285750" algn="l">
              <a:lnSpc>
                <a:spcPct val="150000"/>
              </a:lnSpc>
              <a:buClr>
                <a:srgbClr val="FACC15"/>
              </a:buClr>
              <a:buFont typeface="Arial" panose="020B0604020202020204" pitchFamily="34" charset="0"/>
              <a:buChar char="•"/>
            </a:pPr>
            <a:r>
              <a:rPr lang="en-GB" sz="1400" dirty="0">
                <a:solidFill>
                  <a:schemeClr val="bg1"/>
                </a:solidFill>
                <a:latin typeface="Aptos" panose="020B0004020202020204" pitchFamily="34" charset="0"/>
              </a:rPr>
              <a:t>Analyse the extent of main contractor control over subcontractor payments within JCT contractual frameworks.</a:t>
            </a:r>
          </a:p>
          <a:p>
            <a:pPr marL="285750" indent="-285750" algn="l">
              <a:lnSpc>
                <a:spcPct val="150000"/>
              </a:lnSpc>
              <a:buClr>
                <a:srgbClr val="FACC15"/>
              </a:buClr>
              <a:buFont typeface="Arial" panose="020B0604020202020204" pitchFamily="34" charset="0"/>
              <a:buChar char="•"/>
            </a:pPr>
            <a:endParaRPr lang="en-GB" sz="1400" dirty="0">
              <a:solidFill>
                <a:schemeClr val="bg1"/>
              </a:solidFill>
              <a:latin typeface="Aptos" panose="020B0004020202020204" pitchFamily="34" charset="0"/>
            </a:endParaRPr>
          </a:p>
          <a:p>
            <a:pPr marL="285750" indent="-285750" algn="l">
              <a:lnSpc>
                <a:spcPct val="150000"/>
              </a:lnSpc>
              <a:buClr>
                <a:srgbClr val="FACC15"/>
              </a:buClr>
              <a:buFont typeface="Arial" panose="020B0604020202020204" pitchFamily="34" charset="0"/>
              <a:buChar char="•"/>
            </a:pPr>
            <a:r>
              <a:rPr lang="en-GB" sz="1400" dirty="0">
                <a:solidFill>
                  <a:schemeClr val="bg1"/>
                </a:solidFill>
                <a:latin typeface="Aptos" panose="020B0004020202020204" pitchFamily="34" charset="0"/>
              </a:rPr>
              <a:t>Evaluate how JCT provisions relating to variations influence commercial risk and entitlement at subcontract level. </a:t>
            </a:r>
          </a:p>
          <a:p>
            <a:pPr marL="285750" indent="-285750" algn="l">
              <a:lnSpc>
                <a:spcPct val="150000"/>
              </a:lnSpc>
              <a:buClr>
                <a:srgbClr val="FACC15"/>
              </a:buClr>
              <a:buFont typeface="Arial" panose="020B0604020202020204" pitchFamily="34" charset="0"/>
              <a:buChar char="•"/>
            </a:pPr>
            <a:endParaRPr lang="en-GB" sz="1400" dirty="0">
              <a:solidFill>
                <a:schemeClr val="bg1"/>
              </a:solidFill>
              <a:latin typeface="Aptos" panose="020B0004020202020204" pitchFamily="34" charset="0"/>
            </a:endParaRPr>
          </a:p>
          <a:p>
            <a:pPr marL="285750" indent="-285750" algn="l">
              <a:lnSpc>
                <a:spcPct val="150000"/>
              </a:lnSpc>
              <a:buClr>
                <a:srgbClr val="FACC15"/>
              </a:buClr>
              <a:buFont typeface="Arial" panose="020B0604020202020204" pitchFamily="34" charset="0"/>
              <a:buChar char="•"/>
            </a:pPr>
            <a:r>
              <a:rPr lang="en-GB" sz="1400" dirty="0">
                <a:solidFill>
                  <a:schemeClr val="bg1"/>
                </a:solidFill>
                <a:latin typeface="Aptos" panose="020B0004020202020204" pitchFamily="34" charset="0"/>
              </a:rPr>
              <a:t>Assess whether dispute resolution mechanisms under JCT contracts operate fairly for subcontractors in practice.</a:t>
            </a:r>
          </a:p>
          <a:p>
            <a:pPr marL="285750" indent="-285750" algn="l">
              <a:lnSpc>
                <a:spcPct val="200000"/>
              </a:lnSpc>
              <a:buClr>
                <a:srgbClr val="FACC15"/>
              </a:buClr>
              <a:buFont typeface="Arial" panose="020B0604020202020204" pitchFamily="34" charset="0"/>
              <a:buChar char="•"/>
            </a:pPr>
            <a:endParaRPr lang="en-GB" sz="1800" b="0" i="0" dirty="0">
              <a:solidFill>
                <a:schemeClr val="bg1"/>
              </a:solidFill>
              <a:effectLst/>
              <a:latin typeface="Aptos" panose="020B0004020202020204" pitchFamily="34" charset="0"/>
            </a:endParaRPr>
          </a:p>
        </p:txBody>
      </p:sp>
      <p:sp>
        <p:nvSpPr>
          <p:cNvPr id="9" name="TextBox 8">
            <a:extLst>
              <a:ext uri="{FF2B5EF4-FFF2-40B4-BE49-F238E27FC236}">
                <a16:creationId xmlns:a16="http://schemas.microsoft.com/office/drawing/2014/main" id="{BDDBECFF-A26E-D3AD-518B-30AF02D74AFC}"/>
              </a:ext>
            </a:extLst>
          </p:cNvPr>
          <p:cNvSpPr txBox="1"/>
          <p:nvPr/>
        </p:nvSpPr>
        <p:spPr>
          <a:xfrm>
            <a:off x="4279900" y="1635095"/>
            <a:ext cx="3238500" cy="707886"/>
          </a:xfrm>
          <a:prstGeom prst="rect">
            <a:avLst/>
          </a:prstGeom>
          <a:noFill/>
        </p:spPr>
        <p:txBody>
          <a:bodyPr wrap="square">
            <a:spAutoFit/>
          </a:bodyPr>
          <a:lstStyle/>
          <a:p>
            <a:pPr algn="ctr"/>
            <a:r>
              <a:rPr lang="en-GB" sz="2000" b="1" dirty="0">
                <a:solidFill>
                  <a:schemeClr val="bg1"/>
                </a:solidFill>
                <a:effectLst/>
                <a:latin typeface="Arial" panose="020B0604020202020204" pitchFamily="34" charset="0"/>
                <a:cs typeface="Arial" panose="020B0604020202020204" pitchFamily="34" charset="0"/>
              </a:rPr>
              <a:t>Aims</a:t>
            </a:r>
          </a:p>
          <a:p>
            <a:pPr algn="ctr"/>
            <a:endParaRPr lang="en-GB" sz="2000" b="1" dirty="0">
              <a:solidFill>
                <a:schemeClr val="bg1"/>
              </a:solidFill>
              <a:effectLst/>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E623910E-63AF-4B01-3971-2BCA95C4FE29}"/>
              </a:ext>
            </a:extLst>
          </p:cNvPr>
          <p:cNvSpPr/>
          <p:nvPr/>
        </p:nvSpPr>
        <p:spPr>
          <a:xfrm>
            <a:off x="4330700" y="1447800"/>
            <a:ext cx="3238500" cy="774700"/>
          </a:xfrm>
          <a:prstGeom prst="rect">
            <a:avLst/>
          </a:prstGeom>
          <a:noFill/>
          <a:ln w="19050">
            <a:solidFill>
              <a:srgbClr val="FACC1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381495-0050-9415-F950-4F0CEC71F9B1}"/>
              </a:ext>
            </a:extLst>
          </p:cNvPr>
          <p:cNvSpPr/>
          <p:nvPr/>
        </p:nvSpPr>
        <p:spPr>
          <a:xfrm>
            <a:off x="-50800" y="6743699"/>
            <a:ext cx="12293600" cy="206375"/>
          </a:xfrm>
          <a:prstGeom prst="rect">
            <a:avLst/>
          </a:prstGeom>
          <a:solidFill>
            <a:srgbClr val="FACC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AA401BD-15AA-A1AD-14DF-E2875AE68D23}"/>
              </a:ext>
            </a:extLst>
          </p:cNvPr>
          <p:cNvPicPr>
            <a:picLocks noChangeAspect="1"/>
          </p:cNvPicPr>
          <p:nvPr/>
        </p:nvPicPr>
        <p:blipFill>
          <a:blip r:embed="rId3">
            <a:alphaModFix amt="9000"/>
          </a:blip>
          <a:stretch>
            <a:fillRect/>
          </a:stretch>
        </p:blipFill>
        <p:spPr>
          <a:xfrm>
            <a:off x="8286522" y="251531"/>
            <a:ext cx="3905478" cy="3905478"/>
          </a:xfrm>
          <a:prstGeom prst="rect">
            <a:avLst/>
          </a:prstGeom>
        </p:spPr>
      </p:pic>
    </p:spTree>
    <p:extLst>
      <p:ext uri="{BB962C8B-B14F-4D97-AF65-F5344CB8AC3E}">
        <p14:creationId xmlns:p14="http://schemas.microsoft.com/office/powerpoint/2010/main" val="39998865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A41091-B387-C551-71E9-8ED1155F3530}"/>
            </a:ext>
          </a:extLst>
        </p:cNvPr>
        <p:cNvGrpSpPr/>
        <p:nvPr/>
      </p:nvGrpSpPr>
      <p:grpSpPr>
        <a:xfrm>
          <a:off x="0" y="0"/>
          <a:ext cx="0" cy="0"/>
          <a:chOff x="0" y="0"/>
          <a:chExt cx="0" cy="0"/>
        </a:xfrm>
      </p:grpSpPr>
      <p:pic>
        <p:nvPicPr>
          <p:cNvPr id="11" name="Picture 10" descr="A blue rectangle with a white circle in the middle&#10;&#10;Description automatically generated">
            <a:extLst>
              <a:ext uri="{FF2B5EF4-FFF2-40B4-BE49-F238E27FC236}">
                <a16:creationId xmlns:a16="http://schemas.microsoft.com/office/drawing/2014/main" id="{9BD5BAF3-0301-CC34-83DC-ADA663E8DDCE}"/>
              </a:ext>
            </a:extLst>
          </p:cNvPr>
          <p:cNvPicPr>
            <a:picLocks noChangeAspect="1"/>
          </p:cNvPicPr>
          <p:nvPr/>
        </p:nvPicPr>
        <p:blipFill>
          <a:blip r:embed="rId2"/>
          <a:stretch>
            <a:fillRect/>
          </a:stretch>
        </p:blipFill>
        <p:spPr>
          <a:xfrm>
            <a:off x="-50800" y="-195324"/>
            <a:ext cx="12293600" cy="6939023"/>
          </a:xfrm>
          <a:prstGeom prst="rect">
            <a:avLst/>
          </a:prstGeom>
        </p:spPr>
      </p:pic>
      <p:sp>
        <p:nvSpPr>
          <p:cNvPr id="7" name="TextBox 6">
            <a:extLst>
              <a:ext uri="{FF2B5EF4-FFF2-40B4-BE49-F238E27FC236}">
                <a16:creationId xmlns:a16="http://schemas.microsoft.com/office/drawing/2014/main" id="{F275B84A-FD9D-C379-0E6A-4321074DBE61}"/>
              </a:ext>
            </a:extLst>
          </p:cNvPr>
          <p:cNvSpPr txBox="1"/>
          <p:nvPr/>
        </p:nvSpPr>
        <p:spPr>
          <a:xfrm>
            <a:off x="598127" y="2669697"/>
            <a:ext cx="6531877" cy="2646558"/>
          </a:xfrm>
          <a:prstGeom prst="rect">
            <a:avLst/>
          </a:prstGeom>
          <a:noFill/>
        </p:spPr>
        <p:txBody>
          <a:bodyPr wrap="square">
            <a:spAutoFit/>
          </a:bodyPr>
          <a:lstStyle/>
          <a:p>
            <a:pPr marL="285750" indent="-285750" algn="l">
              <a:lnSpc>
                <a:spcPct val="150000"/>
              </a:lnSpc>
              <a:buClr>
                <a:srgbClr val="FACC15"/>
              </a:buClr>
              <a:buFont typeface="Arial" panose="020B0604020202020204" pitchFamily="34" charset="0"/>
              <a:buChar char="•"/>
            </a:pPr>
            <a:r>
              <a:rPr lang="en-GB" sz="1400" dirty="0">
                <a:solidFill>
                  <a:schemeClr val="bg1"/>
                </a:solidFill>
                <a:latin typeface="Aptos" panose="020B0004020202020204" pitchFamily="34" charset="0"/>
              </a:rPr>
              <a:t>Analyse how variations are instructed, valued, and agreed under JCT subcontract arrangements and the implications for subcontractor entitlement.</a:t>
            </a:r>
          </a:p>
          <a:p>
            <a:pPr marL="285750" indent="-285750" algn="l">
              <a:lnSpc>
                <a:spcPct val="150000"/>
              </a:lnSpc>
              <a:buClr>
                <a:srgbClr val="FACC15"/>
              </a:buClr>
              <a:buFont typeface="Arial" panose="020B0604020202020204" pitchFamily="34" charset="0"/>
              <a:buChar char="•"/>
            </a:pPr>
            <a:endParaRPr lang="en-GB" sz="1400" dirty="0">
              <a:solidFill>
                <a:schemeClr val="bg1"/>
              </a:solidFill>
              <a:latin typeface="Aptos" panose="020B0004020202020204" pitchFamily="34" charset="0"/>
            </a:endParaRPr>
          </a:p>
          <a:p>
            <a:pPr marL="285750" indent="-285750" algn="l">
              <a:lnSpc>
                <a:spcPct val="150000"/>
              </a:lnSpc>
              <a:buClr>
                <a:srgbClr val="FACC15"/>
              </a:buClr>
              <a:buFont typeface="Arial" panose="020B0604020202020204" pitchFamily="34" charset="0"/>
              <a:buChar char="•"/>
            </a:pPr>
            <a:r>
              <a:rPr lang="en-GB" sz="1400" dirty="0">
                <a:solidFill>
                  <a:schemeClr val="bg1"/>
                </a:solidFill>
                <a:latin typeface="Aptos" panose="020B0004020202020204" pitchFamily="34" charset="0"/>
              </a:rPr>
              <a:t>Evaluate the effectiveness and accessibility of dispute resolution procedures available to subcontractors within JCT contractual frameworks.</a:t>
            </a:r>
          </a:p>
          <a:p>
            <a:pPr marL="285750" indent="-285750" algn="l">
              <a:lnSpc>
                <a:spcPct val="150000"/>
              </a:lnSpc>
              <a:buClr>
                <a:srgbClr val="FACC15"/>
              </a:buClr>
              <a:buFont typeface="Arial" panose="020B0604020202020204" pitchFamily="34" charset="0"/>
              <a:buChar char="•"/>
            </a:pPr>
            <a:endParaRPr lang="en-GB" sz="1400" dirty="0">
              <a:solidFill>
                <a:schemeClr val="bg1"/>
              </a:solidFill>
              <a:latin typeface="Aptos" panose="020B0004020202020204" pitchFamily="34" charset="0"/>
            </a:endParaRPr>
          </a:p>
          <a:p>
            <a:pPr marL="285750" indent="-285750" algn="l">
              <a:lnSpc>
                <a:spcPct val="150000"/>
              </a:lnSpc>
              <a:buClr>
                <a:srgbClr val="FACC15"/>
              </a:buClr>
              <a:buFont typeface="Arial" panose="020B0604020202020204" pitchFamily="34" charset="0"/>
              <a:buChar char="•"/>
            </a:pPr>
            <a:r>
              <a:rPr lang="en-GB" sz="1400" dirty="0">
                <a:solidFill>
                  <a:schemeClr val="bg1"/>
                </a:solidFill>
                <a:latin typeface="Aptos" panose="020B0004020202020204" pitchFamily="34" charset="0"/>
              </a:rPr>
              <a:t>Assess the implications of these power dynamics for quantity surveying practice and fair commercial management within the construction industry.</a:t>
            </a:r>
            <a:endParaRPr lang="en-GB" b="0" i="0" dirty="0">
              <a:solidFill>
                <a:schemeClr val="bg1"/>
              </a:solidFill>
              <a:effectLst/>
              <a:latin typeface="Aptos" panose="020B0004020202020204" pitchFamily="34" charset="0"/>
            </a:endParaRPr>
          </a:p>
        </p:txBody>
      </p:sp>
      <p:sp>
        <p:nvSpPr>
          <p:cNvPr id="9" name="TextBox 8">
            <a:extLst>
              <a:ext uri="{FF2B5EF4-FFF2-40B4-BE49-F238E27FC236}">
                <a16:creationId xmlns:a16="http://schemas.microsoft.com/office/drawing/2014/main" id="{11B5FEAE-1CBA-BB54-70F7-270C7AF68196}"/>
              </a:ext>
            </a:extLst>
          </p:cNvPr>
          <p:cNvSpPr txBox="1"/>
          <p:nvPr/>
        </p:nvSpPr>
        <p:spPr>
          <a:xfrm>
            <a:off x="4279900" y="1635095"/>
            <a:ext cx="3238500" cy="707886"/>
          </a:xfrm>
          <a:prstGeom prst="rect">
            <a:avLst/>
          </a:prstGeom>
          <a:noFill/>
        </p:spPr>
        <p:txBody>
          <a:bodyPr wrap="square">
            <a:spAutoFit/>
          </a:bodyPr>
          <a:lstStyle/>
          <a:p>
            <a:pPr algn="ctr"/>
            <a:r>
              <a:rPr lang="en-GB" sz="2000" b="1" dirty="0">
                <a:solidFill>
                  <a:schemeClr val="bg1"/>
                </a:solidFill>
                <a:effectLst/>
                <a:latin typeface="Arial" panose="020B0604020202020204" pitchFamily="34" charset="0"/>
                <a:cs typeface="Arial" panose="020B0604020202020204" pitchFamily="34" charset="0"/>
              </a:rPr>
              <a:t>Objectives</a:t>
            </a:r>
          </a:p>
          <a:p>
            <a:pPr algn="ctr"/>
            <a:endParaRPr lang="en-GB" sz="2000" b="1" dirty="0">
              <a:solidFill>
                <a:schemeClr val="bg1"/>
              </a:solidFill>
              <a:effectLst/>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67570412-5752-C0D7-FC83-D6723829849A}"/>
              </a:ext>
            </a:extLst>
          </p:cNvPr>
          <p:cNvSpPr/>
          <p:nvPr/>
        </p:nvSpPr>
        <p:spPr>
          <a:xfrm>
            <a:off x="4330700" y="1447800"/>
            <a:ext cx="3238500" cy="774700"/>
          </a:xfrm>
          <a:prstGeom prst="rect">
            <a:avLst/>
          </a:prstGeom>
          <a:noFill/>
          <a:ln w="19050">
            <a:solidFill>
              <a:srgbClr val="FACC1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B786E1-375E-3503-74A0-6950793197E5}"/>
              </a:ext>
            </a:extLst>
          </p:cNvPr>
          <p:cNvSpPr/>
          <p:nvPr/>
        </p:nvSpPr>
        <p:spPr>
          <a:xfrm>
            <a:off x="-50800" y="6743699"/>
            <a:ext cx="12293600" cy="206375"/>
          </a:xfrm>
          <a:prstGeom prst="rect">
            <a:avLst/>
          </a:prstGeom>
          <a:solidFill>
            <a:srgbClr val="FACC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39DFCA81-5B83-F24F-414E-D92A98BDD741}"/>
              </a:ext>
            </a:extLst>
          </p:cNvPr>
          <p:cNvPicPr>
            <a:picLocks noChangeAspect="1"/>
          </p:cNvPicPr>
          <p:nvPr/>
        </p:nvPicPr>
        <p:blipFill>
          <a:blip r:embed="rId3">
            <a:alphaModFix amt="9000"/>
          </a:blip>
          <a:stretch>
            <a:fillRect/>
          </a:stretch>
        </p:blipFill>
        <p:spPr>
          <a:xfrm>
            <a:off x="8286522" y="251531"/>
            <a:ext cx="3905478" cy="3905478"/>
          </a:xfrm>
          <a:prstGeom prst="rect">
            <a:avLst/>
          </a:prstGeom>
        </p:spPr>
      </p:pic>
    </p:spTree>
    <p:extLst>
      <p:ext uri="{BB962C8B-B14F-4D97-AF65-F5344CB8AC3E}">
        <p14:creationId xmlns:p14="http://schemas.microsoft.com/office/powerpoint/2010/main" val="25238381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A03228-277B-34C7-BBD3-77C0905295A7}"/>
            </a:ext>
          </a:extLst>
        </p:cNvPr>
        <p:cNvGrpSpPr/>
        <p:nvPr/>
      </p:nvGrpSpPr>
      <p:grpSpPr>
        <a:xfrm>
          <a:off x="0" y="0"/>
          <a:ext cx="0" cy="0"/>
          <a:chOff x="0" y="0"/>
          <a:chExt cx="0" cy="0"/>
        </a:xfrm>
      </p:grpSpPr>
      <p:pic>
        <p:nvPicPr>
          <p:cNvPr id="11" name="Picture 10" descr="A blue rectangle with a white circle in the middle&#10;&#10;Description automatically generated">
            <a:extLst>
              <a:ext uri="{FF2B5EF4-FFF2-40B4-BE49-F238E27FC236}">
                <a16:creationId xmlns:a16="http://schemas.microsoft.com/office/drawing/2014/main" id="{4671E8F1-B1D9-6E62-8410-BB038F595917}"/>
              </a:ext>
            </a:extLst>
          </p:cNvPr>
          <p:cNvPicPr>
            <a:picLocks noChangeAspect="1"/>
          </p:cNvPicPr>
          <p:nvPr/>
        </p:nvPicPr>
        <p:blipFill>
          <a:blip r:embed="rId2"/>
          <a:stretch>
            <a:fillRect/>
          </a:stretch>
        </p:blipFill>
        <p:spPr>
          <a:xfrm>
            <a:off x="-50800" y="-81023"/>
            <a:ext cx="12293600" cy="6939023"/>
          </a:xfrm>
          <a:prstGeom prst="rect">
            <a:avLst/>
          </a:prstGeom>
        </p:spPr>
      </p:pic>
      <p:sp>
        <p:nvSpPr>
          <p:cNvPr id="7" name="TextBox 6">
            <a:extLst>
              <a:ext uri="{FF2B5EF4-FFF2-40B4-BE49-F238E27FC236}">
                <a16:creationId xmlns:a16="http://schemas.microsoft.com/office/drawing/2014/main" id="{964B7ED6-34BB-B500-CA2C-2125F99789DA}"/>
              </a:ext>
            </a:extLst>
          </p:cNvPr>
          <p:cNvSpPr txBox="1"/>
          <p:nvPr/>
        </p:nvSpPr>
        <p:spPr>
          <a:xfrm>
            <a:off x="558800" y="2604726"/>
            <a:ext cx="7531904" cy="3723776"/>
          </a:xfrm>
          <a:prstGeom prst="rect">
            <a:avLst/>
          </a:prstGeom>
          <a:noFill/>
        </p:spPr>
        <p:txBody>
          <a:bodyPr wrap="square">
            <a:spAutoFit/>
          </a:bodyPr>
          <a:lstStyle/>
          <a:p>
            <a:pPr algn="l">
              <a:lnSpc>
                <a:spcPct val="200000"/>
              </a:lnSpc>
              <a:buClr>
                <a:srgbClr val="FACC15"/>
              </a:buClr>
            </a:pPr>
            <a:r>
              <a:rPr lang="en-GB" sz="1400" b="1" dirty="0">
                <a:solidFill>
                  <a:srgbClr val="FACC15"/>
                </a:solidFill>
                <a:latin typeface="Aptos" panose="020B0004020202020204" pitchFamily="34" charset="0"/>
              </a:rPr>
              <a:t>Main Contractor Control over Payments and Cash Flow</a:t>
            </a:r>
          </a:p>
          <a:p>
            <a:pPr marL="285750" indent="-285750" algn="l">
              <a:lnSpc>
                <a:spcPct val="150000"/>
              </a:lnSpc>
              <a:buClr>
                <a:srgbClr val="FACC15"/>
              </a:buClr>
              <a:buFont typeface="Arial" panose="020B0604020202020204" pitchFamily="34" charset="0"/>
              <a:buChar char="•"/>
            </a:pPr>
            <a:r>
              <a:rPr lang="en-GB" sz="1400" dirty="0">
                <a:solidFill>
                  <a:schemeClr val="bg1"/>
                </a:solidFill>
                <a:latin typeface="Aptos" panose="020B0004020202020204" pitchFamily="34" charset="0"/>
              </a:rPr>
              <a:t>Mechanisms of Control: The main contractor is the sole certifier of interim payments (JCT SBC 2016 Clause 4.17), giving them decisive influence over cash flow timing and amount.</a:t>
            </a:r>
          </a:p>
          <a:p>
            <a:pPr marL="285750" indent="-285750" algn="l">
              <a:lnSpc>
                <a:spcPct val="150000"/>
              </a:lnSpc>
              <a:buClr>
                <a:srgbClr val="FACC15"/>
              </a:buClr>
              <a:buFont typeface="Arial" panose="020B0604020202020204" pitchFamily="34" charset="0"/>
              <a:buChar char="•"/>
            </a:pPr>
            <a:endParaRPr lang="en-GB" sz="1400" dirty="0">
              <a:solidFill>
                <a:schemeClr val="bg1"/>
              </a:solidFill>
              <a:latin typeface="Aptos" panose="020B0004020202020204" pitchFamily="34" charset="0"/>
            </a:endParaRPr>
          </a:p>
          <a:p>
            <a:pPr marL="285750" indent="-285750" algn="l">
              <a:lnSpc>
                <a:spcPct val="150000"/>
              </a:lnSpc>
              <a:buClr>
                <a:srgbClr val="FACC15"/>
              </a:buClr>
              <a:buFont typeface="Arial" panose="020B0604020202020204" pitchFamily="34" charset="0"/>
              <a:buChar char="•"/>
            </a:pPr>
            <a:r>
              <a:rPr lang="en-GB" sz="1400" dirty="0">
                <a:solidFill>
                  <a:schemeClr val="bg1"/>
                </a:solidFill>
                <a:latin typeface="Aptos" panose="020B0004020202020204" pitchFamily="34" charset="0"/>
              </a:rPr>
              <a:t>Statutory Failure: Despite the Housing Grants Act 1996 aiming for fair payment (GOV.UK, 1996), late or withheld payments persist. Empirical data shows 67% of subcontractors experienced payment withholding in a 12-month period (CIC, 2022).</a:t>
            </a:r>
          </a:p>
          <a:p>
            <a:pPr marL="285750" indent="-285750" algn="l">
              <a:lnSpc>
                <a:spcPct val="150000"/>
              </a:lnSpc>
              <a:buClr>
                <a:srgbClr val="FACC15"/>
              </a:buClr>
              <a:buFont typeface="Arial" panose="020B0604020202020204" pitchFamily="34" charset="0"/>
              <a:buChar char="•"/>
            </a:pPr>
            <a:endParaRPr lang="en-GB" sz="1400" dirty="0">
              <a:solidFill>
                <a:schemeClr val="bg1"/>
              </a:solidFill>
              <a:latin typeface="Aptos" panose="020B0004020202020204" pitchFamily="34" charset="0"/>
            </a:endParaRPr>
          </a:p>
          <a:p>
            <a:pPr marL="285750" indent="-285750" algn="l">
              <a:lnSpc>
                <a:spcPct val="150000"/>
              </a:lnSpc>
              <a:buClr>
                <a:srgbClr val="FACC15"/>
              </a:buClr>
              <a:buFont typeface="Arial" panose="020B0604020202020204" pitchFamily="34" charset="0"/>
              <a:buChar char="•"/>
            </a:pPr>
            <a:r>
              <a:rPr lang="en-GB" sz="1400" dirty="0">
                <a:solidFill>
                  <a:schemeClr val="bg1"/>
                </a:solidFill>
                <a:latin typeface="Aptos" panose="020B0004020202020204" pitchFamily="34" charset="0"/>
              </a:rPr>
              <a:t>Pay-Less Notices: Main contractors strategically use pay-less notices, often without adequate explanation, forcing subcontractors to undertake expensive dispute resolution for minor sums (CIC, 2022).</a:t>
            </a:r>
          </a:p>
        </p:txBody>
      </p:sp>
      <p:sp>
        <p:nvSpPr>
          <p:cNvPr id="9" name="TextBox 8">
            <a:extLst>
              <a:ext uri="{FF2B5EF4-FFF2-40B4-BE49-F238E27FC236}">
                <a16:creationId xmlns:a16="http://schemas.microsoft.com/office/drawing/2014/main" id="{CE0834CF-4197-2517-FDC6-D90B39AF8DCB}"/>
              </a:ext>
            </a:extLst>
          </p:cNvPr>
          <p:cNvSpPr txBox="1"/>
          <p:nvPr/>
        </p:nvSpPr>
        <p:spPr>
          <a:xfrm>
            <a:off x="3911600" y="1644134"/>
            <a:ext cx="3784600" cy="400110"/>
          </a:xfrm>
          <a:prstGeom prst="rect">
            <a:avLst/>
          </a:prstGeom>
          <a:noFill/>
        </p:spPr>
        <p:txBody>
          <a:bodyPr wrap="square">
            <a:spAutoFit/>
          </a:bodyPr>
          <a:lstStyle/>
          <a:p>
            <a:pPr algn="ctr"/>
            <a:r>
              <a:rPr lang="en-GB" sz="2000" b="1" dirty="0">
                <a:solidFill>
                  <a:schemeClr val="bg1"/>
                </a:solidFill>
                <a:effectLst/>
                <a:latin typeface="Arial" panose="020B0604020202020204" pitchFamily="34" charset="0"/>
                <a:cs typeface="Arial" panose="020B0604020202020204" pitchFamily="34" charset="0"/>
              </a:rPr>
              <a:t>Literature Review Summary</a:t>
            </a:r>
            <a:endParaRPr lang="en-GB" sz="2400" b="1" dirty="0">
              <a:solidFill>
                <a:schemeClr val="bg1"/>
              </a:solidFill>
              <a:effectLst/>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408DACCD-5BB7-22EC-F71F-1B9C2EFCE8D7}"/>
              </a:ext>
            </a:extLst>
          </p:cNvPr>
          <p:cNvSpPr/>
          <p:nvPr/>
        </p:nvSpPr>
        <p:spPr>
          <a:xfrm>
            <a:off x="3911600" y="1447800"/>
            <a:ext cx="3784600" cy="774700"/>
          </a:xfrm>
          <a:prstGeom prst="rect">
            <a:avLst/>
          </a:prstGeom>
          <a:noFill/>
          <a:ln w="19050">
            <a:solidFill>
              <a:srgbClr val="FACC1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9A583506-6360-8DE1-4CDA-EA7E55912465}"/>
              </a:ext>
            </a:extLst>
          </p:cNvPr>
          <p:cNvSpPr/>
          <p:nvPr/>
        </p:nvSpPr>
        <p:spPr>
          <a:xfrm>
            <a:off x="-50800" y="6743699"/>
            <a:ext cx="12293600" cy="206375"/>
          </a:xfrm>
          <a:prstGeom prst="rect">
            <a:avLst/>
          </a:prstGeom>
          <a:solidFill>
            <a:srgbClr val="FACC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8723489-3DEC-4530-E2F4-EB504F23A06A}"/>
              </a:ext>
            </a:extLst>
          </p:cNvPr>
          <p:cNvPicPr>
            <a:picLocks noChangeAspect="1"/>
          </p:cNvPicPr>
          <p:nvPr/>
        </p:nvPicPr>
        <p:blipFill>
          <a:blip r:embed="rId3">
            <a:alphaModFix amt="10000"/>
          </a:blip>
          <a:stretch>
            <a:fillRect/>
          </a:stretch>
        </p:blipFill>
        <p:spPr>
          <a:xfrm>
            <a:off x="8677261" y="802865"/>
            <a:ext cx="3514739" cy="2086586"/>
          </a:xfrm>
          <a:prstGeom prst="rect">
            <a:avLst/>
          </a:prstGeom>
        </p:spPr>
      </p:pic>
    </p:spTree>
    <p:extLst>
      <p:ext uri="{BB962C8B-B14F-4D97-AF65-F5344CB8AC3E}">
        <p14:creationId xmlns:p14="http://schemas.microsoft.com/office/powerpoint/2010/main" val="12285729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0947E4-80BE-B7EB-3CD4-C4FF130E9B28}"/>
            </a:ext>
          </a:extLst>
        </p:cNvPr>
        <p:cNvGrpSpPr/>
        <p:nvPr/>
      </p:nvGrpSpPr>
      <p:grpSpPr>
        <a:xfrm>
          <a:off x="0" y="0"/>
          <a:ext cx="0" cy="0"/>
          <a:chOff x="0" y="0"/>
          <a:chExt cx="0" cy="0"/>
        </a:xfrm>
      </p:grpSpPr>
      <p:pic>
        <p:nvPicPr>
          <p:cNvPr id="11" name="Picture 10" descr="A blue rectangle with a white circle in the middle&#10;&#10;Description automatically generated">
            <a:extLst>
              <a:ext uri="{FF2B5EF4-FFF2-40B4-BE49-F238E27FC236}">
                <a16:creationId xmlns:a16="http://schemas.microsoft.com/office/drawing/2014/main" id="{1C6B395B-7162-9853-B799-E38A34021956}"/>
              </a:ext>
            </a:extLst>
          </p:cNvPr>
          <p:cNvPicPr>
            <a:picLocks noChangeAspect="1"/>
          </p:cNvPicPr>
          <p:nvPr/>
        </p:nvPicPr>
        <p:blipFill>
          <a:blip r:embed="rId2"/>
          <a:stretch>
            <a:fillRect/>
          </a:stretch>
        </p:blipFill>
        <p:spPr>
          <a:xfrm>
            <a:off x="-17272" y="-81023"/>
            <a:ext cx="12293600" cy="6939023"/>
          </a:xfrm>
          <a:prstGeom prst="rect">
            <a:avLst/>
          </a:prstGeom>
        </p:spPr>
      </p:pic>
      <p:sp>
        <p:nvSpPr>
          <p:cNvPr id="7" name="TextBox 6">
            <a:extLst>
              <a:ext uri="{FF2B5EF4-FFF2-40B4-BE49-F238E27FC236}">
                <a16:creationId xmlns:a16="http://schemas.microsoft.com/office/drawing/2014/main" id="{116AD6C7-FB8B-E6DF-63D8-0D6841705D05}"/>
              </a:ext>
            </a:extLst>
          </p:cNvPr>
          <p:cNvSpPr txBox="1"/>
          <p:nvPr/>
        </p:nvSpPr>
        <p:spPr>
          <a:xfrm>
            <a:off x="558800" y="2478223"/>
            <a:ext cx="6096000" cy="3831498"/>
          </a:xfrm>
          <a:prstGeom prst="rect">
            <a:avLst/>
          </a:prstGeom>
          <a:noFill/>
        </p:spPr>
        <p:txBody>
          <a:bodyPr wrap="square">
            <a:spAutoFit/>
          </a:bodyPr>
          <a:lstStyle/>
          <a:p>
            <a:pPr algn="l">
              <a:lnSpc>
                <a:spcPct val="200000"/>
              </a:lnSpc>
              <a:buClr>
                <a:srgbClr val="FACC15"/>
              </a:buClr>
            </a:pPr>
            <a:r>
              <a:rPr lang="en-GB" sz="1400" b="1" dirty="0">
                <a:solidFill>
                  <a:srgbClr val="FACC15"/>
                </a:solidFill>
                <a:latin typeface="Aptos" panose="020B0004020202020204" pitchFamily="34" charset="0"/>
              </a:rPr>
              <a:t>Inaccessibility of Dispute Resolution</a:t>
            </a:r>
          </a:p>
          <a:p>
            <a:pPr marL="285750" indent="-285750" algn="l">
              <a:lnSpc>
                <a:spcPct val="150000"/>
              </a:lnSpc>
              <a:buClr>
                <a:srgbClr val="FACC15"/>
              </a:buClr>
              <a:buFont typeface="Arial" panose="020B0604020202020204" pitchFamily="34" charset="0"/>
              <a:buChar char="•"/>
            </a:pPr>
            <a:r>
              <a:rPr lang="en-GB" sz="1400" dirty="0">
                <a:solidFill>
                  <a:schemeClr val="bg1"/>
                </a:solidFill>
                <a:latin typeface="Aptos" panose="020B0004020202020204" pitchFamily="34" charset="0"/>
              </a:rPr>
              <a:t>Practical Deterrence: The JCT mechanism (Clause 9.2) severely limits the recovery of legal costs, meaning subcontractors must absorb the high cost even if successful, which deters them from pursuing rights against resourceful rich main contractors.</a:t>
            </a:r>
          </a:p>
          <a:p>
            <a:pPr marL="285750" indent="-285750" algn="l">
              <a:lnSpc>
                <a:spcPct val="150000"/>
              </a:lnSpc>
              <a:buClr>
                <a:srgbClr val="FACC15"/>
              </a:buClr>
              <a:buFont typeface="Arial" panose="020B0604020202020204" pitchFamily="34" charset="0"/>
              <a:buChar char="•"/>
            </a:pPr>
            <a:endParaRPr lang="en-GB" sz="1400" dirty="0">
              <a:solidFill>
                <a:schemeClr val="bg1"/>
              </a:solidFill>
              <a:latin typeface="Aptos" panose="020B0004020202020204" pitchFamily="34" charset="0"/>
            </a:endParaRPr>
          </a:p>
          <a:p>
            <a:pPr algn="l">
              <a:lnSpc>
                <a:spcPct val="200000"/>
              </a:lnSpc>
              <a:buClr>
                <a:srgbClr val="FACC15"/>
              </a:buClr>
            </a:pPr>
            <a:r>
              <a:rPr lang="en-GB" sz="1400" b="1" dirty="0">
                <a:solidFill>
                  <a:srgbClr val="FACC15"/>
                </a:solidFill>
                <a:latin typeface="Aptos" panose="020B0004020202020204" pitchFamily="34" charset="0"/>
              </a:rPr>
              <a:t>Variation Valuation and Financial Risk Transfer</a:t>
            </a:r>
          </a:p>
          <a:p>
            <a:pPr marL="285750" indent="-285750" algn="l">
              <a:lnSpc>
                <a:spcPct val="150000"/>
              </a:lnSpc>
              <a:buClr>
                <a:srgbClr val="FACC15"/>
              </a:buClr>
              <a:buFont typeface="Arial" panose="020B0604020202020204" pitchFamily="34" charset="0"/>
              <a:buChar char="•"/>
            </a:pPr>
            <a:r>
              <a:rPr lang="en-GB" sz="1400" dirty="0">
                <a:solidFill>
                  <a:schemeClr val="bg1"/>
                </a:solidFill>
                <a:latin typeface="Aptos" panose="020B0004020202020204" pitchFamily="34" charset="0"/>
              </a:rPr>
              <a:t>Instruction Dependency: Subcontractors are completely reliant on main contractor instructions for variations (JCT SBC 2016 Clause 5.1), often accepting instructions verbally, which breaches formal requirements (Hughes et al., 2014).</a:t>
            </a:r>
          </a:p>
        </p:txBody>
      </p:sp>
      <p:sp>
        <p:nvSpPr>
          <p:cNvPr id="9" name="TextBox 8">
            <a:extLst>
              <a:ext uri="{FF2B5EF4-FFF2-40B4-BE49-F238E27FC236}">
                <a16:creationId xmlns:a16="http://schemas.microsoft.com/office/drawing/2014/main" id="{536A1037-4D4B-FBD6-B147-A138CE0C5871}"/>
              </a:ext>
            </a:extLst>
          </p:cNvPr>
          <p:cNvSpPr txBox="1"/>
          <p:nvPr/>
        </p:nvSpPr>
        <p:spPr>
          <a:xfrm>
            <a:off x="3911600" y="1644134"/>
            <a:ext cx="3784600" cy="400110"/>
          </a:xfrm>
          <a:prstGeom prst="rect">
            <a:avLst/>
          </a:prstGeom>
          <a:noFill/>
        </p:spPr>
        <p:txBody>
          <a:bodyPr wrap="square">
            <a:spAutoFit/>
          </a:bodyPr>
          <a:lstStyle/>
          <a:p>
            <a:pPr algn="ctr"/>
            <a:r>
              <a:rPr lang="en-GB" sz="2000" b="1" dirty="0">
                <a:solidFill>
                  <a:schemeClr val="bg1"/>
                </a:solidFill>
                <a:effectLst/>
                <a:latin typeface="Arial" panose="020B0604020202020204" pitchFamily="34" charset="0"/>
                <a:cs typeface="Arial" panose="020B0604020202020204" pitchFamily="34" charset="0"/>
              </a:rPr>
              <a:t>Literature Review Summary</a:t>
            </a:r>
            <a:endParaRPr lang="en-GB" sz="2400" b="1" dirty="0">
              <a:solidFill>
                <a:schemeClr val="bg1"/>
              </a:solidFill>
              <a:effectLst/>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B5F41AB0-D665-FB23-7C32-C393D7439C83}"/>
              </a:ext>
            </a:extLst>
          </p:cNvPr>
          <p:cNvSpPr/>
          <p:nvPr/>
        </p:nvSpPr>
        <p:spPr>
          <a:xfrm>
            <a:off x="3911600" y="1447800"/>
            <a:ext cx="3784600" cy="774700"/>
          </a:xfrm>
          <a:prstGeom prst="rect">
            <a:avLst/>
          </a:prstGeom>
          <a:noFill/>
          <a:ln w="19050">
            <a:solidFill>
              <a:srgbClr val="FACC1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DA5759A7-B1E7-1825-9597-D02C1E2BCC04}"/>
              </a:ext>
            </a:extLst>
          </p:cNvPr>
          <p:cNvSpPr/>
          <p:nvPr/>
        </p:nvSpPr>
        <p:spPr>
          <a:xfrm>
            <a:off x="-50800" y="6743699"/>
            <a:ext cx="12293600" cy="206375"/>
          </a:xfrm>
          <a:prstGeom prst="rect">
            <a:avLst/>
          </a:prstGeom>
          <a:solidFill>
            <a:srgbClr val="FACC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6BF9016-129D-9905-2AE1-BBB0325B5A15}"/>
              </a:ext>
            </a:extLst>
          </p:cNvPr>
          <p:cNvPicPr>
            <a:picLocks noChangeAspect="1"/>
          </p:cNvPicPr>
          <p:nvPr/>
        </p:nvPicPr>
        <p:blipFill>
          <a:blip r:embed="rId3">
            <a:alphaModFix amt="10000"/>
          </a:blip>
          <a:stretch>
            <a:fillRect/>
          </a:stretch>
        </p:blipFill>
        <p:spPr>
          <a:xfrm>
            <a:off x="8677261" y="802865"/>
            <a:ext cx="3514739" cy="2086586"/>
          </a:xfrm>
          <a:prstGeom prst="rect">
            <a:avLst/>
          </a:prstGeom>
        </p:spPr>
      </p:pic>
    </p:spTree>
    <p:extLst>
      <p:ext uri="{BB962C8B-B14F-4D97-AF65-F5344CB8AC3E}">
        <p14:creationId xmlns:p14="http://schemas.microsoft.com/office/powerpoint/2010/main" val="34140548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blue rectangle with a white circle in the middle&#10;&#10;Description automatically generated">
            <a:extLst>
              <a:ext uri="{FF2B5EF4-FFF2-40B4-BE49-F238E27FC236}">
                <a16:creationId xmlns:a16="http://schemas.microsoft.com/office/drawing/2014/main" id="{46193E4C-977D-D9DD-1A6C-7892FFC57D5F}"/>
              </a:ext>
            </a:extLst>
          </p:cNvPr>
          <p:cNvPicPr>
            <a:picLocks noChangeAspect="1"/>
          </p:cNvPicPr>
          <p:nvPr/>
        </p:nvPicPr>
        <p:blipFill>
          <a:blip r:embed="rId3"/>
          <a:stretch>
            <a:fillRect/>
          </a:stretch>
        </p:blipFill>
        <p:spPr>
          <a:xfrm>
            <a:off x="-50800" y="-81023"/>
            <a:ext cx="12293600" cy="6939023"/>
          </a:xfrm>
          <a:prstGeom prst="rect">
            <a:avLst/>
          </a:prstGeom>
        </p:spPr>
      </p:pic>
      <p:sp>
        <p:nvSpPr>
          <p:cNvPr id="7" name="TextBox 6">
            <a:extLst>
              <a:ext uri="{FF2B5EF4-FFF2-40B4-BE49-F238E27FC236}">
                <a16:creationId xmlns:a16="http://schemas.microsoft.com/office/drawing/2014/main" id="{C8940195-5094-9A8D-B58F-F4F497868DAF}"/>
              </a:ext>
            </a:extLst>
          </p:cNvPr>
          <p:cNvSpPr txBox="1"/>
          <p:nvPr/>
        </p:nvSpPr>
        <p:spPr>
          <a:xfrm>
            <a:off x="529303" y="2522997"/>
            <a:ext cx="6096000" cy="3473130"/>
          </a:xfrm>
          <a:prstGeom prst="rect">
            <a:avLst/>
          </a:prstGeom>
          <a:noFill/>
        </p:spPr>
        <p:txBody>
          <a:bodyPr wrap="square">
            <a:spAutoFit/>
          </a:bodyPr>
          <a:lstStyle/>
          <a:p>
            <a:pPr algn="l">
              <a:lnSpc>
                <a:spcPct val="200000"/>
              </a:lnSpc>
              <a:buClr>
                <a:srgbClr val="FACC15"/>
              </a:buClr>
            </a:pPr>
            <a:r>
              <a:rPr lang="en-GB" sz="1600" b="1" dirty="0">
                <a:solidFill>
                  <a:srgbClr val="FACC15"/>
                </a:solidFill>
                <a:latin typeface="Aptos" panose="020B0004020202020204" pitchFamily="34" charset="0"/>
              </a:rPr>
              <a:t>Primary Quantitative Approach</a:t>
            </a:r>
          </a:p>
          <a:p>
            <a:pPr marL="285750" indent="-285750" algn="l">
              <a:lnSpc>
                <a:spcPct val="200000"/>
              </a:lnSpc>
              <a:buClr>
                <a:srgbClr val="FACC15"/>
              </a:buClr>
              <a:buFont typeface="Arial" panose="020B0604020202020204" pitchFamily="34" charset="0"/>
              <a:buChar char="•"/>
            </a:pPr>
            <a:r>
              <a:rPr lang="en-GB" sz="1600" dirty="0">
                <a:solidFill>
                  <a:schemeClr val="bg1"/>
                </a:solidFill>
                <a:latin typeface="Aptos" panose="020B0004020202020204" pitchFamily="34" charset="0"/>
              </a:rPr>
              <a:t>5 Interviews</a:t>
            </a:r>
          </a:p>
          <a:p>
            <a:pPr marL="285750" indent="-285750" algn="l">
              <a:lnSpc>
                <a:spcPct val="200000"/>
              </a:lnSpc>
              <a:buClr>
                <a:srgbClr val="FACC15"/>
              </a:buClr>
              <a:buFont typeface="Arial" panose="020B0604020202020204" pitchFamily="34" charset="0"/>
              <a:buChar char="•"/>
            </a:pPr>
            <a:r>
              <a:rPr lang="en-GB" sz="1600" dirty="0">
                <a:solidFill>
                  <a:schemeClr val="bg1"/>
                </a:solidFill>
                <a:latin typeface="Aptos" panose="020B0004020202020204" pitchFamily="34" charset="0"/>
              </a:rPr>
              <a:t>Questionnaire / Survey</a:t>
            </a:r>
          </a:p>
          <a:p>
            <a:pPr marL="285750" indent="-285750" algn="l">
              <a:lnSpc>
                <a:spcPct val="200000"/>
              </a:lnSpc>
              <a:buClr>
                <a:srgbClr val="FACC15"/>
              </a:buClr>
              <a:buFont typeface="Arial" panose="020B0604020202020204" pitchFamily="34" charset="0"/>
              <a:buChar char="•"/>
            </a:pPr>
            <a:endParaRPr lang="en-GB" sz="1600" dirty="0">
              <a:solidFill>
                <a:schemeClr val="bg1"/>
              </a:solidFill>
              <a:latin typeface="Aptos" panose="020B0004020202020204" pitchFamily="34" charset="0"/>
            </a:endParaRPr>
          </a:p>
          <a:p>
            <a:pPr algn="l">
              <a:lnSpc>
                <a:spcPct val="200000"/>
              </a:lnSpc>
              <a:buClr>
                <a:srgbClr val="FACC15"/>
              </a:buClr>
            </a:pPr>
            <a:r>
              <a:rPr lang="en-GB" sz="1600" b="1">
                <a:solidFill>
                  <a:srgbClr val="FACC15"/>
                </a:solidFill>
                <a:latin typeface="Aptos" panose="020B0004020202020204" pitchFamily="34" charset="0"/>
              </a:rPr>
              <a:t>Secondary Quantitative </a:t>
            </a:r>
            <a:r>
              <a:rPr lang="en-GB" sz="1600" b="1" dirty="0">
                <a:solidFill>
                  <a:srgbClr val="FACC15"/>
                </a:solidFill>
                <a:latin typeface="Aptos" panose="020B0004020202020204" pitchFamily="34" charset="0"/>
              </a:rPr>
              <a:t>Approach</a:t>
            </a:r>
          </a:p>
          <a:p>
            <a:pPr marL="285750" indent="-285750" algn="l">
              <a:lnSpc>
                <a:spcPct val="200000"/>
              </a:lnSpc>
              <a:buClr>
                <a:srgbClr val="FACC15"/>
              </a:buClr>
              <a:buFont typeface="Arial" panose="020B0604020202020204" pitchFamily="34" charset="0"/>
              <a:buChar char="•"/>
            </a:pPr>
            <a:r>
              <a:rPr lang="en-GB" sz="1600" dirty="0">
                <a:solidFill>
                  <a:schemeClr val="bg1"/>
                </a:solidFill>
                <a:latin typeface="Aptos" panose="020B0004020202020204" pitchFamily="34" charset="0"/>
              </a:rPr>
              <a:t>Academic Books</a:t>
            </a:r>
          </a:p>
          <a:p>
            <a:pPr marL="285750" indent="-285750" algn="l">
              <a:lnSpc>
                <a:spcPct val="200000"/>
              </a:lnSpc>
              <a:buClr>
                <a:srgbClr val="FACC15"/>
              </a:buClr>
              <a:buFont typeface="Arial" panose="020B0604020202020204" pitchFamily="34" charset="0"/>
              <a:buChar char="•"/>
            </a:pPr>
            <a:r>
              <a:rPr lang="en-GB" sz="1600" dirty="0">
                <a:solidFill>
                  <a:schemeClr val="bg1"/>
                </a:solidFill>
                <a:latin typeface="Aptos" panose="020B0004020202020204" pitchFamily="34" charset="0"/>
              </a:rPr>
              <a:t>Statistical Data from Contracts</a:t>
            </a:r>
          </a:p>
        </p:txBody>
      </p:sp>
      <p:sp>
        <p:nvSpPr>
          <p:cNvPr id="9" name="TextBox 8">
            <a:extLst>
              <a:ext uri="{FF2B5EF4-FFF2-40B4-BE49-F238E27FC236}">
                <a16:creationId xmlns:a16="http://schemas.microsoft.com/office/drawing/2014/main" id="{BDDBECFF-A26E-D3AD-518B-30AF02D74AFC}"/>
              </a:ext>
            </a:extLst>
          </p:cNvPr>
          <p:cNvSpPr txBox="1"/>
          <p:nvPr/>
        </p:nvSpPr>
        <p:spPr>
          <a:xfrm>
            <a:off x="3911600" y="1644134"/>
            <a:ext cx="3784600" cy="400110"/>
          </a:xfrm>
          <a:prstGeom prst="rect">
            <a:avLst/>
          </a:prstGeom>
          <a:noFill/>
        </p:spPr>
        <p:txBody>
          <a:bodyPr wrap="square">
            <a:spAutoFit/>
          </a:bodyPr>
          <a:lstStyle/>
          <a:p>
            <a:pPr algn="ctr"/>
            <a:r>
              <a:rPr lang="en-GB" sz="2000" b="1" dirty="0">
                <a:solidFill>
                  <a:schemeClr val="bg1"/>
                </a:solidFill>
                <a:effectLst/>
                <a:latin typeface="Arial" panose="020B0604020202020204" pitchFamily="34" charset="0"/>
                <a:cs typeface="Arial" panose="020B0604020202020204" pitchFamily="34" charset="0"/>
              </a:rPr>
              <a:t>Methodology Approach</a:t>
            </a:r>
            <a:endParaRPr lang="en-GB" sz="2800" b="1" dirty="0">
              <a:solidFill>
                <a:schemeClr val="bg1"/>
              </a:solidFill>
              <a:effectLst/>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E623910E-63AF-4B01-3971-2BCA95C4FE29}"/>
              </a:ext>
            </a:extLst>
          </p:cNvPr>
          <p:cNvSpPr/>
          <p:nvPr/>
        </p:nvSpPr>
        <p:spPr>
          <a:xfrm>
            <a:off x="3911600" y="1447800"/>
            <a:ext cx="3784600" cy="774700"/>
          </a:xfrm>
          <a:prstGeom prst="rect">
            <a:avLst/>
          </a:prstGeom>
          <a:noFill/>
          <a:ln w="19050">
            <a:solidFill>
              <a:srgbClr val="FACC1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2E0E4689-371A-E8AE-8677-BD0B6CBCBE56}"/>
              </a:ext>
            </a:extLst>
          </p:cNvPr>
          <p:cNvSpPr/>
          <p:nvPr/>
        </p:nvSpPr>
        <p:spPr>
          <a:xfrm>
            <a:off x="-50800" y="6743699"/>
            <a:ext cx="12293600" cy="206375"/>
          </a:xfrm>
          <a:prstGeom prst="rect">
            <a:avLst/>
          </a:prstGeom>
          <a:solidFill>
            <a:srgbClr val="FACC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E87747B-69C2-EC5A-9F97-FE61F0259B20}"/>
              </a:ext>
            </a:extLst>
          </p:cNvPr>
          <p:cNvPicPr>
            <a:picLocks noChangeAspect="1"/>
          </p:cNvPicPr>
          <p:nvPr/>
        </p:nvPicPr>
        <p:blipFill>
          <a:blip r:embed="rId4">
            <a:alphaModFix amt="10000"/>
          </a:blip>
          <a:stretch>
            <a:fillRect/>
          </a:stretch>
        </p:blipFill>
        <p:spPr>
          <a:xfrm flipH="1">
            <a:off x="8972732" y="213072"/>
            <a:ext cx="3219268" cy="3215928"/>
          </a:xfrm>
          <a:prstGeom prst="rect">
            <a:avLst/>
          </a:prstGeom>
        </p:spPr>
      </p:pic>
    </p:spTree>
    <p:extLst>
      <p:ext uri="{BB962C8B-B14F-4D97-AF65-F5344CB8AC3E}">
        <p14:creationId xmlns:p14="http://schemas.microsoft.com/office/powerpoint/2010/main" val="5258625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blue rectangle with a white circle in the middle&#10;&#10;Description automatically generated">
            <a:extLst>
              <a:ext uri="{FF2B5EF4-FFF2-40B4-BE49-F238E27FC236}">
                <a16:creationId xmlns:a16="http://schemas.microsoft.com/office/drawing/2014/main" id="{46193E4C-977D-D9DD-1A6C-7892FFC57D5F}"/>
              </a:ext>
            </a:extLst>
          </p:cNvPr>
          <p:cNvPicPr>
            <a:picLocks noChangeAspect="1"/>
          </p:cNvPicPr>
          <p:nvPr/>
        </p:nvPicPr>
        <p:blipFill>
          <a:blip r:embed="rId2"/>
          <a:stretch>
            <a:fillRect/>
          </a:stretch>
        </p:blipFill>
        <p:spPr>
          <a:xfrm>
            <a:off x="-50800" y="-81023"/>
            <a:ext cx="12293600" cy="6939023"/>
          </a:xfrm>
          <a:prstGeom prst="rect">
            <a:avLst/>
          </a:prstGeom>
        </p:spPr>
      </p:pic>
      <p:sp>
        <p:nvSpPr>
          <p:cNvPr id="9" name="TextBox 8">
            <a:extLst>
              <a:ext uri="{FF2B5EF4-FFF2-40B4-BE49-F238E27FC236}">
                <a16:creationId xmlns:a16="http://schemas.microsoft.com/office/drawing/2014/main" id="{BDDBECFF-A26E-D3AD-518B-30AF02D74AFC}"/>
              </a:ext>
            </a:extLst>
          </p:cNvPr>
          <p:cNvSpPr txBox="1"/>
          <p:nvPr/>
        </p:nvSpPr>
        <p:spPr>
          <a:xfrm>
            <a:off x="343889" y="3069728"/>
            <a:ext cx="4394200" cy="523220"/>
          </a:xfrm>
          <a:prstGeom prst="rect">
            <a:avLst/>
          </a:prstGeom>
          <a:noFill/>
        </p:spPr>
        <p:txBody>
          <a:bodyPr wrap="square">
            <a:spAutoFit/>
          </a:bodyPr>
          <a:lstStyle/>
          <a:p>
            <a:r>
              <a:rPr lang="en-GB" sz="2800" b="1" dirty="0">
                <a:solidFill>
                  <a:schemeClr val="bg1"/>
                </a:solidFill>
                <a:effectLst/>
                <a:latin typeface="Arial" panose="020B0604020202020204" pitchFamily="34" charset="0"/>
                <a:cs typeface="Arial" panose="020B0604020202020204" pitchFamily="34" charset="0"/>
              </a:rPr>
              <a:t>Thank you for listening</a:t>
            </a:r>
          </a:p>
        </p:txBody>
      </p:sp>
      <p:sp>
        <p:nvSpPr>
          <p:cNvPr id="4" name="Rectangle 3">
            <a:extLst>
              <a:ext uri="{FF2B5EF4-FFF2-40B4-BE49-F238E27FC236}">
                <a16:creationId xmlns:a16="http://schemas.microsoft.com/office/drawing/2014/main" id="{A329057D-7A39-36FB-5E0D-F4B61B839C52}"/>
              </a:ext>
            </a:extLst>
          </p:cNvPr>
          <p:cNvSpPr/>
          <p:nvPr/>
        </p:nvSpPr>
        <p:spPr>
          <a:xfrm>
            <a:off x="-50800" y="6743699"/>
            <a:ext cx="12293600" cy="206375"/>
          </a:xfrm>
          <a:prstGeom prst="rect">
            <a:avLst/>
          </a:prstGeom>
          <a:solidFill>
            <a:srgbClr val="FACC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5">
            <a:extLst>
              <a:ext uri="{FF2B5EF4-FFF2-40B4-BE49-F238E27FC236}">
                <a16:creationId xmlns:a16="http://schemas.microsoft.com/office/drawing/2014/main" id="{0A524EB0-BD52-C018-4DE8-54A7B0FC3691}"/>
              </a:ext>
            </a:extLst>
          </p:cNvPr>
          <p:cNvCxnSpPr>
            <a:cxnSpLocks/>
          </p:cNvCxnSpPr>
          <p:nvPr/>
        </p:nvCxnSpPr>
        <p:spPr>
          <a:xfrm>
            <a:off x="431800" y="3734158"/>
            <a:ext cx="4381500" cy="0"/>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BEFA51EC-01EC-84C6-642E-8E1C335FC6DE}"/>
              </a:ext>
            </a:extLst>
          </p:cNvPr>
          <p:cNvPicPr>
            <a:picLocks noChangeAspect="1"/>
          </p:cNvPicPr>
          <p:nvPr/>
        </p:nvPicPr>
        <p:blipFill>
          <a:blip r:embed="rId3">
            <a:alphaModFix amt="5000"/>
          </a:blip>
          <a:stretch>
            <a:fillRect/>
          </a:stretch>
        </p:blipFill>
        <p:spPr>
          <a:xfrm>
            <a:off x="7673645" y="717703"/>
            <a:ext cx="4569155" cy="4362717"/>
          </a:xfrm>
          <a:prstGeom prst="rect">
            <a:avLst/>
          </a:prstGeom>
        </p:spPr>
      </p:pic>
    </p:spTree>
    <p:extLst>
      <p:ext uri="{BB962C8B-B14F-4D97-AF65-F5344CB8AC3E}">
        <p14:creationId xmlns:p14="http://schemas.microsoft.com/office/powerpoint/2010/main" val="41522600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blue rectangle with a white circle in the middle&#10;&#10;Description automatically generated">
            <a:extLst>
              <a:ext uri="{FF2B5EF4-FFF2-40B4-BE49-F238E27FC236}">
                <a16:creationId xmlns:a16="http://schemas.microsoft.com/office/drawing/2014/main" id="{46193E4C-977D-D9DD-1A6C-7892FFC57D5F}"/>
              </a:ext>
            </a:extLst>
          </p:cNvPr>
          <p:cNvPicPr>
            <a:picLocks noChangeAspect="1"/>
          </p:cNvPicPr>
          <p:nvPr/>
        </p:nvPicPr>
        <p:blipFill>
          <a:blip r:embed="rId2"/>
          <a:stretch>
            <a:fillRect/>
          </a:stretch>
        </p:blipFill>
        <p:spPr>
          <a:xfrm>
            <a:off x="-50800" y="-81023"/>
            <a:ext cx="12293600" cy="6939023"/>
          </a:xfrm>
          <a:prstGeom prst="rect">
            <a:avLst/>
          </a:prstGeom>
        </p:spPr>
      </p:pic>
      <p:sp>
        <p:nvSpPr>
          <p:cNvPr id="7" name="TextBox 6">
            <a:extLst>
              <a:ext uri="{FF2B5EF4-FFF2-40B4-BE49-F238E27FC236}">
                <a16:creationId xmlns:a16="http://schemas.microsoft.com/office/drawing/2014/main" id="{C8940195-5094-9A8D-B58F-F4F497868DAF}"/>
              </a:ext>
            </a:extLst>
          </p:cNvPr>
          <p:cNvSpPr txBox="1"/>
          <p:nvPr/>
        </p:nvSpPr>
        <p:spPr>
          <a:xfrm>
            <a:off x="558800" y="2658409"/>
            <a:ext cx="6582780" cy="3895746"/>
          </a:xfrm>
          <a:prstGeom prst="rect">
            <a:avLst/>
          </a:prstGeom>
          <a:noFill/>
        </p:spPr>
        <p:txBody>
          <a:bodyPr wrap="square">
            <a:spAutoFit/>
          </a:bodyPr>
          <a:lstStyle/>
          <a:p>
            <a:pPr marL="285750" indent="-285750" algn="l">
              <a:lnSpc>
                <a:spcPct val="150000"/>
              </a:lnSpc>
              <a:buClr>
                <a:srgbClr val="FACC15"/>
              </a:buClr>
              <a:buFont typeface="Arial" panose="020B0604020202020204" pitchFamily="34" charset="0"/>
              <a:buChar char="•"/>
            </a:pPr>
            <a:r>
              <a:rPr lang="en-GB" sz="1200" dirty="0">
                <a:solidFill>
                  <a:schemeClr val="bg1"/>
                </a:solidFill>
                <a:latin typeface="Aptos" panose="020B0004020202020204" pitchFamily="34" charset="0"/>
              </a:rPr>
              <a:t>JCT. (2016b). JCT design and build contract 2016 and JCT standard building contract 2016. Joint Contracts Tribunal.</a:t>
            </a:r>
          </a:p>
          <a:p>
            <a:pPr marL="285750" indent="-285750" algn="l">
              <a:lnSpc>
                <a:spcPct val="150000"/>
              </a:lnSpc>
              <a:buClr>
                <a:srgbClr val="FACC15"/>
              </a:buClr>
              <a:buFont typeface="Arial" panose="020B0604020202020204" pitchFamily="34" charset="0"/>
              <a:buChar char="•"/>
            </a:pPr>
            <a:endParaRPr lang="en-GB" sz="1200" dirty="0">
              <a:solidFill>
                <a:schemeClr val="bg1"/>
              </a:solidFill>
              <a:latin typeface="Aptos" panose="020B0004020202020204" pitchFamily="34" charset="0"/>
            </a:endParaRPr>
          </a:p>
          <a:p>
            <a:pPr marL="285750" indent="-285750" algn="l">
              <a:lnSpc>
                <a:spcPct val="150000"/>
              </a:lnSpc>
              <a:buClr>
                <a:srgbClr val="FACC15"/>
              </a:buClr>
              <a:buFont typeface="Arial" panose="020B0604020202020204" pitchFamily="34" charset="0"/>
              <a:buChar char="•"/>
            </a:pPr>
            <a:r>
              <a:rPr lang="en-GB" sz="1200" dirty="0">
                <a:solidFill>
                  <a:schemeClr val="bg1"/>
                </a:solidFill>
                <a:latin typeface="Aptos" panose="020B0004020202020204" pitchFamily="34" charset="0"/>
              </a:rPr>
              <a:t>CIC. (2022). UK construction industry payment survey. Construction Industry Council.</a:t>
            </a:r>
          </a:p>
          <a:p>
            <a:pPr marL="285750" indent="-285750" algn="l">
              <a:lnSpc>
                <a:spcPct val="150000"/>
              </a:lnSpc>
              <a:buClr>
                <a:srgbClr val="FACC15"/>
              </a:buClr>
              <a:buFont typeface="Arial" panose="020B0604020202020204" pitchFamily="34" charset="0"/>
              <a:buChar char="•"/>
            </a:pPr>
            <a:endParaRPr lang="en-GB" sz="1200" dirty="0">
              <a:solidFill>
                <a:schemeClr val="bg1"/>
              </a:solidFill>
              <a:latin typeface="Aptos" panose="020B0004020202020204" pitchFamily="34" charset="0"/>
            </a:endParaRPr>
          </a:p>
          <a:p>
            <a:pPr marL="285750" indent="-285750" algn="l">
              <a:lnSpc>
                <a:spcPct val="150000"/>
              </a:lnSpc>
              <a:buClr>
                <a:srgbClr val="FACC15"/>
              </a:buClr>
              <a:buFont typeface="Arial" panose="020B0604020202020204" pitchFamily="34" charset="0"/>
              <a:buChar char="•"/>
            </a:pPr>
            <a:r>
              <a:rPr lang="en-GB" sz="1200" dirty="0">
                <a:solidFill>
                  <a:schemeClr val="bg1"/>
                </a:solidFill>
                <a:latin typeface="Aptos" panose="020B0004020202020204" pitchFamily="34" charset="0"/>
              </a:rPr>
              <a:t>Hughes, W., Hillebrandt, P., &amp; Murdoch, J. (2014). Financial protection in the UK building industry: Bonds, retention and guarantees. Routledge.</a:t>
            </a:r>
          </a:p>
          <a:p>
            <a:pPr marL="285750" indent="-285750" algn="l">
              <a:lnSpc>
                <a:spcPct val="150000"/>
              </a:lnSpc>
              <a:buClr>
                <a:srgbClr val="FACC15"/>
              </a:buClr>
              <a:buFont typeface="Arial" panose="020B0604020202020204" pitchFamily="34" charset="0"/>
              <a:buChar char="•"/>
            </a:pPr>
            <a:endParaRPr lang="en-GB" sz="1200" dirty="0">
              <a:solidFill>
                <a:schemeClr val="bg1"/>
              </a:solidFill>
              <a:latin typeface="Aptos" panose="020B0004020202020204" pitchFamily="34" charset="0"/>
            </a:endParaRPr>
          </a:p>
          <a:p>
            <a:pPr marL="285750" indent="-285750" algn="l">
              <a:lnSpc>
                <a:spcPct val="150000"/>
              </a:lnSpc>
              <a:buClr>
                <a:srgbClr val="FACC15"/>
              </a:buClr>
              <a:buFont typeface="Arial" panose="020B0604020202020204" pitchFamily="34" charset="0"/>
              <a:buChar char="•"/>
            </a:pPr>
            <a:r>
              <a:rPr lang="en-GB" sz="1200" dirty="0">
                <a:solidFill>
                  <a:schemeClr val="bg1"/>
                </a:solidFill>
                <a:latin typeface="Aptos" panose="020B0004020202020204" pitchFamily="34" charset="0"/>
              </a:rPr>
              <a:t>GOV.UK (1996). Housing Grants, Construction and Regeneration Act 1996. [online] Legislation.gov.uk. Available at: https://www.legislation.gov.uk/ukpga/1996/53/contents.</a:t>
            </a:r>
          </a:p>
          <a:p>
            <a:pPr marL="285750" indent="-285750" algn="l">
              <a:lnSpc>
                <a:spcPct val="200000"/>
              </a:lnSpc>
              <a:buClr>
                <a:srgbClr val="FACC15"/>
              </a:buClr>
              <a:buFont typeface="Arial" panose="020B0604020202020204" pitchFamily="34" charset="0"/>
              <a:buChar char="•"/>
            </a:pPr>
            <a:endParaRPr lang="en-GB" dirty="0">
              <a:solidFill>
                <a:schemeClr val="bg1"/>
              </a:solidFill>
              <a:latin typeface="Aptos" panose="020B0004020202020204" pitchFamily="34" charset="0"/>
            </a:endParaRPr>
          </a:p>
          <a:p>
            <a:pPr marL="285750" indent="-285750" algn="l">
              <a:lnSpc>
                <a:spcPct val="200000"/>
              </a:lnSpc>
              <a:buClr>
                <a:srgbClr val="FACC15"/>
              </a:buClr>
              <a:buFont typeface="Arial" panose="020B0604020202020204" pitchFamily="34" charset="0"/>
              <a:buChar char="•"/>
            </a:pPr>
            <a:endParaRPr lang="en-GB" dirty="0">
              <a:solidFill>
                <a:schemeClr val="bg1"/>
              </a:solidFill>
              <a:latin typeface="Aptos" panose="020B0004020202020204" pitchFamily="34" charset="0"/>
            </a:endParaRPr>
          </a:p>
        </p:txBody>
      </p:sp>
      <p:sp>
        <p:nvSpPr>
          <p:cNvPr id="9" name="TextBox 8">
            <a:extLst>
              <a:ext uri="{FF2B5EF4-FFF2-40B4-BE49-F238E27FC236}">
                <a16:creationId xmlns:a16="http://schemas.microsoft.com/office/drawing/2014/main" id="{BDDBECFF-A26E-D3AD-518B-30AF02D74AFC}"/>
              </a:ext>
            </a:extLst>
          </p:cNvPr>
          <p:cNvSpPr txBox="1"/>
          <p:nvPr/>
        </p:nvSpPr>
        <p:spPr>
          <a:xfrm>
            <a:off x="3911600" y="1644134"/>
            <a:ext cx="3784600" cy="400110"/>
          </a:xfrm>
          <a:prstGeom prst="rect">
            <a:avLst/>
          </a:prstGeom>
          <a:noFill/>
        </p:spPr>
        <p:txBody>
          <a:bodyPr wrap="square">
            <a:spAutoFit/>
          </a:bodyPr>
          <a:lstStyle/>
          <a:p>
            <a:pPr algn="ctr"/>
            <a:r>
              <a:rPr lang="en-GB" sz="2000" b="1" dirty="0">
                <a:solidFill>
                  <a:schemeClr val="bg1"/>
                </a:solidFill>
                <a:effectLst/>
                <a:latin typeface="Arial" panose="020B0604020202020204" pitchFamily="34" charset="0"/>
                <a:cs typeface="Arial" panose="020B0604020202020204" pitchFamily="34" charset="0"/>
              </a:rPr>
              <a:t>References</a:t>
            </a:r>
            <a:endParaRPr lang="en-GB" sz="2800" b="1" dirty="0">
              <a:solidFill>
                <a:schemeClr val="bg1"/>
              </a:solidFill>
              <a:effectLst/>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E623910E-63AF-4B01-3971-2BCA95C4FE29}"/>
              </a:ext>
            </a:extLst>
          </p:cNvPr>
          <p:cNvSpPr/>
          <p:nvPr/>
        </p:nvSpPr>
        <p:spPr>
          <a:xfrm>
            <a:off x="3911600" y="1447800"/>
            <a:ext cx="3784600" cy="774700"/>
          </a:xfrm>
          <a:prstGeom prst="rect">
            <a:avLst/>
          </a:prstGeom>
          <a:noFill/>
          <a:ln w="19050">
            <a:solidFill>
              <a:srgbClr val="FACC1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72511F62-3ACE-B417-CA70-68B4BB100AE9}"/>
              </a:ext>
            </a:extLst>
          </p:cNvPr>
          <p:cNvSpPr/>
          <p:nvPr/>
        </p:nvSpPr>
        <p:spPr>
          <a:xfrm>
            <a:off x="-50800" y="6743699"/>
            <a:ext cx="12293600" cy="206375"/>
          </a:xfrm>
          <a:prstGeom prst="rect">
            <a:avLst/>
          </a:prstGeom>
          <a:solidFill>
            <a:srgbClr val="FACC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68F450D-0CDD-B6C8-C321-0187517F6B81}"/>
              </a:ext>
            </a:extLst>
          </p:cNvPr>
          <p:cNvPicPr>
            <a:picLocks noChangeAspect="1"/>
          </p:cNvPicPr>
          <p:nvPr/>
        </p:nvPicPr>
        <p:blipFill>
          <a:blip r:embed="rId3">
            <a:alphaModFix amt="5000"/>
          </a:blip>
          <a:stretch>
            <a:fillRect/>
          </a:stretch>
        </p:blipFill>
        <p:spPr>
          <a:xfrm>
            <a:off x="9439687" y="0"/>
            <a:ext cx="2752313" cy="2755195"/>
          </a:xfrm>
          <a:prstGeom prst="rect">
            <a:avLst/>
          </a:prstGeom>
        </p:spPr>
      </p:pic>
    </p:spTree>
    <p:extLst>
      <p:ext uri="{BB962C8B-B14F-4D97-AF65-F5344CB8AC3E}">
        <p14:creationId xmlns:p14="http://schemas.microsoft.com/office/powerpoint/2010/main" val="31738690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163</TotalTime>
  <Words>470</Words>
  <Application>Microsoft Macintosh PowerPoint</Application>
  <PresentationFormat>Widescreen</PresentationFormat>
  <Paragraphs>48</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Shaunna Bowen</dc:creator>
  <cp:lastModifiedBy>Shaunna Bowen</cp:lastModifiedBy>
  <cp:revision>6</cp:revision>
  <dcterms:created xsi:type="dcterms:W3CDTF">2026-01-18T18:58:31Z</dcterms:created>
  <dcterms:modified xsi:type="dcterms:W3CDTF">2026-01-20T15:34:51Z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5744adb-96c3-4eb4-8335-5ca71cfb545b_Enabled">
    <vt:lpwstr>true</vt:lpwstr>
  </property>
  <property fmtid="{D5CDD505-2E9C-101B-9397-08002B2CF9AE}" pid="3" name="MSIP_Label_35744adb-96c3-4eb4-8335-5ca71cfb545b_SetDate">
    <vt:lpwstr>2026-01-18T19:01:07Z</vt:lpwstr>
  </property>
  <property fmtid="{D5CDD505-2E9C-101B-9397-08002B2CF9AE}" pid="4" name="MSIP_Label_35744adb-96c3-4eb4-8335-5ca71cfb545b_Method">
    <vt:lpwstr>Standard</vt:lpwstr>
  </property>
  <property fmtid="{D5CDD505-2E9C-101B-9397-08002B2CF9AE}" pid="5" name="MSIP_Label_35744adb-96c3-4eb4-8335-5ca71cfb545b_Name">
    <vt:lpwstr>General - Anyone (unrestricted)</vt:lpwstr>
  </property>
  <property fmtid="{D5CDD505-2E9C-101B-9397-08002B2CF9AE}" pid="6" name="MSIP_Label_35744adb-96c3-4eb4-8335-5ca71cfb545b_SiteId">
    <vt:lpwstr>1d0fcb58-2562-4f91-aee7-26ec11eb03ca</vt:lpwstr>
  </property>
  <property fmtid="{D5CDD505-2E9C-101B-9397-08002B2CF9AE}" pid="7" name="MSIP_Label_35744adb-96c3-4eb4-8335-5ca71cfb545b_ActionId">
    <vt:lpwstr>f8a02ca2-f038-47ae-b7c6-4ff07b83b46f</vt:lpwstr>
  </property>
  <property fmtid="{D5CDD505-2E9C-101B-9397-08002B2CF9AE}" pid="8" name="MSIP_Label_35744adb-96c3-4eb4-8335-5ca71cfb545b_ContentBits">
    <vt:lpwstr>0</vt:lpwstr>
  </property>
</Properties>
</file>