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  <p:sldMasterId id="2147483734" r:id="rId4"/>
  </p:sldMasterIdLst>
  <p:notesMasterIdLst>
    <p:notesMasterId r:id="rId35"/>
  </p:notesMasterIdLst>
  <p:handoutMasterIdLst>
    <p:handoutMasterId r:id="rId36"/>
  </p:handoutMasterIdLst>
  <p:sldIdLst>
    <p:sldId id="299" r:id="rId5"/>
    <p:sldId id="304" r:id="rId6"/>
    <p:sldId id="305" r:id="rId7"/>
    <p:sldId id="306" r:id="rId8"/>
    <p:sldId id="262" r:id="rId9"/>
    <p:sldId id="260" r:id="rId10"/>
    <p:sldId id="266" r:id="rId11"/>
    <p:sldId id="265" r:id="rId12"/>
    <p:sldId id="296" r:id="rId13"/>
    <p:sldId id="297" r:id="rId14"/>
    <p:sldId id="278" r:id="rId15"/>
    <p:sldId id="300" r:id="rId16"/>
    <p:sldId id="294" r:id="rId17"/>
    <p:sldId id="276" r:id="rId18"/>
    <p:sldId id="281" r:id="rId19"/>
    <p:sldId id="280" r:id="rId20"/>
    <p:sldId id="301" r:id="rId21"/>
    <p:sldId id="283" r:id="rId22"/>
    <p:sldId id="282" r:id="rId23"/>
    <p:sldId id="298" r:id="rId24"/>
    <p:sldId id="263" r:id="rId25"/>
    <p:sldId id="302" r:id="rId26"/>
    <p:sldId id="285" r:id="rId27"/>
    <p:sldId id="286" r:id="rId28"/>
    <p:sldId id="270" r:id="rId29"/>
    <p:sldId id="293" r:id="rId30"/>
    <p:sldId id="292" r:id="rId31"/>
    <p:sldId id="295" r:id="rId32"/>
    <p:sldId id="290" r:id="rId33"/>
    <p:sldId id="288" r:id="rId34"/>
  </p:sldIdLst>
  <p:sldSz cx="9144000" cy="6858000" type="screen4x3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shleigh Luther" initials="AL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45" autoAdjust="0"/>
  </p:normalViewPr>
  <p:slideViewPr>
    <p:cSldViewPr>
      <p:cViewPr varScale="1">
        <p:scale>
          <a:sx n="79" d="100"/>
          <a:sy n="79" d="100"/>
        </p:scale>
        <p:origin x="274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gs" Target="tags/tag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1AF1E1-91C2-4CF1-915C-071AD09522AB}" type="datetimeFigureOut">
              <a:rPr lang="en-GB" smtClean="0"/>
              <a:t>12/10/2017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393F17-BA09-4E8E-9EA8-A46086E010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037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 Note: Agencies can change over time,</a:t>
            </a:r>
            <a:r>
              <a:rPr lang="en-GB" baseline="0" dirty="0"/>
              <a:t> especially </a:t>
            </a:r>
            <a:r>
              <a:rPr lang="en-GB" dirty="0"/>
              <a:t>when new Governments take over so it is advisable to check the agencies listed are still active.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393F17-BA09-4E8E-9EA8-A46086E0106B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161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47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85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47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22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584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91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19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398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584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33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394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9314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488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41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1921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972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3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3180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3135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4502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538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0204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3261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241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3470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3226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218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038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72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1255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5209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5505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7252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090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3986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132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4042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0606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0775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5087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9471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41545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96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G"/></Relationships>
</file>

<file path=ppt/slideMasters/_rels/slideMaster4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26" Type="http://schemas.openxmlformats.org/officeDocument/2006/relationships/slideLayout" Target="../slideLayouts/slideLayout33.xml"/><Relationship Id="rId39" Type="http://schemas.openxmlformats.org/officeDocument/2006/relationships/image" Target="../media/image4.jpg"/><Relationship Id="rId21" Type="http://schemas.openxmlformats.org/officeDocument/2006/relationships/slideLayout" Target="../slideLayouts/slideLayout28.xml"/><Relationship Id="rId34" Type="http://schemas.openxmlformats.org/officeDocument/2006/relationships/slideLayout" Target="../slideLayouts/slideLayout41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32.xml"/><Relationship Id="rId33" Type="http://schemas.openxmlformats.org/officeDocument/2006/relationships/slideLayout" Target="../slideLayouts/slideLayout40.xml"/><Relationship Id="rId38" Type="http://schemas.openxmlformats.org/officeDocument/2006/relationships/theme" Target="../theme/theme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36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32" Type="http://schemas.openxmlformats.org/officeDocument/2006/relationships/slideLayout" Target="../slideLayouts/slideLayout39.xml"/><Relationship Id="rId37" Type="http://schemas.openxmlformats.org/officeDocument/2006/relationships/slideLayout" Target="../slideLayouts/slideLayout44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28" Type="http://schemas.openxmlformats.org/officeDocument/2006/relationships/slideLayout" Target="../slideLayouts/slideLayout35.xml"/><Relationship Id="rId36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31" Type="http://schemas.openxmlformats.org/officeDocument/2006/relationships/slideLayout" Target="../slideLayouts/slideLayout38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Relationship Id="rId27" Type="http://schemas.openxmlformats.org/officeDocument/2006/relationships/slideLayout" Target="../slideLayouts/slideLayout34.xml"/><Relationship Id="rId30" Type="http://schemas.openxmlformats.org/officeDocument/2006/relationships/slideLayout" Target="../slideLayouts/slideLayout37.xml"/><Relationship Id="rId35" Type="http://schemas.openxmlformats.org/officeDocument/2006/relationships/slideLayout" Target="../slideLayouts/slideLayout42.xml"/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81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  <p:sldLayoutId id="2147483747" r:id="rId13"/>
    <p:sldLayoutId id="2147483749" r:id="rId14"/>
    <p:sldLayoutId id="2147483750" r:id="rId15"/>
    <p:sldLayoutId id="2147483751" r:id="rId16"/>
    <p:sldLayoutId id="2147483752" r:id="rId17"/>
    <p:sldLayoutId id="2147483753" r:id="rId18"/>
    <p:sldLayoutId id="2147483755" r:id="rId19"/>
    <p:sldLayoutId id="2147483756" r:id="rId20"/>
    <p:sldLayoutId id="2147483757" r:id="rId21"/>
    <p:sldLayoutId id="2147483759" r:id="rId22"/>
    <p:sldLayoutId id="2147483760" r:id="rId23"/>
    <p:sldLayoutId id="2147483761" r:id="rId24"/>
    <p:sldLayoutId id="2147483762" r:id="rId25"/>
    <p:sldLayoutId id="2147483763" r:id="rId26"/>
    <p:sldLayoutId id="2147483764" r:id="rId27"/>
    <p:sldLayoutId id="2147483765" r:id="rId28"/>
    <p:sldLayoutId id="2147483766" r:id="rId29"/>
    <p:sldLayoutId id="2147483767" r:id="rId30"/>
    <p:sldLayoutId id="2147483768" r:id="rId31"/>
    <p:sldLayoutId id="2147483769" r:id="rId32"/>
    <p:sldLayoutId id="2147483770" r:id="rId33"/>
    <p:sldLayoutId id="2147483771" r:id="rId34"/>
    <p:sldLayoutId id="2147483772" r:id="rId35"/>
    <p:sldLayoutId id="2147483773" r:id="rId36"/>
    <p:sldLayoutId id="2147483774" r:id="rId37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Safety in a Fitness Environment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SHSS4061 Personal Training</a:t>
            </a:r>
          </a:p>
          <a:p>
            <a:r>
              <a:rPr lang="en-GB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3600394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93700" y="0"/>
            <a:ext cx="8229600" cy="114300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Legal and Ethical Issues</a:t>
            </a:r>
            <a:endParaRPr lang="en-AU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607346" y="1052736"/>
            <a:ext cx="8051800" cy="4432300"/>
          </a:xfrm>
        </p:spPr>
        <p:txBody>
          <a:bodyPr>
            <a:normAutofit fontScale="925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Common legal terminology </a:t>
            </a:r>
          </a:p>
          <a:p>
            <a:pPr lvl="1"/>
            <a:r>
              <a:rPr lang="en-US" altLang="en-US" b="1" dirty="0">
                <a:ea typeface="ＭＳ Ｐゴシック" panose="020B0600070205080204" pitchFamily="34" charset="-128"/>
              </a:rPr>
              <a:t>Informed consent</a:t>
            </a:r>
            <a:r>
              <a:rPr lang="en-US" altLang="en-US" dirty="0">
                <a:ea typeface="ＭＳ Ｐゴシック" panose="020B0600070205080204" pitchFamily="34" charset="-128"/>
              </a:rPr>
              <a:t>—The process by which a procedure or activity is described to a participant, with an explanation of inherent risks and benefits involved, allowing the individual to determine if he or she desires to participate.</a:t>
            </a:r>
            <a:endParaRPr lang="en-AU" altLang="en-US" sz="2000" dirty="0">
              <a:ea typeface="ＭＳ Ｐゴシック" panose="020B0600070205080204" pitchFamily="34" charset="-128"/>
            </a:endParaRPr>
          </a:p>
          <a:p>
            <a:pPr lvl="1"/>
            <a:r>
              <a:rPr lang="en-US" altLang="en-US" b="1" dirty="0">
                <a:ea typeface="ＭＳ Ｐゴシック" panose="020B0600070205080204" pitchFamily="34" charset="-128"/>
              </a:rPr>
              <a:t>Liability</a:t>
            </a:r>
            <a:r>
              <a:rPr lang="en-US" altLang="en-US" dirty="0">
                <a:ea typeface="ＭＳ Ｐゴシック" panose="020B0600070205080204" pitchFamily="34" charset="-128"/>
              </a:rPr>
              <a:t>—A legal responsibility, duty, or obligation. By virtue of their employment, fitness professionals have a duty to the clients they serve, not only to act when an injury occurs but also to prevent injury.</a:t>
            </a:r>
            <a:endParaRPr lang="en-US" altLang="en-US" sz="600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6593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82600" y="116632"/>
            <a:ext cx="8229600" cy="1143000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Legal and Ethical Issues</a:t>
            </a:r>
            <a:r>
              <a:rPr lang="en-US" altLang="en-US" sz="2400" i="1" dirty="0">
                <a:ea typeface="ＭＳ Ｐゴシック" panose="020B0600070205080204" pitchFamily="34" charset="-128"/>
              </a:rPr>
              <a:t> (continued)</a:t>
            </a:r>
            <a:endParaRPr lang="en-AU" altLang="en-US" sz="2400" i="1" dirty="0">
              <a:ea typeface="ＭＳ Ｐゴシック" panose="020B0600070205080204" pitchFamily="34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572350" y="1252286"/>
            <a:ext cx="8051800" cy="399415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Common legal terminology 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Standard of care</a:t>
            </a:r>
            <a:r>
              <a:rPr lang="en-US" altLang="en-US" dirty="0">
                <a:ea typeface="ＭＳ Ｐゴシック" panose="020B0600070205080204" pitchFamily="34" charset="-128"/>
              </a:rPr>
              <a:t>—What a reasonable and prudent person would do under similar circumstances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Negligence</a:t>
            </a:r>
            <a:r>
              <a:rPr lang="en-US" altLang="en-US" dirty="0">
                <a:ea typeface="ＭＳ Ｐゴシック" panose="020B0600070205080204" pitchFamily="34" charset="-128"/>
              </a:rPr>
              <a:t>—Failure to act as a reasonable and prudent person would under similar circumstances</a:t>
            </a:r>
          </a:p>
          <a:p>
            <a:pPr lvl="1"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Assumption of risk</a:t>
            </a:r>
            <a:r>
              <a:rPr lang="en-US" altLang="en-US" dirty="0">
                <a:ea typeface="ＭＳ Ｐゴシック" panose="020B0600070205080204" pitchFamily="34" charset="-128"/>
              </a:rPr>
              <a:t>—Knowing that an inherent risk exists with participation in an activity and voluntarily deciding to participate anyway </a:t>
            </a:r>
          </a:p>
          <a:p>
            <a:pPr lvl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>
              <a:buFontTx/>
              <a:buNone/>
              <a:defRPr/>
            </a:pPr>
            <a:endParaRPr lang="en-US" sz="1400" i="1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5088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Legal and Ethical Issues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AU" altLang="en-US">
              <a:ea typeface="ＭＳ Ｐゴシック" panose="020B0600070205080204" pitchFamily="34" charset="-128"/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571500" y="1422035"/>
            <a:ext cx="8051800" cy="4025900"/>
          </a:xfrm>
        </p:spPr>
        <p:txBody>
          <a:bodyPr>
            <a:normAutofit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Preparticipation</a:t>
            </a:r>
            <a:r>
              <a:rPr lang="en-US" altLang="en-US" dirty="0">
                <a:ea typeface="ＭＳ Ｐゴシック" panose="020B0600070205080204" pitchFamily="34" charset="-128"/>
              </a:rPr>
              <a:t> screening and medical clearance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All clients must complete a Physical Activity Readiness Questionnaire (PAR-Q) prior to commencing activity.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Any clients highlighting medical risk factors should gain clearance from doctor prior to commencing </a:t>
            </a:r>
            <a:r>
              <a:rPr lang="en-US" altLang="en-US" dirty="0" err="1">
                <a:ea typeface="ＭＳ Ｐゴシック" panose="020B0600070205080204" pitchFamily="34" charset="-128"/>
              </a:rPr>
              <a:t>programme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pPr lvl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92573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Avenir LT Std 65 Medium"/>
              </a:rPr>
              <a:t>Understanding Emergency Procedures in a Fitness Environment 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331640" y="458112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23528" y="188640"/>
            <a:ext cx="8229600" cy="5184576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venir LT Std 65 Medium"/>
              </a:rPr>
              <a:t>Understand emergency procedures in the a fitness environment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Identify the types of emergency that may occur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roles that different staff and external services play during an emergency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Explain the importance of following emergency procedures calmly and effectively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how to maintain the safety of the people involved in typical emergencies, including children, older people and disabled people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36815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What types of emergency may occur in a fitness environment?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5720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Medical emergencies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Accidents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Fire, suspected bomb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Missing persons 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Chemical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176464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General manager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Duty manager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First aid personnel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Local GP surgery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Emergency services: 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Fire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Ambulance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30629" y="476672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Staff and External </a:t>
            </a:r>
            <a:r>
              <a:rPr lang="en-GB" sz="3600" b="1" noProof="0" dirty="0">
                <a:latin typeface="Avenir LT Std 65 Medium"/>
                <a:ea typeface="+mj-ea"/>
                <a:cs typeface="Arial" pitchFamily="34" charset="0"/>
              </a:rPr>
              <a:t>Services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Involved in an Emergency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2400" y="1700808"/>
            <a:ext cx="8640960" cy="3528392"/>
          </a:xfrm>
        </p:spPr>
        <p:txBody>
          <a:bodyPr/>
          <a:lstStyle/>
          <a:p>
            <a:r>
              <a:rPr lang="en-US" sz="2800" dirty="0">
                <a:latin typeface="Avenir LT Std 65 Medium"/>
              </a:rPr>
              <a:t>You should know the correct procedures:</a:t>
            </a: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Follow procedures calmly </a:t>
            </a: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Know how to contact emergency services</a:t>
            </a:r>
            <a:endParaRPr lang="en-GB" sz="2800" dirty="0">
              <a:latin typeface="Avenir LT Std 65 Medium"/>
            </a:endParaRPr>
          </a:p>
          <a:p>
            <a:pPr>
              <a:buNone/>
            </a:pPr>
            <a:r>
              <a:rPr lang="en-US" sz="2800" dirty="0">
                <a:latin typeface="Avenir LT Std 65 Medium"/>
              </a:rPr>
              <a:t>	- Know how to report the incident</a:t>
            </a:r>
          </a:p>
          <a:p>
            <a:pPr marL="627063">
              <a:buNone/>
            </a:pPr>
            <a:r>
              <a:rPr lang="en-US" sz="2800" dirty="0">
                <a:latin typeface="Avenir LT Std 65 Medium"/>
              </a:rPr>
              <a:t> - Know what information to give those involved in the incident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4063" y="332656"/>
            <a:ext cx="8928992" cy="576064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Procedures in the Event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of an Incident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872" y="1196752"/>
            <a:ext cx="8496944" cy="3888432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venir LT Std 65 Medium"/>
              </a:rPr>
              <a:t>Maintaining the safety of the people involved in typical emergencies, including children, older people and disabled people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Providing comfort and reassurance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Contacting parents/carers/guardians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Consider physical contact and its appropriateness – particularly with children </a:t>
            </a:r>
          </a:p>
          <a:p>
            <a:pPr lvl="1">
              <a:defRPr/>
            </a:pPr>
            <a:endParaRPr lang="en-GB" dirty="0">
              <a:latin typeface="Avenir LT Std 65 Medium"/>
            </a:endParaRPr>
          </a:p>
          <a:p>
            <a:endParaRPr lang="en-GB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33265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844824"/>
            <a:ext cx="8363272" cy="3240360"/>
          </a:xfrm>
        </p:spPr>
        <p:txBody>
          <a:bodyPr/>
          <a:lstStyle/>
          <a:p>
            <a:pPr lvl="1">
              <a:defRPr/>
            </a:pPr>
            <a:r>
              <a:rPr lang="en-GB" dirty="0">
                <a:latin typeface="Avenir LT Std 65 Medium"/>
              </a:rPr>
              <a:t>Consider mobility restrictions for disabled or older individuals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Use appropriate language</a:t>
            </a:r>
          </a:p>
          <a:p>
            <a:pPr lvl="1">
              <a:defRPr/>
            </a:pPr>
            <a:endParaRPr lang="en-US" dirty="0">
              <a:latin typeface="Avenir LT Std 65 Medium"/>
            </a:endParaRPr>
          </a:p>
          <a:p>
            <a:pPr lvl="1" algn="ctr">
              <a:buNone/>
              <a:defRPr/>
            </a:pPr>
            <a:r>
              <a:rPr lang="en-US" sz="2400" b="1" dirty="0">
                <a:latin typeface="Avenir LT Std 65 Medium"/>
              </a:rPr>
              <a:t>NB: you must understand the boundaries of competence to administer first aid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Safety Legislation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89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85740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duty of care and professional role boundaries in relation to special population groups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Identify the typical roles of individuals responsible for health and safety in a fitness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types of security procedures that may apply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79616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79616" y="1052736"/>
            <a:ext cx="8229600" cy="452596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Keeping participants safe by minimising risk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As an employee: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take reasonable care of themselves in the workplace and to be mindful of the effects of their actions and omissions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The Employer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ensure so far as is reasonably practicable the health, safety and welfare of all its employees </a:t>
            </a:r>
          </a:p>
          <a:p>
            <a:endParaRPr lang="en-GB" sz="2800" dirty="0">
              <a:latin typeface="Avenir LT Std 65 Medium"/>
              <a:cs typeface="Arial" charset="0"/>
            </a:endParaRPr>
          </a:p>
          <a:p>
            <a:pPr lvl="1"/>
            <a:endParaRPr lang="en-GB" dirty="0">
              <a:latin typeface="Avenir LT Std 65 Medium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875" y="1124744"/>
            <a:ext cx="8229600" cy="4065315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There are legal and regulatory requirements for health and safety relevant to working in a fitness environment: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Health and Safety at Work Act 1974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REPs Code of Ethical Conduct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The </a:t>
            </a:r>
            <a:r>
              <a:rPr lang="en-US" dirty="0">
                <a:latin typeface="Avenir LT Std 65 Medium"/>
                <a:cs typeface="Arial" charset="0"/>
              </a:rPr>
              <a:t>Disclosure and Barring Service (DBS – formerly </a:t>
            </a:r>
            <a:r>
              <a:rPr lang="en-GB" dirty="0">
                <a:latin typeface="Avenir LT Std 65 Medium"/>
                <a:cs typeface="Arial" charset="0"/>
              </a:rPr>
              <a:t>CRB)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3633267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First aid book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Accident recording book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Accident report forms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Manufacturer’s guidelines </a:t>
            </a:r>
          </a:p>
          <a:p>
            <a:r>
              <a:rPr lang="en-US" sz="2800" dirty="0">
                <a:latin typeface="Avenir LT Std 65 Medium"/>
                <a:cs typeface="Arial" charset="0"/>
              </a:rPr>
              <a:t>Health and Safety policies and procedures manual</a:t>
            </a:r>
            <a:endParaRPr lang="en-GB" sz="2800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404664"/>
            <a:ext cx="8229600" cy="114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LT Std 65 Medium"/>
                <a:ea typeface="+mj-ea"/>
                <a:cs typeface="+mj-cs"/>
              </a:rPr>
              <a:t>Key Health and Safety Documents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Assessing and managing risk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70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352928" cy="4752528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2400" b="1" dirty="0">
              <a:latin typeface="Avenir LT Std 65 Medium"/>
            </a:endParaRPr>
          </a:p>
          <a:p>
            <a:pPr>
              <a:defRPr/>
            </a:pPr>
            <a:r>
              <a:rPr lang="en-GB" sz="2400" dirty="0">
                <a:latin typeface="Avenir LT Std 65 Medium"/>
              </a:rPr>
              <a:t>Understand how to control risks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possible hazards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how to risk assess the types of possible hazards in a fitness environment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how to control risks associated with hazards in a fitness environment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appropriate person/position to contact within a fitness organisation when hazards and risks cannot be controlled personally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405" y="1412776"/>
            <a:ext cx="8229600" cy="3888432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A </a:t>
            </a:r>
            <a:r>
              <a:rPr lang="en-GB" sz="2800" b="1" dirty="0">
                <a:latin typeface="Avenir LT Std 65 Medium"/>
                <a:cs typeface="Arial" charset="0"/>
              </a:rPr>
              <a:t>hazard </a:t>
            </a:r>
            <a:r>
              <a:rPr lang="en-GB" sz="2800" dirty="0">
                <a:latin typeface="Avenir LT Std 65 Medium"/>
                <a:cs typeface="Arial" charset="0"/>
              </a:rPr>
              <a:t>is anything that may cause harm, such as chemicals, electricity, working from ladders, an open drawer, etc; </a:t>
            </a:r>
          </a:p>
          <a:p>
            <a:pPr>
              <a:buNone/>
            </a:pPr>
            <a:endParaRPr lang="en-GB" sz="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The </a:t>
            </a:r>
            <a:r>
              <a:rPr lang="en-GB" sz="2800" b="1" dirty="0">
                <a:latin typeface="Avenir LT Std 65 Medium"/>
                <a:cs typeface="Arial" charset="0"/>
              </a:rPr>
              <a:t>risk</a:t>
            </a:r>
            <a:r>
              <a:rPr lang="en-GB" sz="2800" dirty="0">
                <a:latin typeface="Avenir LT Std 65 Medium"/>
                <a:cs typeface="Arial" charset="0"/>
              </a:rPr>
              <a:t> is the likelihood that somebody could be harmed by these and other hazards, together with an indication of how serious the harm could be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9405" y="54868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Hazards and Risk 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2231" y="1268760"/>
            <a:ext cx="8229600" cy="4248472"/>
          </a:xfrm>
        </p:spPr>
        <p:txBody>
          <a:bodyPr/>
          <a:lstStyle/>
          <a:p>
            <a:r>
              <a:rPr lang="en-US" sz="2800" dirty="0">
                <a:latin typeface="Avenir LT Std 65 Medium"/>
              </a:rPr>
              <a:t>Risk assessment is a careful examination of what in your work could cause harm, consider:</a:t>
            </a:r>
          </a:p>
          <a:p>
            <a:pPr lvl="0">
              <a:buNone/>
            </a:pPr>
            <a:r>
              <a:rPr lang="en-US" sz="2800" dirty="0"/>
              <a:t>	- </a:t>
            </a:r>
            <a:r>
              <a:rPr lang="en-US" sz="2800" dirty="0">
                <a:latin typeface="Avenir LT Std 65 Medium" panose="020B0603020203020204" pitchFamily="34" charset="0"/>
              </a:rPr>
              <a:t>Facilities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Equipment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GB" sz="2800" dirty="0">
                <a:latin typeface="Avenir LT Std 65 Medium" panose="020B0603020203020204" pitchFamily="34" charset="0"/>
              </a:rPr>
              <a:t>	- </a:t>
            </a:r>
            <a:r>
              <a:rPr lang="en-US" sz="2800" dirty="0">
                <a:latin typeface="Avenir LT Std 65 Medium" panose="020B0603020203020204" pitchFamily="34" charset="0"/>
              </a:rPr>
              <a:t>Working practices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Client behavior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 lvl="0">
              <a:buNone/>
            </a:pPr>
            <a:r>
              <a:rPr lang="en-US" sz="2800" dirty="0">
                <a:latin typeface="Avenir LT Std 65 Medium" panose="020B0603020203020204" pitchFamily="34" charset="0"/>
              </a:rPr>
              <a:t>	- Security </a:t>
            </a:r>
            <a:endParaRPr lang="en-GB" sz="2800" dirty="0">
              <a:latin typeface="Avenir LT Std 65 Medium" panose="020B0603020203020204" pitchFamily="34" charset="0"/>
            </a:endParaRPr>
          </a:p>
          <a:p>
            <a:pPr>
              <a:buNone/>
            </a:pPr>
            <a:r>
              <a:rPr lang="en-GB" sz="2800" dirty="0">
                <a:latin typeface="Avenir LT Std 65 Medium" panose="020B0603020203020204" pitchFamily="34" charset="0"/>
              </a:rPr>
              <a:t>	- Hygiene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4946" y="47667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Risk</a:t>
            </a:r>
            <a:r>
              <a:rPr kumimoji="0" lang="en-US" sz="36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Assessment 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9203" y="1691680"/>
            <a:ext cx="8229600" cy="3273227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Identify the hazard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Decide who may be harmed and how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Evaluate the risks and decide in precaution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Record findings and implement them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>
                <a:latin typeface="Avenir LT Std 65 Medium"/>
                <a:cs typeface="Arial" charset="0"/>
              </a:rPr>
              <a:t>Review your assessment and update if necessary</a:t>
            </a:r>
          </a:p>
          <a:p>
            <a:pPr lvl="1"/>
            <a:endParaRPr lang="en-GB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54868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The 5 Steps to Risk  Assessment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24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857403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800" dirty="0">
              <a:latin typeface="Avenir LT Std 65 Medium"/>
            </a:endParaRPr>
          </a:p>
          <a:p>
            <a:pPr>
              <a:defRPr/>
            </a:pPr>
            <a:r>
              <a:rPr lang="en-GB" sz="2400" dirty="0">
                <a:latin typeface="Avenir LT Std 65 Medium"/>
              </a:rPr>
              <a:t>Understand how to safeguard children and vulnerable adults </a:t>
            </a:r>
          </a:p>
          <a:p>
            <a:pPr>
              <a:buNone/>
              <a:defRPr/>
            </a:pPr>
            <a:endParaRPr lang="en-GB" sz="800" dirty="0">
              <a:latin typeface="Avenir LT Std 65 Medium"/>
            </a:endParaRP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what is meant by safeguarding the welfare of children and vulnerable adults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Describe the responsibilities and limitations of fitness professional in regard to safeguarding children and vulnerable adults 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the types of abuse which an professional may encounter in their clients</a:t>
            </a:r>
          </a:p>
          <a:p>
            <a:pPr lvl="1">
              <a:defRPr/>
            </a:pPr>
            <a:r>
              <a:rPr lang="en-GB" sz="2400" dirty="0">
                <a:latin typeface="Avenir LT Std 65 Medium"/>
              </a:rPr>
              <a:t>Identify possible signs of abuse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1068" y="1196752"/>
            <a:ext cx="8280920" cy="4525963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latin typeface="Avenir LT Std 65 Medium"/>
              </a:rPr>
              <a:t>There are a number of Acts that affect individuals working with children and vulnerable adults: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</a:t>
            </a:r>
            <a:r>
              <a:rPr lang="en-GB" dirty="0" err="1">
                <a:latin typeface="Avenir LT Std 65 Medium"/>
              </a:rPr>
              <a:t>Childrens</a:t>
            </a:r>
            <a:r>
              <a:rPr lang="en-GB" dirty="0">
                <a:latin typeface="Avenir LT Std 65 Medium"/>
              </a:rPr>
              <a:t>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Disability Discrimination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Police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The Protection of Children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Every Child Matters and the Children Act </a:t>
            </a:r>
          </a:p>
          <a:p>
            <a:pPr lvl="1">
              <a:defRPr/>
            </a:pPr>
            <a:r>
              <a:rPr lang="en-GB" dirty="0">
                <a:latin typeface="Avenir LT Std 65 Medium"/>
              </a:rPr>
              <a:t>Safeguarding Vulnerable Groups Act </a:t>
            </a:r>
          </a:p>
          <a:p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3204" y="47667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Safeguarding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869160"/>
          </a:xfrm>
        </p:spPr>
        <p:txBody>
          <a:bodyPr/>
          <a:lstStyle/>
          <a:p>
            <a:r>
              <a:rPr lang="en-US" sz="2800" dirty="0">
                <a:latin typeface="Avenir LT Std 65 Medium"/>
                <a:cs typeface="Arial" charset="0"/>
              </a:rPr>
              <a:t>DBS </a:t>
            </a:r>
            <a:r>
              <a:rPr lang="en-GB" sz="2800" dirty="0">
                <a:latin typeface="Avenir LT Std 65 Medium"/>
                <a:cs typeface="Arial" charset="0"/>
              </a:rPr>
              <a:t>check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Follow and apply internal safeguarding procedures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Informed consent of parent/guardian or carer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Awareness of other relevant procedures: </a:t>
            </a:r>
          </a:p>
          <a:p>
            <a:pPr marL="0" indent="0">
              <a:buNone/>
            </a:pPr>
            <a:r>
              <a:rPr lang="en-GB" sz="2800" dirty="0">
                <a:latin typeface="Avenir LT Std 65 Medium"/>
                <a:cs typeface="Arial" charset="0"/>
              </a:rPr>
              <a:t>   e.g. Complaints policy/procedure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528" y="692696"/>
            <a:ext cx="8229600" cy="79208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Protecting Yourself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Physical signs and indicators - e.g. bruising/injuries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Behavioural signs and indicators - e.g. unexplained/threatening behaviour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1196752"/>
            <a:ext cx="822960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Signs of Abuse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24" y="1988840"/>
            <a:ext cx="7437512" cy="3273227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Physical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Emotional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Neglect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Bullying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Sexual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Types of Abuse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1963" y="1124744"/>
            <a:ext cx="8229600" cy="475252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venir LT Std 65 Medium"/>
                <a:cs typeface="Arial" charset="0"/>
              </a:rPr>
              <a:t>Ofsted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Inspect and  regulate the care of children and young  people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Local Authority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Safeguard the welfare of children (through social services)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Mechanisms for agreeing how organisations will cooperate to safeguard the welfare of children 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1963" y="332656"/>
            <a:ext cx="8229600" cy="6716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Agencies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en-GB" sz="2800" dirty="0">
                <a:latin typeface="Avenir LT Std 65 Medium"/>
                <a:cs typeface="Arial" charset="0"/>
              </a:rPr>
              <a:t>Local Safeguarding Children Boards (LSCBs) 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Agree how the relevant organisations in each local area will cooperate to safeguard the welfare of children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Independent Safeguard Authority</a:t>
            </a:r>
          </a:p>
          <a:p>
            <a:pPr lvl="1"/>
            <a:r>
              <a:rPr lang="en-GB" dirty="0">
                <a:latin typeface="Avenir LT Std 65 Medium"/>
                <a:cs typeface="Arial" charset="0"/>
              </a:rPr>
              <a:t>To help prevent unsuitable people from working with children and vulnerable adults</a:t>
            </a:r>
          </a:p>
          <a:p>
            <a:pPr marL="457200" lvl="1" indent="0">
              <a:buNone/>
            </a:pPr>
            <a:endParaRPr lang="en-GB" dirty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332656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Agencies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lvl="0"/>
            <a:r>
              <a:rPr lang="en-US" sz="2800" dirty="0">
                <a:latin typeface="Avenir LT Std 65 Medium"/>
                <a:cs typeface="Arial" charset="0"/>
              </a:rPr>
              <a:t>Information relating to abuse must be kept in accordance with the Data Protection Act, 1988.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As well as legal responsibilities instructors should consider their ethical responsibilities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1196752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noProof="0" dirty="0">
                <a:latin typeface="Avenir LT Std 65 Medium"/>
                <a:ea typeface="+mj-ea"/>
                <a:cs typeface="Arial" charset="0"/>
              </a:rPr>
              <a:t>Maintaining Confidentiality 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1086</Words>
  <Application>Microsoft Office PowerPoint</Application>
  <PresentationFormat>On-screen Show (4:3)</PresentationFormat>
  <Paragraphs>161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End slide</vt:lpstr>
      <vt:lpstr>Intro Slide</vt:lpstr>
      <vt:lpstr>Inner slide</vt:lpstr>
      <vt:lpstr>UWTSD Theme</vt:lpstr>
      <vt:lpstr>Health and Safety in a Fitness Environment</vt:lpstr>
      <vt:lpstr>Legal and Ethical Issues</vt:lpstr>
      <vt:lpstr>Legal and Ethical Issues (continued)</vt:lpstr>
      <vt:lpstr>Legal and Ethical Issues (continued)</vt:lpstr>
      <vt:lpstr>Understanding Emergency Procedures in a Fitness Environment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Health and Safety Legislation</vt:lpstr>
      <vt:lpstr>PowerPoint Presentation</vt:lpstr>
      <vt:lpstr>PowerPoint Presentation</vt:lpstr>
      <vt:lpstr>PowerPoint Presentation</vt:lpstr>
      <vt:lpstr>PowerPoint Presentation</vt:lpstr>
      <vt:lpstr>Assessing and managing risk</vt:lpstr>
      <vt:lpstr>PowerPoint Presentation</vt:lpstr>
      <vt:lpstr>PowerPoint Presentation</vt:lpstr>
      <vt:lpstr>PowerPoint Presentation</vt:lpstr>
      <vt:lpstr>PowerPoint Presentation</vt:lpstr>
      <vt:lpstr>Safeguarding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Central YMCA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Geraint Forster</cp:lastModifiedBy>
  <cp:revision>34</cp:revision>
  <dcterms:created xsi:type="dcterms:W3CDTF">2012-10-03T08:43:26Z</dcterms:created>
  <dcterms:modified xsi:type="dcterms:W3CDTF">2017-10-12T11:17:46Z</dcterms:modified>
</cp:coreProperties>
</file>