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50"/>
  </p:notesMasterIdLst>
  <p:sldIdLst>
    <p:sldId id="719" r:id="rId6"/>
    <p:sldId id="768" r:id="rId7"/>
    <p:sldId id="257" r:id="rId8"/>
    <p:sldId id="770" r:id="rId9"/>
    <p:sldId id="769" r:id="rId10"/>
    <p:sldId id="771" r:id="rId11"/>
    <p:sldId id="772" r:id="rId12"/>
    <p:sldId id="773" r:id="rId13"/>
    <p:sldId id="780" r:id="rId14"/>
    <p:sldId id="774" r:id="rId15"/>
    <p:sldId id="775" r:id="rId16"/>
    <p:sldId id="776" r:id="rId17"/>
    <p:sldId id="777" r:id="rId18"/>
    <p:sldId id="779" r:id="rId19"/>
    <p:sldId id="778" r:id="rId20"/>
    <p:sldId id="782" r:id="rId21"/>
    <p:sldId id="784" r:id="rId22"/>
    <p:sldId id="785" r:id="rId23"/>
    <p:sldId id="786" r:id="rId24"/>
    <p:sldId id="783" r:id="rId25"/>
    <p:sldId id="788" r:id="rId26"/>
    <p:sldId id="789" r:id="rId27"/>
    <p:sldId id="791" r:id="rId28"/>
    <p:sldId id="792" r:id="rId29"/>
    <p:sldId id="793" r:id="rId30"/>
    <p:sldId id="795" r:id="rId31"/>
    <p:sldId id="794" r:id="rId32"/>
    <p:sldId id="797" r:id="rId33"/>
    <p:sldId id="802" r:id="rId34"/>
    <p:sldId id="803" r:id="rId35"/>
    <p:sldId id="808" r:id="rId36"/>
    <p:sldId id="805" r:id="rId37"/>
    <p:sldId id="807" r:id="rId38"/>
    <p:sldId id="810" r:id="rId39"/>
    <p:sldId id="811" r:id="rId40"/>
    <p:sldId id="806" r:id="rId41"/>
    <p:sldId id="809" r:id="rId42"/>
    <p:sldId id="812" r:id="rId43"/>
    <p:sldId id="814" r:id="rId44"/>
    <p:sldId id="815" r:id="rId45"/>
    <p:sldId id="813" r:id="rId46"/>
    <p:sldId id="816" r:id="rId47"/>
    <p:sldId id="817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7" d="100"/>
          <a:sy n="97" d="100"/>
        </p:scale>
        <p:origin x="484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microsoft.com/office/2016/11/relationships/changesInfo" Target="changesInfos/changesInfo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8E2DE91-9369-47C2-8FC6-3A01697F58B7}"/>
    <pc:docChg chg="undo custSel addSld delSld">
      <pc:chgData name="Jenifer Prince Devaraj" userId="c3fb109c-09d1-42a6-93f4-69472d709861" providerId="ADAL" clId="{B8E2DE91-9369-47C2-8FC6-3A01697F58B7}" dt="2024-11-22T09:04:14.150" v="14" actId="47"/>
      <pc:docMkLst>
        <pc:docMk/>
      </pc:docMkLst>
      <pc:sldChg chg="del">
        <pc:chgData name="Jenifer Prince Devaraj" userId="c3fb109c-09d1-42a6-93f4-69472d709861" providerId="ADAL" clId="{B8E2DE91-9369-47C2-8FC6-3A01697F58B7}" dt="2024-11-22T09:03:36.890" v="0" actId="47"/>
        <pc:sldMkLst>
          <pc:docMk/>
          <pc:sldMk cId="4288235188" sldId="781"/>
        </pc:sldMkLst>
      </pc:sldChg>
      <pc:sldChg chg="del">
        <pc:chgData name="Jenifer Prince Devaraj" userId="c3fb109c-09d1-42a6-93f4-69472d709861" providerId="ADAL" clId="{B8E2DE91-9369-47C2-8FC6-3A01697F58B7}" dt="2024-11-22T09:03:40.221" v="1" actId="47"/>
        <pc:sldMkLst>
          <pc:docMk/>
          <pc:sldMk cId="1688806061" sldId="787"/>
        </pc:sldMkLst>
      </pc:sldChg>
      <pc:sldChg chg="del">
        <pc:chgData name="Jenifer Prince Devaraj" userId="c3fb109c-09d1-42a6-93f4-69472d709861" providerId="ADAL" clId="{B8E2DE91-9369-47C2-8FC6-3A01697F58B7}" dt="2024-11-22T09:03:42.716" v="2" actId="47"/>
        <pc:sldMkLst>
          <pc:docMk/>
          <pc:sldMk cId="335202953" sldId="790"/>
        </pc:sldMkLst>
      </pc:sldChg>
      <pc:sldChg chg="add del">
        <pc:chgData name="Jenifer Prince Devaraj" userId="c3fb109c-09d1-42a6-93f4-69472d709861" providerId="ADAL" clId="{B8E2DE91-9369-47C2-8FC6-3A01697F58B7}" dt="2024-11-22T09:03:46.424" v="4" actId="47"/>
        <pc:sldMkLst>
          <pc:docMk/>
          <pc:sldMk cId="3286006641" sldId="791"/>
        </pc:sldMkLst>
      </pc:sldChg>
      <pc:sldChg chg="del">
        <pc:chgData name="Jenifer Prince Devaraj" userId="c3fb109c-09d1-42a6-93f4-69472d709861" providerId="ADAL" clId="{B8E2DE91-9369-47C2-8FC6-3A01697F58B7}" dt="2024-11-22T09:03:50.144" v="5" actId="47"/>
        <pc:sldMkLst>
          <pc:docMk/>
          <pc:sldMk cId="1677186421" sldId="796"/>
        </pc:sldMkLst>
      </pc:sldChg>
      <pc:sldChg chg="del">
        <pc:chgData name="Jenifer Prince Devaraj" userId="c3fb109c-09d1-42a6-93f4-69472d709861" providerId="ADAL" clId="{B8E2DE91-9369-47C2-8FC6-3A01697F58B7}" dt="2024-11-22T09:03:52.309" v="6" actId="47"/>
        <pc:sldMkLst>
          <pc:docMk/>
          <pc:sldMk cId="893297855" sldId="798"/>
        </pc:sldMkLst>
      </pc:sldChg>
      <pc:sldChg chg="del">
        <pc:chgData name="Jenifer Prince Devaraj" userId="c3fb109c-09d1-42a6-93f4-69472d709861" providerId="ADAL" clId="{B8E2DE91-9369-47C2-8FC6-3A01697F58B7}" dt="2024-11-22T09:03:53.497" v="7" actId="47"/>
        <pc:sldMkLst>
          <pc:docMk/>
          <pc:sldMk cId="2699135057" sldId="799"/>
        </pc:sldMkLst>
      </pc:sldChg>
      <pc:sldChg chg="del">
        <pc:chgData name="Jenifer Prince Devaraj" userId="c3fb109c-09d1-42a6-93f4-69472d709861" providerId="ADAL" clId="{B8E2DE91-9369-47C2-8FC6-3A01697F58B7}" dt="2024-11-22T09:04:14.150" v="14" actId="47"/>
        <pc:sldMkLst>
          <pc:docMk/>
          <pc:sldMk cId="241718173" sldId="804"/>
        </pc:sldMkLst>
      </pc:sldChg>
      <pc:sldChg chg="del">
        <pc:chgData name="Jenifer Prince Devaraj" userId="c3fb109c-09d1-42a6-93f4-69472d709861" providerId="ADAL" clId="{B8E2DE91-9369-47C2-8FC6-3A01697F58B7}" dt="2024-11-22T09:04:03.743" v="11" actId="47"/>
        <pc:sldMkLst>
          <pc:docMk/>
          <pc:sldMk cId="2569234682" sldId="818"/>
        </pc:sldMkLst>
      </pc:sldChg>
      <pc:sldChg chg="del">
        <pc:chgData name="Jenifer Prince Devaraj" userId="c3fb109c-09d1-42a6-93f4-69472d709861" providerId="ADAL" clId="{B8E2DE91-9369-47C2-8FC6-3A01697F58B7}" dt="2024-11-22T09:04:01.498" v="10" actId="47"/>
        <pc:sldMkLst>
          <pc:docMk/>
          <pc:sldMk cId="1625687577" sldId="819"/>
        </pc:sldMkLst>
      </pc:sldChg>
      <pc:sldChg chg="del">
        <pc:chgData name="Jenifer Prince Devaraj" userId="c3fb109c-09d1-42a6-93f4-69472d709861" providerId="ADAL" clId="{B8E2DE91-9369-47C2-8FC6-3A01697F58B7}" dt="2024-11-22T09:03:57.328" v="8" actId="47"/>
        <pc:sldMkLst>
          <pc:docMk/>
          <pc:sldMk cId="1093804845" sldId="820"/>
        </pc:sldMkLst>
      </pc:sldChg>
      <pc:sldChg chg="del">
        <pc:chgData name="Jenifer Prince Devaraj" userId="c3fb109c-09d1-42a6-93f4-69472d709861" providerId="ADAL" clId="{B8E2DE91-9369-47C2-8FC6-3A01697F58B7}" dt="2024-11-22T09:03:59.269" v="9" actId="47"/>
        <pc:sldMkLst>
          <pc:docMk/>
          <pc:sldMk cId="4051045953" sldId="821"/>
        </pc:sldMkLst>
      </pc:sldChg>
      <pc:sldChg chg="del">
        <pc:chgData name="Jenifer Prince Devaraj" userId="c3fb109c-09d1-42a6-93f4-69472d709861" providerId="ADAL" clId="{B8E2DE91-9369-47C2-8FC6-3A01697F58B7}" dt="2024-11-22T09:04:06.656" v="12" actId="47"/>
        <pc:sldMkLst>
          <pc:docMk/>
          <pc:sldMk cId="2865471555" sldId="822"/>
        </pc:sldMkLst>
      </pc:sldChg>
      <pc:sldChg chg="del">
        <pc:chgData name="Jenifer Prince Devaraj" userId="c3fb109c-09d1-42a6-93f4-69472d709861" providerId="ADAL" clId="{B8E2DE91-9369-47C2-8FC6-3A01697F58B7}" dt="2024-11-22T09:04:09.183" v="13" actId="47"/>
        <pc:sldMkLst>
          <pc:docMk/>
          <pc:sldMk cId="2167262320" sldId="82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30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1</a:t>
            </a:r>
            <a:r>
              <a:rPr lang="en-GB" sz="2400" b="1" dirty="0">
                <a:latin typeface="Arial"/>
                <a:cs typeface="Arial"/>
              </a:rPr>
              <a:t>0</a:t>
            </a:r>
          </a:p>
          <a:p>
            <a:r>
              <a:rPr lang="en-GB" sz="2400" b="1" dirty="0">
                <a:latin typeface="Arial"/>
                <a:cs typeface="Arial"/>
              </a:rPr>
              <a:t>Topic			: GNU Radio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Basics of GNU Radio.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 Experiments and concepts using GNU Radio.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640" y="118974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5602" y="2300289"/>
            <a:ext cx="10160795" cy="9741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Open-source framework for SDR and signal processing.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Founded by </a:t>
            </a:r>
            <a:r>
              <a:rPr lang="en-GB" sz="2100">
                <a:latin typeface="Book Antiqua" panose="02040602050305030304" pitchFamily="18" charset="0"/>
              </a:rPr>
              <a:t>Eric Blossom.</a:t>
            </a:r>
            <a:endParaRPr lang="en-GB" sz="21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Built on a block-based dataflow architecture: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Data flows through a structure called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Blocks perform various operations and signal processing tasks.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Operates using C++ and Python for processing and scripting.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Options: 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Sets global parameters like title, author, description, and sample rate.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Configures code generation (Python/C++), GUI type (QT/WX), and real-time scheduling.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Centralizes flowgraph settings for consistency and optimized performance.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0DD446-A4B5-4929-A940-8DCB85A1A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410" y="1790373"/>
            <a:ext cx="4241146" cy="24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46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219494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Variables: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Variables are used to store values that can be referenced and modified throughout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Parameters such as sample rates, frequencies, or gains, could be set using Variables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10DF50-82F6-492E-9AEE-DEC931342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168" y="1404765"/>
            <a:ext cx="5126831" cy="331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538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Labels: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GUI Labels display information dynamically within the GNU Radio Companion (GRC) interface.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to show runtime parameters or update values based on the flowgraph’s operation.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1322F5-12D4-4A88-BAA0-7A07745E0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358" y="1593291"/>
            <a:ext cx="4479821" cy="258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5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Range: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Creates a slider in the graphical interface, allowing dynamic adjustment of variable values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used to control parameters such as frequency, gain, or amplitude.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Provides a min, max, and step size for the range, ensuring precise control over the selected parameter.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C4BB566-1DB4-4377-93E8-56A51474F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688" y="1779808"/>
            <a:ext cx="5003903" cy="319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723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Tab Widget 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Organises GUI elements into multiple tabs, providing a structured and user-friendly layout.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allows grouping related sliders, plots, or controls into separate tabs for better visualization and navigation.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in complex flowgraphs to manage multiple parameters or displays efficiently without cluttering the interface.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D282A5-8F02-47E5-85C7-94CEC7B2D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1733" y="1887365"/>
            <a:ext cx="4167118" cy="250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816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99DE38-62AA-4550-B8F7-9097EA2E1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2475" y="2367793"/>
            <a:ext cx="4039512" cy="24226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Chooser: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GUI Chooser is a dynamic GUI element that allows users to select predefined options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a dropdown list with multiple options for user selection.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Dynamically updates connected variables in the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Simplifies experimentation with runtime control.</a:t>
            </a:r>
          </a:p>
        </p:txBody>
      </p:sp>
    </p:spTree>
    <p:extLst>
      <p:ext uri="{BB962C8B-B14F-4D97-AF65-F5344CB8AC3E}">
        <p14:creationId xmlns:p14="http://schemas.microsoft.com/office/powerpoint/2010/main" val="342471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Signal Source: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Signal Source block generates standard waveforms like sine, square, triangle, sawtooth, or constant signals.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Key parameters include frequency, amplitude, waveform and sample rate, allowing customization of the signal.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D4F92A-0323-4A56-8EC5-53DD9BF8D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415" y="2067546"/>
            <a:ext cx="4675029" cy="286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815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59" y="2243276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Throttle: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Throttle block controls the processing rate of a flowgraph by limiting the rate of data flow.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commonly used in simulation environments to avoid overloading the CPU when no hardware (like an SDR) is present.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11E9A-B9B7-492D-95E4-C440EB8AD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064" y="2243276"/>
            <a:ext cx="4659877" cy="279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082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Frequency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the frequency spectrum of a signal in real-time.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Visualizes signal components across frequencies, showing magnitude vs. frequency.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for spectrum analysis and debugging RF signals.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971E77-281E-4725-AD05-2BA83732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9452" y="2163631"/>
            <a:ext cx="4713336" cy="262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84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Time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Shows the signal in the time domain, plotting amplitude vs.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for analysing waveform shapes, signal timing, and transient behaviour.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Can display multiple channels for comparison.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BE59D7-9364-4F34-B150-5F70DEEED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6550" y="2067547"/>
            <a:ext cx="5245450" cy="295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01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415638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Waterfall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QT GUI Waterfall Sink provides a dynamic visualization of signal frequency over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Intensity is represented using a colour gradient to show signal strength visually.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6BB200-AB0A-4844-9AF2-85CC1CFF6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289" y="1580831"/>
            <a:ext cx="5097636" cy="2898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140D5C-76F6-4230-AB35-D1FBE8026927}"/>
              </a:ext>
            </a:extLst>
          </p:cNvPr>
          <p:cNvSpPr txBox="1"/>
          <p:nvPr/>
        </p:nvSpPr>
        <p:spPr>
          <a:xfrm>
            <a:off x="485776" y="4950619"/>
            <a:ext cx="11109193" cy="1713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Green: Low to moderate signal intensity.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Yellow: Medium intensity, transitioning between weak and strong signals.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Red: High-intensity signals, highlighting dominant frequencies.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White: Highest intensity, indicating peak power in the spectrum</a:t>
            </a:r>
          </a:p>
        </p:txBody>
      </p:sp>
    </p:spTree>
    <p:extLst>
      <p:ext uri="{BB962C8B-B14F-4D97-AF65-F5344CB8AC3E}">
        <p14:creationId xmlns:p14="http://schemas.microsoft.com/office/powerpoint/2010/main" val="2245455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1444" y="9609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Basic Signal Generation using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4B2FAD-D7AD-4AF2-BC1E-FE247A33D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3205" y="1742621"/>
            <a:ext cx="7515225" cy="48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493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6" y="5474579"/>
            <a:ext cx="9127926" cy="683829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Noise Source: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Gaussian Noise Type with the noise voltage varies between 0.1 to 1</a:t>
            </a:r>
            <a:br>
              <a:rPr lang="en-GB" sz="2400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 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b="1" dirty="0">
                <a:latin typeface="Book Antiqua" panose="02040602050305030304" pitchFamily="18" charset="0"/>
              </a:rPr>
              <a:t>Add: </a:t>
            </a:r>
            <a:r>
              <a:rPr lang="en-GB" sz="2400" dirty="0">
                <a:latin typeface="Book Antiqua" panose="02040602050305030304" pitchFamily="18" charset="0"/>
              </a:rPr>
              <a:t>Adds Signal and the Noise</a:t>
            </a:r>
            <a:br>
              <a:rPr lang="en-GB" sz="2400" b="1" dirty="0">
                <a:latin typeface="Book Antiqua" panose="02040602050305030304" pitchFamily="18" charset="0"/>
              </a:rPr>
            </a:b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Signal Source: 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344686" y="2750040"/>
            <a:ext cx="7661672" cy="2073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Sine wave is used as the signal source.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Amplitude: Varies between 1 and 5.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Frequency: Ranges from 0 Hz to 10 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Sample Rate: Set to 10 kHz.</a:t>
            </a:r>
            <a:endParaRPr lang="en-GB" sz="2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660FA38-3FFE-400D-A36A-C5E0B597C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880" y="2094473"/>
            <a:ext cx="2624206" cy="21717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713217-1DA5-4779-B67F-203C0DF8F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9732" y="2094473"/>
            <a:ext cx="2556645" cy="208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20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 </a:t>
            </a: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E62882-D531-488D-BCD0-48BF27D85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7956" y="1893501"/>
            <a:ext cx="2393157" cy="19651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8810" y="4187281"/>
            <a:ext cx="2490923" cy="20974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B4A4EFB-63C0-40EE-BE6A-16CBA5071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097" y="1840488"/>
            <a:ext cx="2490924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2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High Pass Filter 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8630" y="4256090"/>
            <a:ext cx="2331333" cy="1883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D2757F-FD0C-44B7-AF1D-A96490C1F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708" y="1788596"/>
            <a:ext cx="2559131" cy="20836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30305A-E6AA-4E5F-A42E-DC715C29C9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0577" y="1788596"/>
            <a:ext cx="2539807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69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5" y="6094968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182987"/>
            <a:ext cx="6725245" cy="3088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 / Band Stop Filter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958" y="5432950"/>
            <a:ext cx="1741625" cy="1406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03EA7D-7981-45E8-9CA7-258FABCF9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907" y="1732188"/>
            <a:ext cx="2157042" cy="17824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DFA107A-130A-4BAA-B238-6F590941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0771" y="1710013"/>
            <a:ext cx="2060149" cy="16713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98CB03-C37B-4F95-8C62-4DF337EF3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621" y="3544179"/>
            <a:ext cx="2143614" cy="178241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B8CFEA-58B8-4BC1-96BA-F769C71F5E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0770" y="3560979"/>
            <a:ext cx="2284936" cy="186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24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42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9D3F32-0CB7-449D-B0A2-8A32B432C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7343" y="-13547"/>
            <a:ext cx="12839941" cy="688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01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24372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CD6D8A-4A6F-4F6F-9294-981DE754A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726" y="2391519"/>
            <a:ext cx="5365279" cy="18239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55A025-FC52-4D7C-A173-FAC662669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63" y="2286549"/>
            <a:ext cx="5643721" cy="20338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0304A7-CFF3-4057-8BA6-2AE4A4766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057" y="4880358"/>
            <a:ext cx="5610427" cy="18984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A9AD0D-2393-4D8A-B3CC-3181605C4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2471" y="4751282"/>
            <a:ext cx="5365278" cy="19496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153763" y="1726586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				         High  Pass Filter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F4678D-8EA4-4F19-90BB-AEE9E5CF289C}"/>
              </a:ext>
            </a:extLst>
          </p:cNvPr>
          <p:cNvSpPr txBox="1"/>
          <p:nvPr/>
        </p:nvSpPr>
        <p:spPr>
          <a:xfrm>
            <a:off x="262781" y="4320395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				         Band Reject Filter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2761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CF5A63E-4E65-4770-9C1D-CA6383B4D59B}"/>
                  </a:ext>
                </a:extLst>
              </p:cNvPr>
              <p:cNvSpPr txBox="1"/>
              <p:nvPr/>
            </p:nvSpPr>
            <p:spPr>
              <a:xfrm>
                <a:off x="298516" y="1864854"/>
                <a:ext cx="10745722" cy="30868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Design an Amplitude Modulation for the sample rate 48K Hz, Message Signal of 3KHz , Carrier Frequency of 10 K Hz, With the message Amplitude of 1V and the Carrier Amplitude of 2V.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expression of AM signal is given by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𝐴𝑀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𝑡</m:t>
                    </m:r>
                    <m:d>
                      <m:dPr>
                        <m:begChr m:val="["/>
                        <m:endChr m:val="]"/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1+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𝑚𝑠𝑖𝑛</m:t>
                        </m:r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CF5A63E-4E65-4770-9C1D-CA6383B4D5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1864854"/>
                <a:ext cx="10745722" cy="3086871"/>
              </a:xfrm>
              <a:prstGeom prst="rect">
                <a:avLst/>
              </a:prstGeom>
              <a:blipFill>
                <a:blip r:embed="rId2"/>
                <a:stretch>
                  <a:fillRect l="-737" r="-7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120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298516" y="1864854"/>
            <a:ext cx="10745722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Which Blocks are required to design </a:t>
            </a: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a real-time </a:t>
            </a:r>
            <a:r>
              <a:rPr lang="en-GB" sz="2200" dirty="0">
                <a:latin typeface="Book Antiqua" panose="02040602050305030304" pitchFamily="18" charset="0"/>
              </a:rPr>
              <a:t>AM Transmission!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/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𝐴𝑀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7D35AC8-CA62-4089-98D6-BC3736523BD0}"/>
              </a:ext>
            </a:extLst>
          </p:cNvPr>
          <p:cNvSpPr txBox="1"/>
          <p:nvPr/>
        </p:nvSpPr>
        <p:spPr>
          <a:xfrm>
            <a:off x="860392" y="278241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Signal Source	</a:t>
            </a: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B8100F-5F6A-4FF2-83C9-20792DDBDCF8}"/>
              </a:ext>
            </a:extLst>
          </p:cNvPr>
          <p:cNvSpPr txBox="1"/>
          <p:nvPr/>
        </p:nvSpPr>
        <p:spPr>
          <a:xfrm>
            <a:off x="1546788" y="3288233"/>
            <a:ext cx="2420160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Audio Source</a:t>
            </a:r>
            <a:endParaRPr lang="en-GB" sz="2200" b="1" dirty="0">
              <a:solidFill>
                <a:srgbClr val="00B05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F9C923-1848-4857-AAE1-A74C0FADD74F}"/>
              </a:ext>
            </a:extLst>
          </p:cNvPr>
          <p:cNvSpPr txBox="1"/>
          <p:nvPr/>
        </p:nvSpPr>
        <p:spPr>
          <a:xfrm>
            <a:off x="1518379" y="377763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Carrier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B80F0-45F3-4BF0-8591-24ADA656351C}"/>
              </a:ext>
            </a:extLst>
          </p:cNvPr>
          <p:cNvSpPr txBox="1"/>
          <p:nvPr/>
        </p:nvSpPr>
        <p:spPr>
          <a:xfrm>
            <a:off x="4289392" y="2871388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Multiply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EA095F-6EB0-446C-B6D9-1771EC6FD5B9}"/>
              </a:ext>
            </a:extLst>
          </p:cNvPr>
          <p:cNvSpPr txBox="1"/>
          <p:nvPr/>
        </p:nvSpPr>
        <p:spPr>
          <a:xfrm>
            <a:off x="4289392" y="3435915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Add</a:t>
            </a:r>
            <a:endParaRPr lang="en-GB" sz="2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BDCB6-86D1-4E9C-8C52-93FD29457B4D}"/>
              </a:ext>
            </a:extLst>
          </p:cNvPr>
          <p:cNvSpPr txBox="1"/>
          <p:nvPr/>
        </p:nvSpPr>
        <p:spPr>
          <a:xfrm>
            <a:off x="4289392" y="3881564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(1)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3B291E-55B6-4B01-BE7E-646A4F38356C}"/>
              </a:ext>
            </a:extLst>
          </p:cNvPr>
          <p:cNvSpPr txBox="1"/>
          <p:nvPr/>
        </p:nvSpPr>
        <p:spPr>
          <a:xfrm>
            <a:off x="4289391" y="4327213"/>
            <a:ext cx="4604577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(modulation index)</a:t>
            </a:r>
            <a:endParaRPr lang="en-GB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59FC0C-9CE4-4D93-846F-99B3498D3987}"/>
              </a:ext>
            </a:extLst>
          </p:cNvPr>
          <p:cNvSpPr txBox="1"/>
          <p:nvPr/>
        </p:nvSpPr>
        <p:spPr>
          <a:xfrm>
            <a:off x="8247029" y="274400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Time Sink</a:t>
            </a:r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FFF14-BB7B-4448-9997-5B56B3312F30}"/>
              </a:ext>
            </a:extLst>
          </p:cNvPr>
          <p:cNvSpPr txBox="1"/>
          <p:nvPr/>
        </p:nvSpPr>
        <p:spPr>
          <a:xfrm>
            <a:off x="8247029" y="3331990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Frequency Sink</a:t>
            </a:r>
            <a:endParaRPr lang="en-GB" sz="2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696BA2-FF11-48F6-A597-5D9CCCAAE864}"/>
              </a:ext>
            </a:extLst>
          </p:cNvPr>
          <p:cNvSpPr txBox="1"/>
          <p:nvPr/>
        </p:nvSpPr>
        <p:spPr>
          <a:xfrm>
            <a:off x="8333945" y="3960401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Waterfall Sink</a:t>
            </a:r>
            <a:endParaRPr lang="en-GB" sz="2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8777CA-9DF5-4793-9B99-FD2677E4D427}"/>
              </a:ext>
            </a:extLst>
          </p:cNvPr>
          <p:cNvSpPr txBox="1"/>
          <p:nvPr/>
        </p:nvSpPr>
        <p:spPr>
          <a:xfrm>
            <a:off x="8363910" y="4509975"/>
            <a:ext cx="273747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Wave/ File Sink</a:t>
            </a:r>
            <a:endParaRPr lang="en-GB" sz="2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00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298516" y="1864854"/>
            <a:ext cx="10745722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Which Blocks are required to design a </a:t>
            </a: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Audio recorded file </a:t>
            </a:r>
            <a:r>
              <a:rPr lang="en-GB" sz="2200" dirty="0">
                <a:latin typeface="Book Antiqua" panose="02040602050305030304" pitchFamily="18" charset="0"/>
              </a:rPr>
              <a:t>AM Transmission!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/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blipFill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7D35AC8-CA62-4089-98D6-BC3736523BD0}"/>
              </a:ext>
            </a:extLst>
          </p:cNvPr>
          <p:cNvSpPr txBox="1"/>
          <p:nvPr/>
        </p:nvSpPr>
        <p:spPr>
          <a:xfrm>
            <a:off x="860392" y="278241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Signal Source	</a:t>
            </a: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B8100F-5F6A-4FF2-83C9-20792DDBDCF8}"/>
              </a:ext>
            </a:extLst>
          </p:cNvPr>
          <p:cNvSpPr txBox="1"/>
          <p:nvPr/>
        </p:nvSpPr>
        <p:spPr>
          <a:xfrm>
            <a:off x="1546788" y="3288233"/>
            <a:ext cx="2420160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File Source</a:t>
            </a:r>
            <a:endParaRPr lang="en-GB" sz="2200" b="1" dirty="0">
              <a:solidFill>
                <a:srgbClr val="7030A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F9C923-1848-4857-AAE1-A74C0FADD74F}"/>
              </a:ext>
            </a:extLst>
          </p:cNvPr>
          <p:cNvSpPr txBox="1"/>
          <p:nvPr/>
        </p:nvSpPr>
        <p:spPr>
          <a:xfrm>
            <a:off x="1518379" y="377763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Carrier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B80F0-45F3-4BF0-8591-24ADA656351C}"/>
              </a:ext>
            </a:extLst>
          </p:cNvPr>
          <p:cNvSpPr txBox="1"/>
          <p:nvPr/>
        </p:nvSpPr>
        <p:spPr>
          <a:xfrm>
            <a:off x="4289392" y="2871388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Multiply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EA095F-6EB0-446C-B6D9-1771EC6FD5B9}"/>
              </a:ext>
            </a:extLst>
          </p:cNvPr>
          <p:cNvSpPr txBox="1"/>
          <p:nvPr/>
        </p:nvSpPr>
        <p:spPr>
          <a:xfrm>
            <a:off x="4289392" y="3435915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Add</a:t>
            </a:r>
            <a:endParaRPr lang="en-GB" sz="2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BDCB6-86D1-4E9C-8C52-93FD29457B4D}"/>
              </a:ext>
            </a:extLst>
          </p:cNvPr>
          <p:cNvSpPr txBox="1"/>
          <p:nvPr/>
        </p:nvSpPr>
        <p:spPr>
          <a:xfrm>
            <a:off x="4289392" y="3881564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(1)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3B291E-55B6-4B01-BE7E-646A4F38356C}"/>
              </a:ext>
            </a:extLst>
          </p:cNvPr>
          <p:cNvSpPr txBox="1"/>
          <p:nvPr/>
        </p:nvSpPr>
        <p:spPr>
          <a:xfrm>
            <a:off x="4289391" y="4327213"/>
            <a:ext cx="4604577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(modulation index)</a:t>
            </a:r>
            <a:endParaRPr lang="en-GB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59FC0C-9CE4-4D93-846F-99B3498D3987}"/>
              </a:ext>
            </a:extLst>
          </p:cNvPr>
          <p:cNvSpPr txBox="1"/>
          <p:nvPr/>
        </p:nvSpPr>
        <p:spPr>
          <a:xfrm>
            <a:off x="8247029" y="274400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Time Sink</a:t>
            </a:r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FFF14-BB7B-4448-9997-5B56B3312F30}"/>
              </a:ext>
            </a:extLst>
          </p:cNvPr>
          <p:cNvSpPr txBox="1"/>
          <p:nvPr/>
        </p:nvSpPr>
        <p:spPr>
          <a:xfrm>
            <a:off x="8247029" y="3331990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Frequency Sink</a:t>
            </a:r>
            <a:endParaRPr lang="en-GB" sz="2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696BA2-FF11-48F6-A597-5D9CCCAAE864}"/>
              </a:ext>
            </a:extLst>
          </p:cNvPr>
          <p:cNvSpPr txBox="1"/>
          <p:nvPr/>
        </p:nvSpPr>
        <p:spPr>
          <a:xfrm>
            <a:off x="8333945" y="3960401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Waterfall Sink</a:t>
            </a:r>
            <a:endParaRPr lang="en-GB" sz="2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8777CA-9DF5-4793-9B99-FD2677E4D427}"/>
              </a:ext>
            </a:extLst>
          </p:cNvPr>
          <p:cNvSpPr txBox="1"/>
          <p:nvPr/>
        </p:nvSpPr>
        <p:spPr>
          <a:xfrm>
            <a:off x="8363910" y="4509975"/>
            <a:ext cx="273747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Audio Sink</a:t>
            </a:r>
            <a:endParaRPr lang="en-GB" sz="2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25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33D731F-445F-4DC2-93F4-61BF08221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583" y="1461516"/>
            <a:ext cx="4047855" cy="228703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9C2CBEA-4EBA-4C35-A530-C6128EEFC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9747" y="4131568"/>
            <a:ext cx="3867691" cy="2176767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B562999-7E38-4931-A7D3-8A6E108BE6BD}"/>
              </a:ext>
            </a:extLst>
          </p:cNvPr>
          <p:cNvSpPr txBox="1"/>
          <p:nvPr/>
        </p:nvSpPr>
        <p:spPr>
          <a:xfrm>
            <a:off x="558071" y="4509176"/>
            <a:ext cx="8596975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File Sink: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Saves and stores processed signals to a file for later analysis.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A0157C5-F742-4817-AD18-489BDA88402E}"/>
              </a:ext>
            </a:extLst>
          </p:cNvPr>
          <p:cNvSpPr txBox="1"/>
          <p:nvPr/>
        </p:nvSpPr>
        <p:spPr>
          <a:xfrm>
            <a:off x="558071" y="2105911"/>
            <a:ext cx="8596975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File Source: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Reads pre-recorded signals or data files for further processing or playback.</a:t>
            </a:r>
          </a:p>
        </p:txBody>
      </p:sp>
    </p:spTree>
    <p:extLst>
      <p:ext uri="{BB962C8B-B14F-4D97-AF65-F5344CB8AC3E}">
        <p14:creationId xmlns:p14="http://schemas.microsoft.com/office/powerpoint/2010/main" val="393827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CC7871-F9E9-490E-A484-C2B4A6E24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9396" y="1579718"/>
            <a:ext cx="3977023" cy="246012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F490067-9307-4B21-8F4B-051BEDC6C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2562" y="4281143"/>
            <a:ext cx="3420370" cy="21630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3AB157-A5F9-4D0E-A3D0-43FC37455DF5}"/>
              </a:ext>
            </a:extLst>
          </p:cNvPr>
          <p:cNvSpPr txBox="1"/>
          <p:nvPr/>
        </p:nvSpPr>
        <p:spPr>
          <a:xfrm>
            <a:off x="169068" y="1858716"/>
            <a:ext cx="8596975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Audio Source: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Captures live audio input for real-time signal processing or analysis.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Set the sample rate (commonly 44.1 kHz or 48 kHz).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EF3950-29B4-46BA-95EE-3422F164A9E5}"/>
              </a:ext>
            </a:extLst>
          </p:cNvPr>
          <p:cNvSpPr txBox="1"/>
          <p:nvPr/>
        </p:nvSpPr>
        <p:spPr>
          <a:xfrm>
            <a:off x="169068" y="4214797"/>
            <a:ext cx="8596975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Audio Sink: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Outputs processed audio signals to speakers or audio devices.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Set the sample rate (commonly 44.1 kHz or 48 kHz).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Choose the audio device (default or custom).</a:t>
            </a:r>
          </a:p>
        </p:txBody>
      </p:sp>
    </p:spTree>
    <p:extLst>
      <p:ext uri="{BB962C8B-B14F-4D97-AF65-F5344CB8AC3E}">
        <p14:creationId xmlns:p14="http://schemas.microsoft.com/office/powerpoint/2010/main" val="223790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: AM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B60D50-7139-4A4C-838C-AA03AB21A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882" y="1776480"/>
            <a:ext cx="8634412" cy="48434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BABE046-5777-48DB-AA7A-352019246CF0}"/>
                  </a:ext>
                </a:extLst>
              </p:cNvPr>
              <p:cNvSpPr txBox="1"/>
              <p:nvPr/>
            </p:nvSpPr>
            <p:spPr>
              <a:xfrm>
                <a:off x="8387426" y="1838762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BABE046-5777-48DB-AA7A-352019246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7426" y="1838762"/>
                <a:ext cx="3378993" cy="369332"/>
              </a:xfrm>
              <a:prstGeom prst="rect">
                <a:avLst/>
              </a:prstGeom>
              <a:blipFill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67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: AM Receiver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7001C9-90F8-462D-986C-BD9A7D8B3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1989466"/>
            <a:ext cx="8098631" cy="4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6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84673"/>
            <a:ext cx="12808744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br>
              <a:rPr lang="en-GB" sz="2800" b="1" dirty="0">
                <a:latin typeface="Book Antiqua" panose="020406020503050303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</a:rPr>
              <a:t>Expressions to Recall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7DADFE2-071C-4158-9A70-D240374487B9}"/>
                  </a:ext>
                </a:extLst>
              </p:cNvPr>
              <p:cNvSpPr txBox="1"/>
              <p:nvPr/>
            </p:nvSpPr>
            <p:spPr>
              <a:xfrm>
                <a:off x="5804931" y="1662601"/>
                <a:ext cx="6908801" cy="63257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[ 2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i="1" kern="100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-----&gt;(4)</a:t>
                </a:r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𝑊𝑒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𝑘𝑛𝑜𝑤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𝑡h𝑎𝑡</m:t>
                    </m:r>
                  </m:oMath>
                </a14:m>
                <a:r>
                  <a:rPr lang="en-GB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func>
                          <m:func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</m:fName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</m:oMath>
                </a14:m>
                <a:r>
                  <a:rPr lang="en-GB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b="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highlight>
                      <a:srgbClr val="FFFF00"/>
                    </a:highlight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kern="100" dirty="0">
                    <a:effectLst/>
                    <a:highlight>
                      <a:srgbClr val="FFFF00"/>
                    </a:highlight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</a:t>
                </a:r>
                <a:r>
                  <a:rPr lang="en-GB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5)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𝛽</m:t>
                      </m:r>
                      <m:r>
                        <a:rPr lang="en-GB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r>
                        <a:rPr lang="en-GB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∆</m:t>
                          </m:r>
                          <m: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  <a:tabLst>
                    <a:tab pos="0" algn="l"/>
                  </a:tabLs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Where </a:t>
                </a:r>
                <a14:m>
                  <m:oMath xmlns:m="http://schemas.openxmlformats.org/officeDocument/2006/math">
                    <m:r>
                      <a:rPr lang="en-GB" b="1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𝜷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</a:t>
                </a:r>
                <a:r>
                  <a:rPr lang="en-GB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Modulation Index 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of FM a</a:t>
                </a:r>
                <a:r>
                  <a:rPr lang="en-GB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nd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  <a:tabLst>
                    <a:tab pos="87313" algn="l"/>
                  </a:tabLs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∆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𝑡h𝑒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𝒇𝒓𝒆𝒒𝒊𝒆𝒏𝒄𝒚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𝒅𝒆𝒗𝒊𝒂𝒕𝒊𝒐𝒏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7DADFE2-071C-4158-9A70-D240374487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931" y="1662601"/>
                <a:ext cx="6908801" cy="6325706"/>
              </a:xfrm>
              <a:prstGeom prst="rect">
                <a:avLst/>
              </a:prstGeom>
              <a:blipFill>
                <a:blip r:embed="rId2"/>
                <a:stretch>
                  <a:fillRect l="-705" t="-67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3740223-97E1-40D3-8525-7B89F8B56A70}"/>
                  </a:ext>
                </a:extLst>
              </p:cNvPr>
              <p:cNvSpPr txBox="1"/>
              <p:nvPr/>
            </p:nvSpPr>
            <p:spPr>
              <a:xfrm>
                <a:off x="0" y="1977201"/>
                <a:ext cx="5398347" cy="52456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The Phase angle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is given as,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=2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[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m:rPr>
                        <m:sty m:val="p"/>
                      </m:rPr>
                      <a:rPr lang="en-GB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dt</m:t>
                    </m:r>
                    <m:r>
                      <a:rPr lang="en-GB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−−→(1)</m:t>
                    </m:r>
                  </m:oMath>
                </a14:m>
                <a:endParaRPr lang="en-GB" kern="100" dirty="0"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the Modulating signal is </a:t>
                </a:r>
                <a14:m>
                  <m:oMath xmlns:m="http://schemas.openxmlformats.org/officeDocument/2006/math">
                    <m:r>
                      <a:rPr lang="en-GB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i="1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kern="10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𝜃</m:t>
                          </m:r>
                        </m:e>
                        <m:sub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d>
                        <m:dPr>
                          <m:ctrlP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=2</m:t>
                      </m:r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[</m:t>
                              </m:r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b="0" i="1" kern="10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func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m:rPr>
                              <m:nor/>
                            </m:rPr>
                            <a:rPr lang="en-GB" kern="100" dirty="0">
                              <a:latin typeface="Calibri" panose="020F0502020204030204" pitchFamily="34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b="0" i="1" kern="100" dirty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</m:t>
                          </m:r>
                        </m:e>
                      </m:nary>
                      <m:r>
                        <a:rPr lang="en-GB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  <m:r>
                        <m:rPr>
                          <m:sty m:val="p"/>
                        </m:rPr>
                        <a:rPr lang="en-GB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dt</m:t>
                      </m:r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b="0" i="1" kern="100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−−→(2)</m:t>
                      </m:r>
                    </m:oMath>
                  </m:oMathPara>
                </a14:m>
                <a:endParaRPr lang="en-GB" kern="0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standard equation of  the standard angle modulated wave is 	</a:t>
                </a: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1347788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func>
                      <m:func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---&gt;(3)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   </a:t>
                </a:r>
                <a14:m>
                  <m:oMath xmlns:m="http://schemas.openxmlformats.org/officeDocument/2006/math"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𝑆𝑢𝑏𝑠𝑡𝑖𝑡𝑢𝑡𝑒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</m:d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e>
                    </m:d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3740223-97E1-40D3-8525-7B89F8B56A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977201"/>
                <a:ext cx="5398347" cy="5245603"/>
              </a:xfrm>
              <a:prstGeom prst="rect">
                <a:avLst/>
              </a:prstGeom>
              <a:blipFill>
                <a:blip r:embed="rId3"/>
                <a:stretch>
                  <a:fillRect l="-9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553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08C76B-2A6C-4FA6-BB26-F6E57A3098A5}"/>
                  </a:ext>
                </a:extLst>
              </p:cNvPr>
              <p:cNvSpPr txBox="1"/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highlight>
                      <a:srgbClr val="FFFF00"/>
                    </a:highlight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08C76B-2A6C-4FA6-BB26-F6E57A3098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blipFill>
                <a:blip r:embed="rId2"/>
                <a:stretch>
                  <a:fillRect t="-11475" b="-213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EF0183D-4EC7-4537-9B73-6E7BF051E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515" y="6044578"/>
            <a:ext cx="6792273" cy="4858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C10DF8-BA18-4A18-B3FE-01D356FE2D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684" y="2008982"/>
            <a:ext cx="9805249" cy="4046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54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5E6294-428F-4A33-A9EB-D704C3986E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492" y="1609777"/>
            <a:ext cx="9983893" cy="5384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71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Reception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6C1F39-204C-4111-9F4B-5839C7BCF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492" y="1754294"/>
            <a:ext cx="10271401" cy="425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314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Reception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8C504A-0B6B-4D17-9BC7-5FEECB8DA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966" y="1778822"/>
            <a:ext cx="7963888" cy="460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070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F0183D-4EC7-4537-9B73-6E7BF051E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8742" y="6287499"/>
            <a:ext cx="6792273" cy="4858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B187E1-4B4A-4891-8060-F580AB83C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9200" y="1818309"/>
            <a:ext cx="8232719" cy="446919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88C62CC-56C1-4CAF-AB00-B532E514C7AE}"/>
                  </a:ext>
                </a:extLst>
              </p:cNvPr>
              <p:cNvSpPr txBox="1"/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highlight>
                      <a:srgbClr val="FFFF00"/>
                    </a:highlight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88C62CC-56C1-4CAF-AB00-B532E514C7A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blipFill>
                <a:blip r:embed="rId4"/>
                <a:stretch>
                  <a:fillRect t="-11475" b="-213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itle 1">
            <a:extLst>
              <a:ext uri="{FF2B5EF4-FFF2-40B4-BE49-F238E27FC236}">
                <a16:creationId xmlns:a16="http://schemas.microsoft.com/office/drawing/2014/main" id="{BCCE0798-4411-4111-8FFF-E436D9A4104A}"/>
              </a:ext>
            </a:extLst>
          </p:cNvPr>
          <p:cNvSpPr txBox="1">
            <a:spLocks/>
          </p:cNvSpPr>
          <p:nvPr/>
        </p:nvSpPr>
        <p:spPr>
          <a:xfrm>
            <a:off x="205317" y="875519"/>
            <a:ext cx="1280874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Book Antiqua" panose="02040602050305030304" pitchFamily="18" charset="0"/>
              </a:rPr>
              <a:t>Communication Examples : FM Transmission(Audio Signal) </a:t>
            </a:r>
            <a:br>
              <a:rPr lang="en-GB" sz="2800" b="1" dirty="0">
                <a:latin typeface="Book Antiqua" panose="02040602050305030304" pitchFamily="18" charset="0"/>
              </a:rPr>
            </a:br>
            <a:r>
              <a:rPr lang="en-GB" sz="2800" b="1" dirty="0">
                <a:latin typeface="Book Antiqua" panose="02040602050305030304" pitchFamily="18" charset="0"/>
              </a:rPr>
              <a:t>using GNU Radio</a:t>
            </a:r>
          </a:p>
        </p:txBody>
      </p:sp>
    </p:spTree>
    <p:extLst>
      <p:ext uri="{BB962C8B-B14F-4D97-AF65-F5344CB8AC3E}">
        <p14:creationId xmlns:p14="http://schemas.microsoft.com/office/powerpoint/2010/main" val="95988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2A13C9-04E9-4963-A499-AAAA01CE1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7840" y="1790452"/>
            <a:ext cx="8440904" cy="4904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4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" y="844034"/>
            <a:ext cx="12808744" cy="1325563"/>
          </a:xfrm>
        </p:spPr>
        <p:txBody>
          <a:bodyPr>
            <a:normAutofit/>
          </a:bodyPr>
          <a:lstStyle/>
          <a:p>
            <a:r>
              <a:rPr lang="en-GB" sz="2700" b="1" dirty="0">
                <a:latin typeface="Book Antiqua" panose="02040602050305030304" pitchFamily="18" charset="0"/>
              </a:rPr>
              <a:t>Communication Examples : FM Reception (Audio Signal) using GNU Radio</a:t>
            </a:r>
            <a:endParaRPr sz="27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21EE96-8B65-4407-BC2C-A720A42C2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923" y="2031998"/>
            <a:ext cx="8930544" cy="4657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57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5617" y="74198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Reception (Audio Signal)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EBBC76-9E45-4ED5-93CA-61683EC06B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854" y="1657348"/>
            <a:ext cx="8813494" cy="5121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27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Transmission (Audio Signal) when Noise &amp; Jamming added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FCA95F-6E2C-4AA1-97AF-A8A04A00C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81" y="1980386"/>
            <a:ext cx="10020300" cy="466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8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Transmission (Audio Signal) when Noise &amp; Jamming added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7CA715-BFF9-4578-8401-B24A659FC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572" y="1927433"/>
            <a:ext cx="8518311" cy="49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88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Transmission (Audio Signal) when Noise &amp; Jamming added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C42F1C-CA94-4844-8306-A1A473122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94" y="1880971"/>
            <a:ext cx="8623600" cy="4977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30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Reception (Audio Signal) when Noise &amp; Jamming added: Nothing new added here in receiver blocks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514C67-6F6A-4534-B0FA-B1BEDCC37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4462" y="2161632"/>
            <a:ext cx="9363075" cy="4498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54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Reception (Audio Signal) when Noise &amp; Jamming added: Nothing new added here in receiver blocks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09D6D8-2D9E-42A7-ACBC-239ABE5A3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79" y="1908499"/>
            <a:ext cx="8388074" cy="4912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86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0357"/>
            <a:ext cx="11993457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NBFM Reception (Audio Signal) when Noise &amp; Jamming added: Nothing new added here in receiver blocks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9EC347-3073-4098-AC22-5C808C325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950" y="1804751"/>
            <a:ext cx="8777286" cy="491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36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211f9404-bca0-4bcf-9c1d-965ccb6f8d2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9532</TotalTime>
  <Words>1790</Words>
  <Application>Microsoft Office PowerPoint</Application>
  <PresentationFormat>Widescreen</PresentationFormat>
  <Paragraphs>246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Book Antiqua</vt:lpstr>
      <vt:lpstr>Calibri</vt:lpstr>
      <vt:lpstr>Calibri Light</vt:lpstr>
      <vt:lpstr>Cambria</vt:lpstr>
      <vt:lpstr>Cambria Math</vt:lpstr>
      <vt:lpstr>Wingdings</vt:lpstr>
      <vt:lpstr>UWTSD 200_Title Page 2</vt:lpstr>
      <vt:lpstr>UWTSD 200_Text 4</vt:lpstr>
      <vt:lpstr>PowerPoint Presentation</vt:lpstr>
      <vt:lpstr>GNU Radio</vt:lpstr>
      <vt:lpstr>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Signal Processing: Basic Signal Generation using Blocks in GNU Radio</vt:lpstr>
      <vt:lpstr>Noise Source: Gaussian Noise Type with the noise voltage varies between 0.1 to 1   Add: Adds Signal and the Noise </vt:lpstr>
      <vt:lpstr>Variables used: lowcutoff, transition</vt:lpstr>
      <vt:lpstr>Variables used: highcutoff, transition</vt:lpstr>
      <vt:lpstr>Variables used: lowcutoff, highcutoff, transition</vt:lpstr>
      <vt:lpstr>Signal Processing: Performance of Basic Filters with noise in GNU Radio</vt:lpstr>
      <vt:lpstr>Signal Processing: Performance of Basic Filters with noise in GNU Radio</vt:lpstr>
      <vt:lpstr>Communication Examples Using GNU Radio</vt:lpstr>
      <vt:lpstr>Communication Examples Using GNU Radio</vt:lpstr>
      <vt:lpstr>Communication Examples Using GNU Radio</vt:lpstr>
      <vt:lpstr>Communication Examples Using GNU Radio</vt:lpstr>
      <vt:lpstr>Communication Examples Using GNU Radio</vt:lpstr>
      <vt:lpstr>Communication Examples : AM Using GNU Radio</vt:lpstr>
      <vt:lpstr>Communication Examples : AM Receiver Using GNU Radio</vt:lpstr>
      <vt:lpstr>Communication Examples : FM Transmission using GNU Radio Expressions to Recall</vt:lpstr>
      <vt:lpstr>Communication Examples : FM Transmission using GNU Radio</vt:lpstr>
      <vt:lpstr>Communication Examples : FM Transmission using GNU Radio</vt:lpstr>
      <vt:lpstr>Communication Examples : FM Reception using GNU Radio</vt:lpstr>
      <vt:lpstr>Communication Examples : FM Reception using GNU Radio</vt:lpstr>
      <vt:lpstr>PowerPoint Presentation</vt:lpstr>
      <vt:lpstr>Communication Examples : FM Transmission using GNU Radio</vt:lpstr>
      <vt:lpstr>Communication Examples : FM Reception (Audio Signal) using GNU Radio</vt:lpstr>
      <vt:lpstr>Communication Examples : FM Reception (Audio Signal) using GNU Radio</vt:lpstr>
      <vt:lpstr>Communication Examples : NBFM Transmission (Audio Signal) when Noise &amp; Jamming added</vt:lpstr>
      <vt:lpstr>Communication Examples : NBFM Transmission (Audio Signal) when Noise &amp; Jamming added</vt:lpstr>
      <vt:lpstr>Communication Examples : NBFM Transmission (Audio Signal) when Noise &amp; Jamming added</vt:lpstr>
      <vt:lpstr>Communication Examples : NBFM Reception (Audio Signal) when Noise &amp; Jamming added: Nothing new added here in receiver blocks</vt:lpstr>
      <vt:lpstr>Communication Examples : NBFM Reception (Audio Signal) when Noise &amp; Jamming added: Nothing new added here in receiver blocks</vt:lpstr>
      <vt:lpstr>Communication Examples : NBFM Reception (Audio Signal) when Noise &amp; Jamming added: Nothing new added here in receiver blocks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2024-11-22T09:04:16Z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