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4" r:id="rId6"/>
    <p:sldId id="257" r:id="rId7"/>
    <p:sldId id="258" r:id="rId8"/>
    <p:sldId id="259" r:id="rId9"/>
    <p:sldId id="260" r:id="rId10"/>
    <p:sldId id="261" r:id="rId11"/>
    <p:sldId id="262" r:id="rId12"/>
    <p:sldId id="26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8D8C17-9548-410D-9760-B661A6625B84}" v="379" dt="2025-11-29T21:15:07.0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76" d="100"/>
          <a:sy n="76" d="100"/>
        </p:scale>
        <p:origin x="714"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44560-9347-4AD5-75AF-EE10E6B624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664ADBD-799D-BC9D-33CC-19EE6B747F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B9699A9-E535-9D29-4252-2CAB78973500}"/>
              </a:ext>
            </a:extLst>
          </p:cNvPr>
          <p:cNvSpPr>
            <a:spLocks noGrp="1"/>
          </p:cNvSpPr>
          <p:nvPr>
            <p:ph type="dt" sz="half" idx="10"/>
          </p:nvPr>
        </p:nvSpPr>
        <p:spPr/>
        <p:txBody>
          <a:bodyPr/>
          <a:lstStyle/>
          <a:p>
            <a:fld id="{3D2EC1A1-F302-483D-B853-4714F8581CA7}" type="datetimeFigureOut">
              <a:rPr lang="en-GB" smtClean="0"/>
              <a:t>29/11/2025</a:t>
            </a:fld>
            <a:endParaRPr lang="en-GB"/>
          </a:p>
        </p:txBody>
      </p:sp>
      <p:sp>
        <p:nvSpPr>
          <p:cNvPr id="5" name="Footer Placeholder 4">
            <a:extLst>
              <a:ext uri="{FF2B5EF4-FFF2-40B4-BE49-F238E27FC236}">
                <a16:creationId xmlns:a16="http://schemas.microsoft.com/office/drawing/2014/main" id="{6099C47A-E34A-78F4-CE6B-53DAB1265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46DA6A-5435-3521-DD51-148C4CD502A7}"/>
              </a:ext>
            </a:extLst>
          </p:cNvPr>
          <p:cNvSpPr>
            <a:spLocks noGrp="1"/>
          </p:cNvSpPr>
          <p:nvPr>
            <p:ph type="sldNum" sz="quarter" idx="12"/>
          </p:nvPr>
        </p:nvSpPr>
        <p:spPr/>
        <p:txBody>
          <a:bodyPr/>
          <a:lstStyle/>
          <a:p>
            <a:fld id="{4C5B1A58-A13E-43EC-B574-ABDAEA914C73}" type="slidenum">
              <a:rPr lang="en-GB" smtClean="0"/>
              <a:t>‹#›</a:t>
            </a:fld>
            <a:endParaRPr lang="en-GB"/>
          </a:p>
        </p:txBody>
      </p:sp>
    </p:spTree>
    <p:extLst>
      <p:ext uri="{BB962C8B-B14F-4D97-AF65-F5344CB8AC3E}">
        <p14:creationId xmlns:p14="http://schemas.microsoft.com/office/powerpoint/2010/main" val="2888320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3971C-82CE-343E-5445-C54054AC8BE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20BAF90-442B-DA98-95CA-99D76A94CC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427C37-C22D-5874-567D-A27BF0EA2F91}"/>
              </a:ext>
            </a:extLst>
          </p:cNvPr>
          <p:cNvSpPr>
            <a:spLocks noGrp="1"/>
          </p:cNvSpPr>
          <p:nvPr>
            <p:ph type="dt" sz="half" idx="10"/>
          </p:nvPr>
        </p:nvSpPr>
        <p:spPr/>
        <p:txBody>
          <a:bodyPr/>
          <a:lstStyle/>
          <a:p>
            <a:fld id="{3D2EC1A1-F302-483D-B853-4714F8581CA7}" type="datetimeFigureOut">
              <a:rPr lang="en-GB" smtClean="0"/>
              <a:t>29/11/2025</a:t>
            </a:fld>
            <a:endParaRPr lang="en-GB"/>
          </a:p>
        </p:txBody>
      </p:sp>
      <p:sp>
        <p:nvSpPr>
          <p:cNvPr id="5" name="Footer Placeholder 4">
            <a:extLst>
              <a:ext uri="{FF2B5EF4-FFF2-40B4-BE49-F238E27FC236}">
                <a16:creationId xmlns:a16="http://schemas.microsoft.com/office/drawing/2014/main" id="{AAD25680-D09E-29B2-1322-C76073F317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856C2F-C24D-3224-F1C8-15F6A6EE3FAE}"/>
              </a:ext>
            </a:extLst>
          </p:cNvPr>
          <p:cNvSpPr>
            <a:spLocks noGrp="1"/>
          </p:cNvSpPr>
          <p:nvPr>
            <p:ph type="sldNum" sz="quarter" idx="12"/>
          </p:nvPr>
        </p:nvSpPr>
        <p:spPr/>
        <p:txBody>
          <a:bodyPr/>
          <a:lstStyle/>
          <a:p>
            <a:fld id="{4C5B1A58-A13E-43EC-B574-ABDAEA914C73}" type="slidenum">
              <a:rPr lang="en-GB" smtClean="0"/>
              <a:t>‹#›</a:t>
            </a:fld>
            <a:endParaRPr lang="en-GB"/>
          </a:p>
        </p:txBody>
      </p:sp>
    </p:spTree>
    <p:extLst>
      <p:ext uri="{BB962C8B-B14F-4D97-AF65-F5344CB8AC3E}">
        <p14:creationId xmlns:p14="http://schemas.microsoft.com/office/powerpoint/2010/main" val="1204336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D80E1-FFB6-11E8-F600-8A30E7EEAD4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8B5E618-18FE-32C3-61FD-56F26853A3D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8DB1A87-7E62-137F-C9BA-745FF5344912}"/>
              </a:ext>
            </a:extLst>
          </p:cNvPr>
          <p:cNvSpPr>
            <a:spLocks noGrp="1"/>
          </p:cNvSpPr>
          <p:nvPr>
            <p:ph type="dt" sz="half" idx="10"/>
          </p:nvPr>
        </p:nvSpPr>
        <p:spPr/>
        <p:txBody>
          <a:bodyPr/>
          <a:lstStyle/>
          <a:p>
            <a:fld id="{3D2EC1A1-F302-483D-B853-4714F8581CA7}" type="datetimeFigureOut">
              <a:rPr lang="en-GB" smtClean="0"/>
              <a:t>29/11/2025</a:t>
            </a:fld>
            <a:endParaRPr lang="en-GB"/>
          </a:p>
        </p:txBody>
      </p:sp>
      <p:sp>
        <p:nvSpPr>
          <p:cNvPr id="5" name="Footer Placeholder 4">
            <a:extLst>
              <a:ext uri="{FF2B5EF4-FFF2-40B4-BE49-F238E27FC236}">
                <a16:creationId xmlns:a16="http://schemas.microsoft.com/office/drawing/2014/main" id="{7F8C61B4-B266-55E9-2AD0-454F53429D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F17591-5EDD-398D-90E0-EECF5B4B6C87}"/>
              </a:ext>
            </a:extLst>
          </p:cNvPr>
          <p:cNvSpPr>
            <a:spLocks noGrp="1"/>
          </p:cNvSpPr>
          <p:nvPr>
            <p:ph type="sldNum" sz="quarter" idx="12"/>
          </p:nvPr>
        </p:nvSpPr>
        <p:spPr/>
        <p:txBody>
          <a:bodyPr/>
          <a:lstStyle/>
          <a:p>
            <a:fld id="{4C5B1A58-A13E-43EC-B574-ABDAEA914C73}" type="slidenum">
              <a:rPr lang="en-GB" smtClean="0"/>
              <a:t>‹#›</a:t>
            </a:fld>
            <a:endParaRPr lang="en-GB"/>
          </a:p>
        </p:txBody>
      </p:sp>
    </p:spTree>
    <p:extLst>
      <p:ext uri="{BB962C8B-B14F-4D97-AF65-F5344CB8AC3E}">
        <p14:creationId xmlns:p14="http://schemas.microsoft.com/office/powerpoint/2010/main" val="506104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8CA59-E273-7709-FEB9-7751F60906D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0411FCC-B2F6-8D1C-63F7-91C6C7854E3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0038E49-C993-A1FD-78C6-6E296EB14DC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020A9AD-7D80-249D-64F5-EF783FE33FB1}"/>
              </a:ext>
            </a:extLst>
          </p:cNvPr>
          <p:cNvSpPr>
            <a:spLocks noGrp="1"/>
          </p:cNvSpPr>
          <p:nvPr>
            <p:ph type="dt" sz="half" idx="10"/>
          </p:nvPr>
        </p:nvSpPr>
        <p:spPr/>
        <p:txBody>
          <a:bodyPr/>
          <a:lstStyle/>
          <a:p>
            <a:fld id="{3D2EC1A1-F302-483D-B853-4714F8581CA7}" type="datetimeFigureOut">
              <a:rPr lang="en-GB" smtClean="0"/>
              <a:t>29/11/2025</a:t>
            </a:fld>
            <a:endParaRPr lang="en-GB"/>
          </a:p>
        </p:txBody>
      </p:sp>
      <p:sp>
        <p:nvSpPr>
          <p:cNvPr id="6" name="Footer Placeholder 5">
            <a:extLst>
              <a:ext uri="{FF2B5EF4-FFF2-40B4-BE49-F238E27FC236}">
                <a16:creationId xmlns:a16="http://schemas.microsoft.com/office/drawing/2014/main" id="{0F7784FC-4833-861C-01DB-56CA5AC02A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CFAED2-C715-9C95-D97E-9EF20A1F9FB9}"/>
              </a:ext>
            </a:extLst>
          </p:cNvPr>
          <p:cNvSpPr>
            <a:spLocks noGrp="1"/>
          </p:cNvSpPr>
          <p:nvPr>
            <p:ph type="sldNum" sz="quarter" idx="12"/>
          </p:nvPr>
        </p:nvSpPr>
        <p:spPr/>
        <p:txBody>
          <a:bodyPr/>
          <a:lstStyle/>
          <a:p>
            <a:fld id="{4C5B1A58-A13E-43EC-B574-ABDAEA914C73}" type="slidenum">
              <a:rPr lang="en-GB" smtClean="0"/>
              <a:t>‹#›</a:t>
            </a:fld>
            <a:endParaRPr lang="en-GB"/>
          </a:p>
        </p:txBody>
      </p:sp>
    </p:spTree>
    <p:extLst>
      <p:ext uri="{BB962C8B-B14F-4D97-AF65-F5344CB8AC3E}">
        <p14:creationId xmlns:p14="http://schemas.microsoft.com/office/powerpoint/2010/main" val="3974307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E224A-EAC4-D8AA-45D6-629D237CEC3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A1ED346-08FD-0C37-F09D-90B8BB1925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0C6A58E-0C6B-F0B3-7406-58B9A5B805C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D097DE3-622A-6BEF-6744-00D8B92FB2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0F098CD-17C7-75EC-1026-0047E71B462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B9A12A8-E475-A066-9829-CBB3926711FD}"/>
              </a:ext>
            </a:extLst>
          </p:cNvPr>
          <p:cNvSpPr>
            <a:spLocks noGrp="1"/>
          </p:cNvSpPr>
          <p:nvPr>
            <p:ph type="dt" sz="half" idx="10"/>
          </p:nvPr>
        </p:nvSpPr>
        <p:spPr/>
        <p:txBody>
          <a:bodyPr/>
          <a:lstStyle/>
          <a:p>
            <a:fld id="{3D2EC1A1-F302-483D-B853-4714F8581CA7}" type="datetimeFigureOut">
              <a:rPr lang="en-GB" smtClean="0"/>
              <a:t>29/11/2025</a:t>
            </a:fld>
            <a:endParaRPr lang="en-GB"/>
          </a:p>
        </p:txBody>
      </p:sp>
      <p:sp>
        <p:nvSpPr>
          <p:cNvPr id="8" name="Footer Placeholder 7">
            <a:extLst>
              <a:ext uri="{FF2B5EF4-FFF2-40B4-BE49-F238E27FC236}">
                <a16:creationId xmlns:a16="http://schemas.microsoft.com/office/drawing/2014/main" id="{45DA7FE5-45F7-6E85-CB1A-9846F51F03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0B8812-F7C5-2E53-D774-F4B9A1F80870}"/>
              </a:ext>
            </a:extLst>
          </p:cNvPr>
          <p:cNvSpPr>
            <a:spLocks noGrp="1"/>
          </p:cNvSpPr>
          <p:nvPr>
            <p:ph type="sldNum" sz="quarter" idx="12"/>
          </p:nvPr>
        </p:nvSpPr>
        <p:spPr/>
        <p:txBody>
          <a:bodyPr/>
          <a:lstStyle/>
          <a:p>
            <a:fld id="{4C5B1A58-A13E-43EC-B574-ABDAEA914C73}" type="slidenum">
              <a:rPr lang="en-GB" smtClean="0"/>
              <a:t>‹#›</a:t>
            </a:fld>
            <a:endParaRPr lang="en-GB"/>
          </a:p>
        </p:txBody>
      </p:sp>
    </p:spTree>
    <p:extLst>
      <p:ext uri="{BB962C8B-B14F-4D97-AF65-F5344CB8AC3E}">
        <p14:creationId xmlns:p14="http://schemas.microsoft.com/office/powerpoint/2010/main" val="646464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03D81-8F91-79E5-432A-E2391BF19E6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E6F9EB5-272C-53F2-867E-7D746C7E209C}"/>
              </a:ext>
            </a:extLst>
          </p:cNvPr>
          <p:cNvSpPr>
            <a:spLocks noGrp="1"/>
          </p:cNvSpPr>
          <p:nvPr>
            <p:ph type="dt" sz="half" idx="10"/>
          </p:nvPr>
        </p:nvSpPr>
        <p:spPr/>
        <p:txBody>
          <a:bodyPr/>
          <a:lstStyle/>
          <a:p>
            <a:fld id="{3D2EC1A1-F302-483D-B853-4714F8581CA7}" type="datetimeFigureOut">
              <a:rPr lang="en-GB" smtClean="0"/>
              <a:t>29/11/2025</a:t>
            </a:fld>
            <a:endParaRPr lang="en-GB"/>
          </a:p>
        </p:txBody>
      </p:sp>
      <p:sp>
        <p:nvSpPr>
          <p:cNvPr id="4" name="Footer Placeholder 3">
            <a:extLst>
              <a:ext uri="{FF2B5EF4-FFF2-40B4-BE49-F238E27FC236}">
                <a16:creationId xmlns:a16="http://schemas.microsoft.com/office/drawing/2014/main" id="{D9E80CEE-B192-45A8-04E8-2890187F21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C9AF4B-7C36-1DF5-E4A1-A4F95AB7A2BB}"/>
              </a:ext>
            </a:extLst>
          </p:cNvPr>
          <p:cNvSpPr>
            <a:spLocks noGrp="1"/>
          </p:cNvSpPr>
          <p:nvPr>
            <p:ph type="sldNum" sz="quarter" idx="12"/>
          </p:nvPr>
        </p:nvSpPr>
        <p:spPr/>
        <p:txBody>
          <a:bodyPr/>
          <a:lstStyle/>
          <a:p>
            <a:fld id="{4C5B1A58-A13E-43EC-B574-ABDAEA914C73}" type="slidenum">
              <a:rPr lang="en-GB" smtClean="0"/>
              <a:t>‹#›</a:t>
            </a:fld>
            <a:endParaRPr lang="en-GB"/>
          </a:p>
        </p:txBody>
      </p:sp>
    </p:spTree>
    <p:extLst>
      <p:ext uri="{BB962C8B-B14F-4D97-AF65-F5344CB8AC3E}">
        <p14:creationId xmlns:p14="http://schemas.microsoft.com/office/powerpoint/2010/main" val="2976824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B365D4-1265-8076-34A1-6E280703503C}"/>
              </a:ext>
            </a:extLst>
          </p:cNvPr>
          <p:cNvSpPr>
            <a:spLocks noGrp="1"/>
          </p:cNvSpPr>
          <p:nvPr>
            <p:ph type="dt" sz="half" idx="10"/>
          </p:nvPr>
        </p:nvSpPr>
        <p:spPr/>
        <p:txBody>
          <a:bodyPr/>
          <a:lstStyle/>
          <a:p>
            <a:fld id="{3D2EC1A1-F302-483D-B853-4714F8581CA7}" type="datetimeFigureOut">
              <a:rPr lang="en-GB" smtClean="0"/>
              <a:t>29/11/2025</a:t>
            </a:fld>
            <a:endParaRPr lang="en-GB"/>
          </a:p>
        </p:txBody>
      </p:sp>
      <p:sp>
        <p:nvSpPr>
          <p:cNvPr id="3" name="Footer Placeholder 2">
            <a:extLst>
              <a:ext uri="{FF2B5EF4-FFF2-40B4-BE49-F238E27FC236}">
                <a16:creationId xmlns:a16="http://schemas.microsoft.com/office/drawing/2014/main" id="{5F60F65B-5E49-C38D-0E46-588C6930F57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036ABE-6878-D463-BD55-C14A977D5D54}"/>
              </a:ext>
            </a:extLst>
          </p:cNvPr>
          <p:cNvSpPr>
            <a:spLocks noGrp="1"/>
          </p:cNvSpPr>
          <p:nvPr>
            <p:ph type="sldNum" sz="quarter" idx="12"/>
          </p:nvPr>
        </p:nvSpPr>
        <p:spPr/>
        <p:txBody>
          <a:bodyPr/>
          <a:lstStyle/>
          <a:p>
            <a:fld id="{4C5B1A58-A13E-43EC-B574-ABDAEA914C73}" type="slidenum">
              <a:rPr lang="en-GB" smtClean="0"/>
              <a:t>‹#›</a:t>
            </a:fld>
            <a:endParaRPr lang="en-GB"/>
          </a:p>
        </p:txBody>
      </p:sp>
    </p:spTree>
    <p:extLst>
      <p:ext uri="{BB962C8B-B14F-4D97-AF65-F5344CB8AC3E}">
        <p14:creationId xmlns:p14="http://schemas.microsoft.com/office/powerpoint/2010/main" val="3470422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8741B-B8B1-1448-DCDF-9B67A3FDE27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2155973-4902-FCC6-CE07-F610C828CE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EDF0ADF-39D4-CFC0-E7EA-5D5EE4745D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3EE3ED-CE82-A757-558F-FCFB48086317}"/>
              </a:ext>
            </a:extLst>
          </p:cNvPr>
          <p:cNvSpPr>
            <a:spLocks noGrp="1"/>
          </p:cNvSpPr>
          <p:nvPr>
            <p:ph type="dt" sz="half" idx="10"/>
          </p:nvPr>
        </p:nvSpPr>
        <p:spPr/>
        <p:txBody>
          <a:bodyPr/>
          <a:lstStyle/>
          <a:p>
            <a:fld id="{3D2EC1A1-F302-483D-B853-4714F8581CA7}" type="datetimeFigureOut">
              <a:rPr lang="en-GB" smtClean="0"/>
              <a:t>29/11/2025</a:t>
            </a:fld>
            <a:endParaRPr lang="en-GB"/>
          </a:p>
        </p:txBody>
      </p:sp>
      <p:sp>
        <p:nvSpPr>
          <p:cNvPr id="6" name="Footer Placeholder 5">
            <a:extLst>
              <a:ext uri="{FF2B5EF4-FFF2-40B4-BE49-F238E27FC236}">
                <a16:creationId xmlns:a16="http://schemas.microsoft.com/office/drawing/2014/main" id="{F00113D2-DDDE-2ABE-3A9D-182506D3AB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0BFAE9-3F83-0317-A85F-8C81FCB39AE2}"/>
              </a:ext>
            </a:extLst>
          </p:cNvPr>
          <p:cNvSpPr>
            <a:spLocks noGrp="1"/>
          </p:cNvSpPr>
          <p:nvPr>
            <p:ph type="sldNum" sz="quarter" idx="12"/>
          </p:nvPr>
        </p:nvSpPr>
        <p:spPr/>
        <p:txBody>
          <a:bodyPr/>
          <a:lstStyle/>
          <a:p>
            <a:fld id="{4C5B1A58-A13E-43EC-B574-ABDAEA914C73}" type="slidenum">
              <a:rPr lang="en-GB" smtClean="0"/>
              <a:t>‹#›</a:t>
            </a:fld>
            <a:endParaRPr lang="en-GB"/>
          </a:p>
        </p:txBody>
      </p:sp>
    </p:spTree>
    <p:extLst>
      <p:ext uri="{BB962C8B-B14F-4D97-AF65-F5344CB8AC3E}">
        <p14:creationId xmlns:p14="http://schemas.microsoft.com/office/powerpoint/2010/main" val="2771765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2DB73-18D3-E983-F9BD-73DF029C0B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BA72F58-A56E-DD2D-17DE-DEF8106E16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8F3746-59B4-D4F1-1080-699FB428DC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9BD886-C9F8-2CA3-E985-2DABA45620DD}"/>
              </a:ext>
            </a:extLst>
          </p:cNvPr>
          <p:cNvSpPr>
            <a:spLocks noGrp="1"/>
          </p:cNvSpPr>
          <p:nvPr>
            <p:ph type="dt" sz="half" idx="10"/>
          </p:nvPr>
        </p:nvSpPr>
        <p:spPr/>
        <p:txBody>
          <a:bodyPr/>
          <a:lstStyle/>
          <a:p>
            <a:fld id="{3D2EC1A1-F302-483D-B853-4714F8581CA7}" type="datetimeFigureOut">
              <a:rPr lang="en-GB" smtClean="0"/>
              <a:t>29/11/2025</a:t>
            </a:fld>
            <a:endParaRPr lang="en-GB"/>
          </a:p>
        </p:txBody>
      </p:sp>
      <p:sp>
        <p:nvSpPr>
          <p:cNvPr id="6" name="Footer Placeholder 5">
            <a:extLst>
              <a:ext uri="{FF2B5EF4-FFF2-40B4-BE49-F238E27FC236}">
                <a16:creationId xmlns:a16="http://schemas.microsoft.com/office/drawing/2014/main" id="{369A14D8-4383-7516-EB0D-DA779690AD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34D9B4-7BBB-B797-1486-612437288C56}"/>
              </a:ext>
            </a:extLst>
          </p:cNvPr>
          <p:cNvSpPr>
            <a:spLocks noGrp="1"/>
          </p:cNvSpPr>
          <p:nvPr>
            <p:ph type="sldNum" sz="quarter" idx="12"/>
          </p:nvPr>
        </p:nvSpPr>
        <p:spPr/>
        <p:txBody>
          <a:bodyPr/>
          <a:lstStyle/>
          <a:p>
            <a:fld id="{4C5B1A58-A13E-43EC-B574-ABDAEA914C73}" type="slidenum">
              <a:rPr lang="en-GB" smtClean="0"/>
              <a:t>‹#›</a:t>
            </a:fld>
            <a:endParaRPr lang="en-GB"/>
          </a:p>
        </p:txBody>
      </p:sp>
    </p:spTree>
    <p:extLst>
      <p:ext uri="{BB962C8B-B14F-4D97-AF65-F5344CB8AC3E}">
        <p14:creationId xmlns:p14="http://schemas.microsoft.com/office/powerpoint/2010/main" val="2548175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CBEBA-3830-4C45-4E9D-028A2F4C4E7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8F12B6C-E050-68DA-1ED4-3FC4557A99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30E95A5-D29E-6E61-B00F-C7D225A140AE}"/>
              </a:ext>
            </a:extLst>
          </p:cNvPr>
          <p:cNvSpPr>
            <a:spLocks noGrp="1"/>
          </p:cNvSpPr>
          <p:nvPr>
            <p:ph type="dt" sz="half" idx="10"/>
          </p:nvPr>
        </p:nvSpPr>
        <p:spPr/>
        <p:txBody>
          <a:bodyPr/>
          <a:lstStyle/>
          <a:p>
            <a:fld id="{3D2EC1A1-F302-483D-B853-4714F8581CA7}" type="datetimeFigureOut">
              <a:rPr lang="en-GB" smtClean="0"/>
              <a:t>29/11/2025</a:t>
            </a:fld>
            <a:endParaRPr lang="en-GB"/>
          </a:p>
        </p:txBody>
      </p:sp>
      <p:sp>
        <p:nvSpPr>
          <p:cNvPr id="5" name="Footer Placeholder 4">
            <a:extLst>
              <a:ext uri="{FF2B5EF4-FFF2-40B4-BE49-F238E27FC236}">
                <a16:creationId xmlns:a16="http://schemas.microsoft.com/office/drawing/2014/main" id="{DF50D860-8344-94DC-5981-C5BAB53D7C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5CE33-51DD-634C-7B6A-B9134DB1FDE2}"/>
              </a:ext>
            </a:extLst>
          </p:cNvPr>
          <p:cNvSpPr>
            <a:spLocks noGrp="1"/>
          </p:cNvSpPr>
          <p:nvPr>
            <p:ph type="sldNum" sz="quarter" idx="12"/>
          </p:nvPr>
        </p:nvSpPr>
        <p:spPr/>
        <p:txBody>
          <a:bodyPr/>
          <a:lstStyle/>
          <a:p>
            <a:fld id="{4C5B1A58-A13E-43EC-B574-ABDAEA914C73}" type="slidenum">
              <a:rPr lang="en-GB" smtClean="0"/>
              <a:t>‹#›</a:t>
            </a:fld>
            <a:endParaRPr lang="en-GB"/>
          </a:p>
        </p:txBody>
      </p:sp>
    </p:spTree>
    <p:extLst>
      <p:ext uri="{BB962C8B-B14F-4D97-AF65-F5344CB8AC3E}">
        <p14:creationId xmlns:p14="http://schemas.microsoft.com/office/powerpoint/2010/main" val="780065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A91FDE-156D-4E2B-09A0-B209DF6F645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4568915-E88B-73A1-CF4E-5499C549830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D76B61F-7BA4-1693-C5B8-84F33F9EE965}"/>
              </a:ext>
            </a:extLst>
          </p:cNvPr>
          <p:cNvSpPr>
            <a:spLocks noGrp="1"/>
          </p:cNvSpPr>
          <p:nvPr>
            <p:ph type="dt" sz="half" idx="10"/>
          </p:nvPr>
        </p:nvSpPr>
        <p:spPr/>
        <p:txBody>
          <a:bodyPr/>
          <a:lstStyle/>
          <a:p>
            <a:fld id="{3D2EC1A1-F302-483D-B853-4714F8581CA7}" type="datetimeFigureOut">
              <a:rPr lang="en-GB" smtClean="0"/>
              <a:t>29/11/2025</a:t>
            </a:fld>
            <a:endParaRPr lang="en-GB"/>
          </a:p>
        </p:txBody>
      </p:sp>
      <p:sp>
        <p:nvSpPr>
          <p:cNvPr id="5" name="Footer Placeholder 4">
            <a:extLst>
              <a:ext uri="{FF2B5EF4-FFF2-40B4-BE49-F238E27FC236}">
                <a16:creationId xmlns:a16="http://schemas.microsoft.com/office/drawing/2014/main" id="{0E13B376-2A0D-D335-7DA3-9D3C81F248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33DF96-598A-2F42-E970-A141CD875EE7}"/>
              </a:ext>
            </a:extLst>
          </p:cNvPr>
          <p:cNvSpPr>
            <a:spLocks noGrp="1"/>
          </p:cNvSpPr>
          <p:nvPr>
            <p:ph type="sldNum" sz="quarter" idx="12"/>
          </p:nvPr>
        </p:nvSpPr>
        <p:spPr/>
        <p:txBody>
          <a:bodyPr/>
          <a:lstStyle/>
          <a:p>
            <a:fld id="{4C5B1A58-A13E-43EC-B574-ABDAEA914C73}" type="slidenum">
              <a:rPr lang="en-GB" smtClean="0"/>
              <a:t>‹#›</a:t>
            </a:fld>
            <a:endParaRPr lang="en-GB"/>
          </a:p>
        </p:txBody>
      </p:sp>
    </p:spTree>
    <p:extLst>
      <p:ext uri="{BB962C8B-B14F-4D97-AF65-F5344CB8AC3E}">
        <p14:creationId xmlns:p14="http://schemas.microsoft.com/office/powerpoint/2010/main" val="2909945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917B52-20FB-417B-A200-92A934F519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D8EE833-1CE5-C3C1-14EE-761F0F4247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5D66FB-7688-61E9-144A-2818B51F94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2EC1A1-F302-483D-B853-4714F8581CA7}" type="datetimeFigureOut">
              <a:rPr lang="en-GB" smtClean="0"/>
              <a:t>29/11/2025</a:t>
            </a:fld>
            <a:endParaRPr lang="en-GB"/>
          </a:p>
        </p:txBody>
      </p:sp>
      <p:sp>
        <p:nvSpPr>
          <p:cNvPr id="5" name="Footer Placeholder 4">
            <a:extLst>
              <a:ext uri="{FF2B5EF4-FFF2-40B4-BE49-F238E27FC236}">
                <a16:creationId xmlns:a16="http://schemas.microsoft.com/office/drawing/2014/main" id="{4F1399B2-7D07-7EDD-189F-B542178BF4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46D717B-47DD-4F0F-578B-DDE1B84535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C5B1A58-A13E-43EC-B574-ABDAEA914C73}" type="slidenum">
              <a:rPr lang="en-GB" smtClean="0"/>
              <a:t>‹#›</a:t>
            </a:fld>
            <a:endParaRPr lang="en-GB"/>
          </a:p>
        </p:txBody>
      </p:sp>
    </p:spTree>
    <p:extLst>
      <p:ext uri="{BB962C8B-B14F-4D97-AF65-F5344CB8AC3E}">
        <p14:creationId xmlns:p14="http://schemas.microsoft.com/office/powerpoint/2010/main" val="40530332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6BE11944-ED05-4FE9-9927-06C110BB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A2812508-238C-4BCD-BDD3-25C99C5CA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17" name="Color">
              <a:extLst>
                <a:ext uri="{FF2B5EF4-FFF2-40B4-BE49-F238E27FC236}">
                  <a16:creationId xmlns:a16="http://schemas.microsoft.com/office/drawing/2014/main" id="{EA98B5EE-6906-45B1-8691-D06F06B6C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3CB4D77E-DA74-4797-88E4-C7D817D31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7" name="TextBox 6">
            <a:extLst>
              <a:ext uri="{FF2B5EF4-FFF2-40B4-BE49-F238E27FC236}">
                <a16:creationId xmlns:a16="http://schemas.microsoft.com/office/drawing/2014/main" id="{869BB270-1A7C-219C-3443-05E497F6DACE}"/>
              </a:ext>
            </a:extLst>
          </p:cNvPr>
          <p:cNvSpPr txBox="1"/>
          <p:nvPr/>
        </p:nvSpPr>
        <p:spPr>
          <a:xfrm>
            <a:off x="789708" y="3640633"/>
            <a:ext cx="9725730" cy="2487212"/>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p>
            <a:pPr>
              <a:lnSpc>
                <a:spcPct val="90000"/>
              </a:lnSpc>
              <a:spcBef>
                <a:spcPts val="1000"/>
              </a:spcBef>
            </a:pPr>
            <a:r>
              <a:rPr lang="en-US" sz="3200" b="1" kern="1200" dirty="0">
                <a:solidFill>
                  <a:schemeClr val="tx2"/>
                </a:solidFill>
                <a:latin typeface="+mn-lt"/>
                <a:ea typeface="+mn-ea"/>
                <a:cs typeface="+mn-cs"/>
              </a:rPr>
              <a:t>Nespresso’s Agile Marketing in digital age and its engagement with the hotel industry</a:t>
            </a:r>
          </a:p>
        </p:txBody>
      </p:sp>
      <p:sp>
        <p:nvSpPr>
          <p:cNvPr id="4" name="TextBox 3">
            <a:extLst>
              <a:ext uri="{FF2B5EF4-FFF2-40B4-BE49-F238E27FC236}">
                <a16:creationId xmlns:a16="http://schemas.microsoft.com/office/drawing/2014/main" id="{9B7692E1-EC04-F772-B1AE-EA040EE3020C}"/>
              </a:ext>
            </a:extLst>
          </p:cNvPr>
          <p:cNvSpPr txBox="1"/>
          <p:nvPr/>
        </p:nvSpPr>
        <p:spPr>
          <a:xfrm>
            <a:off x="258417" y="245165"/>
            <a:ext cx="5950226" cy="2492990"/>
          </a:xfrm>
          <a:prstGeom prst="rect">
            <a:avLst/>
          </a:prstGeom>
          <a:noFill/>
        </p:spPr>
        <p:txBody>
          <a:bodyPr wrap="square" rtlCol="0">
            <a:spAutoFit/>
          </a:bodyPr>
          <a:lstStyle/>
          <a:p>
            <a:pPr>
              <a:spcAft>
                <a:spcPts val="600"/>
              </a:spcAft>
            </a:pPr>
            <a:r>
              <a:rPr lang="en-GB" dirty="0">
                <a:latin typeface="Arial Narrow" panose="020B0606020202030204" pitchFamily="34" charset="0"/>
              </a:rPr>
              <a:t>Student name: Mehrnoosh Amani Tehrani</a:t>
            </a:r>
            <a:endParaRPr lang="en-GB">
              <a:latin typeface="Arial Narrow" panose="020B0606020202030204" pitchFamily="34" charset="0"/>
            </a:endParaRPr>
          </a:p>
          <a:p>
            <a:pPr>
              <a:spcAft>
                <a:spcPts val="600"/>
              </a:spcAft>
            </a:pPr>
            <a:r>
              <a:rPr lang="en-GB" dirty="0">
                <a:latin typeface="Arial Narrow" panose="020B0606020202030204" pitchFamily="34" charset="0"/>
              </a:rPr>
              <a:t>Student ID number: 2025 0252 21</a:t>
            </a:r>
            <a:endParaRPr lang="en-GB">
              <a:latin typeface="Arial Narrow" panose="020B0606020202030204" pitchFamily="34" charset="0"/>
            </a:endParaRPr>
          </a:p>
          <a:p>
            <a:pPr>
              <a:spcAft>
                <a:spcPts val="600"/>
              </a:spcAft>
            </a:pPr>
            <a:r>
              <a:rPr lang="en-GB" dirty="0">
                <a:latin typeface="Arial Narrow" panose="020B0606020202030204" pitchFamily="34" charset="0"/>
              </a:rPr>
              <a:t>Programme: Hospitality  and Hotel Management </a:t>
            </a:r>
            <a:endParaRPr lang="en-GB">
              <a:latin typeface="Arial Narrow" panose="020B0606020202030204" pitchFamily="34" charset="0"/>
            </a:endParaRPr>
          </a:p>
          <a:p>
            <a:pPr>
              <a:spcAft>
                <a:spcPts val="600"/>
              </a:spcAft>
            </a:pPr>
            <a:r>
              <a:rPr lang="en-GB" dirty="0">
                <a:latin typeface="Arial Narrow" panose="020B0606020202030204" pitchFamily="34" charset="0"/>
              </a:rPr>
              <a:t>Module: Marketing Essential </a:t>
            </a:r>
            <a:endParaRPr lang="en-GB">
              <a:latin typeface="Arial Narrow" panose="020B0606020202030204" pitchFamily="34" charset="0"/>
            </a:endParaRPr>
          </a:p>
          <a:p>
            <a:pPr>
              <a:spcAft>
                <a:spcPts val="600"/>
              </a:spcAft>
            </a:pPr>
            <a:r>
              <a:rPr lang="en-GB" dirty="0">
                <a:latin typeface="Arial Narrow" panose="020B0606020202030204" pitchFamily="34" charset="0"/>
              </a:rPr>
              <a:t>Module code: BMIH4009 / BMIH4009D</a:t>
            </a:r>
            <a:endParaRPr lang="en-GB">
              <a:latin typeface="Arial Narrow" panose="020B0606020202030204" pitchFamily="34" charset="0"/>
            </a:endParaRPr>
          </a:p>
          <a:p>
            <a:pPr>
              <a:spcAft>
                <a:spcPts val="600"/>
              </a:spcAft>
            </a:pPr>
            <a:r>
              <a:rPr lang="en-GB" dirty="0">
                <a:latin typeface="Arial Narrow" panose="020B0606020202030204" pitchFamily="34" charset="0"/>
              </a:rPr>
              <a:t>Lecturer: Natalie Brailsford </a:t>
            </a:r>
            <a:endParaRPr lang="en-GB">
              <a:latin typeface="Arial Narrow" panose="020B0606020202030204" pitchFamily="34" charset="0"/>
            </a:endParaRPr>
          </a:p>
          <a:p>
            <a:pPr>
              <a:spcAft>
                <a:spcPts val="600"/>
              </a:spcAft>
            </a:pPr>
            <a:endParaRPr lang="en-GB"/>
          </a:p>
        </p:txBody>
      </p:sp>
    </p:spTree>
    <p:extLst>
      <p:ext uri="{BB962C8B-B14F-4D97-AF65-F5344CB8AC3E}">
        <p14:creationId xmlns:p14="http://schemas.microsoft.com/office/powerpoint/2010/main" val="40736196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54E8BD7-D59D-2128-28A1-5EB67D2FEA32}"/>
              </a:ext>
            </a:extLst>
          </p:cNvPr>
          <p:cNvSpPr>
            <a:spLocks noGrp="1"/>
          </p:cNvSpPr>
          <p:nvPr>
            <p:ph type="title"/>
          </p:nvPr>
        </p:nvSpPr>
        <p:spPr>
          <a:xfrm>
            <a:off x="1143000" y="1676400"/>
            <a:ext cx="3810000" cy="3505200"/>
          </a:xfrm>
        </p:spPr>
        <p:txBody>
          <a:bodyPr anchor="t">
            <a:normAutofit/>
          </a:bodyPr>
          <a:lstStyle/>
          <a:p>
            <a:r>
              <a:rPr lang="en-GB" sz="3700"/>
              <a:t>Acknowledgement</a:t>
            </a:r>
          </a:p>
        </p:txBody>
      </p:sp>
      <p:sp>
        <p:nvSpPr>
          <p:cNvPr id="3" name="Content Placeholder 2">
            <a:extLst>
              <a:ext uri="{FF2B5EF4-FFF2-40B4-BE49-F238E27FC236}">
                <a16:creationId xmlns:a16="http://schemas.microsoft.com/office/drawing/2014/main" id="{3F6BA583-7030-5474-7900-6CE6DFDE9B21}"/>
              </a:ext>
            </a:extLst>
          </p:cNvPr>
          <p:cNvSpPr>
            <a:spLocks noGrp="1"/>
          </p:cNvSpPr>
          <p:nvPr>
            <p:ph idx="1"/>
          </p:nvPr>
        </p:nvSpPr>
        <p:spPr>
          <a:xfrm>
            <a:off x="5181604" y="1676400"/>
            <a:ext cx="5638796" cy="3505200"/>
          </a:xfrm>
        </p:spPr>
        <p:txBody>
          <a:bodyPr>
            <a:normAutofit/>
          </a:bodyPr>
          <a:lstStyle/>
          <a:p>
            <a:pPr marL="0" indent="0">
              <a:buNone/>
            </a:pPr>
            <a:r>
              <a:rPr lang="en-GB" sz="2400">
                <a:solidFill>
                  <a:schemeClr val="tx1">
                    <a:alpha val="55000"/>
                  </a:schemeClr>
                </a:solidFill>
              </a:rPr>
              <a:t>I confirm that I have not used any AI tools in my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2158914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2" name="Rectangle 1041">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44" name="Picture 1043">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1046" name="Rectangle 1045">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 name="Rectangle 1047">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8" name="Picture 4" descr="Coffee Process Concept, Coffee Plant, Coffee Cherries Growing on a ...">
            <a:extLst>
              <a:ext uri="{FF2B5EF4-FFF2-40B4-BE49-F238E27FC236}">
                <a16:creationId xmlns:a16="http://schemas.microsoft.com/office/drawing/2014/main" id="{9018D25D-7A89-33EB-3760-CD637AAC8758}"/>
              </a:ext>
            </a:extLst>
          </p:cNvPr>
          <p:cNvPicPr>
            <a:picLocks noChangeAspect="1" noChangeArrowheads="1"/>
          </p:cNvPicPr>
          <p:nvPr/>
        </p:nvPicPr>
        <p:blipFill>
          <a:blip r:embed="rId3">
            <a:alphaModFix amt="60000"/>
            <a:extLst>
              <a:ext uri="{28A0092B-C50C-407E-A947-70E740481C1C}">
                <a14:useLocalDpi xmlns:a14="http://schemas.microsoft.com/office/drawing/2010/main" val="0"/>
              </a:ext>
            </a:extLst>
          </a:blip>
          <a:srcRect r="40666" b="-1"/>
          <a:stretch>
            <a:fillRect/>
          </a:stretch>
        </p:blipFill>
        <p:spPr bwMode="auto">
          <a:xfrm>
            <a:off x="20" y="10"/>
            <a:ext cx="6095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Nespresso Aeroccino 3 Milk Frother - Espresso Coffee Machine Latte ...">
            <a:extLst>
              <a:ext uri="{FF2B5EF4-FFF2-40B4-BE49-F238E27FC236}">
                <a16:creationId xmlns:a16="http://schemas.microsoft.com/office/drawing/2014/main" id="{7EEEA030-9723-DF53-395A-869295E8E429}"/>
              </a:ext>
            </a:extLst>
          </p:cNvPr>
          <p:cNvPicPr>
            <a:picLocks noChangeAspect="1" noChangeArrowheads="1"/>
          </p:cNvPicPr>
          <p:nvPr/>
        </p:nvPicPr>
        <p:blipFill>
          <a:blip r:embed="rId4">
            <a:alphaModFix amt="60000"/>
            <a:extLst>
              <a:ext uri="{28A0092B-C50C-407E-A947-70E740481C1C}">
                <a14:useLocalDpi xmlns:a14="http://schemas.microsoft.com/office/drawing/2010/main" val="0"/>
              </a:ext>
            </a:extLst>
          </a:blip>
          <a:srcRect l="610" r="10499" b="-2"/>
          <a:stretch>
            <a:fillRect/>
          </a:stretch>
        </p:blipFill>
        <p:spPr bwMode="auto">
          <a:xfrm>
            <a:off x="6099890" y="10"/>
            <a:ext cx="6096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3ACD63D-44E4-629D-B4BF-95E590297229}"/>
              </a:ext>
            </a:extLst>
          </p:cNvPr>
          <p:cNvSpPr>
            <a:spLocks noGrp="1"/>
          </p:cNvSpPr>
          <p:nvPr>
            <p:ph idx="1"/>
          </p:nvPr>
        </p:nvSpPr>
        <p:spPr>
          <a:xfrm>
            <a:off x="290086" y="1021607"/>
            <a:ext cx="10908450" cy="3239234"/>
          </a:xfrm>
        </p:spPr>
        <p:txBody>
          <a:bodyPr anchor="t">
            <a:noAutofit/>
          </a:bodyPr>
          <a:lstStyle/>
          <a:p>
            <a:pPr marL="0" indent="0">
              <a:buNone/>
            </a:pPr>
            <a:r>
              <a:rPr lang="en-GB" sz="2000" b="1" i="1" u="sng" dirty="0">
                <a:solidFill>
                  <a:srgbClr val="FFFFFF"/>
                </a:solidFill>
                <a:latin typeface="Arial Narrow" panose="020B0606020202030204" pitchFamily="34" charset="0"/>
              </a:rPr>
              <a:t>Introduction:  </a:t>
            </a:r>
            <a:r>
              <a:rPr lang="en-GB" sz="1800" dirty="0">
                <a:solidFill>
                  <a:srgbClr val="FFFFFF"/>
                </a:solidFill>
                <a:latin typeface="Arial Narrow" panose="020B0606020202030204" pitchFamily="34" charset="0"/>
              </a:rPr>
              <a:t>    </a:t>
            </a:r>
          </a:p>
          <a:p>
            <a:pPr marL="0" indent="0">
              <a:buNone/>
            </a:pPr>
            <a:r>
              <a:rPr lang="en-GB" sz="1800" dirty="0">
                <a:solidFill>
                  <a:srgbClr val="FFFFFF"/>
                </a:solidFill>
                <a:latin typeface="Arial Narrow" panose="020B0606020202030204" pitchFamily="34" charset="0"/>
              </a:rPr>
              <a:t> In this section..  </a:t>
            </a:r>
          </a:p>
          <a:p>
            <a:pPr marL="0" indent="0" algn="ctr">
              <a:buNone/>
            </a:pPr>
            <a:r>
              <a:rPr lang="en-GB" sz="1800" dirty="0">
                <a:solidFill>
                  <a:srgbClr val="FFFFFF"/>
                </a:solidFill>
                <a:latin typeface="Arial Narrow" panose="020B0606020202030204" pitchFamily="34" charset="0"/>
              </a:rPr>
              <a:t>I will discuss the key developments in the Nespresso machines in the hotel industry that encouraged and inspired my research in this field . Later I will present my findings and insights that I achieved from this analysis. </a:t>
            </a:r>
          </a:p>
          <a:p>
            <a:pPr marL="0" indent="0" algn="ctr">
              <a:buNone/>
            </a:pPr>
            <a:r>
              <a:rPr lang="en-GB" sz="1800" dirty="0">
                <a:solidFill>
                  <a:srgbClr val="FFFFFF"/>
                </a:solidFill>
                <a:latin typeface="Arial Narrow" panose="020B0606020202030204" pitchFamily="34" charset="0"/>
              </a:rPr>
              <a:t>Let's start with a simple question , could you imagine your daily life without your morning coffee? I would suppose most of you would say “No”?</a:t>
            </a:r>
          </a:p>
          <a:p>
            <a:pPr marL="0" indent="0" algn="ctr">
              <a:buNone/>
            </a:pPr>
            <a:r>
              <a:rPr lang="en-GB" sz="1800" dirty="0">
                <a:solidFill>
                  <a:srgbClr val="FFFFFF"/>
                </a:solidFill>
                <a:latin typeface="Arial Narrow" panose="020B0606020202030204" pitchFamily="34" charset="0"/>
              </a:rPr>
              <a:t>         Now, history of human engagement with coffee began around 850 CE,  accidently ,discovered by a goatherd whose name was Kaldi, one day , Kaldi noticed that his goat’s  behaviour were unusual, they were energetic after nibbling some coffee cherries.</a:t>
            </a:r>
          </a:p>
          <a:p>
            <a:pPr marL="0" indent="0" algn="ctr">
              <a:buNone/>
            </a:pPr>
            <a:r>
              <a:rPr lang="en-GB" sz="1800" dirty="0">
                <a:solidFill>
                  <a:srgbClr val="FFFFFF"/>
                </a:solidFill>
                <a:latin typeface="Arial Narrow" panose="020B0606020202030204" pitchFamily="34" charset="0"/>
              </a:rPr>
              <a:t>              After trying some cherries himself, soon he also,, felt  the same hyperactive effects. Then, after humanity’s first acquaintance with coffee, and in this direction cultivation and export of this project expanded to other countries. Gradually, it would become incorporated into people’s regular dietary routine.</a:t>
            </a:r>
          </a:p>
          <a:p>
            <a:pPr marL="0" indent="0" algn="ctr">
              <a:buNone/>
            </a:pPr>
            <a:r>
              <a:rPr lang="en-GB" sz="1800" dirty="0">
                <a:solidFill>
                  <a:srgbClr val="FFFFFF"/>
                </a:solidFill>
                <a:latin typeface="Arial Narrow" panose="020B0606020202030204" pitchFamily="34" charset="0"/>
              </a:rPr>
              <a:t>                   Next, in 1650s, the first coffee house opened in central London.</a:t>
            </a:r>
          </a:p>
          <a:p>
            <a:pPr marL="0" indent="0" algn="ctr">
              <a:buNone/>
            </a:pPr>
            <a:r>
              <a:rPr lang="en-GB" sz="1800" dirty="0">
                <a:solidFill>
                  <a:srgbClr val="FFFFFF"/>
                </a:solidFill>
                <a:latin typeface="Arial Narrow" panose="020B0606020202030204" pitchFamily="34" charset="0"/>
              </a:rPr>
              <a:t>In 1976, the first idea of making a coffee machine was proposed by “Eric Faver” an employee at Nestle company. </a:t>
            </a:r>
          </a:p>
          <a:p>
            <a:pPr marL="0" indent="0" algn="ctr">
              <a:buNone/>
            </a:pPr>
            <a:r>
              <a:rPr lang="en-GB" sz="1800" dirty="0">
                <a:solidFill>
                  <a:srgbClr val="FFFFFF"/>
                </a:solidFill>
                <a:latin typeface="Arial Narrow" panose="020B0606020202030204" pitchFamily="34" charset="0"/>
              </a:rPr>
              <a:t>In 1980, the Nespresso company was established in Switzerland. </a:t>
            </a:r>
          </a:p>
          <a:p>
            <a:pPr marL="0" indent="0" algn="ctr">
              <a:buNone/>
            </a:pPr>
            <a:r>
              <a:rPr lang="en-GB" sz="1800" dirty="0">
                <a:solidFill>
                  <a:srgbClr val="FFFFFF"/>
                </a:solidFill>
                <a:latin typeface="Arial Narrow" panose="020B0606020202030204" pitchFamily="34" charset="0"/>
              </a:rPr>
              <a:t>In 2000 the first Nespresso shop was opened in Paris.</a:t>
            </a:r>
          </a:p>
        </p:txBody>
      </p:sp>
      <p:sp>
        <p:nvSpPr>
          <p:cNvPr id="4" name="AutoShape 2" descr="What is Coffee Cherry? Discover Coffee's Secret Superfruit! - FNB ...">
            <a:extLst>
              <a:ext uri="{FF2B5EF4-FFF2-40B4-BE49-F238E27FC236}">
                <a16:creationId xmlns:a16="http://schemas.microsoft.com/office/drawing/2014/main" id="{1243D30C-CD2F-DE8F-0F1C-3E655FF71949}"/>
              </a:ext>
            </a:extLst>
          </p:cNvPr>
          <p:cNvSpPr>
            <a:spLocks noChangeAspect="1" noChangeArrowheads="1"/>
          </p:cNvSpPr>
          <p:nvPr/>
        </p:nvSpPr>
        <p:spPr bwMode="auto">
          <a:xfrm>
            <a:off x="5943600" y="679450"/>
            <a:ext cx="2901950" cy="29019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60194642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445E79-37EE-7CD5-7784-7E0FE3BC863A}"/>
              </a:ext>
            </a:extLst>
          </p:cNvPr>
          <p:cNvSpPr>
            <a:spLocks noGrp="1"/>
          </p:cNvSpPr>
          <p:nvPr>
            <p:ph idx="1"/>
          </p:nvPr>
        </p:nvSpPr>
        <p:spPr>
          <a:xfrm>
            <a:off x="50800" y="1819402"/>
            <a:ext cx="7676404" cy="4160330"/>
          </a:xfrm>
        </p:spPr>
        <p:txBody>
          <a:bodyPr anchor="t">
            <a:noAutofit/>
          </a:bodyPr>
          <a:lstStyle/>
          <a:p>
            <a:pPr marL="0" indent="0">
              <a:buNone/>
            </a:pPr>
            <a:r>
              <a:rPr lang="en-GB" sz="1600" dirty="0">
                <a:latin typeface="Arial Narrow" panose="020B0606020202030204" pitchFamily="34" charset="0"/>
              </a:rPr>
              <a:t>               The second part of my presentation will be focused on answering two questions:</a:t>
            </a:r>
          </a:p>
          <a:p>
            <a:pPr marL="0" indent="0">
              <a:buNone/>
            </a:pPr>
            <a:r>
              <a:rPr lang="en-GB" sz="1600" dirty="0">
                <a:latin typeface="Arial Narrow" panose="020B0606020202030204" pitchFamily="34" charset="0"/>
              </a:rPr>
              <a:t>   Firstly, I would like to explore whether the emergence and popularization of Nespresso machines have influenced people’s lifestyle and coffee drinking habits. In response to this question: I will highlight three significantly constructive effects, Including:</a:t>
            </a:r>
          </a:p>
          <a:p>
            <a:pPr marL="0" indent="0">
              <a:buNone/>
            </a:pPr>
            <a:r>
              <a:rPr lang="en-GB" sz="1600" dirty="0">
                <a:latin typeface="Arial Narrow" panose="020B0606020202030204" pitchFamily="34" charset="0"/>
              </a:rPr>
              <a:t>The impact of Nespresso machines and it’s coffee capsules with variety flavours on cultural and artistic development in societies as well as on human civilization.</a:t>
            </a:r>
          </a:p>
          <a:p>
            <a:pPr marL="0" indent="0">
              <a:buNone/>
            </a:pPr>
            <a:r>
              <a:rPr lang="en-GB" sz="1600" dirty="0">
                <a:latin typeface="Arial Narrow" panose="020B0606020202030204" pitchFamily="34" charset="0"/>
              </a:rPr>
              <a:t>The influences of coffee makers consumptions played impressive roles in shaping modern and enlighten societies;</a:t>
            </a:r>
          </a:p>
          <a:p>
            <a:pPr marL="0" indent="0">
              <a:buNone/>
            </a:pPr>
            <a:r>
              <a:rPr lang="en-GB" sz="1600" dirty="0">
                <a:latin typeface="Arial Narrow" panose="020B0606020202030204" pitchFamily="34" charset="0"/>
              </a:rPr>
              <a:t>Secondly, have you previously examined the role of the Nespresso coffee maker at international, branded, and chain hotels?</a:t>
            </a:r>
          </a:p>
          <a:p>
            <a:pPr marL="0" indent="0">
              <a:buNone/>
            </a:pPr>
            <a:r>
              <a:rPr lang="en-GB" sz="1600" dirty="0">
                <a:latin typeface="Arial Narrow" panose="020B0606020202030204" pitchFamily="34" charset="0"/>
              </a:rPr>
              <a:t>I had an experience like this before, and in this time, I am going to express some Nespresso machines and their benefits in a sequence:</a:t>
            </a:r>
          </a:p>
          <a:p>
            <a:r>
              <a:rPr lang="en-GB" sz="1600" dirty="0">
                <a:latin typeface="Arial Narrow" panose="020B0606020202030204" pitchFamily="34" charset="0"/>
              </a:rPr>
              <a:t>I had minimal and a luxury experience of drinking coffee in my hotel’s room.</a:t>
            </a:r>
          </a:p>
          <a:p>
            <a:r>
              <a:rPr lang="en-GB" sz="1600" dirty="0">
                <a:latin typeface="Arial Narrow" panose="020B0606020202030204" pitchFamily="34" charset="0"/>
              </a:rPr>
              <a:t> I did not have to pay for extra money for a cup of coffee, furthermore, it helped me to cut my pointless spending and revitalize my budget.</a:t>
            </a:r>
          </a:p>
          <a:p>
            <a:r>
              <a:rPr lang="en-GB" sz="1600" dirty="0">
                <a:latin typeface="Arial Narrow" panose="020B0606020202030204" pitchFamily="34" charset="0"/>
              </a:rPr>
              <a:t>Also, I was able to manage my time efficiently to travelling and visiting more tourist attractions. </a:t>
            </a:r>
          </a:p>
        </p:txBody>
      </p:sp>
      <p:pic>
        <p:nvPicPr>
          <p:cNvPr id="2050" name="Picture 2" descr="Nespresso Aeroccino 3 Milk Frother - Espresso Coffee Machine Latte ...">
            <a:extLst>
              <a:ext uri="{FF2B5EF4-FFF2-40B4-BE49-F238E27FC236}">
                <a16:creationId xmlns:a16="http://schemas.microsoft.com/office/drawing/2014/main" id="{C98C96A1-7455-611F-7EF5-35632864AF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794" b="-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675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6">
            <a:extLst>
              <a:ext uri="{FF2B5EF4-FFF2-40B4-BE49-F238E27FC236}">
                <a16:creationId xmlns:a16="http://schemas.microsoft.com/office/drawing/2014/main" id="{7514EA6C-2CC9-A34E-764A-77AB1CB14C9C}"/>
              </a:ext>
            </a:extLst>
          </p:cNvPr>
          <p:cNvPicPr>
            <a:picLocks noChangeAspect="1" noChangeArrowheads="1"/>
          </p:cNvPicPr>
          <p:nvPr/>
        </p:nvPicPr>
        <p:blipFill>
          <a:blip r:embed="rId2">
            <a:alphaModFix amt="55000"/>
            <a:extLst>
              <a:ext uri="{28A0092B-C50C-407E-A947-70E740481C1C}">
                <a14:useLocalDpi xmlns:a14="http://schemas.microsoft.com/office/drawing/2010/main" val="0"/>
              </a:ext>
            </a:extLst>
          </a:blip>
          <a:srcRect t="6395" b="6395"/>
          <a:stretch>
            <a:fillRect/>
          </a:stretch>
        </p:blipFill>
        <p:spPr bwMode="auto">
          <a:xfrm>
            <a:off x="20" y="-9107"/>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Content Placeholder 10">
            <a:extLst>
              <a:ext uri="{FF2B5EF4-FFF2-40B4-BE49-F238E27FC236}">
                <a16:creationId xmlns:a16="http://schemas.microsoft.com/office/drawing/2014/main" id="{51C5CFE5-1170-09D2-5EFD-1AA920F2914E}"/>
              </a:ext>
            </a:extLst>
          </p:cNvPr>
          <p:cNvSpPr>
            <a:spLocks noGrp="1"/>
          </p:cNvSpPr>
          <p:nvPr>
            <p:ph idx="1"/>
          </p:nvPr>
        </p:nvSpPr>
        <p:spPr>
          <a:xfrm>
            <a:off x="393700" y="546100"/>
            <a:ext cx="10960099" cy="5630863"/>
          </a:xfrm>
        </p:spPr>
        <p:txBody>
          <a:bodyPr anchor="ctr">
            <a:normAutofit lnSpcReduction="10000"/>
          </a:bodyPr>
          <a:lstStyle/>
          <a:p>
            <a:pPr marL="0" indent="0">
              <a:buNone/>
            </a:pPr>
            <a:r>
              <a:rPr lang="en-GB" sz="2000" b="1" i="1" u="sng" dirty="0">
                <a:solidFill>
                  <a:srgbClr val="FFFFFF"/>
                </a:solidFill>
                <a:latin typeface="Arial Narrow" panose="020B0606020202030204" pitchFamily="34" charset="0"/>
              </a:rPr>
              <a:t>Marketing Mix (PS5)</a:t>
            </a:r>
          </a:p>
          <a:p>
            <a:pPr marL="0" indent="0">
              <a:buNone/>
            </a:pPr>
            <a:r>
              <a:rPr lang="en-GB" sz="1800" dirty="0">
                <a:solidFill>
                  <a:srgbClr val="FFFFFF"/>
                </a:solidFill>
                <a:latin typeface="Arial Narrow" panose="020B0606020202030204" pitchFamily="34" charset="0"/>
              </a:rPr>
              <a:t>To begin with, marketing is a set of smart strategies and agile activities which companies employ them for many reasons such as:</a:t>
            </a:r>
          </a:p>
          <a:p>
            <a:r>
              <a:rPr lang="en-GB" sz="1800" dirty="0">
                <a:solidFill>
                  <a:srgbClr val="FFFFFF"/>
                </a:solidFill>
                <a:latin typeface="Arial Narrow" panose="020B0606020202030204" pitchFamily="34" charset="0"/>
              </a:rPr>
              <a:t>To understand customer's demands.</a:t>
            </a:r>
          </a:p>
          <a:p>
            <a:r>
              <a:rPr lang="en-GB" sz="1800" dirty="0">
                <a:solidFill>
                  <a:srgbClr val="FFFFFF"/>
                </a:solidFill>
                <a:latin typeface="Arial Narrow" panose="020B0606020202030204" pitchFamily="34" charset="0"/>
              </a:rPr>
              <a:t>To develop products.</a:t>
            </a:r>
          </a:p>
          <a:p>
            <a:r>
              <a:rPr lang="en-GB" sz="1800" dirty="0">
                <a:solidFill>
                  <a:srgbClr val="FFFFFF"/>
                </a:solidFill>
                <a:latin typeface="Arial Narrow" panose="020B0606020202030204" pitchFamily="34" charset="0"/>
              </a:rPr>
              <a:t>To creating customer’s loyalty, relation and mutual value.</a:t>
            </a:r>
          </a:p>
          <a:p>
            <a:r>
              <a:rPr lang="en-GB" sz="1800" dirty="0">
                <a:solidFill>
                  <a:srgbClr val="FFFFFF"/>
                </a:solidFill>
                <a:latin typeface="Arial Narrow" panose="020B0606020202030204" pitchFamily="34" charset="0"/>
              </a:rPr>
              <a:t>In the following, in 1976 Professor Philip Kotler, Gray Armstrong and his colleague released a precious book which is named principles of marketing, in this book, they provided a combination of skills, tactics and firm-controlled tools that companies will be able to use to advertising their products.</a:t>
            </a:r>
          </a:p>
          <a:p>
            <a:pPr marL="0" indent="0">
              <a:buNone/>
            </a:pPr>
            <a:r>
              <a:rPr lang="en-GB" sz="1800" dirty="0">
                <a:solidFill>
                  <a:srgbClr val="FFFFFF"/>
                </a:solidFill>
                <a:latin typeface="Arial Narrow" panose="020B0606020202030204" pitchFamily="34" charset="0"/>
              </a:rPr>
              <a:t> 1. Product:</a:t>
            </a:r>
          </a:p>
          <a:p>
            <a:pPr marL="0" indent="0">
              <a:buNone/>
            </a:pPr>
            <a:r>
              <a:rPr lang="en-GB" sz="1800" dirty="0">
                <a:solidFill>
                  <a:srgbClr val="FFFFFF"/>
                </a:solidFill>
                <a:latin typeface="Arial Narrow" panose="020B0606020202030204" pitchFamily="34" charset="0"/>
              </a:rPr>
              <a:t>The Nespresso machine is a modern and capsule espresso maker; this device is well known brand in the global marketplace with unique features for instance;</a:t>
            </a:r>
          </a:p>
          <a:p>
            <a:r>
              <a:rPr lang="en-GB" sz="1800" dirty="0">
                <a:solidFill>
                  <a:srgbClr val="FFFFFF"/>
                </a:solidFill>
                <a:latin typeface="Arial Narrow" panose="020B0606020202030204" pitchFamily="34" charset="0"/>
              </a:rPr>
              <a:t>Nespresso machines have a luxurious , minimal and unique design.</a:t>
            </a:r>
          </a:p>
          <a:p>
            <a:r>
              <a:rPr lang="en-GB" sz="1800" dirty="0">
                <a:solidFill>
                  <a:srgbClr val="FFFFFF"/>
                </a:solidFill>
                <a:latin typeface="Arial Narrow" panose="020B0606020202030204" pitchFamily="34" charset="0"/>
              </a:rPr>
              <a:t>Nespresso machines have foam make and temperature settings. </a:t>
            </a:r>
          </a:p>
          <a:p>
            <a:pPr marL="0" indent="0">
              <a:buNone/>
            </a:pPr>
            <a:r>
              <a:rPr lang="en-GB" sz="1800" dirty="0">
                <a:solidFill>
                  <a:srgbClr val="FFFFFF"/>
                </a:solidFill>
                <a:latin typeface="Arial Narrow" panose="020B0606020202030204" pitchFamily="34" charset="0"/>
              </a:rPr>
              <a:t> 2.Price: </a:t>
            </a:r>
          </a:p>
          <a:p>
            <a:pPr marL="0" indent="0">
              <a:buNone/>
            </a:pPr>
            <a:r>
              <a:rPr lang="en-GB" sz="1800" dirty="0">
                <a:solidFill>
                  <a:srgbClr val="FFFFFF"/>
                </a:solidFill>
                <a:latin typeface="Arial Narrow" panose="020B0606020202030204" pitchFamily="34" charset="0"/>
              </a:rPr>
              <a:t>Although ,the Nespresso prides itself on the unique coffee maker at kitchens, offices, hotel rooms but just having a good product is not enough. Even the best product need a great planning, designed and marketing support. After launching a new product, managements want to make an enjoyable and happy environment for  the product to have along </a:t>
            </a:r>
            <a:r>
              <a:rPr lang="en-GB" sz="1800" dirty="0" err="1">
                <a:solidFill>
                  <a:srgbClr val="FFFFFF"/>
                </a:solidFill>
                <a:latin typeface="Arial Narrow" panose="020B0606020202030204" pitchFamily="34" charset="0"/>
              </a:rPr>
              <a:t>lifescycle</a:t>
            </a:r>
            <a:r>
              <a:rPr lang="en-GB" sz="1800" dirty="0">
                <a:solidFill>
                  <a:srgbClr val="FFFFFF"/>
                </a:solidFill>
                <a:latin typeface="Arial Narrow" panose="020B0606020202030204" pitchFamily="34" charset="0"/>
              </a:rPr>
              <a:t> and bring a decent profit back to the companies. For this purpose, Nespresso company managements have considered: </a:t>
            </a:r>
          </a:p>
          <a:p>
            <a:pPr marL="0" indent="0">
              <a:buNone/>
            </a:pPr>
            <a:endParaRPr lang="en-GB" sz="1800" dirty="0">
              <a:solidFill>
                <a:srgbClr val="FFFFFF"/>
              </a:solidFill>
              <a:latin typeface="Arial Narrow" panose="020B0606020202030204" pitchFamily="34" charset="0"/>
            </a:endParaRPr>
          </a:p>
          <a:p>
            <a:endParaRPr lang="en-GB" sz="1300" dirty="0">
              <a:solidFill>
                <a:srgbClr val="FFFFFF"/>
              </a:solidFill>
            </a:endParaRPr>
          </a:p>
        </p:txBody>
      </p:sp>
    </p:spTree>
    <p:extLst>
      <p:ext uri="{BB962C8B-B14F-4D97-AF65-F5344CB8AC3E}">
        <p14:creationId xmlns:p14="http://schemas.microsoft.com/office/powerpoint/2010/main" val="3975590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2"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94" name="Group 3093">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3095"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96"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076" name="Picture 4">
            <a:extLst>
              <a:ext uri="{FF2B5EF4-FFF2-40B4-BE49-F238E27FC236}">
                <a16:creationId xmlns:a16="http://schemas.microsoft.com/office/drawing/2014/main" id="{BE4B393B-8E24-5351-0018-1590FA9421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865" y="2055606"/>
            <a:ext cx="4232073" cy="3490412"/>
          </a:xfrm>
          <a:prstGeom prst="rect">
            <a:avLst/>
          </a:prstGeom>
          <a:noFill/>
          <a:extLst>
            <a:ext uri="{909E8E84-426E-40DD-AFC4-6F175D3DCCD1}">
              <a14:hiddenFill xmlns:a14="http://schemas.microsoft.com/office/drawing/2010/main">
                <a:solidFill>
                  <a:srgbClr val="FFFFFF"/>
                </a:solidFill>
              </a14:hiddenFill>
            </a:ext>
          </a:extLst>
        </p:spPr>
      </p:pic>
      <p:grpSp>
        <p:nvGrpSpPr>
          <p:cNvPr id="3098" name="Group 309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99" name="Freeform: Shape 309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00" name="Freeform: Shape 309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01" name="Freeform: Shape 310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02" name="Freeform: Shape 310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03" name="Freeform: Shape 310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04" name="Freeform: Shape 310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05" name="Freeform: Shape 310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Content Placeholder 2">
            <a:extLst>
              <a:ext uri="{FF2B5EF4-FFF2-40B4-BE49-F238E27FC236}">
                <a16:creationId xmlns:a16="http://schemas.microsoft.com/office/drawing/2014/main" id="{51D3D4EE-6291-30F2-8B2B-9BBAF512985F}"/>
              </a:ext>
            </a:extLst>
          </p:cNvPr>
          <p:cNvSpPr>
            <a:spLocks noGrp="1"/>
          </p:cNvSpPr>
          <p:nvPr>
            <p:ph idx="1"/>
          </p:nvPr>
        </p:nvSpPr>
        <p:spPr>
          <a:xfrm>
            <a:off x="4563938" y="1638300"/>
            <a:ext cx="6650731" cy="4124849"/>
          </a:xfrm>
        </p:spPr>
        <p:txBody>
          <a:bodyPr anchor="ctr">
            <a:noAutofit/>
          </a:bodyPr>
          <a:lstStyle/>
          <a:p>
            <a:r>
              <a:rPr lang="en-GB" sz="1800" dirty="0">
                <a:solidFill>
                  <a:schemeClr val="bg1"/>
                </a:solidFill>
                <a:latin typeface="Arial Narrow" panose="020B0606020202030204" pitchFamily="34" charset="0"/>
              </a:rPr>
              <a:t>The premium prices to keep the Nespresso prestige.</a:t>
            </a:r>
          </a:p>
          <a:p>
            <a:r>
              <a:rPr lang="en-GB" sz="1800" dirty="0">
                <a:solidFill>
                  <a:schemeClr val="bg1"/>
                </a:solidFill>
                <a:latin typeface="Arial Narrow" panose="020B0606020202030204" pitchFamily="34" charset="0"/>
              </a:rPr>
              <a:t>Nespresso machine are offering advantageous discounts like free coffee capsules packages for special event such as black Friday, Christmas. </a:t>
            </a:r>
          </a:p>
          <a:p>
            <a:r>
              <a:rPr lang="en-GB" sz="1800" dirty="0">
                <a:solidFill>
                  <a:schemeClr val="bg1"/>
                </a:solidFill>
                <a:latin typeface="Arial Narrow" panose="020B0606020202030204" pitchFamily="34" charset="0"/>
              </a:rPr>
              <a:t>Nespresso companies have taken (B2B) strategies for selling the devices to branded hotels.</a:t>
            </a:r>
          </a:p>
          <a:p>
            <a:pPr marL="0" indent="0">
              <a:buNone/>
            </a:pPr>
            <a:endParaRPr lang="en-GB" sz="1800" dirty="0">
              <a:solidFill>
                <a:schemeClr val="bg1"/>
              </a:solidFill>
              <a:latin typeface="Arial Narrow" panose="020B0606020202030204" pitchFamily="34" charset="0"/>
            </a:endParaRPr>
          </a:p>
          <a:p>
            <a:pPr marL="0" indent="0">
              <a:buNone/>
            </a:pPr>
            <a:r>
              <a:rPr lang="en-GB" sz="1800" dirty="0">
                <a:solidFill>
                  <a:schemeClr val="bg1"/>
                </a:solidFill>
                <a:latin typeface="Arial Narrow" panose="020B0606020202030204" pitchFamily="34" charset="0"/>
              </a:rPr>
              <a:t> Place:</a:t>
            </a:r>
          </a:p>
          <a:p>
            <a:r>
              <a:rPr lang="en-GB" sz="1800" dirty="0">
                <a:solidFill>
                  <a:schemeClr val="bg1"/>
                </a:solidFill>
                <a:latin typeface="Arial Narrow" panose="020B0606020202030204" pitchFamily="34" charset="0"/>
              </a:rPr>
              <a:t>Agile marketing in digital age particularly in ( covid pandemic era) also in this case we refer to marketing like virtual, mobile marketing, video apps, website and social media. </a:t>
            </a:r>
          </a:p>
          <a:p>
            <a:r>
              <a:rPr lang="en-GB" sz="1800" dirty="0">
                <a:solidFill>
                  <a:schemeClr val="bg1"/>
                </a:solidFill>
                <a:latin typeface="Arial Narrow" panose="020B0606020202030204" pitchFamily="34" charset="0"/>
              </a:rPr>
              <a:t>Distribution and sell the devices true some large, chain and well-known branded furniture shops like Ikea, Curry’s, Target and etc…</a:t>
            </a:r>
          </a:p>
          <a:p>
            <a:pPr marL="0" indent="0">
              <a:buNone/>
            </a:pPr>
            <a:r>
              <a:rPr lang="en-GB" sz="1800" dirty="0">
                <a:solidFill>
                  <a:schemeClr val="bg1"/>
                </a:solidFill>
                <a:latin typeface="Arial Narrow" panose="020B0606020202030204" pitchFamily="34" charset="0"/>
              </a:rPr>
              <a:t>Promotion:</a:t>
            </a:r>
          </a:p>
          <a:p>
            <a:r>
              <a:rPr lang="en-GB" sz="1800" dirty="0">
                <a:solidFill>
                  <a:schemeClr val="bg1"/>
                </a:solidFill>
                <a:latin typeface="Arial Narrow" panose="020B0606020202030204" pitchFamily="34" charset="0"/>
              </a:rPr>
              <a:t>The Nespresso companies have </a:t>
            </a:r>
            <a:r>
              <a:rPr lang="en-GB" sz="1800" dirty="0" err="1">
                <a:solidFill>
                  <a:schemeClr val="bg1"/>
                </a:solidFill>
                <a:latin typeface="Arial Narrow" panose="020B0606020202030204" pitchFamily="34" charset="0"/>
              </a:rPr>
              <a:t>spreaded</a:t>
            </a:r>
            <a:r>
              <a:rPr lang="en-GB" sz="1800" dirty="0">
                <a:solidFill>
                  <a:schemeClr val="bg1"/>
                </a:solidFill>
                <a:latin typeface="Arial Narrow" panose="020B0606020202030204" pitchFamily="34" charset="0"/>
              </a:rPr>
              <a:t> the slogan stability and sustainability during the past two decades. Nespresso companies have always innovation in designing new devices</a:t>
            </a:r>
          </a:p>
          <a:p>
            <a:r>
              <a:rPr lang="en-GB" sz="1800" dirty="0">
                <a:solidFill>
                  <a:schemeClr val="bg1"/>
                </a:solidFill>
                <a:latin typeface="Arial Narrow" panose="020B0606020202030204" pitchFamily="34" charset="0"/>
              </a:rPr>
              <a:t> Nespresso insists on extreme powerful advertising tactics and maintains, they have closed collaborations with famous hotel brand, influencers and actors</a:t>
            </a:r>
          </a:p>
        </p:txBody>
      </p:sp>
    </p:spTree>
    <p:extLst>
      <p:ext uri="{BB962C8B-B14F-4D97-AF65-F5344CB8AC3E}">
        <p14:creationId xmlns:p14="http://schemas.microsoft.com/office/powerpoint/2010/main" val="1269260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40DEEF-A5B7-CADB-94C9-EB186279AFFA}"/>
              </a:ext>
            </a:extLst>
          </p:cNvPr>
          <p:cNvSpPr>
            <a:spLocks noGrp="1"/>
          </p:cNvSpPr>
          <p:nvPr>
            <p:ph idx="1"/>
          </p:nvPr>
        </p:nvSpPr>
        <p:spPr>
          <a:xfrm>
            <a:off x="838200" y="679450"/>
            <a:ext cx="10515600" cy="5497513"/>
          </a:xfrm>
        </p:spPr>
        <p:txBody>
          <a:bodyPr>
            <a:normAutofit fontScale="85000" lnSpcReduction="10000"/>
          </a:bodyPr>
          <a:lstStyle/>
          <a:p>
            <a:r>
              <a:rPr lang="en-GB" sz="1800" dirty="0">
                <a:latin typeface="Arial Narrow" panose="020B0606020202030204" pitchFamily="34" charset="0"/>
              </a:rPr>
              <a:t>All  Nespresso employee’s who are working for this company in different sections of its factories such as designing, packaging, delivering , etc... </a:t>
            </a:r>
          </a:p>
          <a:p>
            <a:r>
              <a:rPr lang="en-GB" sz="1800" dirty="0">
                <a:latin typeface="Arial Narrow" panose="020B0606020202030204" pitchFamily="34" charset="0"/>
              </a:rPr>
              <a:t>Also, all employees who are busy working with Nespresso machines in Nespresso boutique shops, online marketing and hotel brands. </a:t>
            </a:r>
          </a:p>
          <a:p>
            <a:pPr marL="0" indent="0">
              <a:buNone/>
            </a:pPr>
            <a:r>
              <a:rPr lang="en-GB" sz="3200" b="1" i="1" u="sng" dirty="0">
                <a:latin typeface="Arial Narrow" panose="020B0606020202030204" pitchFamily="34" charset="0"/>
              </a:rPr>
              <a:t>Value creations: </a:t>
            </a:r>
          </a:p>
          <a:p>
            <a:pPr marL="0" indent="0">
              <a:buNone/>
            </a:pPr>
            <a:r>
              <a:rPr lang="en-GB" sz="1800" dirty="0">
                <a:latin typeface="Arial Narrow" panose="020B0606020202030204" pitchFamily="34" charset="0"/>
              </a:rPr>
              <a:t>Value creation means to create a successful business. In order to :we should obey some important roles in marketing: </a:t>
            </a:r>
          </a:p>
          <a:p>
            <a:pPr marL="0" indent="0">
              <a:buNone/>
            </a:pPr>
            <a:r>
              <a:rPr lang="en-GB" sz="1800" dirty="0">
                <a:latin typeface="Arial Narrow" panose="020B0606020202030204" pitchFamily="34" charset="0"/>
              </a:rPr>
              <a:t>Firstly, we should understand what exactly our customers need.</a:t>
            </a:r>
          </a:p>
          <a:p>
            <a:pPr marL="0" indent="0">
              <a:buNone/>
            </a:pPr>
            <a:r>
              <a:rPr lang="en-GB" sz="1800" dirty="0">
                <a:latin typeface="Arial Narrow" panose="020B0606020202030204" pitchFamily="34" charset="0"/>
              </a:rPr>
              <a:t>Secondly, we should improve our product’s defect’s and develop them according to the customer’s desires. </a:t>
            </a:r>
          </a:p>
          <a:p>
            <a:pPr marL="0" indent="0">
              <a:buNone/>
            </a:pPr>
            <a:r>
              <a:rPr lang="en-GB" sz="1800" dirty="0">
                <a:latin typeface="Arial Narrow" panose="020B0606020202030204" pitchFamily="34" charset="0"/>
              </a:rPr>
              <a:t>Thirdly, we should fulfil our customer’s needs by a correct pricing. Eventually, this will be a win-win deal we convey some useful </a:t>
            </a:r>
          </a:p>
          <a:p>
            <a:pPr marL="0" indent="0">
              <a:buNone/>
            </a:pPr>
            <a:r>
              <a:rPr lang="en-GB" sz="1800" dirty="0">
                <a:latin typeface="Arial Narrow" panose="020B0606020202030204" pitchFamily="34" charset="0"/>
              </a:rPr>
              <a:t>privileges to our customers then we will have beneficial profits from them in return.</a:t>
            </a:r>
          </a:p>
          <a:p>
            <a:pPr marL="0" indent="0">
              <a:buNone/>
            </a:pPr>
            <a:r>
              <a:rPr lang="en-GB" sz="1800" dirty="0">
                <a:latin typeface="Arial Narrow" panose="020B0606020202030204" pitchFamily="34" charset="0"/>
              </a:rPr>
              <a:t>Value creation is important because it will evaluate a company, business performances how they could operate and manage their resources to gain </a:t>
            </a:r>
          </a:p>
          <a:p>
            <a:pPr marL="0" indent="0">
              <a:buNone/>
            </a:pPr>
            <a:r>
              <a:rPr lang="en-GB" sz="1800" dirty="0">
                <a:latin typeface="Arial Narrow" panose="020B0606020202030204" pitchFamily="34" charset="0"/>
              </a:rPr>
              <a:t>profit’s, they could be successful enough, or no?</a:t>
            </a:r>
          </a:p>
          <a:p>
            <a:pPr marL="0" indent="0">
              <a:buNone/>
            </a:pPr>
            <a:r>
              <a:rPr lang="en-GB" sz="1800" dirty="0">
                <a:latin typeface="Arial Narrow" panose="020B0606020202030204" pitchFamily="34" charset="0"/>
              </a:rPr>
              <a:t>Furthermore, I am eager to express three types of customer perceptions of value.</a:t>
            </a:r>
          </a:p>
          <a:p>
            <a:r>
              <a:rPr lang="en-GB" sz="1800" dirty="0">
                <a:latin typeface="Arial Narrow" panose="020B0606020202030204" pitchFamily="34" charset="0"/>
              </a:rPr>
              <a:t>Good value pricing: which means offering to the customers a product with a high quality and service at acceptable price.</a:t>
            </a:r>
          </a:p>
          <a:p>
            <a:r>
              <a:rPr lang="en-GB" sz="1800" dirty="0">
                <a:latin typeface="Arial Narrow" panose="020B0606020202030204" pitchFamily="34" charset="0"/>
              </a:rPr>
              <a:t>Value-Added pricing:</a:t>
            </a:r>
          </a:p>
          <a:p>
            <a:pPr marL="0" indent="0">
              <a:buNone/>
            </a:pPr>
            <a:r>
              <a:rPr lang="en-GB" sz="1800" dirty="0">
                <a:latin typeface="Arial Narrow" panose="020B0606020202030204" pitchFamily="34" charset="0"/>
              </a:rPr>
              <a:t>In this type of value creation: companies adopt value-added pricing strategies. In this case, companies will not be pricing strategies. </a:t>
            </a:r>
          </a:p>
          <a:p>
            <a:pPr marL="0" indent="0">
              <a:buNone/>
            </a:pPr>
            <a:r>
              <a:rPr lang="en-GB" sz="1800" dirty="0">
                <a:latin typeface="Arial Narrow" panose="020B0606020202030204" pitchFamily="34" charset="0"/>
              </a:rPr>
              <a:t>According to their costs, distributions and etc… they will offer their products with high quality and at a higher price</a:t>
            </a:r>
          </a:p>
          <a:p>
            <a:r>
              <a:rPr lang="en-GB" sz="1800" dirty="0">
                <a:latin typeface="Arial Narrow" panose="020B0606020202030204" pitchFamily="34" charset="0"/>
              </a:rPr>
              <a:t>Cost based- pricing</a:t>
            </a:r>
          </a:p>
          <a:p>
            <a:r>
              <a:rPr lang="en-GB" sz="1800" dirty="0">
                <a:latin typeface="Arial Narrow" panose="020B0606020202030204" pitchFamily="34" charset="0"/>
              </a:rPr>
              <a:t>In this part: pricing will be according costs of producing and distributions. </a:t>
            </a:r>
          </a:p>
          <a:p>
            <a:pPr marL="0" indent="0">
              <a:buNone/>
            </a:pPr>
            <a:endParaRPr lang="en-GB" sz="1800" dirty="0">
              <a:latin typeface="Arial Narrow" panose="020B0606020202030204" pitchFamily="34" charset="0"/>
            </a:endParaRPr>
          </a:p>
          <a:p>
            <a:endParaRPr lang="en-GB" sz="1800" dirty="0">
              <a:latin typeface="Arial Narrow" panose="020B0606020202030204" pitchFamily="34" charset="0"/>
            </a:endParaRPr>
          </a:p>
        </p:txBody>
      </p:sp>
      <p:sp>
        <p:nvSpPr>
          <p:cNvPr id="2" name="TextBox 1">
            <a:extLst>
              <a:ext uri="{FF2B5EF4-FFF2-40B4-BE49-F238E27FC236}">
                <a16:creationId xmlns:a16="http://schemas.microsoft.com/office/drawing/2014/main" id="{74EB5D8B-98A6-652C-1C2E-D029BB9DC250}"/>
              </a:ext>
            </a:extLst>
          </p:cNvPr>
          <p:cNvSpPr txBox="1"/>
          <p:nvPr/>
        </p:nvSpPr>
        <p:spPr>
          <a:xfrm>
            <a:off x="1002687" y="321617"/>
            <a:ext cx="3563007" cy="369332"/>
          </a:xfrm>
          <a:prstGeom prst="rect">
            <a:avLst/>
          </a:prstGeom>
          <a:noFill/>
        </p:spPr>
        <p:txBody>
          <a:bodyPr wrap="square" rtlCol="0">
            <a:spAutoFit/>
          </a:bodyPr>
          <a:lstStyle/>
          <a:p>
            <a:r>
              <a:rPr lang="en-GB" b="1" i="1" u="sng" dirty="0">
                <a:latin typeface="Arial Narrow" panose="020B0606020202030204" pitchFamily="34" charset="0"/>
              </a:rPr>
              <a:t>People:</a:t>
            </a:r>
          </a:p>
        </p:txBody>
      </p:sp>
    </p:spTree>
    <p:extLst>
      <p:ext uri="{BB962C8B-B14F-4D97-AF65-F5344CB8AC3E}">
        <p14:creationId xmlns:p14="http://schemas.microsoft.com/office/powerpoint/2010/main" val="3618896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a:extLst>
              <a:ext uri="{FF2B5EF4-FFF2-40B4-BE49-F238E27FC236}">
                <a16:creationId xmlns:a16="http://schemas.microsoft.com/office/drawing/2014/main" id="{99D78ABD-C3C9-A5CB-6412-2A4F05B4E1FE}"/>
              </a:ext>
            </a:extLst>
          </p:cNvPr>
          <p:cNvPicPr>
            <a:picLocks noChangeAspect="1" noChangeArrowheads="1"/>
          </p:cNvPicPr>
          <p:nvPr/>
        </p:nvPicPr>
        <p:blipFill>
          <a:blip r:embed="rId2">
            <a:alphaModFix amt="55000"/>
            <a:extLst>
              <a:ext uri="{28A0092B-C50C-407E-A947-70E740481C1C}">
                <a14:useLocalDpi xmlns:a14="http://schemas.microsoft.com/office/drawing/2010/main" val="0"/>
              </a:ext>
            </a:extLst>
          </a:blip>
          <a:srcRect t="14069" b="1661"/>
          <a:stretch>
            <a:fillRect/>
          </a:stretch>
        </p:blipFill>
        <p:spPr bwMode="auto">
          <a:xfrm>
            <a:off x="20" y="-9107"/>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2057" name="Arc 205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338C0DB-E856-4469-D45C-D8A3831E34C3}"/>
              </a:ext>
            </a:extLst>
          </p:cNvPr>
          <p:cNvSpPr>
            <a:spLocks noGrp="1"/>
          </p:cNvSpPr>
          <p:nvPr>
            <p:ph idx="1"/>
          </p:nvPr>
        </p:nvSpPr>
        <p:spPr>
          <a:xfrm>
            <a:off x="0" y="457200"/>
            <a:ext cx="11792607" cy="5719763"/>
          </a:xfrm>
        </p:spPr>
        <p:txBody>
          <a:bodyPr anchor="ctr">
            <a:noAutofit/>
          </a:bodyPr>
          <a:lstStyle/>
          <a:p>
            <a:r>
              <a:rPr lang="en-GB" sz="1600" dirty="0">
                <a:solidFill>
                  <a:srgbClr val="FFFFFF"/>
                </a:solidFill>
                <a:latin typeface="Arial Narrow" panose="020B0606020202030204" pitchFamily="34" charset="0"/>
              </a:rPr>
              <a:t>Some companies such as: Aldi and Lidl offer their products to their customers cheaper or at a fair price. Hence ,they will have a greater sales and profit  returns. </a:t>
            </a:r>
          </a:p>
          <a:p>
            <a:r>
              <a:rPr lang="en-GB" sz="1600" dirty="0">
                <a:solidFill>
                  <a:srgbClr val="FFFFFF"/>
                </a:solidFill>
                <a:latin typeface="Arial Narrow" panose="020B0606020202030204" pitchFamily="34" charset="0"/>
              </a:rPr>
              <a:t>Let's move to mention some Nespresso values: </a:t>
            </a:r>
          </a:p>
          <a:p>
            <a:pPr marL="0" indent="0">
              <a:buNone/>
            </a:pPr>
            <a:r>
              <a:rPr lang="en-GB" sz="1600" b="1" i="1" u="sng" dirty="0">
                <a:solidFill>
                  <a:srgbClr val="FFFFFF"/>
                </a:solidFill>
                <a:latin typeface="Arial Narrow" panose="020B0606020202030204" pitchFamily="34" charset="0"/>
              </a:rPr>
              <a:t>Functional value: </a:t>
            </a:r>
          </a:p>
          <a:p>
            <a:r>
              <a:rPr lang="en-GB" sz="1600" dirty="0">
                <a:solidFill>
                  <a:srgbClr val="FFFFFF"/>
                </a:solidFill>
                <a:latin typeface="Arial Narrow" panose="020B0606020202030204" pitchFamily="34" charset="0"/>
              </a:rPr>
              <a:t>Accessible and easy to use </a:t>
            </a:r>
          </a:p>
          <a:p>
            <a:r>
              <a:rPr lang="en-GB" sz="1600" dirty="0">
                <a:solidFill>
                  <a:srgbClr val="FFFFFF"/>
                </a:solidFill>
                <a:latin typeface="Arial Narrow" panose="020B0606020202030204" pitchFamily="34" charset="0"/>
              </a:rPr>
              <a:t>Quick and reliable</a:t>
            </a:r>
          </a:p>
          <a:p>
            <a:r>
              <a:rPr lang="en-GB" sz="1600" dirty="0">
                <a:solidFill>
                  <a:srgbClr val="FFFFFF"/>
                </a:solidFill>
                <a:latin typeface="Arial Narrow" panose="020B0606020202030204" pitchFamily="34" charset="0"/>
              </a:rPr>
              <a:t>Customer service and support</a:t>
            </a:r>
          </a:p>
          <a:p>
            <a:r>
              <a:rPr lang="en-GB" sz="1600" dirty="0">
                <a:solidFill>
                  <a:srgbClr val="FFFFFF"/>
                </a:solidFill>
                <a:latin typeface="Arial Narrow" panose="020B0606020202030204" pitchFamily="34" charset="0"/>
              </a:rPr>
              <a:t>Logistics strategies to ensure that products will receive on time to the customers on contributing value creations.</a:t>
            </a:r>
          </a:p>
          <a:p>
            <a:pPr marL="0" indent="0">
              <a:buNone/>
            </a:pPr>
            <a:r>
              <a:rPr lang="en-GB" sz="1600" b="1" i="1" u="sng" dirty="0">
                <a:solidFill>
                  <a:srgbClr val="FFFFFF"/>
                </a:solidFill>
                <a:latin typeface="Arial Narrow" panose="020B0606020202030204" pitchFamily="34" charset="0"/>
              </a:rPr>
              <a:t>Emotional value:</a:t>
            </a:r>
          </a:p>
          <a:p>
            <a:r>
              <a:rPr lang="en-GB" sz="1600" dirty="0">
                <a:solidFill>
                  <a:srgbClr val="FFFFFF"/>
                </a:solidFill>
                <a:latin typeface="Arial Narrow" panose="020B0606020202030204" pitchFamily="34" charset="0"/>
              </a:rPr>
              <a:t>During these years they have ability to change people’s and their consumers lifestyle  they could lead them to have an elegant, luxury and satisfaction.</a:t>
            </a:r>
          </a:p>
          <a:p>
            <a:pPr marL="0" indent="0">
              <a:buNone/>
            </a:pPr>
            <a:r>
              <a:rPr lang="en-GB" sz="1600" b="1" i="1" u="sng" dirty="0">
                <a:solidFill>
                  <a:srgbClr val="FFFFFF"/>
                </a:solidFill>
                <a:latin typeface="Arial Narrow" panose="020B0606020202030204" pitchFamily="34" charset="0"/>
              </a:rPr>
              <a:t>Social value</a:t>
            </a:r>
            <a:r>
              <a:rPr lang="en-GB" sz="1600" dirty="0">
                <a:solidFill>
                  <a:srgbClr val="FFFFFF"/>
                </a:solidFill>
                <a:latin typeface="Arial Narrow" panose="020B0606020202030204" pitchFamily="34" charset="0"/>
              </a:rPr>
              <a:t>:</a:t>
            </a:r>
          </a:p>
          <a:p>
            <a:r>
              <a:rPr lang="en-GB" sz="1600" dirty="0">
                <a:solidFill>
                  <a:srgbClr val="FFFFFF"/>
                </a:solidFill>
                <a:latin typeface="Arial Narrow" panose="020B0606020202030204" pitchFamily="34" charset="0"/>
              </a:rPr>
              <a:t>Sustainability programs to protect our around  environment.</a:t>
            </a:r>
          </a:p>
          <a:p>
            <a:r>
              <a:rPr lang="en-GB" sz="1600" dirty="0">
                <a:solidFill>
                  <a:srgbClr val="FFFFFF"/>
                </a:solidFill>
                <a:latin typeface="Arial Narrow" panose="020B0606020202030204" pitchFamily="34" charset="0"/>
              </a:rPr>
              <a:t>High quality products</a:t>
            </a:r>
          </a:p>
          <a:p>
            <a:r>
              <a:rPr lang="en-GB" sz="1600" dirty="0">
                <a:solidFill>
                  <a:srgbClr val="FFFFFF"/>
                </a:solidFill>
                <a:latin typeface="Arial Narrow" panose="020B0606020202030204" pitchFamily="34" charset="0"/>
              </a:rPr>
              <a:t>Standard product label</a:t>
            </a:r>
          </a:p>
          <a:p>
            <a:pPr marL="0" indent="0">
              <a:buNone/>
            </a:pPr>
            <a:r>
              <a:rPr lang="en-GB" sz="1600" b="1" u="sng" dirty="0">
                <a:solidFill>
                  <a:srgbClr val="FFFFFF"/>
                </a:solidFill>
                <a:latin typeface="Arial Narrow" panose="020B0606020202030204" pitchFamily="34" charset="0"/>
              </a:rPr>
              <a:t>Brand value: </a:t>
            </a:r>
            <a:endParaRPr lang="en-GB" sz="1600" dirty="0">
              <a:solidFill>
                <a:srgbClr val="FFFFFF"/>
              </a:solidFill>
              <a:latin typeface="Arial Narrow" panose="020B0606020202030204" pitchFamily="34" charset="0"/>
            </a:endParaRPr>
          </a:p>
          <a:p>
            <a:r>
              <a:rPr lang="en-GB" sz="1600" dirty="0">
                <a:solidFill>
                  <a:srgbClr val="FFFFFF"/>
                </a:solidFill>
                <a:latin typeface="Arial Narrow" panose="020B0606020202030204" pitchFamily="34" charset="0"/>
              </a:rPr>
              <a:t>Minimal packages and unique designs and innovation. </a:t>
            </a:r>
          </a:p>
          <a:p>
            <a:r>
              <a:rPr lang="en-GB" sz="1600" dirty="0">
                <a:solidFill>
                  <a:srgbClr val="FFFFFF"/>
                </a:solidFill>
                <a:latin typeface="Arial Narrow" panose="020B0606020202030204" pitchFamily="34" charset="0"/>
              </a:rPr>
              <a:t>Contributing with well known brands, hotel chain, boutiques, stores and etc.</a:t>
            </a:r>
          </a:p>
        </p:txBody>
      </p:sp>
    </p:spTree>
    <p:extLst>
      <p:ext uri="{BB962C8B-B14F-4D97-AF65-F5344CB8AC3E}">
        <p14:creationId xmlns:p14="http://schemas.microsoft.com/office/powerpoint/2010/main" val="3881840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Understanding “How Brands Grow” and Its Implications for Startups ...">
            <a:extLst>
              <a:ext uri="{FF2B5EF4-FFF2-40B4-BE49-F238E27FC236}">
                <a16:creationId xmlns:a16="http://schemas.microsoft.com/office/drawing/2014/main" id="{DB8FEEAC-0114-87BD-9443-4096CABC3D9D}"/>
              </a:ext>
            </a:extLst>
          </p:cNvPr>
          <p:cNvPicPr>
            <a:picLocks noChangeAspect="1" noChangeArrowheads="1"/>
          </p:cNvPicPr>
          <p:nvPr/>
        </p:nvPicPr>
        <p:blipFill>
          <a:blip r:embed="rId2">
            <a:alphaModFix amt="55000"/>
            <a:extLst>
              <a:ext uri="{28A0092B-C50C-407E-A947-70E740481C1C}">
                <a14:useLocalDpi xmlns:a14="http://schemas.microsoft.com/office/drawing/2010/main" val="0"/>
              </a:ext>
            </a:extLst>
          </a:blip>
          <a:srcRect l="1778" r="1" b="1"/>
          <a:stretch>
            <a:fillRect/>
          </a:stretch>
        </p:blipFill>
        <p:spPr bwMode="auto">
          <a:xfrm>
            <a:off x="20" y="-9107"/>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474326E-1ACA-9F9A-0A11-1324917FAD7A}"/>
              </a:ext>
            </a:extLst>
          </p:cNvPr>
          <p:cNvSpPr txBox="1"/>
          <p:nvPr/>
        </p:nvSpPr>
        <p:spPr>
          <a:xfrm>
            <a:off x="686834" y="591344"/>
            <a:ext cx="3200400" cy="558561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rgbClr val="FFFFFF"/>
                </a:solidFill>
                <a:latin typeface="+mj-lt"/>
                <a:ea typeface="+mj-ea"/>
                <a:cs typeface="+mj-cs"/>
              </a:rPr>
              <a:t>Conclusion:</a:t>
            </a:r>
          </a:p>
        </p:txBody>
      </p:sp>
      <p:sp>
        <p:nvSpPr>
          <p:cNvPr id="1033" name="Arc 10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385DE25-B609-03BF-3E1E-5F7A59050296}"/>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a:r>
              <a:rPr lang="en-US" sz="1800" dirty="0">
                <a:solidFill>
                  <a:srgbClr val="FFFFFF"/>
                </a:solidFill>
              </a:rPr>
              <a:t>In the end, I will explore one point of Nespresso marketing strategies clear: the main element for growing a brand would be customer loyalty and satisfaction. Bryn Sharp has provided an informative definition of marketing in his book( how brands grow).</a:t>
            </a:r>
          </a:p>
          <a:p>
            <a:pPr marL="0"/>
            <a:r>
              <a:rPr lang="en-US" sz="1800" dirty="0">
                <a:solidFill>
                  <a:srgbClr val="FFFFFF"/>
                </a:solidFill>
              </a:rPr>
              <a:t>In his view,” marketing is not only a business. “marketing is a creative profession” (Sharp, 2010).</a:t>
            </a:r>
          </a:p>
          <a:p>
            <a:pPr marL="0"/>
            <a:r>
              <a:rPr lang="en-US" sz="1800" dirty="0">
                <a:solidFill>
                  <a:srgbClr val="FFFFFF"/>
                </a:solidFill>
              </a:rPr>
              <a:t>He believes that brand growth does not depend on customer’s quantity.</a:t>
            </a:r>
          </a:p>
          <a:p>
            <a:pPr marL="0"/>
            <a:r>
              <a:rPr lang="en-US" sz="1800" dirty="0">
                <a:solidFill>
                  <a:srgbClr val="FFFFFF"/>
                </a:solidFill>
              </a:rPr>
              <a:t>Instead, it is based on the customer’s memorable experience of  buying  a new and luxurious innovation with a high quality.</a:t>
            </a:r>
          </a:p>
          <a:p>
            <a:pPr marL="0"/>
            <a:r>
              <a:rPr lang="en-US" sz="1800" dirty="0">
                <a:solidFill>
                  <a:srgbClr val="FFFFFF"/>
                </a:solidFill>
              </a:rPr>
              <a:t>These goals will be achieved when marketers have sufficient knowledge and creativity to build an elegant environment for customers.</a:t>
            </a:r>
          </a:p>
          <a:p>
            <a:pPr marL="0"/>
            <a:r>
              <a:rPr lang="en-US" sz="1800" dirty="0">
                <a:solidFill>
                  <a:srgbClr val="FFFFFF"/>
                </a:solidFill>
              </a:rPr>
              <a:t>Hence, according to my analysis of Nespresso as a successful brand, they have higher penetration, strong popularity, and significantly in international marketplace.</a:t>
            </a:r>
          </a:p>
          <a:p>
            <a:pPr marL="0"/>
            <a:r>
              <a:rPr lang="en-US" sz="1800" dirty="0">
                <a:solidFill>
                  <a:srgbClr val="FFFFFF"/>
                </a:solidFill>
              </a:rPr>
              <a:t>Apparently, they have been growing successfully by obeying sharp’s 7 rules under strict monitoring of physical marketing law.</a:t>
            </a:r>
          </a:p>
        </p:txBody>
      </p:sp>
    </p:spTree>
    <p:extLst>
      <p:ext uri="{BB962C8B-B14F-4D97-AF65-F5344CB8AC3E}">
        <p14:creationId xmlns:p14="http://schemas.microsoft.com/office/powerpoint/2010/main" val="2665383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9251F4A-004F-D5FC-3FDF-A6B19FE69D75}"/>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References </a:t>
            </a:r>
          </a:p>
        </p:txBody>
      </p:sp>
      <p:sp>
        <p:nvSpPr>
          <p:cNvPr id="3" name="Content Placeholder 2">
            <a:extLst>
              <a:ext uri="{FF2B5EF4-FFF2-40B4-BE49-F238E27FC236}">
                <a16:creationId xmlns:a16="http://schemas.microsoft.com/office/drawing/2014/main" id="{61DAC0D6-1EC0-82AD-7F4B-C044B53CE42E}"/>
              </a:ext>
            </a:extLst>
          </p:cNvPr>
          <p:cNvSpPr>
            <a:spLocks noGrp="1"/>
          </p:cNvSpPr>
          <p:nvPr>
            <p:ph idx="1"/>
          </p:nvPr>
        </p:nvSpPr>
        <p:spPr>
          <a:xfrm>
            <a:off x="6464410" y="841247"/>
            <a:ext cx="4987662" cy="5340097"/>
          </a:xfrm>
        </p:spPr>
        <p:txBody>
          <a:bodyPr anchor="ctr">
            <a:normAutofit/>
          </a:bodyPr>
          <a:lstStyle/>
          <a:p>
            <a:r>
              <a:rPr lang="en-GB" sz="1300" dirty="0">
                <a:solidFill>
                  <a:schemeClr val="tx2"/>
                </a:solidFill>
              </a:rPr>
              <a:t>Armstrong, G., Kotler, P. and Balasubramanian, S. (2023). Principles of Marketing, Global Edition. 19th ed. Pearson, pp.30, 31, 316, 317.</a:t>
            </a:r>
          </a:p>
          <a:p>
            <a:pPr marL="0" indent="0">
              <a:buNone/>
            </a:pPr>
            <a:endParaRPr lang="en-GB" sz="1300" dirty="0">
              <a:solidFill>
                <a:schemeClr val="tx2"/>
              </a:solidFill>
            </a:endParaRPr>
          </a:p>
          <a:p>
            <a:r>
              <a:rPr lang="en-GB" sz="1300" dirty="0">
                <a:solidFill>
                  <a:schemeClr val="tx2"/>
                </a:solidFill>
              </a:rPr>
              <a:t>Levent Altinay and Paraskevas, A. (2008). Planning research in hospitality and tourism. Oxford ; Burlington, Ma: Butterworth-Heinemann.</a:t>
            </a:r>
          </a:p>
          <a:p>
            <a:pPr marL="0" indent="0">
              <a:buNone/>
            </a:pPr>
            <a:endParaRPr lang="en-GB" sz="1300" dirty="0">
              <a:solidFill>
                <a:schemeClr val="tx2"/>
              </a:solidFill>
            </a:endParaRPr>
          </a:p>
          <a:p>
            <a:r>
              <a:rPr lang="en-GB" sz="1300" dirty="0">
                <a:solidFill>
                  <a:schemeClr val="tx2"/>
                </a:solidFill>
              </a:rPr>
              <a:t>Morris, J. (2024). How humanity got hooked on coffee. [online] Ted.com. Available at: https://www.ted.com/talks/jonathan_morris_how_humanity_got_hooked_on_coffee?utm_source=rn-app-share&amp;utm_medium=social&amp;utm_campaign=tedspread [Accessed 29 Nov. 2025].</a:t>
            </a:r>
          </a:p>
          <a:p>
            <a:pPr marL="0" indent="0">
              <a:buNone/>
            </a:pPr>
            <a:endParaRPr lang="en-GB" sz="1300" dirty="0">
              <a:solidFill>
                <a:schemeClr val="tx2"/>
              </a:solidFill>
            </a:endParaRPr>
          </a:p>
          <a:p>
            <a:r>
              <a:rPr lang="en-GB" sz="1300" dirty="0">
                <a:solidFill>
                  <a:schemeClr val="tx2"/>
                </a:solidFill>
              </a:rPr>
              <a:t>Sharp, B. (2010). How Brands Grow: What Marketers Don’t Know. Oxford ; New York: Oxford University Press.</a:t>
            </a:r>
          </a:p>
          <a:p>
            <a:pPr marL="0" indent="0">
              <a:buNone/>
            </a:pPr>
            <a:endParaRPr lang="en-GB" sz="1300" dirty="0">
              <a:solidFill>
                <a:schemeClr val="tx2"/>
              </a:solidFill>
            </a:endParaRPr>
          </a:p>
          <a:p>
            <a:r>
              <a:rPr lang="en-GB" sz="1300" dirty="0">
                <a:solidFill>
                  <a:schemeClr val="tx2"/>
                </a:solidFill>
              </a:rPr>
              <a:t>Walter, J. (2023). Value creation &amp; value chain explained simply - definition and examples. [online] Beewatec.com. Available at: https://www.beewatec.com/en/blog/value-creation-and-value-chain-explained-simply-definition-and-examples [Accessed 29 Nov. 2025].</a:t>
            </a:r>
          </a:p>
        </p:txBody>
      </p:sp>
    </p:spTree>
    <p:extLst>
      <p:ext uri="{BB962C8B-B14F-4D97-AF65-F5344CB8AC3E}">
        <p14:creationId xmlns:p14="http://schemas.microsoft.com/office/powerpoint/2010/main" val="4200179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BE11944-ED05-4FE9-9927-06C110BB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A2812508-238C-4BCD-BDD3-25C99C5CA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13" name="Color">
              <a:extLst>
                <a:ext uri="{FF2B5EF4-FFF2-40B4-BE49-F238E27FC236}">
                  <a16:creationId xmlns:a16="http://schemas.microsoft.com/office/drawing/2014/main" id="{EA98B5EE-6906-45B1-8691-D06F06B6C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3CB4D77E-DA74-4797-88E4-C7D817D31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54B28E5-EF6F-40D6-AADB-1B3F2C61852F}"/>
              </a:ext>
            </a:extLst>
          </p:cNvPr>
          <p:cNvSpPr>
            <a:spLocks noGrp="1"/>
          </p:cNvSpPr>
          <p:nvPr>
            <p:ph type="title"/>
          </p:nvPr>
        </p:nvSpPr>
        <p:spPr>
          <a:xfrm>
            <a:off x="789708" y="1014574"/>
            <a:ext cx="9725730" cy="2226769"/>
          </a:xfrm>
        </p:spPr>
        <p:txBody>
          <a:bodyPr vert="horz" lIns="91440" tIns="45720" rIns="91440" bIns="45720" rtlCol="0" anchor="ctr">
            <a:normAutofit/>
          </a:bodyPr>
          <a:lstStyle/>
          <a:p>
            <a:r>
              <a:rPr lang="en-US" sz="4800" kern="1200">
                <a:solidFill>
                  <a:schemeClr val="bg1"/>
                </a:solidFill>
                <a:latin typeface="+mj-lt"/>
                <a:ea typeface="+mj-ea"/>
                <a:cs typeface="+mj-cs"/>
              </a:rPr>
              <a:t>The End </a:t>
            </a:r>
          </a:p>
        </p:txBody>
      </p:sp>
      <p:sp>
        <p:nvSpPr>
          <p:cNvPr id="3" name="Content Placeholder 2">
            <a:extLst>
              <a:ext uri="{FF2B5EF4-FFF2-40B4-BE49-F238E27FC236}">
                <a16:creationId xmlns:a16="http://schemas.microsoft.com/office/drawing/2014/main" id="{9BFF287E-D316-912D-377F-C440ABEDD612}"/>
              </a:ext>
            </a:extLst>
          </p:cNvPr>
          <p:cNvSpPr>
            <a:spLocks noGrp="1"/>
          </p:cNvSpPr>
          <p:nvPr>
            <p:ph idx="1"/>
          </p:nvPr>
        </p:nvSpPr>
        <p:spPr>
          <a:xfrm>
            <a:off x="789708" y="3640633"/>
            <a:ext cx="9725730" cy="2487212"/>
          </a:xfrm>
        </p:spPr>
        <p:txBody>
          <a:bodyPr vert="horz" lIns="91440" tIns="45720" rIns="91440" bIns="45720" rtlCol="0" anchor="ctr">
            <a:normAutofit/>
          </a:bodyPr>
          <a:lstStyle/>
          <a:p>
            <a:pPr marL="0" indent="0">
              <a:buNone/>
            </a:pPr>
            <a:r>
              <a:rPr lang="en-US" sz="2400" kern="1200" dirty="0">
                <a:solidFill>
                  <a:schemeClr val="tx2"/>
                </a:solidFill>
                <a:latin typeface="+mn-lt"/>
                <a:ea typeface="+mn-ea"/>
                <a:cs typeface="+mn-cs"/>
              </a:rPr>
              <a:t>Any Questions?</a:t>
            </a:r>
          </a:p>
        </p:txBody>
      </p:sp>
    </p:spTree>
    <p:extLst>
      <p:ext uri="{BB962C8B-B14F-4D97-AF65-F5344CB8AC3E}">
        <p14:creationId xmlns:p14="http://schemas.microsoft.com/office/powerpoint/2010/main" val="1665798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eeb138a0944a72cab0b5cefcae35ea5e">
  <xsd:schema xmlns:xsd="http://www.w3.org/2001/XMLSchema" xmlns:xs="http://www.w3.org/2001/XMLSchema" xmlns:p="http://schemas.microsoft.com/office/2006/metadata/properties" xmlns:ns3="b4f9f7ee-5770-4a14-8925-17f3d16e50b7" targetNamespace="http://schemas.microsoft.com/office/2006/metadata/properties" ma:root="true" ma:fieldsID="dc067f60a23bb545c54e55ee944d5204"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4C3CEB-40C0-4E99-B2AB-330060E02436}">
  <ds:schemaRefs>
    <ds:schemaRef ds:uri="http://schemas.microsoft.com/sharepoint/v3/contenttype/forms"/>
  </ds:schemaRefs>
</ds:datastoreItem>
</file>

<file path=customXml/itemProps2.xml><?xml version="1.0" encoding="utf-8"?>
<ds:datastoreItem xmlns:ds="http://schemas.openxmlformats.org/officeDocument/2006/customXml" ds:itemID="{E2BE9086-3E2E-4385-B191-2E2E5F72367A}">
  <ds:schemaRefs>
    <ds:schemaRef ds:uri="b4f9f7ee-5770-4a14-8925-17f3d16e50b7"/>
    <ds:schemaRef ds:uri="http://www.w3.org/XML/1998/namespace"/>
    <ds:schemaRef ds:uri="http://schemas.microsoft.com/office/2006/metadata/properties"/>
    <ds:schemaRef ds:uri="http://purl.org/dc/elements/1.1/"/>
    <ds:schemaRef ds:uri="http://schemas.microsoft.com/office/infopath/2007/PartnerControls"/>
    <ds:schemaRef ds:uri="http://schemas.microsoft.com/office/2006/documentManagement/types"/>
    <ds:schemaRef ds:uri="http://schemas.openxmlformats.org/package/2006/metadata/core-properties"/>
    <ds:schemaRef ds:uri="http://purl.org/dc/dcmitype/"/>
    <ds:schemaRef ds:uri="http://purl.org/dc/terms/"/>
  </ds:schemaRefs>
</ds:datastoreItem>
</file>

<file path=customXml/itemProps3.xml><?xml version="1.0" encoding="utf-8"?>
<ds:datastoreItem xmlns:ds="http://schemas.openxmlformats.org/officeDocument/2006/customXml" ds:itemID="{DFBEACF0-5618-4647-9D7B-2BC0D4EFED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1769</Words>
  <Application>Microsoft Office PowerPoint</Application>
  <PresentationFormat>Widescreen</PresentationFormat>
  <Paragraphs>104</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Arial Narrow</vt:lpstr>
      <vt:lpstr>Calibri</vt:lpstr>
      <vt:lpstr>Office Theme</vt:lpstr>
      <vt:lpstr>PowerPoint Presentation</vt:lpstr>
      <vt:lpstr>Acknowledgement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The End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Mehrnoosh Amani Tehrani (2502522)</dc:creator>
  <cp:lastModifiedBy>Mehrnoosh Amani Tehrani (2502522)</cp:lastModifiedBy>
  <cp:revision>2</cp:revision>
  <dcterms:created xsi:type="dcterms:W3CDTF">2025-11-25T17:19:08Z</dcterms:created>
  <dcterms:modified xsi:type="dcterms:W3CDTF">2025-11-29T21:19:15Z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