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7" r:id="rId10"/>
    <p:sldId id="268" r:id="rId11"/>
    <p:sldId id="269" r:id="rId12"/>
    <p:sldId id="270" r:id="rId13"/>
    <p:sldId id="271" r:id="rId14"/>
    <p:sldId id="272" r:id="rId15"/>
    <p:sldId id="273" r:id="rId16"/>
    <p:sldId id="274" r:id="rId17"/>
    <p:sldId id="275" r:id="rId18"/>
    <p:sldId id="276"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9" d="100"/>
          <a:sy n="89" d="100"/>
        </p:scale>
        <p:origin x="4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4/9/2019</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4/9/2019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4/9/2019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4/9/2019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4/9/2019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4/9/2019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4/9/2019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4/9/2019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4/9/2019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4/9/2019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4/9/2019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4/9/2019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4/9/2019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4/9/2019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4/9/2019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4/9/2019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4/9/2019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4/9/2019</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hyperlink" Target="https://helpx.adobe.com/uk/premiere-pro/how-to/easy-video.html"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lay.google.com/store/apps/details?id=com.magisto"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hyperlink" Target="https://play.google.com/store/apps/details?id=com.wevideo.mobile.android"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play.google.com/store/apps/details?id=com.quvideo.xiaoying" TargetMode="Externa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hyperlink" Target="https://play.google.com/store/apps/details?id=com.adobe.premiereclip"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6.xml.rels><?xml version="1.0" encoding="UTF-8" standalone="yes"?>
<Relationships xmlns="http://schemas.openxmlformats.org/package/2006/relationships"><Relationship Id="rId3" Type="http://schemas.openxmlformats.org/officeDocument/2006/relationships/hyperlink" Target="https://play.google.com/store/apps/details?id=com.cyberlink.powerdirector.DRA140225_01"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hyperlink" Target="https://play.google.com/store/apps/details?id=com.videoshop.app"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1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DBA Research Philosophy</a:t>
            </a:r>
          </a:p>
        </p:txBody>
      </p:sp>
      <p:sp>
        <p:nvSpPr>
          <p:cNvPr id="3" name="Subtitle 2"/>
          <p:cNvSpPr>
            <a:spLocks noGrp="1"/>
          </p:cNvSpPr>
          <p:nvPr>
            <p:ph type="subTitle" idx="1"/>
          </p:nvPr>
        </p:nvSpPr>
        <p:spPr/>
        <p:txBody>
          <a:bodyPr/>
          <a:lstStyle/>
          <a:p>
            <a:r>
              <a:rPr lang="en-GB" dirty="0"/>
              <a:t>Dr Gareth Hughes – April 2019</a:t>
            </a:r>
          </a:p>
        </p:txBody>
      </p:sp>
    </p:spTree>
    <p:extLst>
      <p:ext uri="{BB962C8B-B14F-4D97-AF65-F5344CB8AC3E}">
        <p14:creationId xmlns:p14="http://schemas.microsoft.com/office/powerpoint/2010/main" val="1679699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xmlns="" id="{1D7BE49D-A34B-4F25-BC8C-CE9E2B37FAA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xmlns="" id="{66DFDEE3-F2F4-48C9-8222-CA273412CD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4" descr="A drawing of a face&#10;&#10;Description automatically generated">
            <a:extLst>
              <a:ext uri="{FF2B5EF4-FFF2-40B4-BE49-F238E27FC236}">
                <a16:creationId xmlns:a16="http://schemas.microsoft.com/office/drawing/2014/main" xmlns="" id="{BC2C0C7B-176E-4A51-986D-8E14B1D8FC83}"/>
              </a:ext>
            </a:extLst>
          </p:cNvPr>
          <p:cNvPicPr>
            <a:picLocks noChangeAspect="1"/>
          </p:cNvPicPr>
          <p:nvPr/>
        </p:nvPicPr>
        <p:blipFill rotWithShape="1">
          <a:blip r:embed="rId4"/>
          <a:srcRect l="10580" r="2244" b="-1"/>
          <a:stretch/>
        </p:blipFill>
        <p:spPr>
          <a:xfrm>
            <a:off x="6327849" y="234347"/>
            <a:ext cx="5146360" cy="5903415"/>
          </a:xfrm>
          <a:prstGeom prst="rect">
            <a:avLst/>
          </a:prstGeom>
          <a:ln>
            <a:noFill/>
          </a:ln>
        </p:spPr>
      </p:pic>
      <p:sp>
        <p:nvSpPr>
          <p:cNvPr id="14" name="Freeform 9">
            <a:extLst>
              <a:ext uri="{FF2B5EF4-FFF2-40B4-BE49-F238E27FC236}">
                <a16:creationId xmlns:a16="http://schemas.microsoft.com/office/drawing/2014/main" xmlns="" id="{95A09B00-70D2-4998-8FA5-3A8ED576D9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6" name="Rectangle 15">
            <a:extLst>
              <a:ext uri="{FF2B5EF4-FFF2-40B4-BE49-F238E27FC236}">
                <a16:creationId xmlns:a16="http://schemas.microsoft.com/office/drawing/2014/main" xmlns="" id="{4B5FB9F9-CCF5-4072-83C3-3B45E1409F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2345" y="0"/>
            <a:ext cx="4957275" cy="1146825"/>
          </a:xfrm>
        </p:spPr>
        <p:txBody>
          <a:bodyPr>
            <a:normAutofit/>
          </a:bodyPr>
          <a:lstStyle/>
          <a:p>
            <a:r>
              <a:rPr lang="en-GB" dirty="0">
                <a:solidFill>
                  <a:schemeClr val="bg1"/>
                </a:solidFill>
              </a:rPr>
              <a:t>Today’s Session</a:t>
            </a:r>
          </a:p>
        </p:txBody>
      </p:sp>
      <p:sp>
        <p:nvSpPr>
          <p:cNvPr id="3" name="Content Placeholder 2"/>
          <p:cNvSpPr>
            <a:spLocks noGrp="1"/>
          </p:cNvSpPr>
          <p:nvPr>
            <p:ph sz="quarter" idx="13"/>
          </p:nvPr>
        </p:nvSpPr>
        <p:spPr>
          <a:xfrm>
            <a:off x="117763" y="1388865"/>
            <a:ext cx="5430002" cy="3866350"/>
          </a:xfrm>
        </p:spPr>
        <p:txBody>
          <a:bodyPr>
            <a:normAutofit/>
          </a:bodyPr>
          <a:lstStyle/>
          <a:p>
            <a:r>
              <a:rPr lang="en-GB" sz="3200" dirty="0">
                <a:solidFill>
                  <a:schemeClr val="bg1"/>
                </a:solidFill>
              </a:rPr>
              <a:t>Assignment Overview</a:t>
            </a:r>
          </a:p>
          <a:p>
            <a:r>
              <a:rPr lang="en-GB" sz="3200" dirty="0">
                <a:solidFill>
                  <a:schemeClr val="bg1"/>
                </a:solidFill>
              </a:rPr>
              <a:t>Video Assessment</a:t>
            </a:r>
          </a:p>
          <a:p>
            <a:r>
              <a:rPr lang="en-GB" sz="3200" dirty="0">
                <a:solidFill>
                  <a:schemeClr val="bg1"/>
                </a:solidFill>
              </a:rPr>
              <a:t>Video Software</a:t>
            </a:r>
          </a:p>
          <a:p>
            <a:r>
              <a:rPr lang="en-GB" sz="3200" dirty="0">
                <a:solidFill>
                  <a:schemeClr val="bg1"/>
                </a:solidFill>
              </a:rPr>
              <a:t>Practice Run</a:t>
            </a:r>
          </a:p>
          <a:p>
            <a:r>
              <a:rPr lang="en-GB" sz="3200" dirty="0">
                <a:solidFill>
                  <a:schemeClr val="bg1"/>
                </a:solidFill>
              </a:rPr>
              <a:t>Module surgery session</a:t>
            </a:r>
          </a:p>
        </p:txBody>
      </p:sp>
    </p:spTree>
    <p:extLst>
      <p:ext uri="{BB962C8B-B14F-4D97-AF65-F5344CB8AC3E}">
        <p14:creationId xmlns:p14="http://schemas.microsoft.com/office/powerpoint/2010/main" val="2821795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xmlns="" id="{CC7827FB-B370-4007-83D5-E83AD3D2C1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xmlns="" id="{D66A9A0C-C829-4CFD-B187-551D7A804F87}"/>
              </a:ext>
            </a:extLst>
          </p:cNvPr>
          <p:cNvPicPr>
            <a:picLocks noChangeAspect="1"/>
          </p:cNvPicPr>
          <p:nvPr/>
        </p:nvPicPr>
        <p:blipFill rotWithShape="1">
          <a:blip r:embed="rId2">
            <a:duotone>
              <a:schemeClr val="bg2">
                <a:shade val="45000"/>
                <a:satMod val="135000"/>
              </a:schemeClr>
              <a:prstClr val="white"/>
            </a:duotone>
            <a:alphaModFix amt="40000"/>
            <a:extLst/>
          </a:blip>
          <a:srcRect l="23186" r="12815"/>
          <a:stretch/>
        </p:blipFill>
        <p:spPr>
          <a:xfrm>
            <a:off x="20" y="10"/>
            <a:ext cx="12191980" cy="6857990"/>
          </a:xfrm>
          <a:prstGeom prst="rect">
            <a:avLst/>
          </a:prstGeom>
        </p:spPr>
      </p:pic>
      <p:sp>
        <p:nvSpPr>
          <p:cNvPr id="2" name="Title 1"/>
          <p:cNvSpPr>
            <a:spLocks noGrp="1"/>
          </p:cNvSpPr>
          <p:nvPr>
            <p:ph type="title"/>
          </p:nvPr>
        </p:nvSpPr>
        <p:spPr>
          <a:xfrm>
            <a:off x="200892" y="3998"/>
            <a:ext cx="9913212" cy="1151965"/>
          </a:xfrm>
        </p:spPr>
        <p:txBody>
          <a:bodyPr>
            <a:normAutofit/>
          </a:bodyPr>
          <a:lstStyle/>
          <a:p>
            <a:r>
              <a:rPr lang="en-GB" dirty="0">
                <a:solidFill>
                  <a:schemeClr val="tx1"/>
                </a:solidFill>
              </a:rPr>
              <a:t>Assignment Overview</a:t>
            </a:r>
          </a:p>
        </p:txBody>
      </p:sp>
      <p:sp>
        <p:nvSpPr>
          <p:cNvPr id="19" name="5-Point Star 12">
            <a:extLst>
              <a:ext uri="{FF2B5EF4-FFF2-40B4-BE49-F238E27FC236}">
                <a16:creationId xmlns:a16="http://schemas.microsoft.com/office/drawing/2014/main" xmlns="" id="{51E038FF-4E72-4714-B9E9-B0AC148C72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742476" y="261324"/>
            <a:ext cx="937731" cy="868975"/>
          </a:xfrm>
          <a:prstGeom prst="star5">
            <a:avLst>
              <a:gd name="adj" fmla="val 25889"/>
              <a:gd name="hf" fmla="val 105146"/>
              <a:gd name="vf" fmla="val 110557"/>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sz="quarter" idx="13"/>
          </p:nvPr>
        </p:nvSpPr>
        <p:spPr>
          <a:xfrm>
            <a:off x="90055" y="1592342"/>
            <a:ext cx="11424814" cy="4573014"/>
          </a:xfrm>
        </p:spPr>
        <p:txBody>
          <a:bodyPr>
            <a:normAutofit/>
          </a:bodyPr>
          <a:lstStyle/>
          <a:p>
            <a:pPr algn="just">
              <a:lnSpc>
                <a:spcPct val="110000"/>
              </a:lnSpc>
            </a:pPr>
            <a:r>
              <a:rPr lang="en-GB" b="1" dirty="0">
                <a:latin typeface="Verdana" panose="020B0604030504040204" pitchFamily="34" charset="0"/>
                <a:ea typeface="Verdana" panose="020B0604030504040204" pitchFamily="34" charset="0"/>
              </a:rPr>
              <a:t>You are required to produce an Individual Video lasting 15 minutes.</a:t>
            </a:r>
          </a:p>
          <a:p>
            <a:pPr algn="just">
              <a:lnSpc>
                <a:spcPct val="110000"/>
              </a:lnSpc>
            </a:pPr>
            <a:r>
              <a:rPr lang="en-GB" b="1" dirty="0">
                <a:latin typeface="Verdana" panose="020B0604030504040204" pitchFamily="34" charset="0"/>
                <a:ea typeface="Verdana" panose="020B0604030504040204" pitchFamily="34" charset="0"/>
              </a:rPr>
              <a:t>The video should present a review of the contextual environment for a research question of your choice.</a:t>
            </a:r>
          </a:p>
          <a:p>
            <a:pPr marL="0" indent="0" algn="just">
              <a:lnSpc>
                <a:spcPct val="110000"/>
              </a:lnSpc>
              <a:buNone/>
            </a:pPr>
            <a:endParaRPr lang="en-GB" b="1" dirty="0">
              <a:latin typeface="Verdana" panose="020B0604030504040204" pitchFamily="34" charset="0"/>
              <a:ea typeface="Verdana" panose="020B0604030504040204" pitchFamily="34" charset="0"/>
            </a:endParaRPr>
          </a:p>
          <a:p>
            <a:pPr algn="just">
              <a:lnSpc>
                <a:spcPct val="110000"/>
              </a:lnSpc>
            </a:pPr>
            <a:r>
              <a:rPr lang="en-GB" b="1" dirty="0">
                <a:latin typeface="Verdana" panose="020B0604030504040204" pitchFamily="34" charset="0"/>
                <a:ea typeface="Verdana" panose="020B0604030504040204" pitchFamily="34" charset="0"/>
              </a:rPr>
              <a:t>The research question needs to link to your previous academic/professional knowledge and experience.  The research question should be narrow and tightly defined and meet the requirements of a ‘good’ research question as discussed within the classroom session.   The research question must be agreed by the module leader before you start work on the detail of the assignment.</a:t>
            </a:r>
          </a:p>
          <a:p>
            <a:pPr>
              <a:lnSpc>
                <a:spcPct val="110000"/>
              </a:lnSpc>
            </a:pPr>
            <a:endParaRPr lang="en-GB" sz="1800" dirty="0"/>
          </a:p>
        </p:txBody>
      </p:sp>
    </p:spTree>
    <p:extLst>
      <p:ext uri="{BB962C8B-B14F-4D97-AF65-F5344CB8AC3E}">
        <p14:creationId xmlns:p14="http://schemas.microsoft.com/office/powerpoint/2010/main" val="157854333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CC7827FB-B370-4007-83D5-E83AD3D2C1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able, building, sitting, indoor&#10;&#10;Description automatically generated">
            <a:extLst>
              <a:ext uri="{FF2B5EF4-FFF2-40B4-BE49-F238E27FC236}">
                <a16:creationId xmlns:a16="http://schemas.microsoft.com/office/drawing/2014/main" xmlns="" id="{E8B3B947-1CB7-45CD-B2BD-5975CA04D059}"/>
              </a:ext>
            </a:extLst>
          </p:cNvPr>
          <p:cNvPicPr>
            <a:picLocks noChangeAspect="1"/>
          </p:cNvPicPr>
          <p:nvPr/>
        </p:nvPicPr>
        <p:blipFill rotWithShape="1">
          <a:blip r:embed="rId2">
            <a:duotone>
              <a:schemeClr val="bg2">
                <a:shade val="45000"/>
                <a:satMod val="135000"/>
              </a:schemeClr>
              <a:prstClr val="white"/>
            </a:duotone>
            <a:alphaModFix amt="40000"/>
            <a:extLst/>
          </a:blip>
          <a:srcRect t="10000"/>
          <a:stretch/>
        </p:blipFill>
        <p:spPr>
          <a:xfrm>
            <a:off x="20" y="10"/>
            <a:ext cx="12191980" cy="6857990"/>
          </a:xfrm>
          <a:prstGeom prst="rect">
            <a:avLst/>
          </a:prstGeom>
        </p:spPr>
      </p:pic>
      <p:sp>
        <p:nvSpPr>
          <p:cNvPr id="2" name="Title 1"/>
          <p:cNvSpPr>
            <a:spLocks noGrp="1"/>
          </p:cNvSpPr>
          <p:nvPr>
            <p:ph type="title"/>
          </p:nvPr>
        </p:nvSpPr>
        <p:spPr>
          <a:xfrm>
            <a:off x="0" y="3998"/>
            <a:ext cx="9913212" cy="1151965"/>
          </a:xfrm>
        </p:spPr>
        <p:txBody>
          <a:bodyPr>
            <a:normAutofit/>
          </a:bodyPr>
          <a:lstStyle/>
          <a:p>
            <a:r>
              <a:rPr lang="en-GB" dirty="0">
                <a:solidFill>
                  <a:schemeClr val="tx1"/>
                </a:solidFill>
              </a:rPr>
              <a:t>Assignment Overview</a:t>
            </a:r>
          </a:p>
        </p:txBody>
      </p:sp>
      <p:sp>
        <p:nvSpPr>
          <p:cNvPr id="12" name="5-Point Star 12">
            <a:extLst>
              <a:ext uri="{FF2B5EF4-FFF2-40B4-BE49-F238E27FC236}">
                <a16:creationId xmlns:a16="http://schemas.microsoft.com/office/drawing/2014/main" xmlns="" id="{51E038FF-4E72-4714-B9E9-B0AC148C72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742476" y="261324"/>
            <a:ext cx="937731" cy="868975"/>
          </a:xfrm>
          <a:prstGeom prst="star5">
            <a:avLst>
              <a:gd name="adj" fmla="val 25889"/>
              <a:gd name="hf" fmla="val 105146"/>
              <a:gd name="vf" fmla="val 110557"/>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sz="quarter" idx="13"/>
          </p:nvPr>
        </p:nvSpPr>
        <p:spPr>
          <a:xfrm>
            <a:off x="69273" y="1356814"/>
            <a:ext cx="11956472" cy="5106331"/>
          </a:xfrm>
        </p:spPr>
        <p:txBody>
          <a:bodyPr>
            <a:normAutofit/>
          </a:bodyPr>
          <a:lstStyle/>
          <a:p>
            <a:pPr algn="just"/>
            <a:r>
              <a:rPr lang="en-GB" sz="2800" b="1" dirty="0"/>
              <a:t>The video must include</a:t>
            </a:r>
            <a:r>
              <a:rPr lang="en-GB" sz="2800" dirty="0"/>
              <a:t>:</a:t>
            </a:r>
          </a:p>
          <a:p>
            <a:pPr lvl="0" algn="just"/>
            <a:r>
              <a:rPr lang="en-GB" sz="2800" dirty="0"/>
              <a:t>An academic and applied justification for the choice of topic</a:t>
            </a:r>
          </a:p>
          <a:p>
            <a:pPr lvl="0" algn="just"/>
            <a:r>
              <a:rPr lang="en-GB" sz="2800" dirty="0"/>
              <a:t>A critical review of information about the practical/applied context of the question</a:t>
            </a:r>
          </a:p>
          <a:p>
            <a:pPr lvl="0" algn="just"/>
            <a:r>
              <a:rPr lang="en-GB" sz="2800" dirty="0"/>
              <a:t>A critical review of academic contextual information</a:t>
            </a:r>
          </a:p>
          <a:p>
            <a:pPr lvl="0" algn="just"/>
            <a:r>
              <a:rPr lang="en-GB" sz="2800" dirty="0"/>
              <a:t>An informed consideration and justification of a proposed methodological approach to primary research to investigate the question (including relevant research philosophies, research design framework)</a:t>
            </a:r>
          </a:p>
          <a:p>
            <a:endParaRPr lang="en-GB" dirty="0"/>
          </a:p>
        </p:txBody>
      </p:sp>
    </p:spTree>
    <p:extLst>
      <p:ext uri="{BB962C8B-B14F-4D97-AF65-F5344CB8AC3E}">
        <p14:creationId xmlns:p14="http://schemas.microsoft.com/office/powerpoint/2010/main" val="18641766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xmlns="" id="{4DE3A7F3-DBEE-4E03-B867-F7A8D4FD1BD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xmlns="" id="{955BEFA1-69E2-460D-A087-13370EB5F2A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4" descr="A close up of a camera&#10;&#10;Description automatically generated">
            <a:extLst>
              <a:ext uri="{FF2B5EF4-FFF2-40B4-BE49-F238E27FC236}">
                <a16:creationId xmlns:a16="http://schemas.microsoft.com/office/drawing/2014/main" xmlns="" id="{04868E11-8CFA-4DB5-AA94-E4543695A82E}"/>
              </a:ext>
            </a:extLst>
          </p:cNvPr>
          <p:cNvPicPr>
            <a:picLocks noChangeAspect="1"/>
          </p:cNvPicPr>
          <p:nvPr/>
        </p:nvPicPr>
        <p:blipFill rotWithShape="1">
          <a:blip r:embed="rId4"/>
          <a:srcRect r="9092" b="25342"/>
          <a:stretch/>
        </p:blipFill>
        <p:spPr>
          <a:xfrm>
            <a:off x="20" y="10"/>
            <a:ext cx="11734780" cy="6408728"/>
          </a:xfrm>
          <a:prstGeom prst="rect">
            <a:avLst/>
          </a:prstGeom>
          <a:ln>
            <a:noFill/>
          </a:ln>
        </p:spPr>
      </p:pic>
      <p:sp>
        <p:nvSpPr>
          <p:cNvPr id="14" name="Freeform 9">
            <a:extLst>
              <a:ext uri="{FF2B5EF4-FFF2-40B4-BE49-F238E27FC236}">
                <a16:creationId xmlns:a16="http://schemas.microsoft.com/office/drawing/2014/main" xmlns="" id="{3A5EEC9A-23FC-4720-A69F-11BA448238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6" name="Rectangle 15">
            <a:extLst>
              <a:ext uri="{FF2B5EF4-FFF2-40B4-BE49-F238E27FC236}">
                <a16:creationId xmlns:a16="http://schemas.microsoft.com/office/drawing/2014/main" xmlns="" id="{59D74055-CC9E-49C8-89B3-F3931554F5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 y="0"/>
            <a:ext cx="7540157" cy="6380796"/>
          </a:xfrm>
          <a:prstGeom prst="rect">
            <a:avLst/>
          </a:prstGeom>
          <a:solidFill>
            <a:schemeClr val="accent1">
              <a:alpha val="83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3095" y="-1925"/>
            <a:ext cx="6397155" cy="1151965"/>
          </a:xfrm>
        </p:spPr>
        <p:txBody>
          <a:bodyPr>
            <a:normAutofit/>
          </a:bodyPr>
          <a:lstStyle/>
          <a:p>
            <a:r>
              <a:rPr lang="en-GB" sz="5000" dirty="0">
                <a:solidFill>
                  <a:schemeClr val="bg1"/>
                </a:solidFill>
              </a:rPr>
              <a:t>Assignment Overview</a:t>
            </a:r>
          </a:p>
        </p:txBody>
      </p:sp>
      <p:sp>
        <p:nvSpPr>
          <p:cNvPr id="3" name="Content Placeholder 2"/>
          <p:cNvSpPr>
            <a:spLocks noGrp="1"/>
          </p:cNvSpPr>
          <p:nvPr>
            <p:ph sz="quarter" idx="13"/>
          </p:nvPr>
        </p:nvSpPr>
        <p:spPr>
          <a:xfrm>
            <a:off x="-13095" y="1458135"/>
            <a:ext cx="6814320" cy="4243418"/>
          </a:xfrm>
        </p:spPr>
        <p:txBody>
          <a:bodyPr>
            <a:normAutofit/>
          </a:bodyPr>
          <a:lstStyle/>
          <a:p>
            <a:pPr algn="just"/>
            <a:r>
              <a:rPr lang="en-GB" b="1" dirty="0">
                <a:solidFill>
                  <a:schemeClr val="bg1"/>
                </a:solidFill>
                <a:latin typeface="Verdana" panose="020B0604030504040204" pitchFamily="34" charset="0"/>
                <a:ea typeface="Verdana" panose="020B0604030504040204" pitchFamily="34" charset="0"/>
              </a:rPr>
              <a:t>Your video should, at least, include the following elements:</a:t>
            </a:r>
          </a:p>
          <a:p>
            <a:pPr lvl="0" algn="just"/>
            <a:r>
              <a:rPr lang="en-GB" b="1" dirty="0">
                <a:solidFill>
                  <a:schemeClr val="bg1"/>
                </a:solidFill>
                <a:latin typeface="Verdana" panose="020B0604030504040204" pitchFamily="34" charset="0"/>
                <a:ea typeface="Verdana" panose="020B0604030504040204" pitchFamily="34" charset="0"/>
              </a:rPr>
              <a:t>Face to camera narrative by yourself</a:t>
            </a:r>
          </a:p>
          <a:p>
            <a:pPr lvl="0" algn="just"/>
            <a:r>
              <a:rPr lang="en-GB" b="1" dirty="0">
                <a:solidFill>
                  <a:schemeClr val="bg1"/>
                </a:solidFill>
                <a:latin typeface="Verdana" panose="020B0604030504040204" pitchFamily="34" charset="0"/>
                <a:ea typeface="Verdana" panose="020B0604030504040204" pitchFamily="34" charset="0"/>
              </a:rPr>
              <a:t>Voice-over (your voice) information screens (</a:t>
            </a:r>
            <a:r>
              <a:rPr lang="en-GB" b="1" dirty="0" err="1">
                <a:solidFill>
                  <a:schemeClr val="bg1"/>
                </a:solidFill>
                <a:latin typeface="Verdana" panose="020B0604030504040204" pitchFamily="34" charset="0"/>
                <a:ea typeface="Verdana" panose="020B0604030504040204" pitchFamily="34" charset="0"/>
              </a:rPr>
              <a:t>eg.</a:t>
            </a:r>
            <a:r>
              <a:rPr lang="en-GB" b="1" dirty="0">
                <a:solidFill>
                  <a:schemeClr val="bg1"/>
                </a:solidFill>
                <a:latin typeface="Verdana" panose="020B0604030504040204" pitchFamily="34" charset="0"/>
                <a:ea typeface="Verdana" panose="020B0604030504040204" pitchFamily="34" charset="0"/>
              </a:rPr>
              <a:t> tables/pictures/flow charts)</a:t>
            </a:r>
          </a:p>
          <a:p>
            <a:pPr lvl="0" algn="just"/>
            <a:r>
              <a:rPr lang="en-GB" b="1" dirty="0">
                <a:solidFill>
                  <a:schemeClr val="bg1"/>
                </a:solidFill>
                <a:latin typeface="Verdana" panose="020B0604030504040204" pitchFamily="34" charset="0"/>
                <a:ea typeface="Verdana" panose="020B0604030504040204" pitchFamily="34" charset="0"/>
              </a:rPr>
              <a:t>Video/film clips from appropriate locations</a:t>
            </a:r>
          </a:p>
          <a:p>
            <a:pPr lvl="0" algn="just"/>
            <a:r>
              <a:rPr lang="en-GB" b="1" dirty="0">
                <a:solidFill>
                  <a:schemeClr val="bg1"/>
                </a:solidFill>
                <a:latin typeface="Verdana" panose="020B0604030504040204" pitchFamily="34" charset="0"/>
                <a:ea typeface="Verdana" panose="020B0604030504040204" pitchFamily="34" charset="0"/>
              </a:rPr>
              <a:t>Video filmed by yourself</a:t>
            </a:r>
          </a:p>
          <a:p>
            <a:endParaRPr lang="en-GB" sz="1800" dirty="0">
              <a:solidFill>
                <a:schemeClr val="bg1"/>
              </a:solidFill>
            </a:endParaRPr>
          </a:p>
        </p:txBody>
      </p:sp>
    </p:spTree>
    <p:extLst>
      <p:ext uri="{BB962C8B-B14F-4D97-AF65-F5344CB8AC3E}">
        <p14:creationId xmlns:p14="http://schemas.microsoft.com/office/powerpoint/2010/main" val="906663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5" name="Picture 4" descr="A close up of a sign&#10;&#10;Description automatically generated">
            <a:extLst>
              <a:ext uri="{FF2B5EF4-FFF2-40B4-BE49-F238E27FC236}">
                <a16:creationId xmlns:a16="http://schemas.microsoft.com/office/drawing/2014/main" xmlns="" id="{03CB139E-03C7-4E1D-81E6-3E3C7BB968D5}"/>
              </a:ext>
            </a:extLst>
          </p:cNvPr>
          <p:cNvPicPr>
            <a:picLocks noChangeAspect="1"/>
          </p:cNvPicPr>
          <p:nvPr/>
        </p:nvPicPr>
        <p:blipFill rotWithShape="1">
          <a:blip r:embed="rId3"/>
          <a:srcRect t="25087" r="9091" b="22331"/>
          <a:stretch/>
        </p:blipFill>
        <p:spPr>
          <a:xfrm>
            <a:off x="20" y="10"/>
            <a:ext cx="12191980" cy="6857990"/>
          </a:xfrm>
          <a:prstGeom prst="rect">
            <a:avLst/>
          </a:prstGeom>
        </p:spPr>
      </p:pic>
      <p:sp>
        <p:nvSpPr>
          <p:cNvPr id="18" name="Rectangle 10">
            <a:extLst>
              <a:ext uri="{FF2B5EF4-FFF2-40B4-BE49-F238E27FC236}">
                <a16:creationId xmlns:a16="http://schemas.microsoft.com/office/drawing/2014/main" xmlns="" id="{CC146B38-3E4E-4A67-91CF-55DBCC51B4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rot="21420000">
            <a:off x="-153067" y="613608"/>
            <a:ext cx="8044107"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rot="21420000">
            <a:off x="181313" y="711439"/>
            <a:ext cx="6851188" cy="1151965"/>
          </a:xfrm>
        </p:spPr>
        <p:txBody>
          <a:bodyPr>
            <a:normAutofit/>
          </a:bodyPr>
          <a:lstStyle/>
          <a:p>
            <a:r>
              <a:rPr lang="en-GB" dirty="0">
                <a:solidFill>
                  <a:schemeClr val="bg1"/>
                </a:solidFill>
              </a:rPr>
              <a:t>Assignment Overview</a:t>
            </a:r>
          </a:p>
        </p:txBody>
      </p:sp>
      <p:sp>
        <p:nvSpPr>
          <p:cNvPr id="3" name="Content Placeholder 2"/>
          <p:cNvSpPr>
            <a:spLocks noGrp="1"/>
          </p:cNvSpPr>
          <p:nvPr>
            <p:ph sz="quarter" idx="13"/>
          </p:nvPr>
        </p:nvSpPr>
        <p:spPr>
          <a:xfrm rot="21420000">
            <a:off x="104924" y="1581099"/>
            <a:ext cx="7768740" cy="4213079"/>
          </a:xfrm>
        </p:spPr>
        <p:txBody>
          <a:bodyPr>
            <a:normAutofit/>
          </a:bodyPr>
          <a:lstStyle/>
          <a:p>
            <a:pPr algn="just"/>
            <a:r>
              <a:rPr lang="en-GB" sz="3200" dirty="0">
                <a:solidFill>
                  <a:schemeClr val="bg1"/>
                </a:solidFill>
              </a:rPr>
              <a:t>Separately you must submit a list (in Harvard format) of all information sources specifically referred to within the video.</a:t>
            </a:r>
          </a:p>
        </p:txBody>
      </p:sp>
    </p:spTree>
    <p:extLst>
      <p:ext uri="{BB962C8B-B14F-4D97-AF65-F5344CB8AC3E}">
        <p14:creationId xmlns:p14="http://schemas.microsoft.com/office/powerpoint/2010/main" val="3236568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9" name="Picture 9">
            <a:extLst>
              <a:ext uri="{FF2B5EF4-FFF2-40B4-BE49-F238E27FC236}">
                <a16:creationId xmlns:a16="http://schemas.microsoft.com/office/drawing/2014/main" xmlns="" id="{91AB8A88-A60F-421C-9564-D5A7639EA58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0" name="Rectangle 11">
            <a:extLst>
              <a:ext uri="{FF2B5EF4-FFF2-40B4-BE49-F238E27FC236}">
                <a16:creationId xmlns:a16="http://schemas.microsoft.com/office/drawing/2014/main" xmlns="" id="{832D3A04-3120-4CF3-8F9E-6DCF218BAC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xmlns="" id="{601B32E6-22E7-4284-8394-48E32994EAD4}"/>
              </a:ext>
            </a:extLst>
          </p:cNvPr>
          <p:cNvPicPr>
            <a:picLocks noChangeAspect="1"/>
          </p:cNvPicPr>
          <p:nvPr/>
        </p:nvPicPr>
        <p:blipFill>
          <a:blip r:embed="rId4"/>
          <a:stretch>
            <a:fillRect/>
          </a:stretch>
        </p:blipFill>
        <p:spPr>
          <a:xfrm>
            <a:off x="6562455" y="1636823"/>
            <a:ext cx="4677405" cy="3122167"/>
          </a:xfrm>
          <a:prstGeom prst="rect">
            <a:avLst/>
          </a:prstGeom>
          <a:ln>
            <a:noFill/>
          </a:ln>
        </p:spPr>
      </p:pic>
      <p:sp>
        <p:nvSpPr>
          <p:cNvPr id="14" name="Freeform 9">
            <a:extLst>
              <a:ext uri="{FF2B5EF4-FFF2-40B4-BE49-F238E27FC236}">
                <a16:creationId xmlns:a16="http://schemas.microsoft.com/office/drawing/2014/main" xmlns="" id="{98D68143-E11F-49D9-A842-E52CB43645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1" name="Rectangle 15">
            <a:extLst>
              <a:ext uri="{FF2B5EF4-FFF2-40B4-BE49-F238E27FC236}">
                <a16:creationId xmlns:a16="http://schemas.microsoft.com/office/drawing/2014/main" xmlns="" id="{70D81F57-CC57-46AD-86A2-54F697BD59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0" y="0"/>
            <a:ext cx="4957275" cy="1146825"/>
          </a:xfrm>
        </p:spPr>
        <p:txBody>
          <a:bodyPr>
            <a:normAutofit/>
          </a:bodyPr>
          <a:lstStyle/>
          <a:p>
            <a:r>
              <a:rPr lang="en-GB" sz="3700" dirty="0">
                <a:solidFill>
                  <a:schemeClr val="bg1"/>
                </a:solidFill>
              </a:rPr>
              <a:t>Assignment Overview</a:t>
            </a:r>
          </a:p>
        </p:txBody>
      </p:sp>
      <p:sp>
        <p:nvSpPr>
          <p:cNvPr id="3" name="Content Placeholder 2"/>
          <p:cNvSpPr>
            <a:spLocks noGrp="1"/>
          </p:cNvSpPr>
          <p:nvPr>
            <p:ph sz="quarter" idx="13"/>
          </p:nvPr>
        </p:nvSpPr>
        <p:spPr>
          <a:xfrm>
            <a:off x="100105" y="1403785"/>
            <a:ext cx="5786719" cy="4524874"/>
          </a:xfrm>
        </p:spPr>
        <p:txBody>
          <a:bodyPr>
            <a:normAutofit/>
          </a:bodyPr>
          <a:lstStyle/>
          <a:p>
            <a:pPr>
              <a:lnSpc>
                <a:spcPct val="110000"/>
              </a:lnSpc>
            </a:pPr>
            <a:r>
              <a:rPr lang="en-US" sz="1800" b="1" u="sng" dirty="0">
                <a:solidFill>
                  <a:schemeClr val="bg1"/>
                </a:solidFill>
              </a:rPr>
              <a:t>ADDITIONAL GUIDELINES TO STUDENTS</a:t>
            </a:r>
            <a:endParaRPr lang="en-GB" sz="1800" dirty="0">
              <a:solidFill>
                <a:schemeClr val="bg1"/>
              </a:solidFill>
            </a:endParaRPr>
          </a:p>
          <a:p>
            <a:pPr>
              <a:lnSpc>
                <a:spcPct val="110000"/>
              </a:lnSpc>
            </a:pPr>
            <a:endParaRPr lang="en-GB" sz="1800" dirty="0">
              <a:solidFill>
                <a:schemeClr val="bg1"/>
              </a:solidFill>
            </a:endParaRPr>
          </a:p>
          <a:p>
            <a:pPr lvl="0">
              <a:lnSpc>
                <a:spcPct val="110000"/>
              </a:lnSpc>
            </a:pPr>
            <a:r>
              <a:rPr lang="en-US" sz="1800" dirty="0">
                <a:solidFill>
                  <a:schemeClr val="bg1"/>
                </a:solidFill>
              </a:rPr>
              <a:t>The total time for the video is 15 minutes</a:t>
            </a:r>
            <a:endParaRPr lang="en-GB" sz="1800" dirty="0">
              <a:solidFill>
                <a:schemeClr val="bg1"/>
              </a:solidFill>
            </a:endParaRPr>
          </a:p>
          <a:p>
            <a:pPr lvl="0">
              <a:lnSpc>
                <a:spcPct val="110000"/>
              </a:lnSpc>
            </a:pPr>
            <a:r>
              <a:rPr lang="en-US" sz="1800" dirty="0">
                <a:solidFill>
                  <a:schemeClr val="bg1"/>
                </a:solidFill>
              </a:rPr>
              <a:t>The video must be uploaded to </a:t>
            </a:r>
            <a:r>
              <a:rPr lang="en-US" sz="1800" dirty="0" err="1">
                <a:solidFill>
                  <a:schemeClr val="bg1"/>
                </a:solidFill>
              </a:rPr>
              <a:t>youtube</a:t>
            </a:r>
            <a:r>
              <a:rPr lang="en-US" sz="1800" dirty="0">
                <a:solidFill>
                  <a:schemeClr val="bg1"/>
                </a:solidFill>
              </a:rPr>
              <a:t> and the necessary </a:t>
            </a:r>
            <a:r>
              <a:rPr lang="en-US" sz="1800" dirty="0" err="1">
                <a:solidFill>
                  <a:schemeClr val="bg1"/>
                </a:solidFill>
              </a:rPr>
              <a:t>url</a:t>
            </a:r>
            <a:r>
              <a:rPr lang="en-US" sz="1800" dirty="0">
                <a:solidFill>
                  <a:schemeClr val="bg1"/>
                </a:solidFill>
              </a:rPr>
              <a:t> submitted by the deadline by the process explained within the class (and late noted on moodle)</a:t>
            </a:r>
            <a:endParaRPr lang="en-GB" sz="1800" dirty="0">
              <a:solidFill>
                <a:schemeClr val="bg1"/>
              </a:solidFill>
            </a:endParaRPr>
          </a:p>
          <a:p>
            <a:pPr lvl="0">
              <a:lnSpc>
                <a:spcPct val="110000"/>
              </a:lnSpc>
            </a:pPr>
            <a:r>
              <a:rPr lang="en-US" sz="1800" dirty="0">
                <a:solidFill>
                  <a:schemeClr val="bg1"/>
                </a:solidFill>
              </a:rPr>
              <a:t>This is an individual assessment (Coursework).</a:t>
            </a:r>
            <a:endParaRPr lang="en-GB" sz="1800" dirty="0">
              <a:solidFill>
                <a:schemeClr val="bg1"/>
              </a:solidFill>
            </a:endParaRPr>
          </a:p>
          <a:p>
            <a:pPr lvl="0">
              <a:lnSpc>
                <a:spcPct val="110000"/>
              </a:lnSpc>
            </a:pPr>
            <a:r>
              <a:rPr lang="en-US" sz="1800" dirty="0">
                <a:solidFill>
                  <a:schemeClr val="bg1"/>
                </a:solidFill>
              </a:rPr>
              <a:t>All secondary sources materials must have appropriate attribution and referencing</a:t>
            </a:r>
            <a:endParaRPr lang="en-GB" sz="1800" dirty="0">
              <a:solidFill>
                <a:schemeClr val="bg1"/>
              </a:solidFill>
            </a:endParaRPr>
          </a:p>
          <a:p>
            <a:pPr lvl="0">
              <a:lnSpc>
                <a:spcPct val="110000"/>
              </a:lnSpc>
            </a:pPr>
            <a:r>
              <a:rPr lang="en-US" sz="1800" dirty="0">
                <a:solidFill>
                  <a:schemeClr val="bg1"/>
                </a:solidFill>
              </a:rPr>
              <a:t>University rules will be strictly applied in the event of plagiarism and late submission. </a:t>
            </a:r>
            <a:endParaRPr lang="en-GB" sz="1800" dirty="0">
              <a:solidFill>
                <a:schemeClr val="bg1"/>
              </a:solidFill>
            </a:endParaRPr>
          </a:p>
          <a:p>
            <a:pPr>
              <a:lnSpc>
                <a:spcPct val="110000"/>
              </a:lnSpc>
            </a:pPr>
            <a:endParaRPr lang="en-GB" sz="1600" dirty="0">
              <a:solidFill>
                <a:schemeClr val="bg1"/>
              </a:solidFill>
            </a:endParaRPr>
          </a:p>
        </p:txBody>
      </p:sp>
    </p:spTree>
    <p:extLst>
      <p:ext uri="{BB962C8B-B14F-4D97-AF65-F5344CB8AC3E}">
        <p14:creationId xmlns:p14="http://schemas.microsoft.com/office/powerpoint/2010/main" val="2019905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xmlns="" id="{1D7BE49D-A34B-4F25-BC8C-CE9E2B37FAA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xmlns="" id="{66DFDEE3-F2F4-48C9-8222-CA273412CD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xmlns="" id="{2D2512B4-9E4B-44FB-93C3-F4F4D3A15335}"/>
              </a:ext>
            </a:extLst>
          </p:cNvPr>
          <p:cNvPicPr>
            <a:picLocks noChangeAspect="1"/>
          </p:cNvPicPr>
          <p:nvPr/>
        </p:nvPicPr>
        <p:blipFill rotWithShape="1">
          <a:blip r:embed="rId4"/>
          <a:srcRect l="7372" r="15258" b="-2"/>
          <a:stretch/>
        </p:blipFill>
        <p:spPr>
          <a:xfrm>
            <a:off x="6327849" y="234347"/>
            <a:ext cx="5146360" cy="5903415"/>
          </a:xfrm>
          <a:prstGeom prst="rect">
            <a:avLst/>
          </a:prstGeom>
          <a:ln>
            <a:noFill/>
          </a:ln>
        </p:spPr>
      </p:pic>
      <p:sp>
        <p:nvSpPr>
          <p:cNvPr id="16" name="Freeform 9">
            <a:extLst>
              <a:ext uri="{FF2B5EF4-FFF2-40B4-BE49-F238E27FC236}">
                <a16:creationId xmlns:a16="http://schemas.microsoft.com/office/drawing/2014/main" xmlns="" id="{95A09B00-70D2-4998-8FA5-3A8ED576D9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8" name="Rectangle 17">
            <a:extLst>
              <a:ext uri="{FF2B5EF4-FFF2-40B4-BE49-F238E27FC236}">
                <a16:creationId xmlns:a16="http://schemas.microsoft.com/office/drawing/2014/main" xmlns="" id="{4B5FB9F9-CCF5-4072-83C3-3B45E1409F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246" y="45272"/>
            <a:ext cx="4957275" cy="1146825"/>
          </a:xfrm>
        </p:spPr>
        <p:txBody>
          <a:bodyPr>
            <a:normAutofit/>
          </a:bodyPr>
          <a:lstStyle/>
          <a:p>
            <a:r>
              <a:rPr lang="en-GB" sz="5000" dirty="0">
                <a:solidFill>
                  <a:schemeClr val="bg1"/>
                </a:solidFill>
              </a:rPr>
              <a:t>Student Activity</a:t>
            </a:r>
          </a:p>
        </p:txBody>
      </p:sp>
      <p:sp>
        <p:nvSpPr>
          <p:cNvPr id="3" name="Content Placeholder 2"/>
          <p:cNvSpPr>
            <a:spLocks noGrp="1"/>
          </p:cNvSpPr>
          <p:nvPr>
            <p:ph sz="quarter" idx="13"/>
          </p:nvPr>
        </p:nvSpPr>
        <p:spPr>
          <a:xfrm>
            <a:off x="212047" y="1357319"/>
            <a:ext cx="5525365" cy="4332281"/>
          </a:xfrm>
        </p:spPr>
        <p:txBody>
          <a:bodyPr>
            <a:normAutofit lnSpcReduction="10000"/>
          </a:bodyPr>
          <a:lstStyle/>
          <a:p>
            <a:r>
              <a:rPr lang="en-GB" sz="2800" dirty="0">
                <a:solidFill>
                  <a:schemeClr val="bg1"/>
                </a:solidFill>
              </a:rPr>
              <a:t>Critique of Student Videos</a:t>
            </a:r>
          </a:p>
          <a:p>
            <a:r>
              <a:rPr lang="en-GB" sz="2800" dirty="0">
                <a:solidFill>
                  <a:schemeClr val="bg1"/>
                </a:solidFill>
              </a:rPr>
              <a:t>Watch the following video assessments from our MBA students</a:t>
            </a:r>
          </a:p>
          <a:p>
            <a:r>
              <a:rPr lang="en-GB" sz="2800" dirty="0">
                <a:solidFill>
                  <a:schemeClr val="bg1"/>
                </a:solidFill>
              </a:rPr>
              <a:t>Give them a Mark out of 100 (and justify this)</a:t>
            </a:r>
          </a:p>
          <a:p>
            <a:r>
              <a:rPr lang="en-GB" sz="2800" dirty="0">
                <a:solidFill>
                  <a:schemeClr val="bg1"/>
                </a:solidFill>
              </a:rPr>
              <a:t>How will this inform your assignment?</a:t>
            </a:r>
          </a:p>
        </p:txBody>
      </p:sp>
    </p:spTree>
    <p:extLst>
      <p:ext uri="{BB962C8B-B14F-4D97-AF65-F5344CB8AC3E}">
        <p14:creationId xmlns:p14="http://schemas.microsoft.com/office/powerpoint/2010/main" val="4227229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xmlns="" id="{4C886762-16F0-4868-B83A-26174621418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a:extLst>
              <a:ext uri="{FF2B5EF4-FFF2-40B4-BE49-F238E27FC236}">
                <a16:creationId xmlns:a16="http://schemas.microsoft.com/office/drawing/2014/main" xmlns="" id="{D2B54B4E-3454-4B76-B85A-8512B77298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xmlns="" id="{7EFFE965-5586-4889-A74D-3A6080D04B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6" name="Freeform 25">
            <a:extLst>
              <a:ext uri="{FF2B5EF4-FFF2-40B4-BE49-F238E27FC236}">
                <a16:creationId xmlns:a16="http://schemas.microsoft.com/office/drawing/2014/main" xmlns="" id="{5BC4125D-18D9-4A65-82B6-C24FE9434F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8" name="Freeform 14">
            <a:extLst>
              <a:ext uri="{FF2B5EF4-FFF2-40B4-BE49-F238E27FC236}">
                <a16:creationId xmlns:a16="http://schemas.microsoft.com/office/drawing/2014/main" xmlns="" id="{A86DE327-0F45-4F54-BB6C-68A093CE55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0" name="5-Point Star 24">
            <a:extLst>
              <a:ext uri="{FF2B5EF4-FFF2-40B4-BE49-F238E27FC236}">
                <a16:creationId xmlns:a16="http://schemas.microsoft.com/office/drawing/2014/main" xmlns="" id="{795857C2-E6E7-405A-B5A3-4DE3B50A7B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xmlns="" id="{F793411C-A1D8-450D-9561-24C75D6D732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4" name="Rectangle 23">
            <a:extLst>
              <a:ext uri="{FF2B5EF4-FFF2-40B4-BE49-F238E27FC236}">
                <a16:creationId xmlns:a16="http://schemas.microsoft.com/office/drawing/2014/main" xmlns="" id="{CD4E68FE-D0E7-4AC4-9D37-BC9A10E710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5">
            <a:extLst>
              <a:ext uri="{FF2B5EF4-FFF2-40B4-BE49-F238E27FC236}">
                <a16:creationId xmlns:a16="http://schemas.microsoft.com/office/drawing/2014/main" xmlns="" id="{9F958711-6F0F-4DAF-B6D7-38676273C0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446663" y="1304458"/>
            <a:ext cx="3326650" cy="2901781"/>
          </a:xfrm>
        </p:spPr>
        <p:txBody>
          <a:bodyPr vert="horz" lIns="91440" tIns="45720" rIns="91440" bIns="45720" rtlCol="0" anchor="b">
            <a:normAutofit/>
          </a:bodyPr>
          <a:lstStyle/>
          <a:p>
            <a:pPr algn="r"/>
            <a:r>
              <a:rPr lang="en-US" sz="5600"/>
              <a:t>Video Editing Software</a:t>
            </a:r>
          </a:p>
        </p:txBody>
      </p:sp>
      <p:sp>
        <p:nvSpPr>
          <p:cNvPr id="3" name="Content Placeholder 2"/>
          <p:cNvSpPr>
            <a:spLocks noGrp="1"/>
          </p:cNvSpPr>
          <p:nvPr>
            <p:ph sz="quarter" idx="13"/>
          </p:nvPr>
        </p:nvSpPr>
        <p:spPr>
          <a:xfrm>
            <a:off x="446663" y="4206239"/>
            <a:ext cx="3326649" cy="1066971"/>
          </a:xfrm>
        </p:spPr>
        <p:txBody>
          <a:bodyPr vert="horz" lIns="91440" tIns="45720" rIns="91440" bIns="45720" rtlCol="0" anchor="t">
            <a:normAutofit/>
          </a:bodyPr>
          <a:lstStyle/>
          <a:p>
            <a:pPr marL="0" indent="0" algn="r">
              <a:buNone/>
            </a:pPr>
            <a:r>
              <a:rPr lang="en-US" sz="2800">
                <a:solidFill>
                  <a:schemeClr val="bg1">
                    <a:lumMod val="50000"/>
                  </a:schemeClr>
                </a:solidFill>
              </a:rPr>
              <a:t>Mobile Phone</a:t>
            </a:r>
          </a:p>
        </p:txBody>
      </p:sp>
      <p:sp>
        <p:nvSpPr>
          <p:cNvPr id="28" name="Rectangle 27">
            <a:extLst>
              <a:ext uri="{FF2B5EF4-FFF2-40B4-BE49-F238E27FC236}">
                <a16:creationId xmlns:a16="http://schemas.microsoft.com/office/drawing/2014/main" xmlns="" id="{2D43839F-D746-4BD2-AF83-A2D59C1718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56"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xmlns="" id="{A022DB94-BA9F-403F-85B2-FD0A22CAD1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537" y="5762147"/>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xmlns="" id="{1F0A5978-229F-41F1-B213-A2B43E442D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xmlns="" id="{A7698AD3-8276-4A90-875A-01653D2D94D7}"/>
              </a:ext>
            </a:extLst>
          </p:cNvPr>
          <p:cNvPicPr>
            <a:picLocks noChangeAspect="1"/>
          </p:cNvPicPr>
          <p:nvPr/>
        </p:nvPicPr>
        <p:blipFill rotWithShape="1">
          <a:blip r:embed="rId4"/>
          <a:srcRect l="20439" r="16209" b="-1"/>
          <a:stretch/>
        </p:blipFill>
        <p:spPr>
          <a:xfrm>
            <a:off x="5321367" y="684680"/>
            <a:ext cx="6174771" cy="5482657"/>
          </a:xfrm>
          <a:prstGeom prst="rect">
            <a:avLst/>
          </a:prstGeom>
        </p:spPr>
      </p:pic>
    </p:spTree>
    <p:extLst>
      <p:ext uri="{BB962C8B-B14F-4D97-AF65-F5344CB8AC3E}">
        <p14:creationId xmlns:p14="http://schemas.microsoft.com/office/powerpoint/2010/main" val="4272215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576E8DBD-6DBD-4FCB-8FE8-8F0425C0B67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Freeform 11">
            <a:extLst>
              <a:ext uri="{FF2B5EF4-FFF2-40B4-BE49-F238E27FC236}">
                <a16:creationId xmlns:a16="http://schemas.microsoft.com/office/drawing/2014/main" xmlns="" id="{70BE0118-665B-49AC-8ED9-B29C009CED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3" name="Freeform 13">
            <a:extLst>
              <a:ext uri="{FF2B5EF4-FFF2-40B4-BE49-F238E27FC236}">
                <a16:creationId xmlns:a16="http://schemas.microsoft.com/office/drawing/2014/main" xmlns="" id="{DB8E4593-3024-4A7B-92FB-8114D72E57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25">
            <a:extLst>
              <a:ext uri="{FF2B5EF4-FFF2-40B4-BE49-F238E27FC236}">
                <a16:creationId xmlns:a16="http://schemas.microsoft.com/office/drawing/2014/main" xmlns="" id="{F72029E6-113E-4A42-8D29-4B796B39B9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14">
            <a:extLst>
              <a:ext uri="{FF2B5EF4-FFF2-40B4-BE49-F238E27FC236}">
                <a16:creationId xmlns:a16="http://schemas.microsoft.com/office/drawing/2014/main" xmlns="" id="{FBAE6AE5-2B20-46E6-B338-A385BFF09F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9" name="5-Point Star 24">
            <a:extLst>
              <a:ext uri="{FF2B5EF4-FFF2-40B4-BE49-F238E27FC236}">
                <a16:creationId xmlns:a16="http://schemas.microsoft.com/office/drawing/2014/main" xmlns="" id="{4555B12C-E2CF-448D-918F-96D0958DC6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1" name="Picture 20">
            <a:extLst>
              <a:ext uri="{FF2B5EF4-FFF2-40B4-BE49-F238E27FC236}">
                <a16:creationId xmlns:a16="http://schemas.microsoft.com/office/drawing/2014/main" xmlns="" id="{47458151-6535-4712-9D31-5BFEBD22056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3" name="Rectangle 22">
            <a:extLst>
              <a:ext uri="{FF2B5EF4-FFF2-40B4-BE49-F238E27FC236}">
                <a16:creationId xmlns:a16="http://schemas.microsoft.com/office/drawing/2014/main" xmlns="" id="{28F956D1-3AF5-47E1-BF12-D331E34AAA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5">
            <a:extLst>
              <a:ext uri="{FF2B5EF4-FFF2-40B4-BE49-F238E27FC236}">
                <a16:creationId xmlns:a16="http://schemas.microsoft.com/office/drawing/2014/main" xmlns="" id="{4A5A7DD1-718C-42BE-9B90-4D960E22E3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title"/>
          </p:nvPr>
        </p:nvSpPr>
        <p:spPr>
          <a:xfrm>
            <a:off x="446663" y="1304458"/>
            <a:ext cx="3326650" cy="2901781"/>
          </a:xfrm>
        </p:spPr>
        <p:txBody>
          <a:bodyPr vert="horz" lIns="91440" tIns="45720" rIns="91440" bIns="45720" rtlCol="0" anchor="b">
            <a:normAutofit/>
          </a:bodyPr>
          <a:lstStyle/>
          <a:p>
            <a:pPr algn="ctr"/>
            <a:r>
              <a:rPr lang="en-US" sz="5600" dirty="0"/>
              <a:t>Software</a:t>
            </a:r>
            <a:br>
              <a:rPr lang="en-US" sz="5600" dirty="0"/>
            </a:br>
            <a:r>
              <a:rPr lang="en-GB" sz="5600" dirty="0"/>
              <a:t>Adobe premier</a:t>
            </a:r>
            <a:endParaRPr lang="en-US" sz="5600" dirty="0"/>
          </a:p>
        </p:txBody>
      </p:sp>
      <p:sp>
        <p:nvSpPr>
          <p:cNvPr id="27" name="Rectangle 26">
            <a:extLst>
              <a:ext uri="{FF2B5EF4-FFF2-40B4-BE49-F238E27FC236}">
                <a16:creationId xmlns:a16="http://schemas.microsoft.com/office/drawing/2014/main" xmlns="" id="{9DE02FF1-20BC-4306-B0FB-AE6D71D737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xmlns="" id="{89A8C427-1B47-42B2-9206-1F34BE757D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752622"/>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xmlns="" id="{C9864909-0F48-48BD-B525-B293738D4E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sign&#10;&#10;Description automatically generated"/>
          <p:cNvPicPr>
            <a:picLocks noChangeAspect="1"/>
          </p:cNvPicPr>
          <p:nvPr/>
        </p:nvPicPr>
        <p:blipFill>
          <a:blip r:embed="rId4"/>
          <a:stretch>
            <a:fillRect/>
          </a:stretch>
        </p:blipFill>
        <p:spPr>
          <a:xfrm>
            <a:off x="5625678" y="684680"/>
            <a:ext cx="5566149" cy="5482657"/>
          </a:xfrm>
          <a:prstGeom prst="rect">
            <a:avLst/>
          </a:prstGeom>
        </p:spPr>
      </p:pic>
    </p:spTree>
    <p:extLst>
      <p:ext uri="{BB962C8B-B14F-4D97-AF65-F5344CB8AC3E}">
        <p14:creationId xmlns:p14="http://schemas.microsoft.com/office/powerpoint/2010/main" val="2671275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CC7827FB-B370-4007-83D5-E83AD3D2C1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sign&#10;&#10;Description automatically generated">
            <a:extLst>
              <a:ext uri="{FF2B5EF4-FFF2-40B4-BE49-F238E27FC236}">
                <a16:creationId xmlns:a16="http://schemas.microsoft.com/office/drawing/2014/main" xmlns="" id="{22D4633A-5094-4E7F-AB06-8DF5D3E0CB34}"/>
              </a:ext>
            </a:extLst>
          </p:cNvPr>
          <p:cNvPicPr>
            <a:picLocks noChangeAspect="1"/>
          </p:cNvPicPr>
          <p:nvPr/>
        </p:nvPicPr>
        <p:blipFill rotWithShape="1">
          <a:blip r:embed="rId2">
            <a:duotone>
              <a:schemeClr val="bg2">
                <a:shade val="45000"/>
                <a:satMod val="135000"/>
              </a:schemeClr>
              <a:prstClr val="white"/>
            </a:duotone>
            <a:alphaModFix amt="40000"/>
            <a:extLst/>
          </a:blip>
          <a:srcRect t="21351" b="21542"/>
          <a:stretch/>
        </p:blipFill>
        <p:spPr>
          <a:xfrm>
            <a:off x="20" y="10"/>
            <a:ext cx="12191980" cy="6857990"/>
          </a:xfrm>
          <a:prstGeom prst="rect">
            <a:avLst/>
          </a:prstGeom>
        </p:spPr>
      </p:pic>
      <p:sp>
        <p:nvSpPr>
          <p:cNvPr id="2" name="Title 1"/>
          <p:cNvSpPr>
            <a:spLocks noGrp="1"/>
          </p:cNvSpPr>
          <p:nvPr>
            <p:ph type="title"/>
          </p:nvPr>
        </p:nvSpPr>
        <p:spPr>
          <a:xfrm>
            <a:off x="685801" y="685800"/>
            <a:ext cx="9913212" cy="1151965"/>
          </a:xfrm>
        </p:spPr>
        <p:txBody>
          <a:bodyPr>
            <a:normAutofit/>
          </a:bodyPr>
          <a:lstStyle/>
          <a:p>
            <a:r>
              <a:rPr lang="en-GB">
                <a:solidFill>
                  <a:schemeClr val="tx1"/>
                </a:solidFill>
              </a:rPr>
              <a:t>Adobe Premiere Pro Instruction</a:t>
            </a:r>
          </a:p>
        </p:txBody>
      </p:sp>
      <p:sp>
        <p:nvSpPr>
          <p:cNvPr id="11" name="5-Point Star 12">
            <a:extLst>
              <a:ext uri="{FF2B5EF4-FFF2-40B4-BE49-F238E27FC236}">
                <a16:creationId xmlns:a16="http://schemas.microsoft.com/office/drawing/2014/main" xmlns="" id="{51E038FF-4E72-4714-B9E9-B0AC148C72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742476" y="261324"/>
            <a:ext cx="937731" cy="868975"/>
          </a:xfrm>
          <a:prstGeom prst="star5">
            <a:avLst>
              <a:gd name="adj" fmla="val 25889"/>
              <a:gd name="hf" fmla="val 105146"/>
              <a:gd name="vf" fmla="val 110557"/>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sz="quarter" idx="13"/>
          </p:nvPr>
        </p:nvSpPr>
        <p:spPr>
          <a:xfrm>
            <a:off x="685800" y="2063396"/>
            <a:ext cx="10394707" cy="3311189"/>
          </a:xfrm>
        </p:spPr>
        <p:txBody>
          <a:bodyPr>
            <a:normAutofit/>
          </a:bodyPr>
          <a:lstStyle/>
          <a:p>
            <a:r>
              <a:rPr lang="en-GB" dirty="0">
                <a:hlinkClick r:id="rId3"/>
              </a:rPr>
              <a:t>ALL THE BASICS YOU need to know:</a:t>
            </a:r>
          </a:p>
          <a:p>
            <a:pPr marL="0" indent="0">
              <a:buNone/>
            </a:pPr>
            <a:endParaRPr lang="en-GB" dirty="0">
              <a:hlinkClick r:id="rId3"/>
            </a:endParaRPr>
          </a:p>
          <a:p>
            <a:r>
              <a:rPr lang="en-GB" dirty="0">
                <a:hlinkClick r:id="rId3"/>
              </a:rPr>
              <a:t>https://helpx.adobe.com/uk/premiere-pro/how-to/easy-video.html</a:t>
            </a:r>
            <a:endParaRPr lang="en-GB" dirty="0"/>
          </a:p>
        </p:txBody>
      </p:sp>
    </p:spTree>
    <p:extLst>
      <p:ext uri="{BB962C8B-B14F-4D97-AF65-F5344CB8AC3E}">
        <p14:creationId xmlns:p14="http://schemas.microsoft.com/office/powerpoint/2010/main" val="205031331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8492A138-EC4F-4F03-B497-EBDF2443FC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5800" y="685800"/>
            <a:ext cx="10792837" cy="1485900"/>
          </a:xfrm>
        </p:spPr>
        <p:txBody>
          <a:bodyPr>
            <a:normAutofit/>
          </a:bodyPr>
          <a:lstStyle/>
          <a:p>
            <a:r>
              <a:rPr lang="en-GB" dirty="0"/>
              <a:t>Free and Simple Software</a:t>
            </a:r>
          </a:p>
        </p:txBody>
      </p:sp>
      <p:sp>
        <p:nvSpPr>
          <p:cNvPr id="3" name="Content Placeholder 2"/>
          <p:cNvSpPr>
            <a:spLocks noGrp="1"/>
          </p:cNvSpPr>
          <p:nvPr>
            <p:ph sz="quarter" idx="13"/>
          </p:nvPr>
        </p:nvSpPr>
        <p:spPr>
          <a:xfrm>
            <a:off x="685801" y="2286000"/>
            <a:ext cx="5326380" cy="3800693"/>
          </a:xfrm>
        </p:spPr>
        <p:txBody>
          <a:bodyPr anchor="t">
            <a:normAutofit fontScale="92500" lnSpcReduction="10000"/>
          </a:bodyPr>
          <a:lstStyle/>
          <a:p>
            <a:pPr algn="just"/>
            <a:r>
              <a:rPr lang="en-GB" sz="2400" b="1" dirty="0"/>
              <a:t>1- </a:t>
            </a:r>
            <a:r>
              <a:rPr lang="en-GB" sz="2400" b="1" dirty="0">
                <a:hlinkClick r:id="rId3"/>
              </a:rPr>
              <a:t>Magisto Video Editor and Maker</a:t>
            </a:r>
            <a:r>
              <a:rPr lang="en-GB" sz="2400" dirty="0"/>
              <a:t/>
            </a:r>
            <a:br>
              <a:rPr lang="en-GB" sz="2400" dirty="0"/>
            </a:br>
            <a:r>
              <a:rPr lang="en-GB" sz="2400" dirty="0" err="1"/>
              <a:t>Mgisto</a:t>
            </a:r>
            <a:r>
              <a:rPr lang="en-GB" sz="2400" dirty="0"/>
              <a:t> provides you with a practical video editor packed with several great features. you can choose from various video editing styles, use photos and videos you have on your phone, and add music from </a:t>
            </a:r>
            <a:r>
              <a:rPr lang="en-GB" sz="2400" dirty="0" err="1"/>
              <a:t>Magisto’s</a:t>
            </a:r>
            <a:r>
              <a:rPr lang="en-GB" sz="2400" dirty="0"/>
              <a:t> library of commercially licensed songs to </a:t>
            </a:r>
            <a:r>
              <a:rPr lang="en-GB" sz="2400" dirty="0" err="1"/>
              <a:t>creat</a:t>
            </a:r>
            <a:r>
              <a:rPr lang="en-GB" sz="2400" dirty="0"/>
              <a:t> photo slideshows with music or video collage.</a:t>
            </a:r>
          </a:p>
        </p:txBody>
      </p:sp>
      <p:pic>
        <p:nvPicPr>
          <p:cNvPr id="5" name="Picture 4" descr="A picture containing object&#10;&#10;Description automatically generated">
            <a:extLst>
              <a:ext uri="{FF2B5EF4-FFF2-40B4-BE49-F238E27FC236}">
                <a16:creationId xmlns:a16="http://schemas.microsoft.com/office/drawing/2014/main" xmlns="" id="{7B3A74F9-5778-4F5B-9392-B25C7DE99B59}"/>
              </a:ext>
            </a:extLst>
          </p:cNvPr>
          <p:cNvPicPr>
            <a:picLocks noChangeAspect="1"/>
          </p:cNvPicPr>
          <p:nvPr/>
        </p:nvPicPr>
        <p:blipFill>
          <a:blip r:embed="rId4"/>
          <a:stretch>
            <a:fillRect/>
          </a:stretch>
        </p:blipFill>
        <p:spPr>
          <a:xfrm>
            <a:off x="6492240" y="2540533"/>
            <a:ext cx="4931275" cy="3291625"/>
          </a:xfrm>
          <a:prstGeom prst="rect">
            <a:avLst/>
          </a:prstGeom>
        </p:spPr>
      </p:pic>
    </p:spTree>
    <p:extLst>
      <p:ext uri="{BB962C8B-B14F-4D97-AF65-F5344CB8AC3E}">
        <p14:creationId xmlns:p14="http://schemas.microsoft.com/office/powerpoint/2010/main" val="3630446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8492A138-EC4F-4F03-B497-EBDF2443FC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0" y="0"/>
            <a:ext cx="10792837" cy="1485900"/>
          </a:xfrm>
        </p:spPr>
        <p:txBody>
          <a:bodyPr>
            <a:normAutofit/>
          </a:bodyPr>
          <a:lstStyle/>
          <a:p>
            <a:r>
              <a:rPr lang="en-GB" dirty="0"/>
              <a:t>Free and Simple Software</a:t>
            </a:r>
          </a:p>
        </p:txBody>
      </p:sp>
      <p:sp>
        <p:nvSpPr>
          <p:cNvPr id="3" name="Content Placeholder 2"/>
          <p:cNvSpPr>
            <a:spLocks noGrp="1"/>
          </p:cNvSpPr>
          <p:nvPr>
            <p:ph sz="quarter" idx="13"/>
          </p:nvPr>
        </p:nvSpPr>
        <p:spPr>
          <a:xfrm>
            <a:off x="231589" y="1914348"/>
            <a:ext cx="6055658" cy="4378876"/>
          </a:xfrm>
        </p:spPr>
        <p:txBody>
          <a:bodyPr anchor="t">
            <a:normAutofit lnSpcReduction="10000"/>
          </a:bodyPr>
          <a:lstStyle/>
          <a:p>
            <a:r>
              <a:rPr lang="en-GB" sz="1800" b="1" dirty="0"/>
              <a:t>2- </a:t>
            </a:r>
            <a:r>
              <a:rPr lang="en-GB" sz="1800" b="1" dirty="0">
                <a:hlinkClick r:id="rId3"/>
              </a:rPr>
              <a:t>WeVideo video editor</a:t>
            </a:r>
            <a:r>
              <a:rPr lang="en-GB" sz="1800" dirty="0"/>
              <a:t/>
            </a:r>
            <a:br>
              <a:rPr lang="en-GB" sz="1800" dirty="0"/>
            </a:br>
            <a:r>
              <a:rPr lang="en-GB" sz="2800" dirty="0"/>
              <a:t>The popular WeVideo editor allows you to create beautiful videos on your Android devices. It offers tons of video themes and video enhancing filters, special effects and transitions, different soundtracks, voice over recording and many more.</a:t>
            </a:r>
            <a:endParaRPr lang="en-GB" sz="1800" dirty="0"/>
          </a:p>
        </p:txBody>
      </p:sp>
      <p:pic>
        <p:nvPicPr>
          <p:cNvPr id="7" name="Picture 6" descr="A picture containing clipart&#10;&#10;Description automatically generated">
            <a:extLst>
              <a:ext uri="{FF2B5EF4-FFF2-40B4-BE49-F238E27FC236}">
                <a16:creationId xmlns:a16="http://schemas.microsoft.com/office/drawing/2014/main" xmlns="" id="{8F29E03A-2B0F-4D47-A079-F005A76F8A92}"/>
              </a:ext>
            </a:extLst>
          </p:cNvPr>
          <p:cNvPicPr>
            <a:picLocks noChangeAspect="1"/>
          </p:cNvPicPr>
          <p:nvPr/>
        </p:nvPicPr>
        <p:blipFill>
          <a:blip r:embed="rId4"/>
          <a:stretch>
            <a:fillRect/>
          </a:stretch>
        </p:blipFill>
        <p:spPr>
          <a:xfrm>
            <a:off x="6492240" y="2657651"/>
            <a:ext cx="4931275" cy="3057390"/>
          </a:xfrm>
          <a:prstGeom prst="rect">
            <a:avLst/>
          </a:prstGeom>
        </p:spPr>
      </p:pic>
    </p:spTree>
    <p:extLst>
      <p:ext uri="{BB962C8B-B14F-4D97-AF65-F5344CB8AC3E}">
        <p14:creationId xmlns:p14="http://schemas.microsoft.com/office/powerpoint/2010/main" val="1777671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xmlns="" id="{91AB8A88-A60F-421C-9564-D5A7639EA58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xmlns="" id="{832D3A04-3120-4CF3-8F9E-6DCF218BAC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4" descr="A close up of a sign&#10;&#10;Description automatically generated">
            <a:extLst>
              <a:ext uri="{FF2B5EF4-FFF2-40B4-BE49-F238E27FC236}">
                <a16:creationId xmlns:a16="http://schemas.microsoft.com/office/drawing/2014/main" xmlns="" id="{0F4C05B8-1950-4A81-BDBA-2DF2D5CF08F1}"/>
              </a:ext>
            </a:extLst>
          </p:cNvPr>
          <p:cNvPicPr>
            <a:picLocks noChangeAspect="1"/>
          </p:cNvPicPr>
          <p:nvPr/>
        </p:nvPicPr>
        <p:blipFill>
          <a:blip r:embed="rId4"/>
          <a:stretch>
            <a:fillRect/>
          </a:stretch>
        </p:blipFill>
        <p:spPr>
          <a:xfrm>
            <a:off x="6562455" y="1638772"/>
            <a:ext cx="4677405" cy="3118270"/>
          </a:xfrm>
          <a:prstGeom prst="rect">
            <a:avLst/>
          </a:prstGeom>
          <a:ln>
            <a:noFill/>
          </a:ln>
        </p:spPr>
      </p:pic>
      <p:sp>
        <p:nvSpPr>
          <p:cNvPr id="14" name="Freeform 9">
            <a:extLst>
              <a:ext uri="{FF2B5EF4-FFF2-40B4-BE49-F238E27FC236}">
                <a16:creationId xmlns:a16="http://schemas.microsoft.com/office/drawing/2014/main" xmlns="" id="{98D68143-E11F-49D9-A842-E52CB43645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6" name="Rectangle 15">
            <a:extLst>
              <a:ext uri="{FF2B5EF4-FFF2-40B4-BE49-F238E27FC236}">
                <a16:creationId xmlns:a16="http://schemas.microsoft.com/office/drawing/2014/main" xmlns="" id="{70D81F57-CC57-46AD-86A2-54F697BD59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270" y="45272"/>
            <a:ext cx="5720977" cy="1146825"/>
          </a:xfrm>
        </p:spPr>
        <p:txBody>
          <a:bodyPr>
            <a:normAutofit/>
          </a:bodyPr>
          <a:lstStyle/>
          <a:p>
            <a:r>
              <a:rPr lang="en-GB" sz="3700" dirty="0">
                <a:solidFill>
                  <a:schemeClr val="bg1"/>
                </a:solidFill>
              </a:rPr>
              <a:t>Free and Simple Software</a:t>
            </a:r>
          </a:p>
        </p:txBody>
      </p:sp>
      <p:sp>
        <p:nvSpPr>
          <p:cNvPr id="3" name="Content Placeholder 2"/>
          <p:cNvSpPr>
            <a:spLocks noGrp="1"/>
          </p:cNvSpPr>
          <p:nvPr>
            <p:ph sz="quarter" idx="13"/>
          </p:nvPr>
        </p:nvSpPr>
        <p:spPr>
          <a:xfrm>
            <a:off x="153894" y="1148995"/>
            <a:ext cx="5774765" cy="4869311"/>
          </a:xfrm>
        </p:spPr>
        <p:txBody>
          <a:bodyPr>
            <a:normAutofit/>
          </a:bodyPr>
          <a:lstStyle/>
          <a:p>
            <a:r>
              <a:rPr lang="en-GB" sz="1800" b="1" dirty="0">
                <a:solidFill>
                  <a:schemeClr val="bg1"/>
                </a:solidFill>
                <a:hlinkClick r:id="rId5">
                  <a:extLst>
                    <a:ext uri="{A12FA001-AC4F-418D-AE19-62706E023703}">
                      <ahyp:hlinkClr xmlns:ahyp="http://schemas.microsoft.com/office/drawing/2018/hyperlinkcolor" xmlns="" val="tx"/>
                    </a:ext>
                  </a:extLst>
                </a:hlinkClick>
              </a:rPr>
              <a:t>VivaVideo</a:t>
            </a:r>
            <a:r>
              <a:rPr lang="en-GB" sz="1800" b="1" dirty="0">
                <a:solidFill>
                  <a:schemeClr val="bg1"/>
                </a:solidFill>
              </a:rPr>
              <a:t/>
            </a:r>
            <a:br>
              <a:rPr lang="en-GB" sz="1800" b="1" dirty="0">
                <a:solidFill>
                  <a:schemeClr val="bg1"/>
                </a:solidFill>
              </a:rPr>
            </a:br>
            <a:r>
              <a:rPr lang="en-GB" sz="2400" dirty="0">
                <a:solidFill>
                  <a:schemeClr val="bg1"/>
                </a:solidFill>
              </a:rPr>
              <a:t>‘The VivaVideo comes with a brand new UI design made to create an easier experience when coming to editing all your photos and videos, with TV quality. This app also comes with various editing features, such as stickers, themes, and a whole collection of music available to make your videos fun and eye-catching.’</a:t>
            </a:r>
            <a:endParaRPr lang="en-GB" sz="1800" dirty="0">
              <a:solidFill>
                <a:schemeClr val="bg1"/>
              </a:solidFill>
            </a:endParaRPr>
          </a:p>
        </p:txBody>
      </p:sp>
    </p:spTree>
    <p:extLst>
      <p:ext uri="{BB962C8B-B14F-4D97-AF65-F5344CB8AC3E}">
        <p14:creationId xmlns:p14="http://schemas.microsoft.com/office/powerpoint/2010/main" val="114474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xmlns="" id="{8492A138-EC4F-4F03-B497-EBDF2443FC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0" y="0"/>
            <a:ext cx="10792837" cy="1485900"/>
          </a:xfrm>
        </p:spPr>
        <p:txBody>
          <a:bodyPr>
            <a:normAutofit/>
          </a:bodyPr>
          <a:lstStyle/>
          <a:p>
            <a:r>
              <a:rPr lang="en-GB" dirty="0"/>
              <a:t>Free and Simple Software</a:t>
            </a:r>
          </a:p>
        </p:txBody>
      </p:sp>
      <p:sp>
        <p:nvSpPr>
          <p:cNvPr id="3" name="Content Placeholder 2"/>
          <p:cNvSpPr>
            <a:spLocks noGrp="1"/>
          </p:cNvSpPr>
          <p:nvPr>
            <p:ph sz="quarter" idx="13"/>
          </p:nvPr>
        </p:nvSpPr>
        <p:spPr>
          <a:xfrm>
            <a:off x="195731" y="2271603"/>
            <a:ext cx="5326380" cy="3800693"/>
          </a:xfrm>
        </p:spPr>
        <p:txBody>
          <a:bodyPr anchor="t">
            <a:normAutofit/>
          </a:bodyPr>
          <a:lstStyle/>
          <a:p>
            <a:r>
              <a:rPr lang="en-GB" sz="1800" b="1" dirty="0"/>
              <a:t>4-</a:t>
            </a:r>
            <a:r>
              <a:rPr lang="en-GB" sz="2800" b="1" dirty="0"/>
              <a:t> </a:t>
            </a:r>
            <a:r>
              <a:rPr lang="en-GB" sz="2800" b="1" u="sng" dirty="0">
                <a:hlinkClick r:id="rId3"/>
              </a:rPr>
              <a:t>Adobe Premiere Clip</a:t>
            </a:r>
            <a:r>
              <a:rPr lang="en-GB" sz="2800" dirty="0"/>
              <a:t/>
            </a:r>
            <a:br>
              <a:rPr lang="en-GB" sz="2800" dirty="0"/>
            </a:br>
            <a:r>
              <a:rPr lang="en-GB" sz="2800" dirty="0"/>
              <a:t>Premiere Clip is a free video editor that makes it fast and fun to create quality videos that can be easily shared - or easily opened in Adobe Premiere Pro CC for extra polish.</a:t>
            </a:r>
            <a:endParaRPr lang="en-GB" sz="1800" dirty="0"/>
          </a:p>
        </p:txBody>
      </p:sp>
      <p:pic>
        <p:nvPicPr>
          <p:cNvPr id="5" name="Picture 4">
            <a:extLst>
              <a:ext uri="{FF2B5EF4-FFF2-40B4-BE49-F238E27FC236}">
                <a16:creationId xmlns:a16="http://schemas.microsoft.com/office/drawing/2014/main" xmlns="" id="{D3898352-E8CB-481C-ABF4-3D2921FC9A06}"/>
              </a:ext>
            </a:extLst>
          </p:cNvPr>
          <p:cNvPicPr>
            <a:picLocks noChangeAspect="1"/>
          </p:cNvPicPr>
          <p:nvPr/>
        </p:nvPicPr>
        <p:blipFill>
          <a:blip r:embed="rId4"/>
          <a:stretch>
            <a:fillRect/>
          </a:stretch>
        </p:blipFill>
        <p:spPr>
          <a:xfrm>
            <a:off x="6492240" y="2540533"/>
            <a:ext cx="4931275" cy="3291626"/>
          </a:xfrm>
          <a:prstGeom prst="rect">
            <a:avLst/>
          </a:prstGeom>
        </p:spPr>
      </p:pic>
    </p:spTree>
    <p:extLst>
      <p:ext uri="{BB962C8B-B14F-4D97-AF65-F5344CB8AC3E}">
        <p14:creationId xmlns:p14="http://schemas.microsoft.com/office/powerpoint/2010/main" val="4878298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8492A138-EC4F-4F03-B497-EBDF2443FC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0" y="0"/>
            <a:ext cx="10792837" cy="1485900"/>
          </a:xfrm>
        </p:spPr>
        <p:txBody>
          <a:bodyPr>
            <a:normAutofit/>
          </a:bodyPr>
          <a:lstStyle/>
          <a:p>
            <a:r>
              <a:rPr lang="en-GB" dirty="0"/>
              <a:t>Free and Simple Software</a:t>
            </a:r>
          </a:p>
        </p:txBody>
      </p:sp>
      <p:sp>
        <p:nvSpPr>
          <p:cNvPr id="3" name="Content Placeholder 2"/>
          <p:cNvSpPr>
            <a:spLocks noGrp="1"/>
          </p:cNvSpPr>
          <p:nvPr>
            <p:ph sz="quarter" idx="13"/>
          </p:nvPr>
        </p:nvSpPr>
        <p:spPr>
          <a:xfrm>
            <a:off x="70038" y="1933388"/>
            <a:ext cx="6330762" cy="4007224"/>
          </a:xfrm>
        </p:spPr>
        <p:txBody>
          <a:bodyPr anchor="t">
            <a:normAutofit fontScale="92500" lnSpcReduction="20000"/>
          </a:bodyPr>
          <a:lstStyle/>
          <a:p>
            <a:r>
              <a:rPr lang="en-GB" sz="2600" b="1" dirty="0"/>
              <a:t>5- </a:t>
            </a:r>
            <a:r>
              <a:rPr lang="en-GB" sz="2600" b="1" dirty="0">
                <a:hlinkClick r:id="rId3"/>
              </a:rPr>
              <a:t>PowerDirector </a:t>
            </a:r>
            <a:r>
              <a:rPr lang="en-GB" sz="1800" dirty="0"/>
              <a:t/>
            </a:r>
            <a:br>
              <a:rPr lang="en-GB" sz="1800" dirty="0"/>
            </a:br>
            <a:r>
              <a:rPr lang="en-GB" sz="3000" dirty="0" err="1"/>
              <a:t>PowerDirector</a:t>
            </a:r>
            <a:r>
              <a:rPr lang="en-GB" sz="3000" dirty="0"/>
              <a:t> offers some really cool editing features that include ‘stunning video effects, smooth transitions, and voice over for video. Rotate, split or trim video to make a movie with Full HD picture using simple video FX, transitions, a custom voiceover or audio soundtrack.’</a:t>
            </a:r>
          </a:p>
        </p:txBody>
      </p:sp>
      <p:pic>
        <p:nvPicPr>
          <p:cNvPr id="5" name="Picture 4" descr="A close up of a screen&#10;&#10;Description automatically generated">
            <a:extLst>
              <a:ext uri="{FF2B5EF4-FFF2-40B4-BE49-F238E27FC236}">
                <a16:creationId xmlns:a16="http://schemas.microsoft.com/office/drawing/2014/main" xmlns="" id="{C2249D3B-EFC9-4632-BD76-BEFC6042FB51}"/>
              </a:ext>
            </a:extLst>
          </p:cNvPr>
          <p:cNvPicPr>
            <a:picLocks noChangeAspect="1"/>
          </p:cNvPicPr>
          <p:nvPr/>
        </p:nvPicPr>
        <p:blipFill>
          <a:blip r:embed="rId4"/>
          <a:stretch>
            <a:fillRect/>
          </a:stretch>
        </p:blipFill>
        <p:spPr>
          <a:xfrm>
            <a:off x="7057531" y="2286000"/>
            <a:ext cx="3800692" cy="3800692"/>
          </a:xfrm>
          <a:prstGeom prst="rect">
            <a:avLst/>
          </a:prstGeom>
        </p:spPr>
      </p:pic>
    </p:spTree>
    <p:extLst>
      <p:ext uri="{BB962C8B-B14F-4D97-AF65-F5344CB8AC3E}">
        <p14:creationId xmlns:p14="http://schemas.microsoft.com/office/powerpoint/2010/main" val="28809823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8492A138-EC4F-4F03-B497-EBDF2443FC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0" y="0"/>
            <a:ext cx="10792837" cy="1485900"/>
          </a:xfrm>
        </p:spPr>
        <p:txBody>
          <a:bodyPr>
            <a:normAutofit/>
          </a:bodyPr>
          <a:lstStyle/>
          <a:p>
            <a:r>
              <a:rPr lang="en-GB" dirty="0"/>
              <a:t>Free and Simple Software</a:t>
            </a:r>
          </a:p>
        </p:txBody>
      </p:sp>
      <p:sp>
        <p:nvSpPr>
          <p:cNvPr id="3" name="Content Placeholder 2"/>
          <p:cNvSpPr>
            <a:spLocks noGrp="1"/>
          </p:cNvSpPr>
          <p:nvPr>
            <p:ph sz="quarter" idx="13"/>
          </p:nvPr>
        </p:nvSpPr>
        <p:spPr>
          <a:xfrm>
            <a:off x="-1" y="1616636"/>
            <a:ext cx="6364941" cy="4646705"/>
          </a:xfrm>
        </p:spPr>
        <p:txBody>
          <a:bodyPr anchor="t">
            <a:normAutofit/>
          </a:bodyPr>
          <a:lstStyle/>
          <a:p>
            <a:r>
              <a:rPr lang="en-GB" sz="1800" b="1" dirty="0"/>
              <a:t>6- </a:t>
            </a:r>
            <a:r>
              <a:rPr lang="en-GB" sz="1800" b="1" u="sng" dirty="0">
                <a:hlinkClick r:id="rId3"/>
              </a:rPr>
              <a:t>Videoshop</a:t>
            </a:r>
            <a:r>
              <a:rPr lang="en-GB" sz="1800" dirty="0"/>
              <a:t/>
            </a:r>
            <a:br>
              <a:rPr lang="en-GB" sz="1800" dirty="0"/>
            </a:br>
            <a:r>
              <a:rPr lang="en-GB" sz="2600" dirty="0" err="1"/>
              <a:t>Videoshop</a:t>
            </a:r>
            <a:r>
              <a:rPr lang="en-GB" sz="2600" dirty="0"/>
              <a:t> is another great video editing app. Some of the features it offers include: cut out unwanted moments, add music from your personal library or from the app’s stock library, add different sound effects, type your text and record your voice over the video, create slideshows, and many more.</a:t>
            </a:r>
            <a:endParaRPr lang="en-GB" sz="1800" dirty="0"/>
          </a:p>
        </p:txBody>
      </p:sp>
      <p:pic>
        <p:nvPicPr>
          <p:cNvPr id="5" name="Picture 4" descr="A close up of a sign&#10;&#10;Description automatically generated">
            <a:extLst>
              <a:ext uri="{FF2B5EF4-FFF2-40B4-BE49-F238E27FC236}">
                <a16:creationId xmlns:a16="http://schemas.microsoft.com/office/drawing/2014/main" xmlns="" id="{6BB81692-9CEB-4564-AF6E-2E6FCC7CA288}"/>
              </a:ext>
            </a:extLst>
          </p:cNvPr>
          <p:cNvPicPr>
            <a:picLocks noChangeAspect="1"/>
          </p:cNvPicPr>
          <p:nvPr/>
        </p:nvPicPr>
        <p:blipFill>
          <a:blip r:embed="rId4"/>
          <a:stretch>
            <a:fillRect/>
          </a:stretch>
        </p:blipFill>
        <p:spPr>
          <a:xfrm>
            <a:off x="7380261" y="1999129"/>
            <a:ext cx="3800692" cy="3800692"/>
          </a:xfrm>
          <a:prstGeom prst="rect">
            <a:avLst/>
          </a:prstGeom>
        </p:spPr>
      </p:pic>
    </p:spTree>
    <p:extLst>
      <p:ext uri="{BB962C8B-B14F-4D97-AF65-F5344CB8AC3E}">
        <p14:creationId xmlns:p14="http://schemas.microsoft.com/office/powerpoint/2010/main" val="24736052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xmlns="" id="{4C886762-16F0-4868-B83A-26174621418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a:extLst>
              <a:ext uri="{FF2B5EF4-FFF2-40B4-BE49-F238E27FC236}">
                <a16:creationId xmlns:a16="http://schemas.microsoft.com/office/drawing/2014/main" xmlns="" id="{D2B54B4E-3454-4B76-B85A-8512B77298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xmlns="" id="{7EFFE965-5586-4889-A74D-3A6080D04B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6" name="Freeform 25">
            <a:extLst>
              <a:ext uri="{FF2B5EF4-FFF2-40B4-BE49-F238E27FC236}">
                <a16:creationId xmlns:a16="http://schemas.microsoft.com/office/drawing/2014/main" xmlns="" id="{5BC4125D-18D9-4A65-82B6-C24FE9434F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8" name="Freeform 14">
            <a:extLst>
              <a:ext uri="{FF2B5EF4-FFF2-40B4-BE49-F238E27FC236}">
                <a16:creationId xmlns:a16="http://schemas.microsoft.com/office/drawing/2014/main" xmlns="" id="{A86DE327-0F45-4F54-BB6C-68A093CE55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0" name="5-Point Star 24">
            <a:extLst>
              <a:ext uri="{FF2B5EF4-FFF2-40B4-BE49-F238E27FC236}">
                <a16:creationId xmlns:a16="http://schemas.microsoft.com/office/drawing/2014/main" xmlns="" id="{795857C2-E6E7-405A-B5A3-4DE3B50A7B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5" name="Picture 4" descr="A close up of a sign&#10;&#10;Description automatically generated">
            <a:extLst>
              <a:ext uri="{FF2B5EF4-FFF2-40B4-BE49-F238E27FC236}">
                <a16:creationId xmlns:a16="http://schemas.microsoft.com/office/drawing/2014/main" xmlns="" id="{A5F1FA88-33AD-4312-8812-B9EA8FF6438A}"/>
              </a:ext>
            </a:extLst>
          </p:cNvPr>
          <p:cNvPicPr>
            <a:picLocks noChangeAspect="1"/>
          </p:cNvPicPr>
          <p:nvPr/>
        </p:nvPicPr>
        <p:blipFill rotWithShape="1">
          <a:blip r:embed="rId3"/>
          <a:srcRect b="10000"/>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xmlns="" id="{CBF37E64-678E-4AAC-82EB-281D0E37B3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240505"/>
            <a:ext cx="9232232" cy="2416682"/>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8B682E4-6D2D-4E33-BF4D-00D3B9D3C679}"/>
              </a:ext>
            </a:extLst>
          </p:cNvPr>
          <p:cNvSpPr>
            <a:spLocks noGrp="1"/>
          </p:cNvSpPr>
          <p:nvPr>
            <p:ph type="title"/>
          </p:nvPr>
        </p:nvSpPr>
        <p:spPr>
          <a:xfrm>
            <a:off x="1303737" y="3593432"/>
            <a:ext cx="7768073" cy="1195136"/>
          </a:xfrm>
        </p:spPr>
        <p:txBody>
          <a:bodyPr vert="horz" lIns="91440" tIns="45720" rIns="91440" bIns="45720" rtlCol="0" anchor="b">
            <a:normAutofit/>
          </a:bodyPr>
          <a:lstStyle/>
          <a:p>
            <a:pPr algn="r"/>
            <a:r>
              <a:rPr lang="en-US" sz="6000">
                <a:solidFill>
                  <a:schemeClr val="tx1"/>
                </a:solidFill>
              </a:rPr>
              <a:t>Student activity</a:t>
            </a:r>
          </a:p>
        </p:txBody>
      </p:sp>
      <p:sp>
        <p:nvSpPr>
          <p:cNvPr id="3" name="Content Placeholder 2">
            <a:extLst>
              <a:ext uri="{FF2B5EF4-FFF2-40B4-BE49-F238E27FC236}">
                <a16:creationId xmlns:a16="http://schemas.microsoft.com/office/drawing/2014/main" xmlns="" id="{B27DD2BA-8883-42F5-A16B-9789247DF265}"/>
              </a:ext>
            </a:extLst>
          </p:cNvPr>
          <p:cNvSpPr>
            <a:spLocks noGrp="1"/>
          </p:cNvSpPr>
          <p:nvPr>
            <p:ph sz="quarter" idx="13"/>
          </p:nvPr>
        </p:nvSpPr>
        <p:spPr>
          <a:xfrm>
            <a:off x="1315453" y="4788568"/>
            <a:ext cx="7756356" cy="400939"/>
          </a:xfrm>
        </p:spPr>
        <p:txBody>
          <a:bodyPr vert="horz" lIns="91440" tIns="45720" rIns="91440" bIns="45720" rtlCol="0" anchor="t">
            <a:normAutofit lnSpcReduction="10000"/>
          </a:bodyPr>
          <a:lstStyle/>
          <a:p>
            <a:pPr marL="0" indent="0" algn="r">
              <a:lnSpc>
                <a:spcPct val="110000"/>
              </a:lnSpc>
              <a:buNone/>
            </a:pPr>
            <a:r>
              <a:rPr lang="en-US"/>
              <a:t>Prepare a rough and ready 3 minute video on your research idea</a:t>
            </a:r>
          </a:p>
        </p:txBody>
      </p:sp>
      <p:sp>
        <p:nvSpPr>
          <p:cNvPr id="24" name="5-Point Star 12">
            <a:extLst>
              <a:ext uri="{FF2B5EF4-FFF2-40B4-BE49-F238E27FC236}">
                <a16:creationId xmlns:a16="http://schemas.microsoft.com/office/drawing/2014/main" xmlns="" id="{3F315017-1C57-42D9-9FFB-A9CFD97F95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63590" y="3874678"/>
            <a:ext cx="788274" cy="730476"/>
          </a:xfrm>
          <a:prstGeom prst="star5">
            <a:avLst>
              <a:gd name="adj" fmla="val 25889"/>
              <a:gd name="hf" fmla="val 105146"/>
              <a:gd name="vf" fmla="val 110557"/>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228369180"/>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9">
            <a:extLst>
              <a:ext uri="{FF2B5EF4-FFF2-40B4-BE49-F238E27FC236}">
                <a16:creationId xmlns:a16="http://schemas.microsoft.com/office/drawing/2014/main" xmlns="" id="{4C886762-16F0-4868-B83A-26174621418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1" name="Freeform 11">
            <a:extLst>
              <a:ext uri="{FF2B5EF4-FFF2-40B4-BE49-F238E27FC236}">
                <a16:creationId xmlns:a16="http://schemas.microsoft.com/office/drawing/2014/main" xmlns="" id="{D2B54B4E-3454-4B76-B85A-8512B77298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23" name="Freeform 13">
            <a:extLst>
              <a:ext uri="{FF2B5EF4-FFF2-40B4-BE49-F238E27FC236}">
                <a16:creationId xmlns:a16="http://schemas.microsoft.com/office/drawing/2014/main" xmlns="" id="{7EFFE965-5586-4889-A74D-3A6080D04B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5" name="Freeform 25">
            <a:extLst>
              <a:ext uri="{FF2B5EF4-FFF2-40B4-BE49-F238E27FC236}">
                <a16:creationId xmlns:a16="http://schemas.microsoft.com/office/drawing/2014/main" xmlns="" id="{5BC4125D-18D9-4A65-82B6-C24FE9434F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8" name="Freeform 14">
            <a:extLst>
              <a:ext uri="{FF2B5EF4-FFF2-40B4-BE49-F238E27FC236}">
                <a16:creationId xmlns:a16="http://schemas.microsoft.com/office/drawing/2014/main" xmlns="" id="{A86DE327-0F45-4F54-BB6C-68A093CE55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0" name="5-Point Star 24">
            <a:extLst>
              <a:ext uri="{FF2B5EF4-FFF2-40B4-BE49-F238E27FC236}">
                <a16:creationId xmlns:a16="http://schemas.microsoft.com/office/drawing/2014/main" xmlns="" id="{795857C2-E6E7-405A-B5A3-4DE3B50A7B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xmlns="" id="{D2E3B725-8139-49DB-B645-9C6DD472B861}"/>
              </a:ext>
            </a:extLst>
          </p:cNvPr>
          <p:cNvPicPr>
            <a:picLocks noChangeAspect="1"/>
          </p:cNvPicPr>
          <p:nvPr/>
        </p:nvPicPr>
        <p:blipFill rotWithShape="1">
          <a:blip r:embed="rId3"/>
          <a:srcRect t="20716" b="21145"/>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xmlns="" id="{CBF37E64-678E-4AAC-82EB-281D0E37B3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240505"/>
            <a:ext cx="9232232" cy="2416682"/>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C2894E9-26F3-464B-BCD4-3D61CD17E26A}"/>
              </a:ext>
            </a:extLst>
          </p:cNvPr>
          <p:cNvSpPr>
            <a:spLocks noGrp="1"/>
          </p:cNvSpPr>
          <p:nvPr>
            <p:ph type="title"/>
          </p:nvPr>
        </p:nvSpPr>
        <p:spPr>
          <a:xfrm>
            <a:off x="1303737" y="3593432"/>
            <a:ext cx="7768073" cy="1195136"/>
          </a:xfrm>
        </p:spPr>
        <p:txBody>
          <a:bodyPr vert="horz" lIns="91440" tIns="45720" rIns="91440" bIns="45720" rtlCol="0" anchor="b">
            <a:normAutofit/>
          </a:bodyPr>
          <a:lstStyle/>
          <a:p>
            <a:pPr algn="r"/>
            <a:r>
              <a:rPr lang="en-US" sz="6000">
                <a:solidFill>
                  <a:schemeClr val="tx1"/>
                </a:solidFill>
              </a:rPr>
              <a:t>Module surgery</a:t>
            </a:r>
          </a:p>
        </p:txBody>
      </p:sp>
      <p:sp>
        <p:nvSpPr>
          <p:cNvPr id="3" name="Content Placeholder 2">
            <a:extLst>
              <a:ext uri="{FF2B5EF4-FFF2-40B4-BE49-F238E27FC236}">
                <a16:creationId xmlns:a16="http://schemas.microsoft.com/office/drawing/2014/main" xmlns="" id="{6E0FBA91-48CE-4766-9F60-0EBF39F2BFEB}"/>
              </a:ext>
            </a:extLst>
          </p:cNvPr>
          <p:cNvSpPr>
            <a:spLocks noGrp="1"/>
          </p:cNvSpPr>
          <p:nvPr>
            <p:ph sz="quarter" idx="13"/>
          </p:nvPr>
        </p:nvSpPr>
        <p:spPr>
          <a:xfrm>
            <a:off x="1315453" y="4788568"/>
            <a:ext cx="7756356" cy="400939"/>
          </a:xfrm>
        </p:spPr>
        <p:txBody>
          <a:bodyPr vert="horz" lIns="91440" tIns="45720" rIns="91440" bIns="45720" rtlCol="0" anchor="t">
            <a:normAutofit lnSpcReduction="10000"/>
          </a:bodyPr>
          <a:lstStyle/>
          <a:p>
            <a:pPr marL="0" indent="0" algn="r">
              <a:lnSpc>
                <a:spcPct val="110000"/>
              </a:lnSpc>
              <a:buNone/>
            </a:pPr>
            <a:r>
              <a:rPr lang="en-US"/>
              <a:t>Feedback and questions</a:t>
            </a:r>
          </a:p>
        </p:txBody>
      </p:sp>
      <p:sp>
        <p:nvSpPr>
          <p:cNvPr id="24" name="5-Point Star 12">
            <a:extLst>
              <a:ext uri="{FF2B5EF4-FFF2-40B4-BE49-F238E27FC236}">
                <a16:creationId xmlns:a16="http://schemas.microsoft.com/office/drawing/2014/main" xmlns="" id="{3F315017-1C57-42D9-9FFB-A9CFD97F95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63590" y="3874678"/>
            <a:ext cx="788274" cy="730476"/>
          </a:xfrm>
          <a:prstGeom prst="star5">
            <a:avLst>
              <a:gd name="adj" fmla="val 25889"/>
              <a:gd name="hf" fmla="val 105146"/>
              <a:gd name="vf" fmla="val 110557"/>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31617903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otalTime>2</TotalTime>
  <Words>426</Words>
  <Application>Microsoft Office PowerPoint</Application>
  <PresentationFormat>Widescreen</PresentationFormat>
  <Paragraphs>63</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Impact</vt:lpstr>
      <vt:lpstr>Verdana</vt:lpstr>
      <vt:lpstr>Main Event</vt:lpstr>
      <vt:lpstr>DBA Research Philosophy</vt:lpstr>
      <vt:lpstr>Today’s Session</vt:lpstr>
      <vt:lpstr>Assignment Overview</vt:lpstr>
      <vt:lpstr>Assignment Overview</vt:lpstr>
      <vt:lpstr>Assignment Overview</vt:lpstr>
      <vt:lpstr>Assignment Overview</vt:lpstr>
      <vt:lpstr>Assignment Overview</vt:lpstr>
      <vt:lpstr>Student Activity</vt:lpstr>
      <vt:lpstr>Video Editing Software</vt:lpstr>
      <vt:lpstr>Software Adobe premier</vt:lpstr>
      <vt:lpstr>Adobe Premiere Pro Instruction</vt:lpstr>
      <vt:lpstr>Free and Simple Software</vt:lpstr>
      <vt:lpstr>Free and Simple Software</vt:lpstr>
      <vt:lpstr>Free and Simple Software</vt:lpstr>
      <vt:lpstr>Free and Simple Software</vt:lpstr>
      <vt:lpstr>Free and Simple Software</vt:lpstr>
      <vt:lpstr>Free and Simple Software</vt:lpstr>
      <vt:lpstr>Student activity</vt:lpstr>
      <vt:lpstr>Module surgery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Research Philosophy</dc:title>
  <dc:creator>gareth hughes</dc:creator>
  <cp:lastModifiedBy>Jill Venus</cp:lastModifiedBy>
  <cp:revision>3</cp:revision>
  <dcterms:created xsi:type="dcterms:W3CDTF">2019-04-05T09:42:23Z</dcterms:created>
  <dcterms:modified xsi:type="dcterms:W3CDTF">2019-04-09T19:21:11Z</dcterms:modified>
</cp:coreProperties>
</file>