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99" r:id="rId2"/>
    <p:sldId id="257" r:id="rId3"/>
    <p:sldId id="272" r:id="rId4"/>
    <p:sldId id="273" r:id="rId5"/>
    <p:sldId id="261" r:id="rId6"/>
    <p:sldId id="268" r:id="rId7"/>
    <p:sldId id="269" r:id="rId8"/>
    <p:sldId id="270" r:id="rId9"/>
    <p:sldId id="271" r:id="rId10"/>
    <p:sldId id="274" r:id="rId11"/>
    <p:sldId id="260" r:id="rId12"/>
    <p:sldId id="278" r:id="rId13"/>
    <p:sldId id="284" r:id="rId14"/>
    <p:sldId id="275" r:id="rId15"/>
    <p:sldId id="286" r:id="rId16"/>
    <p:sldId id="289" r:id="rId17"/>
    <p:sldId id="285" r:id="rId18"/>
    <p:sldId id="287" r:id="rId19"/>
    <p:sldId id="288" r:id="rId20"/>
    <p:sldId id="276" r:id="rId21"/>
    <p:sldId id="258" r:id="rId22"/>
    <p:sldId id="290" r:id="rId23"/>
    <p:sldId id="283" r:id="rId24"/>
    <p:sldId id="291" r:id="rId25"/>
    <p:sldId id="292" r:id="rId26"/>
    <p:sldId id="294" r:id="rId27"/>
    <p:sldId id="293" r:id="rId28"/>
    <p:sldId id="295" r:id="rId29"/>
    <p:sldId id="296" r:id="rId30"/>
    <p:sldId id="297" r:id="rId31"/>
    <p:sldId id="298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6699"/>
    <a:srgbClr val="FF9933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620708-249A-49D4-8DE4-462F6DA72141}" v="1" dt="2024-03-22T01:35:21.423"/>
    <p1510:client id="{BF4166B4-C7E0-4128-AF08-887AAAA1F068}" v="731" dt="2024-03-22T01:29:40.9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9" autoAdjust="0"/>
    <p:restoredTop sz="95033" autoAdjust="0"/>
  </p:normalViewPr>
  <p:slideViewPr>
    <p:cSldViewPr snapToGrid="0">
      <p:cViewPr varScale="1">
        <p:scale>
          <a:sx n="78" d="100"/>
          <a:sy n="78" d="100"/>
        </p:scale>
        <p:origin x="898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orgia Arnold" userId="8063fdff2dd49313" providerId="LiveId" clId="{4A620708-249A-49D4-8DE4-462F6DA72141}"/>
    <pc:docChg chg="addSld modSld sldOrd">
      <pc:chgData name="Georgia Arnold" userId="8063fdff2dd49313" providerId="LiveId" clId="{4A620708-249A-49D4-8DE4-462F6DA72141}" dt="2024-03-22T01:36:23.811" v="114" actId="403"/>
      <pc:docMkLst>
        <pc:docMk/>
      </pc:docMkLst>
      <pc:sldChg chg="addSp modSp new mod ord">
        <pc:chgData name="Georgia Arnold" userId="8063fdff2dd49313" providerId="LiveId" clId="{4A620708-249A-49D4-8DE4-462F6DA72141}" dt="2024-03-22T01:36:23.811" v="114" actId="403"/>
        <pc:sldMkLst>
          <pc:docMk/>
          <pc:sldMk cId="3156768628" sldId="299"/>
        </pc:sldMkLst>
        <pc:spChg chg="add mod">
          <ac:chgData name="Georgia Arnold" userId="8063fdff2dd49313" providerId="LiveId" clId="{4A620708-249A-49D4-8DE4-462F6DA72141}" dt="2024-03-22T01:36:23.811" v="114" actId="403"/>
          <ac:spMkLst>
            <pc:docMk/>
            <pc:sldMk cId="3156768628" sldId="299"/>
            <ac:spMk id="2" creationId="{43D08DBA-3CC2-686E-9296-D2CE32F8184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EEA60A-65ED-4512-BC3A-7EC9891D1E4E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6093C-40A5-4F91-BEF3-1D3EFBCB3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1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B6093C-40A5-4F91-BEF3-1D3EFBCB39C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936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CEFBD-BE98-C613-39F3-C11EE6C4FB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F025F3-00E7-8D0E-57DC-C862B0501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0F4BBD-3224-5A4D-A3D7-BE9308D5C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3DC-3193-48BF-AF72-231EB9D78BC8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F2C7B4-36AA-E659-1B79-402354FB5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871FE-79E1-8EC2-1A59-CE344B659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E0FA-FC0E-487A-B87F-B89911E1C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059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F0CC3-9644-3C35-5229-662A2073F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B7207-6B4D-16A1-D17A-C42A21E47E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31EE4F-A63F-6BF6-ACC9-E6B822039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3DC-3193-48BF-AF72-231EB9D78BC8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75837-09B7-56C6-4052-7221ABDF7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C960E9-663D-C258-6AFF-A1466CD83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E0FA-FC0E-487A-B87F-B89911E1C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7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68F15-798B-BFDF-96E2-CA153CED0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6BBF62-D890-22DE-110D-2876F7CAD2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4D55FD-6DF9-12EF-EA15-D444393C2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3DC-3193-48BF-AF72-231EB9D78BC8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FED26E-7BE2-6ABD-FE96-EB3781335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15787C-79E5-5A88-7CA3-EB4768AD1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E0FA-FC0E-487A-B87F-B89911E1C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888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28CFB-20CB-F102-ACE3-A1DAA5FDB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DD64C-5024-FB7E-6DA9-603545E0D2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23334-783B-0A8C-F1F0-13CB741F56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582908-998A-041C-4C90-754C405A3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3DC-3193-48BF-AF72-231EB9D78BC8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184E6A-4727-4713-212C-BA53AB5EB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94F551-54A5-1F0D-7F84-09E3D2D84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E0FA-FC0E-487A-B87F-B89911E1C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831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FB393-B2C6-B288-F58A-C28C4DF0C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FC1653-0127-ACE7-5D65-553B2C9CC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977319-D9CF-8DED-2EB0-B37AE5D66F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3E021E-F79E-F56A-2F26-A108B59732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8A88CE-907A-848C-2A1E-6AC5DDDAC9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BA14B3-362C-8006-9FDE-8486218E3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3DC-3193-48BF-AF72-231EB9D78BC8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2A1A98-68FC-85A6-AE00-C1F2B86B5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8AFB1D-CD2F-0176-1D1B-873598E46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E0FA-FC0E-487A-B87F-B89911E1C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83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8FFA8-DCCC-B3C0-8679-ED28BD20D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5D2B47-7964-ABBC-812A-16599BCAE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3DC-3193-48BF-AF72-231EB9D78BC8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0C498E-DEC5-85A9-9119-6653903F7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B9BA71-B0F1-2132-94DF-16ABDFE69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E0FA-FC0E-487A-B87F-B89911E1C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551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87755E1-99BA-4C64-B8BC-C87352A16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3DC-3193-48BF-AF72-231EB9D78BC8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40834D-8F4F-C0D3-2288-26B28D1E6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0B1C94-0FED-A453-C198-EB3D32EC6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E0FA-FC0E-487A-B87F-B89911E1C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77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6F97B-33D6-1117-ACC4-086AF9F71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421DA-BC9F-83A2-4D67-733A08C3DB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E6E02E-E065-085B-EF53-35A45D77B5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914F73-6F65-AE7C-ECA0-47644D899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3DC-3193-48BF-AF72-231EB9D78BC8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7620AB-DBD5-35B2-39E5-3E2413890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A62CA-6C53-D5F4-5DC7-6B05A439D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E0FA-FC0E-487A-B87F-B89911E1C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745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A9E01-0A0E-1FEB-232C-471F93D1F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9C997D-915E-7913-BDF9-F100DD4E05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3F70B9-3455-53FE-834D-7FB233B403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EC0636-008B-A011-C760-815026240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3DC-3193-48BF-AF72-231EB9D78BC8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7379D2-E552-75CD-C617-D75D26EBB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8955C0-2B28-71D7-566B-CCF0A9ADE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E0FA-FC0E-487A-B87F-B89911E1C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80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EDBE0-3558-33A4-18A0-B2A4579FC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01E5D5-BCF2-3F5B-9819-DB000AB10B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FEDA1-8A19-244C-F1CC-7F8BEE372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3DC-3193-48BF-AF72-231EB9D78BC8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58D82-386E-2F7B-51B1-648C077B6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56EEB-642E-8BFD-3690-CB12A0557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E0FA-FC0E-487A-B87F-B89911E1C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117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E0F0A2-ABA5-BFF3-845F-3CA5847088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83EDD-6BF0-8259-43E0-0774E5DC4A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8ED77C-E59B-6C98-3E93-F2FD6B74D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3DC-3193-48BF-AF72-231EB9D78BC8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87CD70-3068-318C-AF68-1FC12C20E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95CDC-71C6-E05D-236A-756EDA6BD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E0FA-FC0E-487A-B87F-B89911E1C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122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DE77836-2433-10B6-22F9-2299015FC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C88A68-821C-90A1-9B4C-A790B2F771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78F43E-C9A9-6CB5-AC2F-70374D4887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C413DC-3193-48BF-AF72-231EB9D78BC8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91B32F-A659-4DBA-FE12-A17ED07635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828493-B089-1057-3306-4F83354034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60E0FA-FC0E-487A-B87F-B89911E1C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176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microsoft.com/office/2017/06/relationships/model3d" Target="../media/model3d1.glb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microsoft.com/office/2017/06/relationships/model3d" Target="../media/model3d2.glb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microsoft.com/office/2017/06/relationships/model3d" Target="../media/model3d3.glb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microsoft.com/office/2017/06/relationships/model3d" Target="../media/model3d4.glb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microsoft.com/office/2017/06/relationships/model3d" Target="../media/model3d5.glb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1.jpeg"/><Relationship Id="rId2" Type="http://schemas.microsoft.com/office/2017/06/relationships/model3d" Target="../media/model3d6.glb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microsoft.com/office/2017/06/relationships/model3d" Target="../media/model3d7.glb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16/j.nedt.2011.06.009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wp-content/uploads/2016/05/cip-one-year-on.pdf" TargetMode="External"/><Relationship Id="rId2" Type="http://schemas.openxmlformats.org/officeDocument/2006/relationships/hyperlink" Target="https://doi.org/10.1111/jan.15883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mc.org.uk/globalassets/sitedocuments/nmc-publications/nmc-code.pdf" TargetMode="External"/><Relationship Id="rId2" Type="http://schemas.openxmlformats.org/officeDocument/2006/relationships/hyperlink" Target="https://www.nmc.org.uk/globalassets/sitedocuments/standards/nmc-standards-for-competence-for-registered-nurses.pdf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nmc.org.uk/about-us/our-role/" TargetMode="External"/><Relationship Id="rId4" Type="http://schemas.openxmlformats.org/officeDocument/2006/relationships/hyperlink" Target="https://www.nmc.org.uk/globalassets/sitedocuments/standards-of-proficiency/nurses/future-nurse-proficiencies.pdf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iris.who.int/bitstream/handle/10665/259535/9789241511902-eng.pdf?sequence=1" TargetMode="External"/><Relationship Id="rId2" Type="http://schemas.openxmlformats.org/officeDocument/2006/relationships/hyperlink" Target="https://www.rcn.org.uk/Professional-Development/Definition-and-Principles-of-Nursin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doi.org/10.1002/nop2.204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D08DBA-3CC2-686E-9296-D2CE32F81844}"/>
              </a:ext>
            </a:extLst>
          </p:cNvPr>
          <p:cNvSpPr txBox="1"/>
          <p:nvPr/>
        </p:nvSpPr>
        <p:spPr>
          <a:xfrm>
            <a:off x="1268361" y="639097"/>
            <a:ext cx="954712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Personal and Academic Development</a:t>
            </a:r>
          </a:p>
          <a:p>
            <a:pPr algn="ctr"/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Student Name: Georgia Arnold</a:t>
            </a:r>
          </a:p>
          <a:p>
            <a:pPr algn="ctr"/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Student Number: 2328933</a:t>
            </a:r>
          </a:p>
        </p:txBody>
      </p:sp>
    </p:spTree>
    <p:extLst>
      <p:ext uri="{BB962C8B-B14F-4D97-AF65-F5344CB8AC3E}">
        <p14:creationId xmlns:p14="http://schemas.microsoft.com/office/powerpoint/2010/main" val="3156768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5219016-56C6-792B-687A-A8E9A4FF9D4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669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1A55CC-D58B-2231-7EEB-3863D88989BD}"/>
              </a:ext>
            </a:extLst>
          </p:cNvPr>
          <p:cNvSpPr/>
          <p:nvPr/>
        </p:nvSpPr>
        <p:spPr>
          <a:xfrm>
            <a:off x="1875934" y="2767280"/>
            <a:ext cx="84401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8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GOOD MORNING!</a:t>
            </a:r>
          </a:p>
        </p:txBody>
      </p:sp>
    </p:spTree>
    <p:extLst>
      <p:ext uri="{BB962C8B-B14F-4D97-AF65-F5344CB8AC3E}">
        <p14:creationId xmlns:p14="http://schemas.microsoft.com/office/powerpoint/2010/main" val="8506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5219016-56C6-792B-687A-A8E9A4FF9D4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669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6" name="3D Model 5" descr="Projection Canvas">
                <a:extLst>
                  <a:ext uri="{FF2B5EF4-FFF2-40B4-BE49-F238E27FC236}">
                    <a16:creationId xmlns:a16="http://schemas.microsoft.com/office/drawing/2014/main" id="{2B20E917-CF45-2AD9-ED33-E79309695BC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599268309"/>
                  </p:ext>
                </p:extLst>
              </p:nvPr>
            </p:nvGraphicFramePr>
            <p:xfrm>
              <a:off x="4144527" y="778106"/>
              <a:ext cx="3902945" cy="5121951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3902945" cy="5121951"/>
                    </a:xfrm>
                    <a:prstGeom prst="rect">
                      <a:avLst/>
                    </a:prstGeom>
                  </am3d:spPr>
                  <am3d:camera>
                    <am3d:pos x="0" y="0" z="6161640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54545" d="1000000"/>
                    <am3d:preTrans dx="0" dy="-18000000" dz="0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658740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" name="3D Model 5" descr="Projection Canvas">
                <a:extLst>
                  <a:ext uri="{FF2B5EF4-FFF2-40B4-BE49-F238E27FC236}">
                    <a16:creationId xmlns:a16="http://schemas.microsoft.com/office/drawing/2014/main" id="{2B20E917-CF45-2AD9-ED33-E79309695BC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144527" y="778106"/>
                <a:ext cx="3902945" cy="5121951"/>
              </a:xfrm>
              <a:prstGeom prst="rect">
                <a:avLst/>
              </a:prstGeom>
            </p:spPr>
          </p:pic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0A82C7E4-9E72-8FCE-0147-F0374869A471}"/>
              </a:ext>
            </a:extLst>
          </p:cNvPr>
          <p:cNvSpPr txBox="1"/>
          <p:nvPr/>
        </p:nvSpPr>
        <p:spPr>
          <a:xfrm>
            <a:off x="4691743" y="1545771"/>
            <a:ext cx="2884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Georgia Pro Black" panose="02040A02050405020203" pitchFamily="18" charset="0"/>
              </a:rPr>
              <a:t>ABOUT ME</a:t>
            </a:r>
          </a:p>
        </p:txBody>
      </p:sp>
    </p:spTree>
    <p:extLst>
      <p:ext uri="{BB962C8B-B14F-4D97-AF65-F5344CB8AC3E}">
        <p14:creationId xmlns:p14="http://schemas.microsoft.com/office/powerpoint/2010/main" val="85426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5219016-56C6-792B-687A-A8E9A4FF9D4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669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70D84B6-E22C-3C01-CDD4-132BE70D06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8943" cy="686525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71660CB-3BA9-3D56-1C32-9E628516A1B5}"/>
              </a:ext>
            </a:extLst>
          </p:cNvPr>
          <p:cNvSpPr txBox="1"/>
          <p:nvPr/>
        </p:nvSpPr>
        <p:spPr>
          <a:xfrm>
            <a:off x="5725886" y="729343"/>
            <a:ext cx="5987143" cy="584775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FF00"/>
                </a:solidFill>
                <a:latin typeface="Georgia Pro Black" panose="02040A02050405020203" pitchFamily="18" charset="0"/>
              </a:rPr>
              <a:t>Georgia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DBF7320-B73C-9444-16C4-7E7EF4E952B8}"/>
              </a:ext>
            </a:extLst>
          </p:cNvPr>
          <p:cNvSpPr txBox="1"/>
          <p:nvPr/>
        </p:nvSpPr>
        <p:spPr>
          <a:xfrm>
            <a:off x="5725886" y="1597147"/>
            <a:ext cx="5987143" cy="584775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FF00"/>
                </a:solidFill>
                <a:latin typeface="Georgia Pro Black" panose="02040A02050405020203" pitchFamily="18" charset="0"/>
              </a:rPr>
              <a:t>Mum of one 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585ECDA7-618E-2E89-D09F-F19F45002C6C}"/>
              </a:ext>
            </a:extLst>
          </p:cNvPr>
          <p:cNvCxnSpPr>
            <a:cxnSpLocks/>
          </p:cNvCxnSpPr>
          <p:nvPr/>
        </p:nvCxnSpPr>
        <p:spPr>
          <a:xfrm flipH="1">
            <a:off x="3156857" y="2320413"/>
            <a:ext cx="1287324" cy="509873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0938C701-266D-96A7-B648-C8307B6BE886}"/>
              </a:ext>
            </a:extLst>
          </p:cNvPr>
          <p:cNvSpPr txBox="1"/>
          <p:nvPr/>
        </p:nvSpPr>
        <p:spPr>
          <a:xfrm>
            <a:off x="5725886" y="2541528"/>
            <a:ext cx="5987143" cy="584775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FF00"/>
                </a:solidFill>
                <a:latin typeface="Georgia Pro Black" panose="02040A02050405020203" pitchFamily="18" charset="0"/>
              </a:rPr>
              <a:t>Alba 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7A7C119-1321-BCF4-1DD5-8365533885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1" y="3447431"/>
            <a:ext cx="2895599" cy="308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311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C46C3E0-AB82-8E5A-909B-E5A96708A8E1}"/>
              </a:ext>
            </a:extLst>
          </p:cNvPr>
          <p:cNvGrpSpPr/>
          <p:nvPr/>
        </p:nvGrpSpPr>
        <p:grpSpPr>
          <a:xfrm>
            <a:off x="2982687" y="0"/>
            <a:ext cx="4691742" cy="6858000"/>
            <a:chOff x="2982686" y="0"/>
            <a:chExt cx="6226628" cy="6858000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3B62278-E2A1-CCDD-6501-3A24BF6B9B14}"/>
                </a:ext>
              </a:extLst>
            </p:cNvPr>
            <p:cNvSpPr/>
            <p:nvPr/>
          </p:nvSpPr>
          <p:spPr>
            <a:xfrm>
              <a:off x="2982686" y="0"/>
              <a:ext cx="5812971" cy="685800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523C3B2C-CFBD-790C-46FD-84AA3C34C63F}"/>
                </a:ext>
              </a:extLst>
            </p:cNvPr>
            <p:cNvSpPr/>
            <p:nvPr/>
          </p:nvSpPr>
          <p:spPr>
            <a:xfrm>
              <a:off x="8414657" y="1382486"/>
              <a:ext cx="794657" cy="653142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6C16A7-E98C-C937-1010-00B476589367}"/>
              </a:ext>
            </a:extLst>
          </p:cNvPr>
          <p:cNvGrpSpPr/>
          <p:nvPr/>
        </p:nvGrpSpPr>
        <p:grpSpPr>
          <a:xfrm>
            <a:off x="2024743" y="0"/>
            <a:ext cx="4071257" cy="6858000"/>
            <a:chOff x="2024743" y="0"/>
            <a:chExt cx="6291942" cy="6858000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06589DA-8F05-E36D-B16A-A107686666DB}"/>
                </a:ext>
              </a:extLst>
            </p:cNvPr>
            <p:cNvSpPr/>
            <p:nvPr/>
          </p:nvSpPr>
          <p:spPr>
            <a:xfrm>
              <a:off x="2024743" y="0"/>
              <a:ext cx="5812971" cy="6858000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56F5352-4F07-1BE0-99BC-99C3CA4AD221}"/>
                </a:ext>
              </a:extLst>
            </p:cNvPr>
            <p:cNvSpPr/>
            <p:nvPr/>
          </p:nvSpPr>
          <p:spPr>
            <a:xfrm>
              <a:off x="7522028" y="2253344"/>
              <a:ext cx="794657" cy="653142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D5FC0D7-01AA-C9EF-DE23-39FC4EF4D0BB}"/>
              </a:ext>
            </a:extLst>
          </p:cNvPr>
          <p:cNvGrpSpPr/>
          <p:nvPr/>
        </p:nvGrpSpPr>
        <p:grpSpPr>
          <a:xfrm>
            <a:off x="1066800" y="0"/>
            <a:ext cx="3603173" cy="6858000"/>
            <a:chOff x="1066800" y="0"/>
            <a:chExt cx="6291942" cy="6858000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B42C9F9-8FC0-FAA9-5407-2781EAA8FEAD}"/>
                </a:ext>
              </a:extLst>
            </p:cNvPr>
            <p:cNvSpPr/>
            <p:nvPr/>
          </p:nvSpPr>
          <p:spPr>
            <a:xfrm>
              <a:off x="1066800" y="0"/>
              <a:ext cx="5812971" cy="6858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4E61FD3B-6EF3-260B-4571-269AF0F4E555}"/>
                </a:ext>
              </a:extLst>
            </p:cNvPr>
            <p:cNvSpPr/>
            <p:nvPr/>
          </p:nvSpPr>
          <p:spPr>
            <a:xfrm>
              <a:off x="6564085" y="3429000"/>
              <a:ext cx="794657" cy="6531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CB349E6-9E14-DCDF-9BE6-DBA889D27187}"/>
              </a:ext>
            </a:extLst>
          </p:cNvPr>
          <p:cNvGrpSpPr/>
          <p:nvPr/>
        </p:nvGrpSpPr>
        <p:grpSpPr>
          <a:xfrm>
            <a:off x="-776161" y="0"/>
            <a:ext cx="4270476" cy="6858000"/>
            <a:chOff x="0" y="0"/>
            <a:chExt cx="6210299" cy="6858000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F730CBC-8271-85FC-A3C9-C40CD39D56ED}"/>
                </a:ext>
              </a:extLst>
            </p:cNvPr>
            <p:cNvSpPr/>
            <p:nvPr/>
          </p:nvSpPr>
          <p:spPr>
            <a:xfrm>
              <a:off x="0" y="0"/>
              <a:ext cx="5812971" cy="68580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FB5A48B-BD5B-21ED-2B07-8050EFAE936B}"/>
                </a:ext>
              </a:extLst>
            </p:cNvPr>
            <p:cNvSpPr/>
            <p:nvPr/>
          </p:nvSpPr>
          <p:spPr>
            <a:xfrm>
              <a:off x="5415642" y="4593772"/>
              <a:ext cx="794657" cy="65314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1820634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C46C3E0-AB82-8E5A-909B-E5A96708A8E1}"/>
              </a:ext>
            </a:extLst>
          </p:cNvPr>
          <p:cNvGrpSpPr/>
          <p:nvPr/>
        </p:nvGrpSpPr>
        <p:grpSpPr>
          <a:xfrm>
            <a:off x="3233109" y="0"/>
            <a:ext cx="11658599" cy="6858000"/>
            <a:chOff x="2982686" y="0"/>
            <a:chExt cx="6226628" cy="6858000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3B62278-E2A1-CCDD-6501-3A24BF6B9B14}"/>
                </a:ext>
              </a:extLst>
            </p:cNvPr>
            <p:cNvSpPr/>
            <p:nvPr/>
          </p:nvSpPr>
          <p:spPr>
            <a:xfrm>
              <a:off x="2982686" y="0"/>
              <a:ext cx="5812971" cy="685800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523C3B2C-CFBD-790C-46FD-84AA3C34C63F}"/>
                </a:ext>
              </a:extLst>
            </p:cNvPr>
            <p:cNvSpPr/>
            <p:nvPr/>
          </p:nvSpPr>
          <p:spPr>
            <a:xfrm>
              <a:off x="8414657" y="1382486"/>
              <a:ext cx="794657" cy="653142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6C16A7-E98C-C937-1010-00B476589367}"/>
              </a:ext>
            </a:extLst>
          </p:cNvPr>
          <p:cNvGrpSpPr/>
          <p:nvPr/>
        </p:nvGrpSpPr>
        <p:grpSpPr>
          <a:xfrm>
            <a:off x="2024743" y="0"/>
            <a:ext cx="4071257" cy="6858000"/>
            <a:chOff x="2024743" y="0"/>
            <a:chExt cx="6291942" cy="6858000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06589DA-8F05-E36D-B16A-A107686666DB}"/>
                </a:ext>
              </a:extLst>
            </p:cNvPr>
            <p:cNvSpPr/>
            <p:nvPr/>
          </p:nvSpPr>
          <p:spPr>
            <a:xfrm>
              <a:off x="2024743" y="0"/>
              <a:ext cx="5812971" cy="6858000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56F5352-4F07-1BE0-99BC-99C3CA4AD221}"/>
                </a:ext>
              </a:extLst>
            </p:cNvPr>
            <p:cNvSpPr/>
            <p:nvPr/>
          </p:nvSpPr>
          <p:spPr>
            <a:xfrm>
              <a:off x="7522028" y="2253344"/>
              <a:ext cx="794657" cy="653142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D5FC0D7-01AA-C9EF-DE23-39FC4EF4D0BB}"/>
              </a:ext>
            </a:extLst>
          </p:cNvPr>
          <p:cNvGrpSpPr/>
          <p:nvPr/>
        </p:nvGrpSpPr>
        <p:grpSpPr>
          <a:xfrm>
            <a:off x="1066800" y="0"/>
            <a:ext cx="3603173" cy="6858000"/>
            <a:chOff x="1066800" y="0"/>
            <a:chExt cx="6291942" cy="6858000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B42C9F9-8FC0-FAA9-5407-2781EAA8FEAD}"/>
                </a:ext>
              </a:extLst>
            </p:cNvPr>
            <p:cNvSpPr/>
            <p:nvPr/>
          </p:nvSpPr>
          <p:spPr>
            <a:xfrm>
              <a:off x="1066800" y="0"/>
              <a:ext cx="5812971" cy="6858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4E61FD3B-6EF3-260B-4571-269AF0F4E555}"/>
                </a:ext>
              </a:extLst>
            </p:cNvPr>
            <p:cNvSpPr/>
            <p:nvPr/>
          </p:nvSpPr>
          <p:spPr>
            <a:xfrm>
              <a:off x="6564085" y="3429000"/>
              <a:ext cx="794657" cy="6531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CB349E6-9E14-DCDF-9BE6-DBA889D27187}"/>
              </a:ext>
            </a:extLst>
          </p:cNvPr>
          <p:cNvGrpSpPr/>
          <p:nvPr/>
        </p:nvGrpSpPr>
        <p:grpSpPr>
          <a:xfrm>
            <a:off x="-776161" y="0"/>
            <a:ext cx="4270476" cy="6858000"/>
            <a:chOff x="0" y="0"/>
            <a:chExt cx="6210299" cy="6858000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F730CBC-8271-85FC-A3C9-C40CD39D56ED}"/>
                </a:ext>
              </a:extLst>
            </p:cNvPr>
            <p:cNvSpPr/>
            <p:nvPr/>
          </p:nvSpPr>
          <p:spPr>
            <a:xfrm>
              <a:off x="0" y="0"/>
              <a:ext cx="5812971" cy="68580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FB5A48B-BD5B-21ED-2B07-8050EFAE936B}"/>
                </a:ext>
              </a:extLst>
            </p:cNvPr>
            <p:cNvSpPr/>
            <p:nvPr/>
          </p:nvSpPr>
          <p:spPr>
            <a:xfrm>
              <a:off x="5415642" y="4593772"/>
              <a:ext cx="794657" cy="65314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3" name="Graphic 2" descr="Doctor female outline">
            <a:extLst>
              <a:ext uri="{FF2B5EF4-FFF2-40B4-BE49-F238E27FC236}">
                <a16:creationId xmlns:a16="http://schemas.microsoft.com/office/drawing/2014/main" id="{3D4E5262-2F91-2720-C6AB-A9249C4DAC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46094" y="3083190"/>
            <a:ext cx="3021163" cy="302116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47DBA40-222E-CB31-708D-D266B40BC838}"/>
              </a:ext>
            </a:extLst>
          </p:cNvPr>
          <p:cNvSpPr txBox="1"/>
          <p:nvPr/>
        </p:nvSpPr>
        <p:spPr>
          <a:xfrm>
            <a:off x="6680569" y="1459936"/>
            <a:ext cx="376133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Georgia Pro Cond Black" panose="02040A06050405020203" pitchFamily="18" charset="0"/>
              </a:rPr>
              <a:t>The Role of the Nurse</a:t>
            </a:r>
          </a:p>
        </p:txBody>
      </p:sp>
    </p:spTree>
    <p:extLst>
      <p:ext uri="{BB962C8B-B14F-4D97-AF65-F5344CB8AC3E}">
        <p14:creationId xmlns:p14="http://schemas.microsoft.com/office/powerpoint/2010/main" val="22269697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C46C3E0-AB82-8E5A-909B-E5A96708A8E1}"/>
              </a:ext>
            </a:extLst>
          </p:cNvPr>
          <p:cNvGrpSpPr/>
          <p:nvPr/>
        </p:nvGrpSpPr>
        <p:grpSpPr>
          <a:xfrm>
            <a:off x="3233109" y="0"/>
            <a:ext cx="11658599" cy="6858000"/>
            <a:chOff x="2982686" y="0"/>
            <a:chExt cx="6226628" cy="6858000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3B62278-E2A1-CCDD-6501-3A24BF6B9B14}"/>
                </a:ext>
              </a:extLst>
            </p:cNvPr>
            <p:cNvSpPr/>
            <p:nvPr/>
          </p:nvSpPr>
          <p:spPr>
            <a:xfrm>
              <a:off x="2982686" y="0"/>
              <a:ext cx="5812971" cy="685800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523C3B2C-CFBD-790C-46FD-84AA3C34C63F}"/>
                </a:ext>
              </a:extLst>
            </p:cNvPr>
            <p:cNvSpPr/>
            <p:nvPr/>
          </p:nvSpPr>
          <p:spPr>
            <a:xfrm>
              <a:off x="8414657" y="1382486"/>
              <a:ext cx="794657" cy="653142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6C16A7-E98C-C937-1010-00B476589367}"/>
              </a:ext>
            </a:extLst>
          </p:cNvPr>
          <p:cNvGrpSpPr/>
          <p:nvPr/>
        </p:nvGrpSpPr>
        <p:grpSpPr>
          <a:xfrm>
            <a:off x="2024743" y="0"/>
            <a:ext cx="13095514" cy="6858000"/>
            <a:chOff x="2024743" y="0"/>
            <a:chExt cx="6291942" cy="6858000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06589DA-8F05-E36D-B16A-A107686666DB}"/>
                </a:ext>
              </a:extLst>
            </p:cNvPr>
            <p:cNvSpPr/>
            <p:nvPr/>
          </p:nvSpPr>
          <p:spPr>
            <a:xfrm>
              <a:off x="2024743" y="0"/>
              <a:ext cx="5812971" cy="6858000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56F5352-4F07-1BE0-99BC-99C3CA4AD221}"/>
                </a:ext>
              </a:extLst>
            </p:cNvPr>
            <p:cNvSpPr/>
            <p:nvPr/>
          </p:nvSpPr>
          <p:spPr>
            <a:xfrm>
              <a:off x="7522028" y="2253344"/>
              <a:ext cx="794657" cy="653142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D5FC0D7-01AA-C9EF-DE23-39FC4EF4D0BB}"/>
              </a:ext>
            </a:extLst>
          </p:cNvPr>
          <p:cNvGrpSpPr/>
          <p:nvPr/>
        </p:nvGrpSpPr>
        <p:grpSpPr>
          <a:xfrm>
            <a:off x="1066800" y="0"/>
            <a:ext cx="3603173" cy="6858000"/>
            <a:chOff x="1066800" y="0"/>
            <a:chExt cx="6291942" cy="6858000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B42C9F9-8FC0-FAA9-5407-2781EAA8FEAD}"/>
                </a:ext>
              </a:extLst>
            </p:cNvPr>
            <p:cNvSpPr/>
            <p:nvPr/>
          </p:nvSpPr>
          <p:spPr>
            <a:xfrm>
              <a:off x="1066800" y="0"/>
              <a:ext cx="5812971" cy="6858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4E61FD3B-6EF3-260B-4571-269AF0F4E555}"/>
                </a:ext>
              </a:extLst>
            </p:cNvPr>
            <p:cNvSpPr/>
            <p:nvPr/>
          </p:nvSpPr>
          <p:spPr>
            <a:xfrm>
              <a:off x="6564085" y="3429000"/>
              <a:ext cx="794657" cy="6531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CB349E6-9E14-DCDF-9BE6-DBA889D27187}"/>
              </a:ext>
            </a:extLst>
          </p:cNvPr>
          <p:cNvGrpSpPr/>
          <p:nvPr/>
        </p:nvGrpSpPr>
        <p:grpSpPr>
          <a:xfrm>
            <a:off x="-776161" y="0"/>
            <a:ext cx="4270476" cy="6858000"/>
            <a:chOff x="0" y="0"/>
            <a:chExt cx="6210299" cy="6858000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F730CBC-8271-85FC-A3C9-C40CD39D56ED}"/>
                </a:ext>
              </a:extLst>
            </p:cNvPr>
            <p:cNvSpPr/>
            <p:nvPr/>
          </p:nvSpPr>
          <p:spPr>
            <a:xfrm>
              <a:off x="0" y="0"/>
              <a:ext cx="5812971" cy="68580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FB5A48B-BD5B-21ED-2B07-8050EFAE936B}"/>
                </a:ext>
              </a:extLst>
            </p:cNvPr>
            <p:cNvSpPr/>
            <p:nvPr/>
          </p:nvSpPr>
          <p:spPr>
            <a:xfrm>
              <a:off x="5415642" y="4593772"/>
              <a:ext cx="794657" cy="65314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47DBA40-222E-CB31-708D-D266B40BC838}"/>
              </a:ext>
            </a:extLst>
          </p:cNvPr>
          <p:cNvSpPr txBox="1"/>
          <p:nvPr/>
        </p:nvSpPr>
        <p:spPr>
          <a:xfrm>
            <a:off x="6680569" y="1459936"/>
            <a:ext cx="376133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Georgia Pro Cond Black" panose="02040A06050405020203" pitchFamily="18" charset="0"/>
              </a:rPr>
              <a:t>What skills are required for the role?</a:t>
            </a:r>
          </a:p>
        </p:txBody>
      </p:sp>
      <p:pic>
        <p:nvPicPr>
          <p:cNvPr id="17" name="Graphic 16" descr="Inpatient outline">
            <a:extLst>
              <a:ext uri="{FF2B5EF4-FFF2-40B4-BE49-F238E27FC236}">
                <a16:creationId xmlns:a16="http://schemas.microsoft.com/office/drawing/2014/main" id="{E2FFDB0E-EF74-9627-F9A2-1008987305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02551" y="3940628"/>
            <a:ext cx="2917370" cy="195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3266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C46C3E0-AB82-8E5A-909B-E5A96708A8E1}"/>
              </a:ext>
            </a:extLst>
          </p:cNvPr>
          <p:cNvGrpSpPr/>
          <p:nvPr/>
        </p:nvGrpSpPr>
        <p:grpSpPr>
          <a:xfrm>
            <a:off x="3233109" y="0"/>
            <a:ext cx="11658599" cy="6858000"/>
            <a:chOff x="2982686" y="0"/>
            <a:chExt cx="6226628" cy="6858000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3B62278-E2A1-CCDD-6501-3A24BF6B9B14}"/>
                </a:ext>
              </a:extLst>
            </p:cNvPr>
            <p:cNvSpPr/>
            <p:nvPr/>
          </p:nvSpPr>
          <p:spPr>
            <a:xfrm>
              <a:off x="2982686" y="0"/>
              <a:ext cx="5812971" cy="685800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523C3B2C-CFBD-790C-46FD-84AA3C34C63F}"/>
                </a:ext>
              </a:extLst>
            </p:cNvPr>
            <p:cNvSpPr/>
            <p:nvPr/>
          </p:nvSpPr>
          <p:spPr>
            <a:xfrm>
              <a:off x="8414657" y="1382486"/>
              <a:ext cx="794657" cy="653142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6C16A7-E98C-C937-1010-00B476589367}"/>
              </a:ext>
            </a:extLst>
          </p:cNvPr>
          <p:cNvGrpSpPr/>
          <p:nvPr/>
        </p:nvGrpSpPr>
        <p:grpSpPr>
          <a:xfrm>
            <a:off x="2024743" y="0"/>
            <a:ext cx="13095514" cy="6858000"/>
            <a:chOff x="2024743" y="0"/>
            <a:chExt cx="6291942" cy="6858000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06589DA-8F05-E36D-B16A-A107686666DB}"/>
                </a:ext>
              </a:extLst>
            </p:cNvPr>
            <p:cNvSpPr/>
            <p:nvPr/>
          </p:nvSpPr>
          <p:spPr>
            <a:xfrm>
              <a:off x="2024743" y="0"/>
              <a:ext cx="5812971" cy="6858000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56F5352-4F07-1BE0-99BC-99C3CA4AD221}"/>
                </a:ext>
              </a:extLst>
            </p:cNvPr>
            <p:cNvSpPr/>
            <p:nvPr/>
          </p:nvSpPr>
          <p:spPr>
            <a:xfrm>
              <a:off x="7522028" y="2253344"/>
              <a:ext cx="794657" cy="653142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D5FC0D7-01AA-C9EF-DE23-39FC4EF4D0BB}"/>
              </a:ext>
            </a:extLst>
          </p:cNvPr>
          <p:cNvGrpSpPr/>
          <p:nvPr/>
        </p:nvGrpSpPr>
        <p:grpSpPr>
          <a:xfrm>
            <a:off x="998340" y="0"/>
            <a:ext cx="14151429" cy="6858000"/>
            <a:chOff x="1066800" y="0"/>
            <a:chExt cx="6291942" cy="6858000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B42C9F9-8FC0-FAA9-5407-2781EAA8FEAD}"/>
                </a:ext>
              </a:extLst>
            </p:cNvPr>
            <p:cNvSpPr/>
            <p:nvPr/>
          </p:nvSpPr>
          <p:spPr>
            <a:xfrm>
              <a:off x="1066800" y="0"/>
              <a:ext cx="5812971" cy="6858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4E61FD3B-6EF3-260B-4571-269AF0F4E555}"/>
                </a:ext>
              </a:extLst>
            </p:cNvPr>
            <p:cNvSpPr/>
            <p:nvPr/>
          </p:nvSpPr>
          <p:spPr>
            <a:xfrm>
              <a:off x="6564085" y="3429000"/>
              <a:ext cx="794657" cy="6531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CB349E6-9E14-DCDF-9BE6-DBA889D27187}"/>
              </a:ext>
            </a:extLst>
          </p:cNvPr>
          <p:cNvGrpSpPr/>
          <p:nvPr/>
        </p:nvGrpSpPr>
        <p:grpSpPr>
          <a:xfrm>
            <a:off x="-776161" y="0"/>
            <a:ext cx="4270476" cy="6858000"/>
            <a:chOff x="0" y="0"/>
            <a:chExt cx="6210299" cy="6858000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F730CBC-8271-85FC-A3C9-C40CD39D56ED}"/>
                </a:ext>
              </a:extLst>
            </p:cNvPr>
            <p:cNvSpPr/>
            <p:nvPr/>
          </p:nvSpPr>
          <p:spPr>
            <a:xfrm>
              <a:off x="0" y="0"/>
              <a:ext cx="5812971" cy="68580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FB5A48B-BD5B-21ED-2B07-8050EFAE936B}"/>
                </a:ext>
              </a:extLst>
            </p:cNvPr>
            <p:cNvSpPr/>
            <p:nvPr/>
          </p:nvSpPr>
          <p:spPr>
            <a:xfrm>
              <a:off x="5415642" y="4593772"/>
              <a:ext cx="794657" cy="65314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47DBA40-222E-CB31-708D-D266B40BC838}"/>
              </a:ext>
            </a:extLst>
          </p:cNvPr>
          <p:cNvSpPr txBox="1"/>
          <p:nvPr/>
        </p:nvSpPr>
        <p:spPr>
          <a:xfrm>
            <a:off x="5946307" y="514406"/>
            <a:ext cx="376133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Georgia Pro Cond Black" panose="02040A06050405020203" pitchFamily="18" charset="0"/>
              </a:rPr>
              <a:t>Nursing and Midwifery Council (NMC) </a:t>
            </a:r>
          </a:p>
          <a:p>
            <a:pPr algn="ctr"/>
            <a:r>
              <a:rPr lang="en-GB" sz="4400" dirty="0">
                <a:latin typeface="Georgia Pro Cond Black" panose="02040A06050405020203" pitchFamily="18" charset="0"/>
              </a:rPr>
              <a:t>&amp; Codes of Conduct</a:t>
            </a:r>
          </a:p>
        </p:txBody>
      </p:sp>
      <p:pic>
        <p:nvPicPr>
          <p:cNvPr id="3" name="Graphic 2" descr="Needle outline">
            <a:extLst>
              <a:ext uri="{FF2B5EF4-FFF2-40B4-BE49-F238E27FC236}">
                <a16:creationId xmlns:a16="http://schemas.microsoft.com/office/drawing/2014/main" id="{0F959777-361E-4016-16F3-2F55A064F7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41982" y="4745590"/>
            <a:ext cx="1741424" cy="174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223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C46C3E0-AB82-8E5A-909B-E5A96708A8E1}"/>
              </a:ext>
            </a:extLst>
          </p:cNvPr>
          <p:cNvGrpSpPr/>
          <p:nvPr/>
        </p:nvGrpSpPr>
        <p:grpSpPr>
          <a:xfrm>
            <a:off x="3233109" y="0"/>
            <a:ext cx="11658599" cy="6858000"/>
            <a:chOff x="2982686" y="0"/>
            <a:chExt cx="6226628" cy="6858000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3B62278-E2A1-CCDD-6501-3A24BF6B9B14}"/>
                </a:ext>
              </a:extLst>
            </p:cNvPr>
            <p:cNvSpPr/>
            <p:nvPr/>
          </p:nvSpPr>
          <p:spPr>
            <a:xfrm>
              <a:off x="2982686" y="0"/>
              <a:ext cx="5812971" cy="685800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523C3B2C-CFBD-790C-46FD-84AA3C34C63F}"/>
                </a:ext>
              </a:extLst>
            </p:cNvPr>
            <p:cNvSpPr/>
            <p:nvPr/>
          </p:nvSpPr>
          <p:spPr>
            <a:xfrm>
              <a:off x="8414657" y="1382486"/>
              <a:ext cx="794657" cy="653142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6C16A7-E98C-C937-1010-00B476589367}"/>
              </a:ext>
            </a:extLst>
          </p:cNvPr>
          <p:cNvGrpSpPr/>
          <p:nvPr/>
        </p:nvGrpSpPr>
        <p:grpSpPr>
          <a:xfrm>
            <a:off x="2024743" y="0"/>
            <a:ext cx="13095514" cy="6858000"/>
            <a:chOff x="2024743" y="0"/>
            <a:chExt cx="6291942" cy="6858000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06589DA-8F05-E36D-B16A-A107686666DB}"/>
                </a:ext>
              </a:extLst>
            </p:cNvPr>
            <p:cNvSpPr/>
            <p:nvPr/>
          </p:nvSpPr>
          <p:spPr>
            <a:xfrm>
              <a:off x="2024743" y="0"/>
              <a:ext cx="5812971" cy="6858000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56F5352-4F07-1BE0-99BC-99C3CA4AD221}"/>
                </a:ext>
              </a:extLst>
            </p:cNvPr>
            <p:cNvSpPr/>
            <p:nvPr/>
          </p:nvSpPr>
          <p:spPr>
            <a:xfrm>
              <a:off x="7522028" y="2253344"/>
              <a:ext cx="794657" cy="653142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D5FC0D7-01AA-C9EF-DE23-39FC4EF4D0BB}"/>
              </a:ext>
            </a:extLst>
          </p:cNvPr>
          <p:cNvGrpSpPr/>
          <p:nvPr/>
        </p:nvGrpSpPr>
        <p:grpSpPr>
          <a:xfrm>
            <a:off x="998340" y="0"/>
            <a:ext cx="14151429" cy="6858000"/>
            <a:chOff x="1066800" y="0"/>
            <a:chExt cx="6291942" cy="6858000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B42C9F9-8FC0-FAA9-5407-2781EAA8FEAD}"/>
                </a:ext>
              </a:extLst>
            </p:cNvPr>
            <p:cNvSpPr/>
            <p:nvPr/>
          </p:nvSpPr>
          <p:spPr>
            <a:xfrm>
              <a:off x="1066800" y="0"/>
              <a:ext cx="5812971" cy="6858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4E61FD3B-6EF3-260B-4571-269AF0F4E555}"/>
                </a:ext>
              </a:extLst>
            </p:cNvPr>
            <p:cNvSpPr/>
            <p:nvPr/>
          </p:nvSpPr>
          <p:spPr>
            <a:xfrm>
              <a:off x="6564085" y="3429000"/>
              <a:ext cx="794657" cy="6531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CB349E6-9E14-DCDF-9BE6-DBA889D27187}"/>
              </a:ext>
            </a:extLst>
          </p:cNvPr>
          <p:cNvGrpSpPr/>
          <p:nvPr/>
        </p:nvGrpSpPr>
        <p:grpSpPr>
          <a:xfrm>
            <a:off x="-1197429" y="0"/>
            <a:ext cx="16347198" cy="6858000"/>
            <a:chOff x="0" y="0"/>
            <a:chExt cx="6210299" cy="6858000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F730CBC-8271-85FC-A3C9-C40CD39D56ED}"/>
                </a:ext>
              </a:extLst>
            </p:cNvPr>
            <p:cNvSpPr/>
            <p:nvPr/>
          </p:nvSpPr>
          <p:spPr>
            <a:xfrm>
              <a:off x="0" y="0"/>
              <a:ext cx="5812971" cy="68580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FB5A48B-BD5B-21ED-2B07-8050EFAE936B}"/>
                </a:ext>
              </a:extLst>
            </p:cNvPr>
            <p:cNvSpPr/>
            <p:nvPr/>
          </p:nvSpPr>
          <p:spPr>
            <a:xfrm>
              <a:off x="5415642" y="4593772"/>
              <a:ext cx="794657" cy="65314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47DBA40-222E-CB31-708D-D266B40BC838}"/>
              </a:ext>
            </a:extLst>
          </p:cNvPr>
          <p:cNvSpPr txBox="1"/>
          <p:nvPr/>
        </p:nvSpPr>
        <p:spPr>
          <a:xfrm>
            <a:off x="2994779" y="1459936"/>
            <a:ext cx="62024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Georgia Pro Cond Black" panose="02040A06050405020203" pitchFamily="18" charset="0"/>
              </a:rPr>
              <a:t>Commitment to Professional Practice</a:t>
            </a:r>
          </a:p>
        </p:txBody>
      </p:sp>
      <p:pic>
        <p:nvPicPr>
          <p:cNvPr id="17" name="Graphic 16" descr="Adhesive Bandage outline">
            <a:extLst>
              <a:ext uri="{FF2B5EF4-FFF2-40B4-BE49-F238E27FC236}">
                <a16:creationId xmlns:a16="http://schemas.microsoft.com/office/drawing/2014/main" id="{19EB04C0-9DEB-3EB9-DC71-62336B01A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99857" y="3156857"/>
            <a:ext cx="3145971" cy="3145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4613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C46C3E0-AB82-8E5A-909B-E5A96708A8E1}"/>
              </a:ext>
            </a:extLst>
          </p:cNvPr>
          <p:cNvGrpSpPr/>
          <p:nvPr/>
        </p:nvGrpSpPr>
        <p:grpSpPr>
          <a:xfrm>
            <a:off x="3233109" y="0"/>
            <a:ext cx="11658599" cy="6858000"/>
            <a:chOff x="2982686" y="0"/>
            <a:chExt cx="6226628" cy="6858000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3B62278-E2A1-CCDD-6501-3A24BF6B9B14}"/>
                </a:ext>
              </a:extLst>
            </p:cNvPr>
            <p:cNvSpPr/>
            <p:nvPr/>
          </p:nvSpPr>
          <p:spPr>
            <a:xfrm>
              <a:off x="2982686" y="0"/>
              <a:ext cx="5812971" cy="685800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523C3B2C-CFBD-790C-46FD-84AA3C34C63F}"/>
                </a:ext>
              </a:extLst>
            </p:cNvPr>
            <p:cNvSpPr/>
            <p:nvPr/>
          </p:nvSpPr>
          <p:spPr>
            <a:xfrm>
              <a:off x="8414657" y="1382486"/>
              <a:ext cx="794657" cy="653142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6C16A7-E98C-C937-1010-00B476589367}"/>
              </a:ext>
            </a:extLst>
          </p:cNvPr>
          <p:cNvGrpSpPr/>
          <p:nvPr/>
        </p:nvGrpSpPr>
        <p:grpSpPr>
          <a:xfrm>
            <a:off x="2024743" y="0"/>
            <a:ext cx="4071257" cy="6858000"/>
            <a:chOff x="2024743" y="0"/>
            <a:chExt cx="6291942" cy="6858000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06589DA-8F05-E36D-B16A-A107686666DB}"/>
                </a:ext>
              </a:extLst>
            </p:cNvPr>
            <p:cNvSpPr/>
            <p:nvPr/>
          </p:nvSpPr>
          <p:spPr>
            <a:xfrm>
              <a:off x="2024743" y="0"/>
              <a:ext cx="5812971" cy="6858000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56F5352-4F07-1BE0-99BC-99C3CA4AD221}"/>
                </a:ext>
              </a:extLst>
            </p:cNvPr>
            <p:cNvSpPr/>
            <p:nvPr/>
          </p:nvSpPr>
          <p:spPr>
            <a:xfrm>
              <a:off x="7522028" y="2253344"/>
              <a:ext cx="794657" cy="653142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D5FC0D7-01AA-C9EF-DE23-39FC4EF4D0BB}"/>
              </a:ext>
            </a:extLst>
          </p:cNvPr>
          <p:cNvGrpSpPr/>
          <p:nvPr/>
        </p:nvGrpSpPr>
        <p:grpSpPr>
          <a:xfrm>
            <a:off x="1066800" y="0"/>
            <a:ext cx="3603173" cy="6858000"/>
            <a:chOff x="1066800" y="0"/>
            <a:chExt cx="6291942" cy="6858000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B42C9F9-8FC0-FAA9-5407-2781EAA8FEAD}"/>
                </a:ext>
              </a:extLst>
            </p:cNvPr>
            <p:cNvSpPr/>
            <p:nvPr/>
          </p:nvSpPr>
          <p:spPr>
            <a:xfrm>
              <a:off x="1066800" y="0"/>
              <a:ext cx="5812971" cy="6858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4E61FD3B-6EF3-260B-4571-269AF0F4E555}"/>
                </a:ext>
              </a:extLst>
            </p:cNvPr>
            <p:cNvSpPr/>
            <p:nvPr/>
          </p:nvSpPr>
          <p:spPr>
            <a:xfrm>
              <a:off x="6564085" y="3429000"/>
              <a:ext cx="794657" cy="6531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CB349E6-9E14-DCDF-9BE6-DBA889D27187}"/>
              </a:ext>
            </a:extLst>
          </p:cNvPr>
          <p:cNvGrpSpPr/>
          <p:nvPr/>
        </p:nvGrpSpPr>
        <p:grpSpPr>
          <a:xfrm>
            <a:off x="-776161" y="0"/>
            <a:ext cx="4270476" cy="6858000"/>
            <a:chOff x="0" y="0"/>
            <a:chExt cx="6210299" cy="6858000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F730CBC-8271-85FC-A3C9-C40CD39D56ED}"/>
                </a:ext>
              </a:extLst>
            </p:cNvPr>
            <p:cNvSpPr/>
            <p:nvPr/>
          </p:nvSpPr>
          <p:spPr>
            <a:xfrm>
              <a:off x="0" y="0"/>
              <a:ext cx="5812971" cy="68580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FB5A48B-BD5B-21ED-2B07-8050EFAE936B}"/>
                </a:ext>
              </a:extLst>
            </p:cNvPr>
            <p:cNvSpPr/>
            <p:nvPr/>
          </p:nvSpPr>
          <p:spPr>
            <a:xfrm>
              <a:off x="5415642" y="4593772"/>
              <a:ext cx="794657" cy="65314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3" name="Graphic 2" descr="Doctor female outline">
            <a:extLst>
              <a:ext uri="{FF2B5EF4-FFF2-40B4-BE49-F238E27FC236}">
                <a16:creationId xmlns:a16="http://schemas.microsoft.com/office/drawing/2014/main" id="{3D4E5262-2F91-2720-C6AB-A9249C4DAC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46094" y="3083190"/>
            <a:ext cx="3021163" cy="302116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47DBA40-222E-CB31-708D-D266B40BC838}"/>
              </a:ext>
            </a:extLst>
          </p:cNvPr>
          <p:cNvSpPr txBox="1"/>
          <p:nvPr/>
        </p:nvSpPr>
        <p:spPr>
          <a:xfrm>
            <a:off x="6680569" y="1459936"/>
            <a:ext cx="376133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Georgia Pro Cond Black" panose="02040A06050405020203" pitchFamily="18" charset="0"/>
              </a:rPr>
              <a:t>The Role of the Nurse</a:t>
            </a:r>
          </a:p>
        </p:txBody>
      </p:sp>
    </p:spTree>
    <p:extLst>
      <p:ext uri="{BB962C8B-B14F-4D97-AF65-F5344CB8AC3E}">
        <p14:creationId xmlns:p14="http://schemas.microsoft.com/office/powerpoint/2010/main" val="2425128742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1D0422-69A7-520C-6F28-C06186834A3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6" name="3D Model 5" descr="Clear pill bottle">
                <a:extLst>
                  <a:ext uri="{FF2B5EF4-FFF2-40B4-BE49-F238E27FC236}">
                    <a16:creationId xmlns:a16="http://schemas.microsoft.com/office/drawing/2014/main" id="{36369937-8B00-63BB-B238-6AE8EBBB4ABF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188382918"/>
                  </p:ext>
                </p:extLst>
              </p:nvPr>
            </p:nvGraphicFramePr>
            <p:xfrm>
              <a:off x="4454235" y="780894"/>
              <a:ext cx="3283530" cy="4795468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3283530" cy="4795468"/>
                    </a:xfrm>
                    <a:prstGeom prst="rect">
                      <a:avLst/>
                    </a:prstGeom>
                  </am3d:spPr>
                  <am3d:camera>
                    <am3d:pos x="0" y="0" z="5659761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8760342" d="1000000"/>
                    <am3d:preTrans dx="-5726" dy="-17976269" dz="3516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537478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" name="3D Model 5" descr="Clear pill bottle">
                <a:extLst>
                  <a:ext uri="{FF2B5EF4-FFF2-40B4-BE49-F238E27FC236}">
                    <a16:creationId xmlns:a16="http://schemas.microsoft.com/office/drawing/2014/main" id="{36369937-8B00-63BB-B238-6AE8EBBB4AB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454235" y="780894"/>
                <a:ext cx="3283530" cy="4795468"/>
              </a:xfrm>
              <a:prstGeom prst="rect">
                <a:avLst/>
              </a:prstGeom>
            </p:spPr>
          </p:pic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D44ED30D-875C-7391-410A-3DEC7C1AEB3B}"/>
              </a:ext>
            </a:extLst>
          </p:cNvPr>
          <p:cNvSpPr txBox="1"/>
          <p:nvPr/>
        </p:nvSpPr>
        <p:spPr>
          <a:xfrm>
            <a:off x="5230585" y="3403948"/>
            <a:ext cx="1730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B0F0"/>
                </a:solidFill>
                <a:latin typeface="Georgia Pro Black" panose="02040A02050405020203" pitchFamily="18" charset="0"/>
              </a:rPr>
              <a:t>DEFINITION OF A </a:t>
            </a:r>
          </a:p>
          <a:p>
            <a:pPr algn="ctr"/>
            <a:r>
              <a:rPr lang="en-GB" sz="1600" dirty="0">
                <a:solidFill>
                  <a:srgbClr val="00B0F0"/>
                </a:solidFill>
                <a:latin typeface="Georgia Pro Black" panose="02040A02050405020203" pitchFamily="18" charset="0"/>
              </a:rPr>
              <a:t>NURSE</a:t>
            </a:r>
          </a:p>
        </p:txBody>
      </p:sp>
    </p:spTree>
    <p:extLst>
      <p:ext uri="{BB962C8B-B14F-4D97-AF65-F5344CB8AC3E}">
        <p14:creationId xmlns:p14="http://schemas.microsoft.com/office/powerpoint/2010/main" val="153844897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C65EC4-BD39-2006-18FC-E22984F5C05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" name="3D Model 1" descr="Capsule pill pack">
                <a:extLst>
                  <a:ext uri="{FF2B5EF4-FFF2-40B4-BE49-F238E27FC236}">
                    <a16:creationId xmlns:a16="http://schemas.microsoft.com/office/drawing/2014/main" id="{2F852AE1-A232-61BB-08CA-39ED8F8A0E5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53678681"/>
                  </p:ext>
                </p:extLst>
              </p:nvPr>
            </p:nvGraphicFramePr>
            <p:xfrm>
              <a:off x="7516890" y="3565769"/>
              <a:ext cx="3936999" cy="2658052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3936999" cy="2658052"/>
                    </a:xfrm>
                    <a:prstGeom prst="rect">
                      <a:avLst/>
                    </a:prstGeom>
                  </am3d:spPr>
                  <am3d:camera>
                    <am3d:pos x="0" y="0" z="5425880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849580" d="1000000"/>
                    <am3d:preTrans dx="-4230" dy="-1012201" dz="-18629"/>
                    <am3d:scale>
                      <am3d:sx n="1000000" d="1000000"/>
                      <am3d:sy n="1000000" d="1000000"/>
                      <am3d:sz n="1000000" d="1000000"/>
                    </am3d:scale>
                    <am3d:rot ax="2697391" ay="763199" az="743962"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433763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" name="3D Model 1" descr="Capsule pill pack">
                <a:extLst>
                  <a:ext uri="{FF2B5EF4-FFF2-40B4-BE49-F238E27FC236}">
                    <a16:creationId xmlns:a16="http://schemas.microsoft.com/office/drawing/2014/main" id="{2F852AE1-A232-61BB-08CA-39ED8F8A0E5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516890" y="3565769"/>
                <a:ext cx="3936999" cy="2658052"/>
              </a:xfrm>
              <a:prstGeom prst="rect">
                <a:avLst/>
              </a:prstGeom>
            </p:spPr>
          </p:pic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F912493F-5711-5495-0CD1-161FCBC0EC72}"/>
              </a:ext>
            </a:extLst>
          </p:cNvPr>
          <p:cNvSpPr txBox="1"/>
          <p:nvPr/>
        </p:nvSpPr>
        <p:spPr>
          <a:xfrm>
            <a:off x="1170040" y="876185"/>
            <a:ext cx="806245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kern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“The nurse is a person who has completed a program of basic, generalized nursing education and is authorised by the appropriate regulatory authority to practice nursing in his/her country.”</a:t>
            </a:r>
          </a:p>
          <a:p>
            <a:endParaRPr lang="en-GB" sz="3200" kern="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endParaRPr lang="en-GB" sz="3200" kern="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endParaRPr lang="en-GB" sz="3200" kern="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endParaRPr lang="en-GB" sz="3200" kern="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en-GB" sz="2000" kern="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International Council of Nurses (ICN) (1987)</a:t>
            </a:r>
          </a:p>
        </p:txBody>
      </p:sp>
    </p:spTree>
    <p:extLst>
      <p:ext uri="{BB962C8B-B14F-4D97-AF65-F5344CB8AC3E}">
        <p14:creationId xmlns:p14="http://schemas.microsoft.com/office/powerpoint/2010/main" val="15008052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1D0422-69A7-520C-6F28-C06186834A3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5" name="3D Model 4" descr="IV Drip on a Stand">
                <a:extLst>
                  <a:ext uri="{FF2B5EF4-FFF2-40B4-BE49-F238E27FC236}">
                    <a16:creationId xmlns:a16="http://schemas.microsoft.com/office/drawing/2014/main" id="{8932AF22-B313-515E-585C-2A48E706965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53171176"/>
                  </p:ext>
                </p:extLst>
              </p:nvPr>
            </p:nvGraphicFramePr>
            <p:xfrm>
              <a:off x="484801" y="723542"/>
              <a:ext cx="3643791" cy="4823504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3643791" cy="4823504"/>
                    </a:xfrm>
                    <a:prstGeom prst="rect">
                      <a:avLst/>
                    </a:prstGeom>
                  </am3d:spPr>
                  <am3d:camera>
                    <am3d:pos x="0" y="0" z="61800297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8288142" d="1000000"/>
                    <am3d:preTrans dx="-7476084" dy="-17884663" dz="0"/>
                    <am3d:scale>
                      <am3d:sx n="1000000" d="1000000"/>
                      <am3d:sy n="1000000" d="1000000"/>
                      <am3d:sz n="1000000" d="1000000"/>
                    </am3d:scale>
                    <am3d:rot ax="224855" ay="1183680" az="76004"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602224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" name="3D Model 4" descr="IV Drip on a Stand">
                <a:extLst>
                  <a:ext uri="{FF2B5EF4-FFF2-40B4-BE49-F238E27FC236}">
                    <a16:creationId xmlns:a16="http://schemas.microsoft.com/office/drawing/2014/main" id="{8932AF22-B313-515E-585C-2A48E706965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4801" y="723542"/>
                <a:ext cx="3643791" cy="4823504"/>
              </a:xfrm>
              <a:prstGeom prst="rect">
                <a:avLst/>
              </a:prstGeom>
            </p:spPr>
          </p:pic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AEFDEFCB-BAF6-263B-DD62-6D852D40C560}"/>
              </a:ext>
            </a:extLst>
          </p:cNvPr>
          <p:cNvSpPr/>
          <p:nvPr/>
        </p:nvSpPr>
        <p:spPr>
          <a:xfrm>
            <a:off x="3595513" y="2294096"/>
            <a:ext cx="78547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2">
                    <a:lumMod val="25000"/>
                    <a:lumOff val="75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Definition of Nursing?</a:t>
            </a:r>
          </a:p>
        </p:txBody>
      </p:sp>
    </p:spTree>
    <p:extLst>
      <p:ext uri="{BB962C8B-B14F-4D97-AF65-F5344CB8AC3E}">
        <p14:creationId xmlns:p14="http://schemas.microsoft.com/office/powerpoint/2010/main" val="1491317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1D0422-69A7-520C-6F28-C06186834A3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4E208B-C6D7-C2D1-6D90-16E27379A0C7}"/>
              </a:ext>
            </a:extLst>
          </p:cNvPr>
          <p:cNvSpPr txBox="1"/>
          <p:nvPr/>
        </p:nvSpPr>
        <p:spPr>
          <a:xfrm>
            <a:off x="1034143" y="870857"/>
            <a:ext cx="10363200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kern="1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“Nursing includes the promotion of health, prevention of illness, and the care of ill, disabled and dying people.”</a:t>
            </a:r>
          </a:p>
          <a:p>
            <a:pPr algn="r"/>
            <a:r>
              <a:rPr lang="en-GB" sz="4000" kern="100" dirty="0">
                <a:solidFill>
                  <a:schemeClr val="accent1">
                    <a:lumMod val="40000"/>
                    <a:lumOff val="60000"/>
                  </a:schemeClr>
                </a:solidFill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				</a:t>
            </a:r>
          </a:p>
          <a:p>
            <a:pPr algn="r"/>
            <a:endParaRPr lang="en-GB" sz="4000" kern="100" dirty="0">
              <a:solidFill>
                <a:schemeClr val="accent1">
                  <a:lumMod val="40000"/>
                  <a:lumOff val="60000"/>
                </a:schemeClr>
              </a:solidFill>
              <a:latin typeface="Roboto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endParaRPr lang="en-GB" sz="4000" kern="100" dirty="0">
              <a:solidFill>
                <a:schemeClr val="accent1">
                  <a:lumMod val="40000"/>
                  <a:lumOff val="60000"/>
                </a:schemeClr>
              </a:solidFill>
              <a:latin typeface="Roboto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endParaRPr lang="en-GB" sz="4000" kern="100" dirty="0">
              <a:solidFill>
                <a:schemeClr val="accent1">
                  <a:lumMod val="40000"/>
                  <a:lumOff val="60000"/>
                </a:schemeClr>
              </a:solidFill>
              <a:latin typeface="Roboto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endParaRPr lang="en-GB" sz="4000" kern="1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r>
              <a:rPr lang="en-GB" sz="2400" kern="1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ICN (2002) </a:t>
            </a:r>
            <a:endParaRPr lang="en-GB" sz="4000" kern="100" dirty="0"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>
              <a:solidFill>
                <a:srgbClr val="00B0F0"/>
              </a:solidFill>
              <a:latin typeface="Georgia Pro Black" panose="02040A02050405020203" pitchFamily="18" charset="0"/>
            </a:endParaRPr>
          </a:p>
        </p:txBody>
      </p:sp>
      <p:pic>
        <p:nvPicPr>
          <p:cNvPr id="5" name="Picture 4" descr="Doctor friendly shaking hands with a patient">
            <a:extLst>
              <a:ext uri="{FF2B5EF4-FFF2-40B4-BE49-F238E27FC236}">
                <a16:creationId xmlns:a16="http://schemas.microsoft.com/office/drawing/2014/main" id="{83164C7B-0BC0-9843-0A50-6988740F5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916" y="3111386"/>
            <a:ext cx="4773435" cy="3186175"/>
          </a:xfrm>
          <a:prstGeom prst="rect">
            <a:avLst/>
          </a:prstGeom>
        </p:spPr>
      </p:pic>
      <p:pic>
        <p:nvPicPr>
          <p:cNvPr id="11" name="Picture 10" descr="Close-up of two people holding hands">
            <a:extLst>
              <a:ext uri="{FF2B5EF4-FFF2-40B4-BE49-F238E27FC236}">
                <a16:creationId xmlns:a16="http://schemas.microsoft.com/office/drawing/2014/main" id="{79C2C21C-27F4-FB19-3E2E-370D779564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8" y="2875731"/>
            <a:ext cx="4140176" cy="276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803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C46C3E0-AB82-8E5A-909B-E5A96708A8E1}"/>
              </a:ext>
            </a:extLst>
          </p:cNvPr>
          <p:cNvGrpSpPr/>
          <p:nvPr/>
        </p:nvGrpSpPr>
        <p:grpSpPr>
          <a:xfrm>
            <a:off x="3233109" y="0"/>
            <a:ext cx="11658599" cy="6858000"/>
            <a:chOff x="2982686" y="0"/>
            <a:chExt cx="6226628" cy="6858000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3B62278-E2A1-CCDD-6501-3A24BF6B9B14}"/>
                </a:ext>
              </a:extLst>
            </p:cNvPr>
            <p:cNvSpPr/>
            <p:nvPr/>
          </p:nvSpPr>
          <p:spPr>
            <a:xfrm>
              <a:off x="2982686" y="0"/>
              <a:ext cx="5812971" cy="685800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523C3B2C-CFBD-790C-46FD-84AA3C34C63F}"/>
                </a:ext>
              </a:extLst>
            </p:cNvPr>
            <p:cNvSpPr/>
            <p:nvPr/>
          </p:nvSpPr>
          <p:spPr>
            <a:xfrm>
              <a:off x="8414657" y="1382486"/>
              <a:ext cx="794657" cy="653142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6C16A7-E98C-C937-1010-00B476589367}"/>
              </a:ext>
            </a:extLst>
          </p:cNvPr>
          <p:cNvGrpSpPr/>
          <p:nvPr/>
        </p:nvGrpSpPr>
        <p:grpSpPr>
          <a:xfrm>
            <a:off x="2024743" y="0"/>
            <a:ext cx="13095514" cy="6858000"/>
            <a:chOff x="2024743" y="0"/>
            <a:chExt cx="6291942" cy="6858000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06589DA-8F05-E36D-B16A-A107686666DB}"/>
                </a:ext>
              </a:extLst>
            </p:cNvPr>
            <p:cNvSpPr/>
            <p:nvPr/>
          </p:nvSpPr>
          <p:spPr>
            <a:xfrm>
              <a:off x="2024743" y="0"/>
              <a:ext cx="5812971" cy="6858000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56F5352-4F07-1BE0-99BC-99C3CA4AD221}"/>
                </a:ext>
              </a:extLst>
            </p:cNvPr>
            <p:cNvSpPr/>
            <p:nvPr/>
          </p:nvSpPr>
          <p:spPr>
            <a:xfrm>
              <a:off x="7522028" y="2253344"/>
              <a:ext cx="794657" cy="653142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D5FC0D7-01AA-C9EF-DE23-39FC4EF4D0BB}"/>
              </a:ext>
            </a:extLst>
          </p:cNvPr>
          <p:cNvGrpSpPr/>
          <p:nvPr/>
        </p:nvGrpSpPr>
        <p:grpSpPr>
          <a:xfrm>
            <a:off x="1066800" y="0"/>
            <a:ext cx="3603173" cy="6858000"/>
            <a:chOff x="1066800" y="0"/>
            <a:chExt cx="6291942" cy="6858000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B42C9F9-8FC0-FAA9-5407-2781EAA8FEAD}"/>
                </a:ext>
              </a:extLst>
            </p:cNvPr>
            <p:cNvSpPr/>
            <p:nvPr/>
          </p:nvSpPr>
          <p:spPr>
            <a:xfrm>
              <a:off x="1066800" y="0"/>
              <a:ext cx="5812971" cy="6858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4E61FD3B-6EF3-260B-4571-269AF0F4E555}"/>
                </a:ext>
              </a:extLst>
            </p:cNvPr>
            <p:cNvSpPr/>
            <p:nvPr/>
          </p:nvSpPr>
          <p:spPr>
            <a:xfrm>
              <a:off x="6564085" y="3429000"/>
              <a:ext cx="794657" cy="6531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CB349E6-9E14-DCDF-9BE6-DBA889D27187}"/>
              </a:ext>
            </a:extLst>
          </p:cNvPr>
          <p:cNvGrpSpPr/>
          <p:nvPr/>
        </p:nvGrpSpPr>
        <p:grpSpPr>
          <a:xfrm>
            <a:off x="-776161" y="0"/>
            <a:ext cx="4270476" cy="6858000"/>
            <a:chOff x="0" y="0"/>
            <a:chExt cx="6210299" cy="6858000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F730CBC-8271-85FC-A3C9-C40CD39D56ED}"/>
                </a:ext>
              </a:extLst>
            </p:cNvPr>
            <p:cNvSpPr/>
            <p:nvPr/>
          </p:nvSpPr>
          <p:spPr>
            <a:xfrm>
              <a:off x="0" y="0"/>
              <a:ext cx="5812971" cy="68580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FB5A48B-BD5B-21ED-2B07-8050EFAE936B}"/>
                </a:ext>
              </a:extLst>
            </p:cNvPr>
            <p:cNvSpPr/>
            <p:nvPr/>
          </p:nvSpPr>
          <p:spPr>
            <a:xfrm>
              <a:off x="5415642" y="4593772"/>
              <a:ext cx="794657" cy="65314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47DBA40-222E-CB31-708D-D266B40BC838}"/>
              </a:ext>
            </a:extLst>
          </p:cNvPr>
          <p:cNvSpPr txBox="1"/>
          <p:nvPr/>
        </p:nvSpPr>
        <p:spPr>
          <a:xfrm>
            <a:off x="6680569" y="1459936"/>
            <a:ext cx="376133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Georgia Pro Cond Black" panose="02040A06050405020203" pitchFamily="18" charset="0"/>
              </a:rPr>
              <a:t>What skills are required for the role?</a:t>
            </a:r>
          </a:p>
        </p:txBody>
      </p:sp>
      <p:pic>
        <p:nvPicPr>
          <p:cNvPr id="17" name="Graphic 16" descr="Inpatient outline">
            <a:extLst>
              <a:ext uri="{FF2B5EF4-FFF2-40B4-BE49-F238E27FC236}">
                <a16:creationId xmlns:a16="http://schemas.microsoft.com/office/drawing/2014/main" id="{E2FFDB0E-EF74-9627-F9A2-1008987305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02551" y="3940628"/>
            <a:ext cx="2917370" cy="195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8530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F4608F-68C8-796F-E68F-E670342ACEE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0E306D6-8A69-DA9F-D9A1-8C067E4838E8}"/>
              </a:ext>
            </a:extLst>
          </p:cNvPr>
          <p:cNvGrpSpPr/>
          <p:nvPr/>
        </p:nvGrpSpPr>
        <p:grpSpPr>
          <a:xfrm>
            <a:off x="0" y="-82726"/>
            <a:ext cx="7556381" cy="6603269"/>
            <a:chOff x="0" y="-82726"/>
            <a:chExt cx="7556381" cy="6603269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" name="3D Model 2" descr="Reversible free-standing chalkboard">
                  <a:extLst>
                    <a:ext uri="{FF2B5EF4-FFF2-40B4-BE49-F238E27FC236}">
                      <a16:creationId xmlns:a16="http://schemas.microsoft.com/office/drawing/2014/main" id="{D2C9B8C6-831B-00DB-4F76-872CCBC791B9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778663269"/>
                    </p:ext>
                  </p:extLst>
                </p:nvPr>
              </p:nvGraphicFramePr>
              <p:xfrm>
                <a:off x="0" y="-82726"/>
                <a:ext cx="7556381" cy="6603269"/>
              </p:xfrm>
              <a:graphic>
                <a:graphicData uri="http://schemas.microsoft.com/office/drawing/2017/model3d">
                  <am3d:model3d r:embed="rId2">
                    <am3d:spPr>
                      <a:xfrm>
                        <a:off x="0" y="0"/>
                        <a:ext cx="7556381" cy="6603269"/>
                      </a:xfrm>
                      <a:prstGeom prst="rect">
                        <a:avLst/>
                      </a:prstGeom>
                    </am3d:spPr>
                    <am3d:camera>
                      <am3d:pos x="0" y="0" z="65799775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5143" d="1000000"/>
                      <am3d:preTrans dx="0" dy="3749941" dz="0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482044" ay="1807749" az="243156"/>
                      <am3d:postTrans dx="0" dy="0" dz="0"/>
                    </am3d:trans>
                    <am3d:raster rName="Office3DRenderer" rVer="16.0.8326">
                      <am3d:blip r:embed="rId3"/>
                    </am3d:raster>
                    <am3d:objViewport viewportSz="773040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" name="3D Model 2" descr="Reversible free-standing chalkboard">
                  <a:extLst>
                    <a:ext uri="{FF2B5EF4-FFF2-40B4-BE49-F238E27FC236}">
                      <a16:creationId xmlns:a16="http://schemas.microsoft.com/office/drawing/2014/main" id="{D2C9B8C6-831B-00DB-4F76-872CCBC791B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0" y="-82726"/>
                  <a:ext cx="7556381" cy="6603269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3AE413E-96C4-14DF-089A-7AEDD17FFF05}"/>
                </a:ext>
              </a:extLst>
            </p:cNvPr>
            <p:cNvSpPr txBox="1"/>
            <p:nvPr/>
          </p:nvSpPr>
          <p:spPr>
            <a:xfrm>
              <a:off x="2188029" y="1311729"/>
              <a:ext cx="289560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>
                  <a:solidFill>
                    <a:schemeClr val="bg1"/>
                  </a:solidFill>
                  <a:latin typeface="Georgia Pro Cond Black" panose="02040A06050405020203" pitchFamily="18" charset="0"/>
                </a:rPr>
                <a:t>Academic Skills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D292C662-E16B-831D-3490-0E85B8497CFA}"/>
              </a:ext>
            </a:extLst>
          </p:cNvPr>
          <p:cNvSpPr txBox="1"/>
          <p:nvPr/>
        </p:nvSpPr>
        <p:spPr>
          <a:xfrm>
            <a:off x="6874329" y="1227628"/>
            <a:ext cx="3995057" cy="4007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400" kern="0" dirty="0">
                <a:solidFill>
                  <a:schemeClr val="bg1"/>
                </a:solidFill>
                <a:effectLst/>
                <a:latin typeface="Georgia Pro Cond Black" panose="02040A06050405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Communication</a:t>
            </a:r>
            <a:endParaRPr lang="en-GB" sz="2400" kern="100" dirty="0">
              <a:solidFill>
                <a:schemeClr val="bg1"/>
              </a:solidFill>
              <a:effectLst/>
              <a:latin typeface="Georgia Pro Cond Black" panose="02040A06050405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400" kern="0" dirty="0">
                <a:solidFill>
                  <a:schemeClr val="bg1"/>
                </a:solidFill>
                <a:effectLst/>
                <a:latin typeface="Georgia Pro Cond Black" panose="02040A06050405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Listening</a:t>
            </a:r>
            <a:endParaRPr lang="en-GB" sz="2400" kern="100" dirty="0">
              <a:solidFill>
                <a:schemeClr val="bg1"/>
              </a:solidFill>
              <a:effectLst/>
              <a:latin typeface="Georgia Pro Cond Black" panose="02040A06050405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400" kern="0" dirty="0">
                <a:solidFill>
                  <a:schemeClr val="bg1"/>
                </a:solidFill>
                <a:effectLst/>
                <a:latin typeface="Georgia Pro Cond Black" panose="02040A06050405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Note-taking</a:t>
            </a:r>
            <a:endParaRPr lang="en-GB" sz="2400" kern="100" dirty="0">
              <a:solidFill>
                <a:schemeClr val="bg1"/>
              </a:solidFill>
              <a:effectLst/>
              <a:latin typeface="Georgia Pro Cond Black" panose="02040A06050405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400" kern="0" dirty="0">
                <a:solidFill>
                  <a:schemeClr val="bg1"/>
                </a:solidFill>
                <a:effectLst/>
                <a:latin typeface="Georgia Pro Cond Black" panose="02040A06050405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Problem solving</a:t>
            </a:r>
            <a:endParaRPr lang="en-GB" sz="2400" kern="100" dirty="0">
              <a:solidFill>
                <a:schemeClr val="bg1"/>
              </a:solidFill>
              <a:effectLst/>
              <a:latin typeface="Georgia Pro Cond Black" panose="02040A06050405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400" kern="0" dirty="0">
                <a:solidFill>
                  <a:schemeClr val="bg1"/>
                </a:solidFill>
                <a:effectLst/>
                <a:latin typeface="Georgia Pro Cond Black" panose="02040A06050405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Technical literacy</a:t>
            </a:r>
            <a:endParaRPr lang="en-GB" sz="2400" kern="100" dirty="0">
              <a:solidFill>
                <a:schemeClr val="bg1"/>
              </a:solidFill>
              <a:effectLst/>
              <a:latin typeface="Georgia Pro Cond Black" panose="02040A06050405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400" kern="0" dirty="0">
                <a:solidFill>
                  <a:schemeClr val="bg1"/>
                </a:solidFill>
                <a:effectLst/>
                <a:latin typeface="Georgia Pro Cond Black" panose="02040A06050405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Attention to detail</a:t>
            </a:r>
            <a:endParaRPr lang="en-GB" sz="2400" kern="100" dirty="0">
              <a:solidFill>
                <a:schemeClr val="bg1"/>
              </a:solidFill>
              <a:effectLst/>
              <a:latin typeface="Georgia Pro Cond Black" panose="02040A06050405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400" kern="0" dirty="0">
                <a:solidFill>
                  <a:schemeClr val="bg1"/>
                </a:solidFill>
                <a:latin typeface="Georgia Pro Cond Black" panose="02040A06050405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Critical thinking</a:t>
            </a:r>
            <a:endParaRPr lang="en-GB" sz="2400" kern="100" dirty="0">
              <a:solidFill>
                <a:schemeClr val="bg1"/>
              </a:solidFill>
              <a:effectLst/>
              <a:latin typeface="Georgia Pro Cond Black" panose="02040A06050405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800" dirty="0">
              <a:solidFill>
                <a:schemeClr val="bg1"/>
              </a:solidFill>
              <a:latin typeface="Georgia Pro Cond Black" panose="02040A060504050202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228CB9-A8F1-DA92-B816-92950A3D861B}"/>
              </a:ext>
            </a:extLst>
          </p:cNvPr>
          <p:cNvSpPr txBox="1"/>
          <p:nvPr/>
        </p:nvSpPr>
        <p:spPr>
          <a:xfrm>
            <a:off x="9231086" y="6128137"/>
            <a:ext cx="2688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err="1">
                <a:solidFill>
                  <a:schemeClr val="bg1"/>
                </a:solidFill>
                <a:latin typeface="Georgia Pro Cond Black" panose="02040A06050405020203" pitchFamily="18" charset="0"/>
              </a:rPr>
              <a:t>Borglin</a:t>
            </a:r>
            <a:r>
              <a:rPr lang="en-GB" dirty="0">
                <a:solidFill>
                  <a:schemeClr val="bg1"/>
                </a:solidFill>
                <a:latin typeface="Georgia Pro Cond Black" panose="02040A06050405020203" pitchFamily="18" charset="0"/>
              </a:rPr>
              <a:t> (2012) /</a:t>
            </a:r>
          </a:p>
          <a:p>
            <a:pPr algn="r"/>
            <a:r>
              <a:rPr lang="en-GB" dirty="0">
                <a:solidFill>
                  <a:schemeClr val="bg1"/>
                </a:solidFill>
                <a:latin typeface="Georgia Pro Cond Black" panose="02040A06050405020203" pitchFamily="18" charset="0"/>
              </a:rPr>
              <a:t> NMC (20120)</a:t>
            </a:r>
          </a:p>
        </p:txBody>
      </p:sp>
    </p:spTree>
    <p:extLst>
      <p:ext uri="{BB962C8B-B14F-4D97-AF65-F5344CB8AC3E}">
        <p14:creationId xmlns:p14="http://schemas.microsoft.com/office/powerpoint/2010/main" val="2949490751"/>
      </p:ext>
    </p:extLst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F32A299-8654-B061-FFBD-05B37B94563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0587A4F-36C5-BA8D-4AC4-5644F5ED71A5}"/>
              </a:ext>
            </a:extLst>
          </p:cNvPr>
          <p:cNvGrpSpPr/>
          <p:nvPr/>
        </p:nvGrpSpPr>
        <p:grpSpPr>
          <a:xfrm>
            <a:off x="5988646" y="1632155"/>
            <a:ext cx="6467454" cy="5024284"/>
            <a:chOff x="5881862" y="629265"/>
            <a:chExt cx="6467454" cy="5024284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5" name="3D Model 4" descr="15-in. Surface Book 2">
                  <a:extLst>
                    <a:ext uri="{FF2B5EF4-FFF2-40B4-BE49-F238E27FC236}">
                      <a16:creationId xmlns:a16="http://schemas.microsoft.com/office/drawing/2014/main" id="{CD1CD1E0-C1E6-DB9B-2549-9CF4C1B41875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184608778"/>
                    </p:ext>
                  </p:extLst>
                </p:nvPr>
              </p:nvGraphicFramePr>
              <p:xfrm>
                <a:off x="5881862" y="629265"/>
                <a:ext cx="6467454" cy="5024284"/>
              </p:xfrm>
              <a:graphic>
                <a:graphicData uri="http://schemas.microsoft.com/office/drawing/2017/model3d">
                  <am3d:model3d r:embed="rId2">
                    <am3d:spPr>
                      <a:xfrm>
                        <a:off x="0" y="0"/>
                        <a:ext cx="6467454" cy="5024284"/>
                      </a:xfrm>
                      <a:prstGeom prst="rect">
                        <a:avLst/>
                      </a:prstGeom>
                    </am3d:spPr>
                    <am3d:camera>
                      <am3d:pos x="0" y="0" z="68697690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2916584" d="1000000"/>
                      <am3d:preTrans dx="0" dy="-13212141" dz="-887599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486843" ay="-1760030" az="-239719"/>
                      <am3d:postTrans dx="0" dy="0" dz="0"/>
                    </am3d:trans>
                    <am3d:raster rName="Office3DRenderer" rVer="16.0.8326">
                      <am3d:blip r:embed="rId3"/>
                    </am3d:raster>
                    <am3d:objViewport viewportSz="6615027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5" name="3D Model 4" descr="15-in. Surface Book 2">
                  <a:extLst>
                    <a:ext uri="{FF2B5EF4-FFF2-40B4-BE49-F238E27FC236}">
                      <a16:creationId xmlns:a16="http://schemas.microsoft.com/office/drawing/2014/main" id="{CD1CD1E0-C1E6-DB9B-2549-9CF4C1B41875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5988646" y="1632155"/>
                  <a:ext cx="6467454" cy="5024284"/>
                </a:xfrm>
                <a:prstGeom prst="rect">
                  <a:avLst/>
                </a:prstGeom>
              </p:spPr>
            </p:pic>
          </mc:Fallback>
        </mc:AlternateContent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C4964871-3D2D-FD1F-5A15-2E7DCCEE4A5A}"/>
                </a:ext>
              </a:extLst>
            </p:cNvPr>
            <p:cNvGrpSpPr/>
            <p:nvPr/>
          </p:nvGrpSpPr>
          <p:grpSpPr>
            <a:xfrm>
              <a:off x="8357419" y="1740309"/>
              <a:ext cx="3158267" cy="2515862"/>
              <a:chOff x="8357419" y="1740309"/>
              <a:chExt cx="3158267" cy="2515862"/>
            </a:xfrm>
          </p:grpSpPr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7B66EFAB-06C9-69A8-C123-BBE2D7AE8447}"/>
                  </a:ext>
                </a:extLst>
              </p:cNvPr>
              <p:cNvSpPr/>
              <p:nvPr/>
            </p:nvSpPr>
            <p:spPr>
              <a:xfrm>
                <a:off x="8357419" y="1740309"/>
                <a:ext cx="3158267" cy="2515862"/>
              </a:xfrm>
              <a:custGeom>
                <a:avLst/>
                <a:gdLst>
                  <a:gd name="connsiteX0" fmla="*/ 0 w 2517059"/>
                  <a:gd name="connsiteY0" fmla="*/ 294974 h 1769806"/>
                  <a:gd name="connsiteX1" fmla="*/ 294974 w 2517059"/>
                  <a:gd name="connsiteY1" fmla="*/ 0 h 1769806"/>
                  <a:gd name="connsiteX2" fmla="*/ 2222085 w 2517059"/>
                  <a:gd name="connsiteY2" fmla="*/ 0 h 1769806"/>
                  <a:gd name="connsiteX3" fmla="*/ 2517059 w 2517059"/>
                  <a:gd name="connsiteY3" fmla="*/ 294974 h 1769806"/>
                  <a:gd name="connsiteX4" fmla="*/ 2517059 w 2517059"/>
                  <a:gd name="connsiteY4" fmla="*/ 1474832 h 1769806"/>
                  <a:gd name="connsiteX5" fmla="*/ 2222085 w 2517059"/>
                  <a:gd name="connsiteY5" fmla="*/ 1769806 h 1769806"/>
                  <a:gd name="connsiteX6" fmla="*/ 294974 w 2517059"/>
                  <a:gd name="connsiteY6" fmla="*/ 1769806 h 1769806"/>
                  <a:gd name="connsiteX7" fmla="*/ 0 w 2517059"/>
                  <a:gd name="connsiteY7" fmla="*/ 1474832 h 1769806"/>
                  <a:gd name="connsiteX8" fmla="*/ 0 w 2517059"/>
                  <a:gd name="connsiteY8" fmla="*/ 294974 h 1769806"/>
                  <a:gd name="connsiteX0" fmla="*/ 0 w 2782530"/>
                  <a:gd name="connsiteY0" fmla="*/ 39864 h 2035805"/>
                  <a:gd name="connsiteX1" fmla="*/ 560445 w 2782530"/>
                  <a:gd name="connsiteY1" fmla="*/ 265999 h 2035805"/>
                  <a:gd name="connsiteX2" fmla="*/ 2487556 w 2782530"/>
                  <a:gd name="connsiteY2" fmla="*/ 265999 h 2035805"/>
                  <a:gd name="connsiteX3" fmla="*/ 2782530 w 2782530"/>
                  <a:gd name="connsiteY3" fmla="*/ 560973 h 2035805"/>
                  <a:gd name="connsiteX4" fmla="*/ 2782530 w 2782530"/>
                  <a:gd name="connsiteY4" fmla="*/ 1740831 h 2035805"/>
                  <a:gd name="connsiteX5" fmla="*/ 2487556 w 2782530"/>
                  <a:gd name="connsiteY5" fmla="*/ 2035805 h 2035805"/>
                  <a:gd name="connsiteX6" fmla="*/ 560445 w 2782530"/>
                  <a:gd name="connsiteY6" fmla="*/ 2035805 h 2035805"/>
                  <a:gd name="connsiteX7" fmla="*/ 265471 w 2782530"/>
                  <a:gd name="connsiteY7" fmla="*/ 1740831 h 2035805"/>
                  <a:gd name="connsiteX8" fmla="*/ 0 w 2782530"/>
                  <a:gd name="connsiteY8" fmla="*/ 39864 h 2035805"/>
                  <a:gd name="connsiteX0" fmla="*/ 0 w 2782530"/>
                  <a:gd name="connsiteY0" fmla="*/ 80933 h 2076874"/>
                  <a:gd name="connsiteX1" fmla="*/ 1740316 w 2782530"/>
                  <a:gd name="connsiteY1" fmla="*/ 51429 h 2076874"/>
                  <a:gd name="connsiteX2" fmla="*/ 2487556 w 2782530"/>
                  <a:gd name="connsiteY2" fmla="*/ 307068 h 2076874"/>
                  <a:gd name="connsiteX3" fmla="*/ 2782530 w 2782530"/>
                  <a:gd name="connsiteY3" fmla="*/ 602042 h 2076874"/>
                  <a:gd name="connsiteX4" fmla="*/ 2782530 w 2782530"/>
                  <a:gd name="connsiteY4" fmla="*/ 1781900 h 2076874"/>
                  <a:gd name="connsiteX5" fmla="*/ 2487556 w 2782530"/>
                  <a:gd name="connsiteY5" fmla="*/ 2076874 h 2076874"/>
                  <a:gd name="connsiteX6" fmla="*/ 560445 w 2782530"/>
                  <a:gd name="connsiteY6" fmla="*/ 2076874 h 2076874"/>
                  <a:gd name="connsiteX7" fmla="*/ 265471 w 2782530"/>
                  <a:gd name="connsiteY7" fmla="*/ 1781900 h 2076874"/>
                  <a:gd name="connsiteX8" fmla="*/ 0 w 2782530"/>
                  <a:gd name="connsiteY8" fmla="*/ 80933 h 2076874"/>
                  <a:gd name="connsiteX0" fmla="*/ 0 w 3140311"/>
                  <a:gd name="connsiteY0" fmla="*/ 80933 h 2076874"/>
                  <a:gd name="connsiteX1" fmla="*/ 1740316 w 3140311"/>
                  <a:gd name="connsiteY1" fmla="*/ 51429 h 2076874"/>
                  <a:gd name="connsiteX2" fmla="*/ 3106989 w 3140311"/>
                  <a:gd name="connsiteY2" fmla="*/ 12100 h 2076874"/>
                  <a:gd name="connsiteX3" fmla="*/ 2782530 w 3140311"/>
                  <a:gd name="connsiteY3" fmla="*/ 602042 h 2076874"/>
                  <a:gd name="connsiteX4" fmla="*/ 2782530 w 3140311"/>
                  <a:gd name="connsiteY4" fmla="*/ 1781900 h 2076874"/>
                  <a:gd name="connsiteX5" fmla="*/ 2487556 w 3140311"/>
                  <a:gd name="connsiteY5" fmla="*/ 2076874 h 2076874"/>
                  <a:gd name="connsiteX6" fmla="*/ 560445 w 3140311"/>
                  <a:gd name="connsiteY6" fmla="*/ 2076874 h 2076874"/>
                  <a:gd name="connsiteX7" fmla="*/ 265471 w 3140311"/>
                  <a:gd name="connsiteY7" fmla="*/ 1781900 h 2076874"/>
                  <a:gd name="connsiteX8" fmla="*/ 0 w 3140311"/>
                  <a:gd name="connsiteY8" fmla="*/ 80933 h 2076874"/>
                  <a:gd name="connsiteX0" fmla="*/ 0 w 3187921"/>
                  <a:gd name="connsiteY0" fmla="*/ 80933 h 2076874"/>
                  <a:gd name="connsiteX1" fmla="*/ 1740316 w 3187921"/>
                  <a:gd name="connsiteY1" fmla="*/ 51429 h 2076874"/>
                  <a:gd name="connsiteX2" fmla="*/ 3106989 w 3187921"/>
                  <a:gd name="connsiteY2" fmla="*/ 12100 h 2076874"/>
                  <a:gd name="connsiteX3" fmla="*/ 3136491 w 3187921"/>
                  <a:gd name="connsiteY3" fmla="*/ 916674 h 2076874"/>
                  <a:gd name="connsiteX4" fmla="*/ 2782530 w 3187921"/>
                  <a:gd name="connsiteY4" fmla="*/ 1781900 h 2076874"/>
                  <a:gd name="connsiteX5" fmla="*/ 2487556 w 3187921"/>
                  <a:gd name="connsiteY5" fmla="*/ 2076874 h 2076874"/>
                  <a:gd name="connsiteX6" fmla="*/ 560445 w 3187921"/>
                  <a:gd name="connsiteY6" fmla="*/ 2076874 h 2076874"/>
                  <a:gd name="connsiteX7" fmla="*/ 265471 w 3187921"/>
                  <a:gd name="connsiteY7" fmla="*/ 1781900 h 2076874"/>
                  <a:gd name="connsiteX8" fmla="*/ 0 w 3187921"/>
                  <a:gd name="connsiteY8" fmla="*/ 80933 h 2076874"/>
                  <a:gd name="connsiteX0" fmla="*/ 0 w 3187921"/>
                  <a:gd name="connsiteY0" fmla="*/ 80933 h 2434655"/>
                  <a:gd name="connsiteX1" fmla="*/ 1740316 w 3187921"/>
                  <a:gd name="connsiteY1" fmla="*/ 51429 h 2434655"/>
                  <a:gd name="connsiteX2" fmla="*/ 3106989 w 3187921"/>
                  <a:gd name="connsiteY2" fmla="*/ 12100 h 2434655"/>
                  <a:gd name="connsiteX3" fmla="*/ 3136491 w 3187921"/>
                  <a:gd name="connsiteY3" fmla="*/ 916674 h 2434655"/>
                  <a:gd name="connsiteX4" fmla="*/ 3087330 w 3187921"/>
                  <a:gd name="connsiteY4" fmla="*/ 2401333 h 2434655"/>
                  <a:gd name="connsiteX5" fmla="*/ 2487556 w 3187921"/>
                  <a:gd name="connsiteY5" fmla="*/ 2076874 h 2434655"/>
                  <a:gd name="connsiteX6" fmla="*/ 560445 w 3187921"/>
                  <a:gd name="connsiteY6" fmla="*/ 2076874 h 2434655"/>
                  <a:gd name="connsiteX7" fmla="*/ 265471 w 3187921"/>
                  <a:gd name="connsiteY7" fmla="*/ 1781900 h 2434655"/>
                  <a:gd name="connsiteX8" fmla="*/ 0 w 3187921"/>
                  <a:gd name="connsiteY8" fmla="*/ 80933 h 2434655"/>
                  <a:gd name="connsiteX0" fmla="*/ 0 w 3187921"/>
                  <a:gd name="connsiteY0" fmla="*/ 80933 h 2468969"/>
                  <a:gd name="connsiteX1" fmla="*/ 1740316 w 3187921"/>
                  <a:gd name="connsiteY1" fmla="*/ 51429 h 2468969"/>
                  <a:gd name="connsiteX2" fmla="*/ 3106989 w 3187921"/>
                  <a:gd name="connsiteY2" fmla="*/ 12100 h 2468969"/>
                  <a:gd name="connsiteX3" fmla="*/ 3136491 w 3187921"/>
                  <a:gd name="connsiteY3" fmla="*/ 916674 h 2468969"/>
                  <a:gd name="connsiteX4" fmla="*/ 3087330 w 3187921"/>
                  <a:gd name="connsiteY4" fmla="*/ 2401333 h 2468969"/>
                  <a:gd name="connsiteX5" fmla="*/ 2467892 w 3187921"/>
                  <a:gd name="connsiteY5" fmla="*/ 2381674 h 2468969"/>
                  <a:gd name="connsiteX6" fmla="*/ 560445 w 3187921"/>
                  <a:gd name="connsiteY6" fmla="*/ 2076874 h 2468969"/>
                  <a:gd name="connsiteX7" fmla="*/ 265471 w 3187921"/>
                  <a:gd name="connsiteY7" fmla="*/ 1781900 h 2468969"/>
                  <a:gd name="connsiteX8" fmla="*/ 0 w 3187921"/>
                  <a:gd name="connsiteY8" fmla="*/ 80933 h 2468969"/>
                  <a:gd name="connsiteX0" fmla="*/ 0 w 3187921"/>
                  <a:gd name="connsiteY0" fmla="*/ 95856 h 2483892"/>
                  <a:gd name="connsiteX1" fmla="*/ 1750149 w 3187921"/>
                  <a:gd name="connsiteY1" fmla="*/ 27023 h 2483892"/>
                  <a:gd name="connsiteX2" fmla="*/ 3106989 w 3187921"/>
                  <a:gd name="connsiteY2" fmla="*/ 27023 h 2483892"/>
                  <a:gd name="connsiteX3" fmla="*/ 3136491 w 3187921"/>
                  <a:gd name="connsiteY3" fmla="*/ 931597 h 2483892"/>
                  <a:gd name="connsiteX4" fmla="*/ 3087330 w 3187921"/>
                  <a:gd name="connsiteY4" fmla="*/ 2416256 h 2483892"/>
                  <a:gd name="connsiteX5" fmla="*/ 2467892 w 3187921"/>
                  <a:gd name="connsiteY5" fmla="*/ 2396597 h 2483892"/>
                  <a:gd name="connsiteX6" fmla="*/ 560445 w 3187921"/>
                  <a:gd name="connsiteY6" fmla="*/ 2091797 h 2483892"/>
                  <a:gd name="connsiteX7" fmla="*/ 265471 w 3187921"/>
                  <a:gd name="connsiteY7" fmla="*/ 1796823 h 2483892"/>
                  <a:gd name="connsiteX8" fmla="*/ 0 w 3187921"/>
                  <a:gd name="connsiteY8" fmla="*/ 95856 h 2483892"/>
                  <a:gd name="connsiteX0" fmla="*/ 0 w 3187921"/>
                  <a:gd name="connsiteY0" fmla="*/ 95856 h 2483892"/>
                  <a:gd name="connsiteX1" fmla="*/ 1750149 w 3187921"/>
                  <a:gd name="connsiteY1" fmla="*/ 27023 h 2483892"/>
                  <a:gd name="connsiteX2" fmla="*/ 3106989 w 3187921"/>
                  <a:gd name="connsiteY2" fmla="*/ 27023 h 2483892"/>
                  <a:gd name="connsiteX3" fmla="*/ 3136491 w 3187921"/>
                  <a:gd name="connsiteY3" fmla="*/ 931597 h 2483892"/>
                  <a:gd name="connsiteX4" fmla="*/ 3087330 w 3187921"/>
                  <a:gd name="connsiteY4" fmla="*/ 2416256 h 2483892"/>
                  <a:gd name="connsiteX5" fmla="*/ 2467892 w 3187921"/>
                  <a:gd name="connsiteY5" fmla="*/ 2396597 h 2483892"/>
                  <a:gd name="connsiteX6" fmla="*/ 560445 w 3187921"/>
                  <a:gd name="connsiteY6" fmla="*/ 2091797 h 2483892"/>
                  <a:gd name="connsiteX7" fmla="*/ 0 w 3187921"/>
                  <a:gd name="connsiteY7" fmla="*/ 1983636 h 2483892"/>
                  <a:gd name="connsiteX8" fmla="*/ 0 w 3187921"/>
                  <a:gd name="connsiteY8" fmla="*/ 95856 h 2483892"/>
                  <a:gd name="connsiteX0" fmla="*/ 0 w 3187921"/>
                  <a:gd name="connsiteY0" fmla="*/ 95856 h 2483892"/>
                  <a:gd name="connsiteX1" fmla="*/ 1750149 w 3187921"/>
                  <a:gd name="connsiteY1" fmla="*/ 27023 h 2483892"/>
                  <a:gd name="connsiteX2" fmla="*/ 3106989 w 3187921"/>
                  <a:gd name="connsiteY2" fmla="*/ 27023 h 2483892"/>
                  <a:gd name="connsiteX3" fmla="*/ 3136491 w 3187921"/>
                  <a:gd name="connsiteY3" fmla="*/ 931597 h 2483892"/>
                  <a:gd name="connsiteX4" fmla="*/ 3087330 w 3187921"/>
                  <a:gd name="connsiteY4" fmla="*/ 2416256 h 2483892"/>
                  <a:gd name="connsiteX5" fmla="*/ 2467892 w 3187921"/>
                  <a:gd name="connsiteY5" fmla="*/ 2396597 h 2483892"/>
                  <a:gd name="connsiteX6" fmla="*/ 570277 w 3187921"/>
                  <a:gd name="connsiteY6" fmla="*/ 2170455 h 2483892"/>
                  <a:gd name="connsiteX7" fmla="*/ 0 w 3187921"/>
                  <a:gd name="connsiteY7" fmla="*/ 1983636 h 2483892"/>
                  <a:gd name="connsiteX8" fmla="*/ 0 w 3187921"/>
                  <a:gd name="connsiteY8" fmla="*/ 95856 h 2483892"/>
                  <a:gd name="connsiteX0" fmla="*/ 0 w 3187921"/>
                  <a:gd name="connsiteY0" fmla="*/ 91653 h 2479689"/>
                  <a:gd name="connsiteX1" fmla="*/ 1524007 w 3187921"/>
                  <a:gd name="connsiteY1" fmla="*/ 32652 h 2479689"/>
                  <a:gd name="connsiteX2" fmla="*/ 3106989 w 3187921"/>
                  <a:gd name="connsiteY2" fmla="*/ 22820 h 2479689"/>
                  <a:gd name="connsiteX3" fmla="*/ 3136491 w 3187921"/>
                  <a:gd name="connsiteY3" fmla="*/ 927394 h 2479689"/>
                  <a:gd name="connsiteX4" fmla="*/ 3087330 w 3187921"/>
                  <a:gd name="connsiteY4" fmla="*/ 2412053 h 2479689"/>
                  <a:gd name="connsiteX5" fmla="*/ 2467892 w 3187921"/>
                  <a:gd name="connsiteY5" fmla="*/ 2392394 h 2479689"/>
                  <a:gd name="connsiteX6" fmla="*/ 570277 w 3187921"/>
                  <a:gd name="connsiteY6" fmla="*/ 2166252 h 2479689"/>
                  <a:gd name="connsiteX7" fmla="*/ 0 w 3187921"/>
                  <a:gd name="connsiteY7" fmla="*/ 1979433 h 2479689"/>
                  <a:gd name="connsiteX8" fmla="*/ 0 w 3187921"/>
                  <a:gd name="connsiteY8" fmla="*/ 91653 h 2479689"/>
                  <a:gd name="connsiteX0" fmla="*/ 0 w 3187921"/>
                  <a:gd name="connsiteY0" fmla="*/ 95856 h 2483892"/>
                  <a:gd name="connsiteX1" fmla="*/ 1130717 w 3187921"/>
                  <a:gd name="connsiteY1" fmla="*/ 27023 h 2483892"/>
                  <a:gd name="connsiteX2" fmla="*/ 3106989 w 3187921"/>
                  <a:gd name="connsiteY2" fmla="*/ 27023 h 2483892"/>
                  <a:gd name="connsiteX3" fmla="*/ 3136491 w 3187921"/>
                  <a:gd name="connsiteY3" fmla="*/ 931597 h 2483892"/>
                  <a:gd name="connsiteX4" fmla="*/ 3087330 w 3187921"/>
                  <a:gd name="connsiteY4" fmla="*/ 2416256 h 2483892"/>
                  <a:gd name="connsiteX5" fmla="*/ 2467892 w 3187921"/>
                  <a:gd name="connsiteY5" fmla="*/ 2396597 h 2483892"/>
                  <a:gd name="connsiteX6" fmla="*/ 570277 w 3187921"/>
                  <a:gd name="connsiteY6" fmla="*/ 2170455 h 2483892"/>
                  <a:gd name="connsiteX7" fmla="*/ 0 w 3187921"/>
                  <a:gd name="connsiteY7" fmla="*/ 1983636 h 2483892"/>
                  <a:gd name="connsiteX8" fmla="*/ 0 w 3187921"/>
                  <a:gd name="connsiteY8" fmla="*/ 95856 h 2483892"/>
                  <a:gd name="connsiteX0" fmla="*/ 0 w 3187921"/>
                  <a:gd name="connsiteY0" fmla="*/ 86226 h 2474262"/>
                  <a:gd name="connsiteX1" fmla="*/ 1130717 w 3187921"/>
                  <a:gd name="connsiteY1" fmla="*/ 17393 h 2474262"/>
                  <a:gd name="connsiteX2" fmla="*/ 3106989 w 3187921"/>
                  <a:gd name="connsiteY2" fmla="*/ 17393 h 2474262"/>
                  <a:gd name="connsiteX3" fmla="*/ 3136491 w 3187921"/>
                  <a:gd name="connsiteY3" fmla="*/ 921967 h 2474262"/>
                  <a:gd name="connsiteX4" fmla="*/ 3087330 w 3187921"/>
                  <a:gd name="connsiteY4" fmla="*/ 2406626 h 2474262"/>
                  <a:gd name="connsiteX5" fmla="*/ 2467892 w 3187921"/>
                  <a:gd name="connsiteY5" fmla="*/ 2386967 h 2474262"/>
                  <a:gd name="connsiteX6" fmla="*/ 570277 w 3187921"/>
                  <a:gd name="connsiteY6" fmla="*/ 2160825 h 2474262"/>
                  <a:gd name="connsiteX7" fmla="*/ 0 w 3187921"/>
                  <a:gd name="connsiteY7" fmla="*/ 1974006 h 2474262"/>
                  <a:gd name="connsiteX8" fmla="*/ 0 w 3187921"/>
                  <a:gd name="connsiteY8" fmla="*/ 86226 h 2474262"/>
                  <a:gd name="connsiteX0" fmla="*/ 0 w 3187921"/>
                  <a:gd name="connsiteY0" fmla="*/ 86226 h 2474262"/>
                  <a:gd name="connsiteX1" fmla="*/ 1130717 w 3187921"/>
                  <a:gd name="connsiteY1" fmla="*/ 17393 h 2474262"/>
                  <a:gd name="connsiteX2" fmla="*/ 3106989 w 3187921"/>
                  <a:gd name="connsiteY2" fmla="*/ 17393 h 2474262"/>
                  <a:gd name="connsiteX3" fmla="*/ 3136491 w 3187921"/>
                  <a:gd name="connsiteY3" fmla="*/ 921967 h 2474262"/>
                  <a:gd name="connsiteX4" fmla="*/ 3087330 w 3187921"/>
                  <a:gd name="connsiteY4" fmla="*/ 2406626 h 2474262"/>
                  <a:gd name="connsiteX5" fmla="*/ 2467892 w 3187921"/>
                  <a:gd name="connsiteY5" fmla="*/ 2386967 h 2474262"/>
                  <a:gd name="connsiteX6" fmla="*/ 570277 w 3187921"/>
                  <a:gd name="connsiteY6" fmla="*/ 2160825 h 2474262"/>
                  <a:gd name="connsiteX7" fmla="*/ 9832 w 3187921"/>
                  <a:gd name="connsiteY7" fmla="*/ 1993671 h 2474262"/>
                  <a:gd name="connsiteX8" fmla="*/ 0 w 3187921"/>
                  <a:gd name="connsiteY8" fmla="*/ 86226 h 2474262"/>
                  <a:gd name="connsiteX0" fmla="*/ 0 w 3187921"/>
                  <a:gd name="connsiteY0" fmla="*/ 86226 h 2474262"/>
                  <a:gd name="connsiteX1" fmla="*/ 1720652 w 3187921"/>
                  <a:gd name="connsiteY1" fmla="*/ 17393 h 2474262"/>
                  <a:gd name="connsiteX2" fmla="*/ 3106989 w 3187921"/>
                  <a:gd name="connsiteY2" fmla="*/ 17393 h 2474262"/>
                  <a:gd name="connsiteX3" fmla="*/ 3136491 w 3187921"/>
                  <a:gd name="connsiteY3" fmla="*/ 921967 h 2474262"/>
                  <a:gd name="connsiteX4" fmla="*/ 3087330 w 3187921"/>
                  <a:gd name="connsiteY4" fmla="*/ 2406626 h 2474262"/>
                  <a:gd name="connsiteX5" fmla="*/ 2467892 w 3187921"/>
                  <a:gd name="connsiteY5" fmla="*/ 2386967 h 2474262"/>
                  <a:gd name="connsiteX6" fmla="*/ 570277 w 3187921"/>
                  <a:gd name="connsiteY6" fmla="*/ 2160825 h 2474262"/>
                  <a:gd name="connsiteX7" fmla="*/ 9832 w 3187921"/>
                  <a:gd name="connsiteY7" fmla="*/ 1993671 h 2474262"/>
                  <a:gd name="connsiteX8" fmla="*/ 0 w 3187921"/>
                  <a:gd name="connsiteY8" fmla="*/ 86226 h 2474262"/>
                  <a:gd name="connsiteX0" fmla="*/ 0 w 3187921"/>
                  <a:gd name="connsiteY0" fmla="*/ 94436 h 2482472"/>
                  <a:gd name="connsiteX1" fmla="*/ 1730485 w 3187921"/>
                  <a:gd name="connsiteY1" fmla="*/ 5939 h 2482472"/>
                  <a:gd name="connsiteX2" fmla="*/ 3106989 w 3187921"/>
                  <a:gd name="connsiteY2" fmla="*/ 25603 h 2482472"/>
                  <a:gd name="connsiteX3" fmla="*/ 3136491 w 3187921"/>
                  <a:gd name="connsiteY3" fmla="*/ 930177 h 2482472"/>
                  <a:gd name="connsiteX4" fmla="*/ 3087330 w 3187921"/>
                  <a:gd name="connsiteY4" fmla="*/ 2414836 h 2482472"/>
                  <a:gd name="connsiteX5" fmla="*/ 2467892 w 3187921"/>
                  <a:gd name="connsiteY5" fmla="*/ 2395177 h 2482472"/>
                  <a:gd name="connsiteX6" fmla="*/ 570277 w 3187921"/>
                  <a:gd name="connsiteY6" fmla="*/ 2169035 h 2482472"/>
                  <a:gd name="connsiteX7" fmla="*/ 9832 w 3187921"/>
                  <a:gd name="connsiteY7" fmla="*/ 2001881 h 2482472"/>
                  <a:gd name="connsiteX8" fmla="*/ 0 w 3187921"/>
                  <a:gd name="connsiteY8" fmla="*/ 94436 h 2482472"/>
                  <a:gd name="connsiteX0" fmla="*/ 0 w 3194702"/>
                  <a:gd name="connsiteY0" fmla="*/ 117994 h 2506030"/>
                  <a:gd name="connsiteX1" fmla="*/ 1730485 w 3194702"/>
                  <a:gd name="connsiteY1" fmla="*/ 29497 h 2506030"/>
                  <a:gd name="connsiteX2" fmla="*/ 3116821 w 3194702"/>
                  <a:gd name="connsiteY2" fmla="*/ 0 h 2506030"/>
                  <a:gd name="connsiteX3" fmla="*/ 3136491 w 3194702"/>
                  <a:gd name="connsiteY3" fmla="*/ 953735 h 2506030"/>
                  <a:gd name="connsiteX4" fmla="*/ 3087330 w 3194702"/>
                  <a:gd name="connsiteY4" fmla="*/ 2438394 h 2506030"/>
                  <a:gd name="connsiteX5" fmla="*/ 2467892 w 3194702"/>
                  <a:gd name="connsiteY5" fmla="*/ 2418735 h 2506030"/>
                  <a:gd name="connsiteX6" fmla="*/ 570277 w 3194702"/>
                  <a:gd name="connsiteY6" fmla="*/ 2192593 h 2506030"/>
                  <a:gd name="connsiteX7" fmla="*/ 9832 w 3194702"/>
                  <a:gd name="connsiteY7" fmla="*/ 2025439 h 2506030"/>
                  <a:gd name="connsiteX8" fmla="*/ 0 w 3194702"/>
                  <a:gd name="connsiteY8" fmla="*/ 117994 h 2506030"/>
                  <a:gd name="connsiteX0" fmla="*/ 0 w 3158267"/>
                  <a:gd name="connsiteY0" fmla="*/ 127826 h 2515862"/>
                  <a:gd name="connsiteX1" fmla="*/ 1730485 w 3158267"/>
                  <a:gd name="connsiteY1" fmla="*/ 39329 h 2515862"/>
                  <a:gd name="connsiteX2" fmla="*/ 3057827 w 3158267"/>
                  <a:gd name="connsiteY2" fmla="*/ 0 h 2515862"/>
                  <a:gd name="connsiteX3" fmla="*/ 3136491 w 3158267"/>
                  <a:gd name="connsiteY3" fmla="*/ 963567 h 2515862"/>
                  <a:gd name="connsiteX4" fmla="*/ 3087330 w 3158267"/>
                  <a:gd name="connsiteY4" fmla="*/ 2448226 h 2515862"/>
                  <a:gd name="connsiteX5" fmla="*/ 2467892 w 3158267"/>
                  <a:gd name="connsiteY5" fmla="*/ 2428567 h 2515862"/>
                  <a:gd name="connsiteX6" fmla="*/ 570277 w 3158267"/>
                  <a:gd name="connsiteY6" fmla="*/ 2202425 h 2515862"/>
                  <a:gd name="connsiteX7" fmla="*/ 9832 w 3158267"/>
                  <a:gd name="connsiteY7" fmla="*/ 2035271 h 2515862"/>
                  <a:gd name="connsiteX8" fmla="*/ 0 w 3158267"/>
                  <a:gd name="connsiteY8" fmla="*/ 127826 h 251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58267" h="2515862">
                    <a:moveTo>
                      <a:pt x="0" y="127826"/>
                    </a:moveTo>
                    <a:cubicBezTo>
                      <a:pt x="0" y="-35084"/>
                      <a:pt x="1380762" y="68826"/>
                      <a:pt x="1730485" y="39329"/>
                    </a:cubicBezTo>
                    <a:lnTo>
                      <a:pt x="3057827" y="0"/>
                    </a:lnTo>
                    <a:cubicBezTo>
                      <a:pt x="3220737" y="0"/>
                      <a:pt x="3136491" y="800657"/>
                      <a:pt x="3136491" y="963567"/>
                    </a:cubicBezTo>
                    <a:lnTo>
                      <a:pt x="3087330" y="2448226"/>
                    </a:lnTo>
                    <a:cubicBezTo>
                      <a:pt x="3087330" y="2611136"/>
                      <a:pt x="2630802" y="2428567"/>
                      <a:pt x="2467892" y="2428567"/>
                    </a:cubicBezTo>
                    <a:lnTo>
                      <a:pt x="570277" y="2202425"/>
                    </a:lnTo>
                    <a:cubicBezTo>
                      <a:pt x="407367" y="2202425"/>
                      <a:pt x="9832" y="2198181"/>
                      <a:pt x="9832" y="2035271"/>
                    </a:cubicBezTo>
                    <a:cubicBezTo>
                      <a:pt x="6555" y="1399456"/>
                      <a:pt x="3277" y="763641"/>
                      <a:pt x="0" y="127826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1029A71-3399-7488-976D-2F3E53E36A46}"/>
                  </a:ext>
                </a:extLst>
              </p:cNvPr>
              <p:cNvSpPr txBox="1"/>
              <p:nvPr/>
            </p:nvSpPr>
            <p:spPr>
              <a:xfrm>
                <a:off x="8545287" y="2281084"/>
                <a:ext cx="278253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solidFill>
                      <a:srgbClr val="FFFF00"/>
                    </a:solidFill>
                    <a:latin typeface="Georgia Pro Cond Black" panose="02040A06050405020203" pitchFamily="18" charset="0"/>
                  </a:rPr>
                  <a:t>Professional Skills?</a:t>
                </a:r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0F410F3-D231-F3A0-6890-9CCC6FDD338E}"/>
              </a:ext>
            </a:extLst>
          </p:cNvPr>
          <p:cNvGrpSpPr/>
          <p:nvPr/>
        </p:nvGrpSpPr>
        <p:grpSpPr>
          <a:xfrm>
            <a:off x="264100" y="3141407"/>
            <a:ext cx="3462619" cy="3424568"/>
            <a:chOff x="264100" y="3141407"/>
            <a:chExt cx="3462619" cy="3424568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9" name="3D Model 8" descr="Books">
                  <a:extLst>
                    <a:ext uri="{FF2B5EF4-FFF2-40B4-BE49-F238E27FC236}">
                      <a16:creationId xmlns:a16="http://schemas.microsoft.com/office/drawing/2014/main" id="{F4566875-E625-BD6E-32E3-0D19D7FF0329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444320093"/>
                    </p:ext>
                  </p:extLst>
                </p:nvPr>
              </p:nvGraphicFramePr>
              <p:xfrm>
                <a:off x="264100" y="3141407"/>
                <a:ext cx="3462619" cy="3424568"/>
              </p:xfrm>
              <a:graphic>
                <a:graphicData uri="http://schemas.microsoft.com/office/drawing/2017/model3d">
                  <am3d:model3d r:embed="rId4">
                    <am3d:spPr>
                      <a:xfrm>
                        <a:off x="0" y="0"/>
                        <a:ext cx="3462619" cy="3424568"/>
                      </a:xfrm>
                      <a:prstGeom prst="rect">
                        <a:avLst/>
                      </a:prstGeom>
                    </am3d:spPr>
                    <am3d:camera>
                      <am3d:pos x="0" y="0" z="69236153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2964344" d="1000000"/>
                      <am3d:preTrans dx="0" dy="-8821788" dz="0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8333388" ay="-377012" az="-10472645"/>
                      <am3d:postTrans dx="0" dy="0" dz="0"/>
                    </am3d:trans>
                    <am3d:raster rName="Office3DRenderer" rVer="16.0.8326">
                      <am3d:blip r:embed="rId5"/>
                    </am3d:raster>
                    <am3d:objViewport viewportSz="530808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9" name="3D Model 8" descr="Books">
                  <a:extLst>
                    <a:ext uri="{FF2B5EF4-FFF2-40B4-BE49-F238E27FC236}">
                      <a16:creationId xmlns:a16="http://schemas.microsoft.com/office/drawing/2014/main" id="{F4566875-E625-BD6E-32E3-0D19D7FF032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64100" y="3141407"/>
                  <a:ext cx="3462619" cy="3424568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CCFC6F6-DFB7-4D7C-8115-10206EBD7BA6}"/>
                </a:ext>
              </a:extLst>
            </p:cNvPr>
            <p:cNvSpPr txBox="1"/>
            <p:nvPr/>
          </p:nvSpPr>
          <p:spPr>
            <a:xfrm rot="19972092">
              <a:off x="1309950" y="3800119"/>
              <a:ext cx="137092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>
                  <a:solidFill>
                    <a:srgbClr val="FFFF00"/>
                  </a:solidFill>
                  <a:latin typeface="Georgia Pro Cond Black" panose="02040A06050405020203" pitchFamily="18" charset="0"/>
                </a:rPr>
                <a:t>What professional skills does a nurse need</a:t>
              </a:r>
            </a:p>
          </p:txBody>
        </p:sp>
      </p:grpSp>
      <p:pic>
        <p:nvPicPr>
          <p:cNvPr id="19" name="Picture 18" descr="Happy healthcare professional with patient">
            <a:extLst>
              <a:ext uri="{FF2B5EF4-FFF2-40B4-BE49-F238E27FC236}">
                <a16:creationId xmlns:a16="http://schemas.microsoft.com/office/drawing/2014/main" id="{453D4E22-E5D7-1EF3-0802-9FE5310112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869" y="369813"/>
            <a:ext cx="2559677" cy="2245972"/>
          </a:xfrm>
          <a:prstGeom prst="cloudCallout">
            <a:avLst>
              <a:gd name="adj1" fmla="val -54705"/>
              <a:gd name="adj2" fmla="val 96915"/>
            </a:avLst>
          </a:prstGeom>
          <a:ln>
            <a:solidFill>
              <a:schemeClr val="bg1"/>
            </a:solidFill>
          </a:ln>
        </p:spPr>
      </p:pic>
      <p:pic>
        <p:nvPicPr>
          <p:cNvPr id="23" name="Picture 22" descr="Elderly woman receiving an needle">
            <a:extLst>
              <a:ext uri="{FF2B5EF4-FFF2-40B4-BE49-F238E27FC236}">
                <a16:creationId xmlns:a16="http://schemas.microsoft.com/office/drawing/2014/main" id="{0E92FC9D-93A5-F572-6D2E-38F979496F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520" y="369813"/>
            <a:ext cx="3252306" cy="2382513"/>
          </a:xfrm>
          <a:prstGeom prst="cloudCallout">
            <a:avLst>
              <a:gd name="adj1" fmla="val 52818"/>
              <a:gd name="adj2" fmla="val 69566"/>
            </a:avLst>
          </a:prstGeom>
        </p:spPr>
      </p:pic>
    </p:spTree>
    <p:extLst>
      <p:ext uri="{BB962C8B-B14F-4D97-AF65-F5344CB8AC3E}">
        <p14:creationId xmlns:p14="http://schemas.microsoft.com/office/powerpoint/2010/main" val="3217686012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F32A299-8654-B061-FFBD-05B37B94563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84AF21-4B79-D042-3D38-3D82026BF56D}"/>
              </a:ext>
            </a:extLst>
          </p:cNvPr>
          <p:cNvSpPr txBox="1"/>
          <p:nvPr/>
        </p:nvSpPr>
        <p:spPr>
          <a:xfrm>
            <a:off x="914400" y="766916"/>
            <a:ext cx="3333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Decision Making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FB122D-E7C2-C640-D0D7-5B8086758D8C}"/>
              </a:ext>
            </a:extLst>
          </p:cNvPr>
          <p:cNvSpPr txBox="1"/>
          <p:nvPr/>
        </p:nvSpPr>
        <p:spPr>
          <a:xfrm>
            <a:off x="3374571" y="1734279"/>
            <a:ext cx="33331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Non-Judgemental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28269D-8D42-A054-8956-C1BB2957F62A}"/>
              </a:ext>
            </a:extLst>
          </p:cNvPr>
          <p:cNvSpPr txBox="1"/>
          <p:nvPr/>
        </p:nvSpPr>
        <p:spPr>
          <a:xfrm>
            <a:off x="914399" y="3030823"/>
            <a:ext cx="3333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Conscientious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AD2B8B-F01C-231C-B14D-3FEBC2B17707}"/>
              </a:ext>
            </a:extLst>
          </p:cNvPr>
          <p:cNvSpPr txBox="1"/>
          <p:nvPr/>
        </p:nvSpPr>
        <p:spPr>
          <a:xfrm>
            <a:off x="8617972" y="1158382"/>
            <a:ext cx="3333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Knowledgeable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04AED0-B821-E5F7-9E74-5D5278323A9B}"/>
              </a:ext>
            </a:extLst>
          </p:cNvPr>
          <p:cNvSpPr txBox="1"/>
          <p:nvPr/>
        </p:nvSpPr>
        <p:spPr>
          <a:xfrm>
            <a:off x="4350773" y="3228594"/>
            <a:ext cx="33331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Risk Management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078D4F4-E2D2-C1A3-ED26-C5FE54AB30D4}"/>
              </a:ext>
            </a:extLst>
          </p:cNvPr>
          <p:cNvSpPr txBox="1"/>
          <p:nvPr/>
        </p:nvSpPr>
        <p:spPr>
          <a:xfrm>
            <a:off x="5805948" y="519059"/>
            <a:ext cx="3333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Adaptable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174EBC8-F3B1-68E6-E8AD-DFE382695411}"/>
              </a:ext>
            </a:extLst>
          </p:cNvPr>
          <p:cNvSpPr txBox="1"/>
          <p:nvPr/>
        </p:nvSpPr>
        <p:spPr>
          <a:xfrm>
            <a:off x="7297467" y="4086637"/>
            <a:ext cx="33331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Working autonomously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7DB5207-46A0-A467-248D-BCDC8BA27E54}"/>
              </a:ext>
            </a:extLst>
          </p:cNvPr>
          <p:cNvSpPr txBox="1"/>
          <p:nvPr/>
        </p:nvSpPr>
        <p:spPr>
          <a:xfrm>
            <a:off x="9069204" y="5553273"/>
            <a:ext cx="3333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Team Player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BAA29F5-5338-8DA3-C383-EE396604B5BE}"/>
              </a:ext>
            </a:extLst>
          </p:cNvPr>
          <p:cNvSpPr txBox="1"/>
          <p:nvPr/>
        </p:nvSpPr>
        <p:spPr>
          <a:xfrm>
            <a:off x="8617972" y="2663062"/>
            <a:ext cx="3333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Reflective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73C3AC0-8A62-B4E2-9ADE-167A2FCE860F}"/>
              </a:ext>
            </a:extLst>
          </p:cNvPr>
          <p:cNvSpPr txBox="1"/>
          <p:nvPr/>
        </p:nvSpPr>
        <p:spPr>
          <a:xfrm>
            <a:off x="1602658" y="5040744"/>
            <a:ext cx="33331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Up to date with practice procedures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17BF57B-9BA6-1C44-DC11-FDDD9F07A2C3}"/>
              </a:ext>
            </a:extLst>
          </p:cNvPr>
          <p:cNvSpPr txBox="1"/>
          <p:nvPr/>
        </p:nvSpPr>
        <p:spPr>
          <a:xfrm>
            <a:off x="10589342" y="6372564"/>
            <a:ext cx="2023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NMC, 2010</a:t>
            </a:r>
          </a:p>
        </p:txBody>
      </p:sp>
    </p:spTree>
    <p:extLst>
      <p:ext uri="{BB962C8B-B14F-4D97-AF65-F5344CB8AC3E}">
        <p14:creationId xmlns:p14="http://schemas.microsoft.com/office/powerpoint/2010/main" val="4721213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13" grpId="0"/>
      <p:bldP spid="14" grpId="0"/>
      <p:bldP spid="15" grpId="0"/>
      <p:bldP spid="16" grpId="0"/>
      <p:bldP spid="18" grpId="0"/>
      <p:bldP spid="20" grpId="0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mputer Generated Lights">
            <a:extLst>
              <a:ext uri="{FF2B5EF4-FFF2-40B4-BE49-F238E27FC236}">
                <a16:creationId xmlns:a16="http://schemas.microsoft.com/office/drawing/2014/main" id="{5C34AF2B-160A-9851-156E-83FC8BBF2C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65766D-9BA8-B964-2227-915C66611B0A}"/>
              </a:ext>
            </a:extLst>
          </p:cNvPr>
          <p:cNvSpPr txBox="1"/>
          <p:nvPr/>
        </p:nvSpPr>
        <p:spPr>
          <a:xfrm>
            <a:off x="4103914" y="2623458"/>
            <a:ext cx="3548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Personal Skills?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BCED1B-DCF1-9FE8-8802-0189E27108E1}"/>
              </a:ext>
            </a:extLst>
          </p:cNvPr>
          <p:cNvSpPr txBox="1"/>
          <p:nvPr/>
        </p:nvSpPr>
        <p:spPr>
          <a:xfrm>
            <a:off x="141514" y="892630"/>
            <a:ext cx="3548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Intuitive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8807C5-E87C-FE61-93F4-145EA496B095}"/>
              </a:ext>
            </a:extLst>
          </p:cNvPr>
          <p:cNvSpPr txBox="1"/>
          <p:nvPr/>
        </p:nvSpPr>
        <p:spPr>
          <a:xfrm>
            <a:off x="-435428" y="3167390"/>
            <a:ext cx="3548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Empathetic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413F54-1688-0F07-63E4-3C7AE23E237B}"/>
              </a:ext>
            </a:extLst>
          </p:cNvPr>
          <p:cNvSpPr txBox="1"/>
          <p:nvPr/>
        </p:nvSpPr>
        <p:spPr>
          <a:xfrm>
            <a:off x="8131628" y="4597881"/>
            <a:ext cx="35487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Ability to read patients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BFC5DB7-F324-074A-D578-C46102FF1C53}"/>
              </a:ext>
            </a:extLst>
          </p:cNvPr>
          <p:cNvSpPr txBox="1"/>
          <p:nvPr/>
        </p:nvSpPr>
        <p:spPr>
          <a:xfrm>
            <a:off x="272142" y="5442150"/>
            <a:ext cx="3548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Sympathetic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E1AFF6-355C-EFC5-4B2E-93CD2B27493D}"/>
              </a:ext>
            </a:extLst>
          </p:cNvPr>
          <p:cNvSpPr txBox="1"/>
          <p:nvPr/>
        </p:nvSpPr>
        <p:spPr>
          <a:xfrm>
            <a:off x="8001000" y="452306"/>
            <a:ext cx="3548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Empathetic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B4D8F71-2805-9537-3654-BA83F2B70E69}"/>
              </a:ext>
            </a:extLst>
          </p:cNvPr>
          <p:cNvSpPr txBox="1"/>
          <p:nvPr/>
        </p:nvSpPr>
        <p:spPr>
          <a:xfrm>
            <a:off x="4822374" y="5703760"/>
            <a:ext cx="3548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Sensitive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D15DBD4-5D43-2733-5E7A-F0B53AAB6E53}"/>
              </a:ext>
            </a:extLst>
          </p:cNvPr>
          <p:cNvSpPr txBox="1"/>
          <p:nvPr/>
        </p:nvSpPr>
        <p:spPr>
          <a:xfrm>
            <a:off x="9078686" y="2885068"/>
            <a:ext cx="3548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Attentive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C634E2-EFDB-E0C7-B23C-0DFDBC8D88E8}"/>
              </a:ext>
            </a:extLst>
          </p:cNvPr>
          <p:cNvSpPr txBox="1"/>
          <p:nvPr/>
        </p:nvSpPr>
        <p:spPr>
          <a:xfrm>
            <a:off x="8371115" y="5726441"/>
            <a:ext cx="35487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Bala et al. (2012) / Nursing and Midwifery Council (2018) / </a:t>
            </a:r>
            <a:r>
              <a:rPr lang="en-GB" sz="1600" dirty="0" err="1">
                <a:solidFill>
                  <a:srgbClr val="FFFF00"/>
                </a:solidFill>
                <a:latin typeface="Georgia Pro Cond Black" panose="02040A06050405020203" pitchFamily="18" charset="0"/>
              </a:rPr>
              <a:t>Stahlke</a:t>
            </a:r>
            <a:r>
              <a:rPr lang="en-GB" sz="16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 et al. (2017) / Wand et al. (2011)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CB58315-4022-D8BA-DE83-874106522DF8}"/>
              </a:ext>
            </a:extLst>
          </p:cNvPr>
          <p:cNvSpPr txBox="1"/>
          <p:nvPr/>
        </p:nvSpPr>
        <p:spPr>
          <a:xfrm>
            <a:off x="3113315" y="184705"/>
            <a:ext cx="3548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Personable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E3068C-E41A-6908-0905-6C5735042D9E}"/>
              </a:ext>
            </a:extLst>
          </p:cNvPr>
          <p:cNvSpPr txBox="1"/>
          <p:nvPr/>
        </p:nvSpPr>
        <p:spPr>
          <a:xfrm>
            <a:off x="6357256" y="1393312"/>
            <a:ext cx="3548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Resilient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7C0AF8-2A88-97D9-6317-9CD245D17759}"/>
              </a:ext>
            </a:extLst>
          </p:cNvPr>
          <p:cNvSpPr txBox="1"/>
          <p:nvPr/>
        </p:nvSpPr>
        <p:spPr>
          <a:xfrm>
            <a:off x="3222171" y="3518801"/>
            <a:ext cx="35487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Georgia Pro Cond Black" panose="02040A06050405020203" pitchFamily="18" charset="0"/>
              </a:rPr>
              <a:t>Emotionally Mature</a:t>
            </a:r>
          </a:p>
        </p:txBody>
      </p:sp>
    </p:spTree>
    <p:extLst>
      <p:ext uri="{BB962C8B-B14F-4D97-AF65-F5344CB8AC3E}">
        <p14:creationId xmlns:p14="http://schemas.microsoft.com/office/powerpoint/2010/main" val="19564408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C46C3E0-AB82-8E5A-909B-E5A96708A8E1}"/>
              </a:ext>
            </a:extLst>
          </p:cNvPr>
          <p:cNvGrpSpPr/>
          <p:nvPr/>
        </p:nvGrpSpPr>
        <p:grpSpPr>
          <a:xfrm>
            <a:off x="3233109" y="0"/>
            <a:ext cx="11658599" cy="6858000"/>
            <a:chOff x="2982686" y="0"/>
            <a:chExt cx="6226628" cy="6858000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3B62278-E2A1-CCDD-6501-3A24BF6B9B14}"/>
                </a:ext>
              </a:extLst>
            </p:cNvPr>
            <p:cNvSpPr/>
            <p:nvPr/>
          </p:nvSpPr>
          <p:spPr>
            <a:xfrm>
              <a:off x="2982686" y="0"/>
              <a:ext cx="5812971" cy="685800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523C3B2C-CFBD-790C-46FD-84AA3C34C63F}"/>
                </a:ext>
              </a:extLst>
            </p:cNvPr>
            <p:cNvSpPr/>
            <p:nvPr/>
          </p:nvSpPr>
          <p:spPr>
            <a:xfrm>
              <a:off x="8414657" y="1382486"/>
              <a:ext cx="794657" cy="653142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6C16A7-E98C-C937-1010-00B476589367}"/>
              </a:ext>
            </a:extLst>
          </p:cNvPr>
          <p:cNvGrpSpPr/>
          <p:nvPr/>
        </p:nvGrpSpPr>
        <p:grpSpPr>
          <a:xfrm>
            <a:off x="2024743" y="0"/>
            <a:ext cx="13095514" cy="6858000"/>
            <a:chOff x="2024743" y="0"/>
            <a:chExt cx="6291942" cy="6858000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06589DA-8F05-E36D-B16A-A107686666DB}"/>
                </a:ext>
              </a:extLst>
            </p:cNvPr>
            <p:cNvSpPr/>
            <p:nvPr/>
          </p:nvSpPr>
          <p:spPr>
            <a:xfrm>
              <a:off x="2024743" y="0"/>
              <a:ext cx="5812971" cy="6858000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56F5352-4F07-1BE0-99BC-99C3CA4AD221}"/>
                </a:ext>
              </a:extLst>
            </p:cNvPr>
            <p:cNvSpPr/>
            <p:nvPr/>
          </p:nvSpPr>
          <p:spPr>
            <a:xfrm>
              <a:off x="7522028" y="2253344"/>
              <a:ext cx="794657" cy="653142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D5FC0D7-01AA-C9EF-DE23-39FC4EF4D0BB}"/>
              </a:ext>
            </a:extLst>
          </p:cNvPr>
          <p:cNvGrpSpPr/>
          <p:nvPr/>
        </p:nvGrpSpPr>
        <p:grpSpPr>
          <a:xfrm>
            <a:off x="998340" y="0"/>
            <a:ext cx="14151429" cy="6858000"/>
            <a:chOff x="1066800" y="0"/>
            <a:chExt cx="6291942" cy="6858000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B42C9F9-8FC0-FAA9-5407-2781EAA8FEAD}"/>
                </a:ext>
              </a:extLst>
            </p:cNvPr>
            <p:cNvSpPr/>
            <p:nvPr/>
          </p:nvSpPr>
          <p:spPr>
            <a:xfrm>
              <a:off x="1066800" y="0"/>
              <a:ext cx="5812971" cy="6858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4E61FD3B-6EF3-260B-4571-269AF0F4E555}"/>
                </a:ext>
              </a:extLst>
            </p:cNvPr>
            <p:cNvSpPr/>
            <p:nvPr/>
          </p:nvSpPr>
          <p:spPr>
            <a:xfrm>
              <a:off x="6564085" y="3429000"/>
              <a:ext cx="794657" cy="6531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CB349E6-9E14-DCDF-9BE6-DBA889D27187}"/>
              </a:ext>
            </a:extLst>
          </p:cNvPr>
          <p:cNvGrpSpPr/>
          <p:nvPr/>
        </p:nvGrpSpPr>
        <p:grpSpPr>
          <a:xfrm>
            <a:off x="-776161" y="0"/>
            <a:ext cx="4270476" cy="6858000"/>
            <a:chOff x="0" y="0"/>
            <a:chExt cx="6210299" cy="6858000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F730CBC-8271-85FC-A3C9-C40CD39D56ED}"/>
                </a:ext>
              </a:extLst>
            </p:cNvPr>
            <p:cNvSpPr/>
            <p:nvPr/>
          </p:nvSpPr>
          <p:spPr>
            <a:xfrm>
              <a:off x="0" y="0"/>
              <a:ext cx="5812971" cy="68580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FB5A48B-BD5B-21ED-2B07-8050EFAE936B}"/>
                </a:ext>
              </a:extLst>
            </p:cNvPr>
            <p:cNvSpPr/>
            <p:nvPr/>
          </p:nvSpPr>
          <p:spPr>
            <a:xfrm>
              <a:off x="5415642" y="4593772"/>
              <a:ext cx="794657" cy="65314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47DBA40-222E-CB31-708D-D266B40BC838}"/>
              </a:ext>
            </a:extLst>
          </p:cNvPr>
          <p:cNvSpPr txBox="1"/>
          <p:nvPr/>
        </p:nvSpPr>
        <p:spPr>
          <a:xfrm>
            <a:off x="5946307" y="514406"/>
            <a:ext cx="376133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Georgia Pro Cond Black" panose="02040A06050405020203" pitchFamily="18" charset="0"/>
              </a:rPr>
              <a:t>Nursing and Midwifery Council (NMC) </a:t>
            </a:r>
          </a:p>
          <a:p>
            <a:pPr algn="ctr"/>
            <a:r>
              <a:rPr lang="en-GB" sz="4400" dirty="0">
                <a:latin typeface="Georgia Pro Cond Black" panose="02040A06050405020203" pitchFamily="18" charset="0"/>
              </a:rPr>
              <a:t>&amp; Codes of Conduct</a:t>
            </a:r>
          </a:p>
        </p:txBody>
      </p:sp>
      <p:pic>
        <p:nvPicPr>
          <p:cNvPr id="3" name="Graphic 2" descr="Needle outline">
            <a:extLst>
              <a:ext uri="{FF2B5EF4-FFF2-40B4-BE49-F238E27FC236}">
                <a16:creationId xmlns:a16="http://schemas.microsoft.com/office/drawing/2014/main" id="{0F959777-361E-4016-16F3-2F55A064F7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41982" y="4745590"/>
            <a:ext cx="1741424" cy="174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75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92B1F4D-5E97-5671-4FBD-D76834A2F547}"/>
              </a:ext>
            </a:extLst>
          </p:cNvPr>
          <p:cNvSpPr/>
          <p:nvPr/>
        </p:nvSpPr>
        <p:spPr>
          <a:xfrm>
            <a:off x="-634516" y="-250372"/>
            <a:ext cx="13490545" cy="755468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DB4F6F-A784-FCF1-9CE2-86B5BFF8B745}"/>
              </a:ext>
            </a:extLst>
          </p:cNvPr>
          <p:cNvSpPr txBox="1"/>
          <p:nvPr/>
        </p:nvSpPr>
        <p:spPr>
          <a:xfrm>
            <a:off x="405479" y="1635634"/>
            <a:ext cx="376133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Georgia Pro Cond Black" panose="02040A06050405020203" pitchFamily="18" charset="0"/>
              </a:rPr>
              <a:t>Nursing and Midwifery Council (NMC) </a:t>
            </a: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3DFF5AD4-8203-6E1E-2C2E-64F89B6E6197}"/>
              </a:ext>
            </a:extLst>
          </p:cNvPr>
          <p:cNvSpPr/>
          <p:nvPr/>
        </p:nvSpPr>
        <p:spPr>
          <a:xfrm>
            <a:off x="5176477" y="293913"/>
            <a:ext cx="6379029" cy="5290458"/>
          </a:xfrm>
          <a:prstGeom prst="wedgeEllipse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53689B-C176-4C24-93D4-11A672396205}"/>
              </a:ext>
            </a:extLst>
          </p:cNvPr>
          <p:cNvSpPr txBox="1"/>
          <p:nvPr/>
        </p:nvSpPr>
        <p:spPr>
          <a:xfrm>
            <a:off x="6607629" y="1134890"/>
            <a:ext cx="398417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kern="100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Georgia Pro Black" panose="02040A02050405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NMC’s aim is to ensure “…safe, effective and kind nursing and midwifery practice that improves everyone’s health and wellbeing.”</a:t>
            </a:r>
          </a:p>
          <a:p>
            <a:pPr algn="r"/>
            <a:endParaRPr lang="en-GB" sz="2400" kern="100" dirty="0">
              <a:solidFill>
                <a:schemeClr val="accent1">
                  <a:lumMod val="20000"/>
                  <a:lumOff val="80000"/>
                </a:schemeClr>
              </a:solidFill>
              <a:latin typeface="Georgia Pro Black" panose="02040A02050405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r>
              <a:rPr lang="en-GB" sz="2400" kern="100" dirty="0">
                <a:solidFill>
                  <a:schemeClr val="accent1">
                    <a:lumMod val="20000"/>
                    <a:lumOff val="80000"/>
                  </a:schemeClr>
                </a:solidFill>
                <a:latin typeface="Georgia Pro Black" panose="02040A02050405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NMC, 2024</a:t>
            </a:r>
            <a:endParaRPr lang="en-GB" sz="2400" kern="100" dirty="0">
              <a:solidFill>
                <a:schemeClr val="accent1">
                  <a:lumMod val="20000"/>
                  <a:lumOff val="80000"/>
                </a:schemeClr>
              </a:solidFill>
              <a:effectLst/>
              <a:latin typeface="Georgia Pro Black" panose="02040A02050405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41034"/>
      </p:ext>
    </p:extLst>
  </p:cSld>
  <p:clrMapOvr>
    <a:masterClrMapping/>
  </p:clrMapOvr>
  <p:transition spd="med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23C8D59-40D7-4A50-1A30-A32822F86B72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8806DA-5DE2-00D2-658B-AA48EC43AE52}"/>
              </a:ext>
            </a:extLst>
          </p:cNvPr>
          <p:cNvSpPr txBox="1"/>
          <p:nvPr/>
        </p:nvSpPr>
        <p:spPr>
          <a:xfrm>
            <a:off x="8450664" y="6059156"/>
            <a:ext cx="34666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>
                <a:solidFill>
                  <a:schemeClr val="tx2">
                    <a:lumMod val="75000"/>
                    <a:lumOff val="25000"/>
                  </a:schemeClr>
                </a:solidFill>
                <a:latin typeface="Georgia Pro Cond Black" panose="02040A06050405020203" pitchFamily="18" charset="0"/>
              </a:rPr>
              <a:t>NMC (2015)</a:t>
            </a:r>
          </a:p>
        </p:txBody>
      </p:sp>
      <p:sp>
        <p:nvSpPr>
          <p:cNvPr id="4" name="Star: 4 Points 3">
            <a:extLst>
              <a:ext uri="{FF2B5EF4-FFF2-40B4-BE49-F238E27FC236}">
                <a16:creationId xmlns:a16="http://schemas.microsoft.com/office/drawing/2014/main" id="{B97B15C6-4635-764F-F0EF-5DE7CBB07932}"/>
              </a:ext>
            </a:extLst>
          </p:cNvPr>
          <p:cNvSpPr/>
          <p:nvPr/>
        </p:nvSpPr>
        <p:spPr>
          <a:xfrm>
            <a:off x="3592285" y="821871"/>
            <a:ext cx="5007429" cy="4947558"/>
          </a:xfrm>
          <a:prstGeom prst="star4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60CFBB-0ACE-FE29-97E6-269338154A0E}"/>
              </a:ext>
            </a:extLst>
          </p:cNvPr>
          <p:cNvSpPr txBox="1"/>
          <p:nvPr/>
        </p:nvSpPr>
        <p:spPr>
          <a:xfrm>
            <a:off x="4757056" y="3034040"/>
            <a:ext cx="2677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60000"/>
                    <a:lumOff val="40000"/>
                  </a:schemeClr>
                </a:solidFill>
                <a:latin typeface="Georgia Pro Cond Black" panose="02040A06050405020203" pitchFamily="18" charset="0"/>
              </a:rPr>
              <a:t>The Code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B71A4C-09E6-107A-F94A-73E63AF18723}"/>
              </a:ext>
            </a:extLst>
          </p:cNvPr>
          <p:cNvSpPr txBox="1"/>
          <p:nvPr/>
        </p:nvSpPr>
        <p:spPr>
          <a:xfrm>
            <a:off x="4060371" y="270534"/>
            <a:ext cx="3973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Georgia Pro Cond Black" panose="02040A06050405020203" pitchFamily="18" charset="0"/>
              </a:rPr>
              <a:t>Prioritise people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722742-5D0C-0E36-FA68-541A65CC147C}"/>
              </a:ext>
            </a:extLst>
          </p:cNvPr>
          <p:cNvSpPr txBox="1"/>
          <p:nvPr/>
        </p:nvSpPr>
        <p:spPr>
          <a:xfrm>
            <a:off x="8294913" y="3034040"/>
            <a:ext cx="26778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Georgia Pro Cond Black" panose="02040A06050405020203" pitchFamily="18" charset="0"/>
              </a:rPr>
              <a:t>Practice effectively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918DFC-D77E-1E4F-C10B-5C77728FBD69}"/>
              </a:ext>
            </a:extLst>
          </p:cNvPr>
          <p:cNvSpPr txBox="1"/>
          <p:nvPr/>
        </p:nvSpPr>
        <p:spPr>
          <a:xfrm>
            <a:off x="4757056" y="5769429"/>
            <a:ext cx="2677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Georgia Pro Cond Black" panose="02040A06050405020203" pitchFamily="18" charset="0"/>
              </a:rPr>
              <a:t>Preserve safety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E5E8F6-95E6-0A7F-222D-24E8D1973BF0}"/>
              </a:ext>
            </a:extLst>
          </p:cNvPr>
          <p:cNvSpPr txBox="1"/>
          <p:nvPr/>
        </p:nvSpPr>
        <p:spPr>
          <a:xfrm>
            <a:off x="1219199" y="3034040"/>
            <a:ext cx="26778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Georgia Pro Cond Black" panose="02040A06050405020203" pitchFamily="18" charset="0"/>
              </a:rPr>
              <a:t>Promote professionalism &amp; trust</a:t>
            </a:r>
          </a:p>
        </p:txBody>
      </p:sp>
    </p:spTree>
    <p:extLst>
      <p:ext uri="{BB962C8B-B14F-4D97-AF65-F5344CB8AC3E}">
        <p14:creationId xmlns:p14="http://schemas.microsoft.com/office/powerpoint/2010/main" val="2533184646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23C8D59-40D7-4A50-1A30-A32822F86B72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31CC1B5-E258-9C0F-45E7-39C3B6BF7559}"/>
              </a:ext>
            </a:extLst>
          </p:cNvPr>
          <p:cNvSpPr/>
          <p:nvPr/>
        </p:nvSpPr>
        <p:spPr>
          <a:xfrm>
            <a:off x="3941403" y="374687"/>
            <a:ext cx="430919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6600" b="1" u="sng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2">
                    <a:lumMod val="90000"/>
                    <a:lumOff val="1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Georgia Pro Black" panose="02040A02050405020203" pitchFamily="18" charset="0"/>
              </a:rPr>
              <a:t>The 6 C’s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2EBCEE1-4F5E-214C-AE97-6F9AF207DF88}"/>
              </a:ext>
            </a:extLst>
          </p:cNvPr>
          <p:cNvSpPr txBox="1"/>
          <p:nvPr/>
        </p:nvSpPr>
        <p:spPr>
          <a:xfrm>
            <a:off x="3510642" y="1821320"/>
            <a:ext cx="5170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Georgia Pro Black" panose="02040A02050405020203" pitchFamily="18" charset="0"/>
              </a:rPr>
              <a:t>CARE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CF9CC5E-DCD9-6D4E-6612-6782C88A3F11}"/>
              </a:ext>
            </a:extLst>
          </p:cNvPr>
          <p:cNvSpPr txBox="1"/>
          <p:nvPr/>
        </p:nvSpPr>
        <p:spPr>
          <a:xfrm>
            <a:off x="3510642" y="2495365"/>
            <a:ext cx="5170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6600"/>
                </a:solidFill>
                <a:latin typeface="Georgia Pro Black" panose="02040A02050405020203" pitchFamily="18" charset="0"/>
              </a:rPr>
              <a:t>COMPASSION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5395484-6C39-C289-FF97-5171640C6AB5}"/>
              </a:ext>
            </a:extLst>
          </p:cNvPr>
          <p:cNvSpPr txBox="1"/>
          <p:nvPr/>
        </p:nvSpPr>
        <p:spPr>
          <a:xfrm>
            <a:off x="3510642" y="3169411"/>
            <a:ext cx="5170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FF00"/>
                </a:solidFill>
                <a:latin typeface="Georgia Pro Black" panose="02040A02050405020203" pitchFamily="18" charset="0"/>
              </a:rPr>
              <a:t>COMPETENCE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271BD57-B4C8-299E-6DA2-C3A0FC5759AE}"/>
              </a:ext>
            </a:extLst>
          </p:cNvPr>
          <p:cNvSpPr txBox="1"/>
          <p:nvPr/>
        </p:nvSpPr>
        <p:spPr>
          <a:xfrm>
            <a:off x="3510642" y="3803187"/>
            <a:ext cx="5170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50"/>
                </a:solidFill>
                <a:latin typeface="Georgia Pro Black" panose="02040A02050405020203" pitchFamily="18" charset="0"/>
              </a:rPr>
              <a:t>COMMUNICATION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7764E77-8E02-05CB-B61B-526DD59C500D}"/>
              </a:ext>
            </a:extLst>
          </p:cNvPr>
          <p:cNvSpPr txBox="1"/>
          <p:nvPr/>
        </p:nvSpPr>
        <p:spPr>
          <a:xfrm>
            <a:off x="3510642" y="4449518"/>
            <a:ext cx="5170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Georgia Pro Black" panose="02040A02050405020203" pitchFamily="18" charset="0"/>
              </a:rPr>
              <a:t>COURAGE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6AA7355-FBDB-EDC4-07CD-BDF692C30C38}"/>
              </a:ext>
            </a:extLst>
          </p:cNvPr>
          <p:cNvSpPr txBox="1"/>
          <p:nvPr/>
        </p:nvSpPr>
        <p:spPr>
          <a:xfrm>
            <a:off x="3510642" y="5070002"/>
            <a:ext cx="5170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5">
                    <a:lumMod val="60000"/>
                    <a:lumOff val="40000"/>
                  </a:schemeClr>
                </a:solidFill>
                <a:latin typeface="Georgia Pro Black" panose="02040A02050405020203" pitchFamily="18" charset="0"/>
              </a:rPr>
              <a:t>COMMITMENT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8806DA-5DE2-00D2-658B-AA48EC43AE52}"/>
              </a:ext>
            </a:extLst>
          </p:cNvPr>
          <p:cNvSpPr txBox="1"/>
          <p:nvPr/>
        </p:nvSpPr>
        <p:spPr>
          <a:xfrm>
            <a:off x="8450664" y="6059156"/>
            <a:ext cx="34666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>
                <a:solidFill>
                  <a:schemeClr val="tx2">
                    <a:lumMod val="75000"/>
                    <a:lumOff val="25000"/>
                  </a:schemeClr>
                </a:solidFill>
                <a:latin typeface="Georgia Pro Cond Black" panose="02040A06050405020203" pitchFamily="18" charset="0"/>
              </a:rPr>
              <a:t>NMC (2015)</a:t>
            </a:r>
          </a:p>
        </p:txBody>
      </p:sp>
    </p:spTree>
    <p:extLst>
      <p:ext uri="{BB962C8B-B14F-4D97-AF65-F5344CB8AC3E}">
        <p14:creationId xmlns:p14="http://schemas.microsoft.com/office/powerpoint/2010/main" val="38145164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C46C3E0-AB82-8E5A-909B-E5A96708A8E1}"/>
              </a:ext>
            </a:extLst>
          </p:cNvPr>
          <p:cNvGrpSpPr/>
          <p:nvPr/>
        </p:nvGrpSpPr>
        <p:grpSpPr>
          <a:xfrm>
            <a:off x="3233109" y="0"/>
            <a:ext cx="11658599" cy="6858000"/>
            <a:chOff x="2982686" y="0"/>
            <a:chExt cx="6226628" cy="6858000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3B62278-E2A1-CCDD-6501-3A24BF6B9B14}"/>
                </a:ext>
              </a:extLst>
            </p:cNvPr>
            <p:cNvSpPr/>
            <p:nvPr/>
          </p:nvSpPr>
          <p:spPr>
            <a:xfrm>
              <a:off x="2982686" y="0"/>
              <a:ext cx="5812971" cy="685800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523C3B2C-CFBD-790C-46FD-84AA3C34C63F}"/>
                </a:ext>
              </a:extLst>
            </p:cNvPr>
            <p:cNvSpPr/>
            <p:nvPr/>
          </p:nvSpPr>
          <p:spPr>
            <a:xfrm>
              <a:off x="8414657" y="1382486"/>
              <a:ext cx="794657" cy="653142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6C16A7-E98C-C937-1010-00B476589367}"/>
              </a:ext>
            </a:extLst>
          </p:cNvPr>
          <p:cNvGrpSpPr/>
          <p:nvPr/>
        </p:nvGrpSpPr>
        <p:grpSpPr>
          <a:xfrm>
            <a:off x="2024743" y="0"/>
            <a:ext cx="13095514" cy="6858000"/>
            <a:chOff x="2024743" y="0"/>
            <a:chExt cx="6291942" cy="6858000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06589DA-8F05-E36D-B16A-A107686666DB}"/>
                </a:ext>
              </a:extLst>
            </p:cNvPr>
            <p:cNvSpPr/>
            <p:nvPr/>
          </p:nvSpPr>
          <p:spPr>
            <a:xfrm>
              <a:off x="2024743" y="0"/>
              <a:ext cx="5812971" cy="6858000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56F5352-4F07-1BE0-99BC-99C3CA4AD221}"/>
                </a:ext>
              </a:extLst>
            </p:cNvPr>
            <p:cNvSpPr/>
            <p:nvPr/>
          </p:nvSpPr>
          <p:spPr>
            <a:xfrm>
              <a:off x="7522028" y="2253344"/>
              <a:ext cx="794657" cy="653142"/>
            </a:xfrm>
            <a:prstGeom prst="round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D5FC0D7-01AA-C9EF-DE23-39FC4EF4D0BB}"/>
              </a:ext>
            </a:extLst>
          </p:cNvPr>
          <p:cNvGrpSpPr/>
          <p:nvPr/>
        </p:nvGrpSpPr>
        <p:grpSpPr>
          <a:xfrm>
            <a:off x="998340" y="0"/>
            <a:ext cx="14151429" cy="6858000"/>
            <a:chOff x="1066800" y="0"/>
            <a:chExt cx="6291942" cy="6858000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B42C9F9-8FC0-FAA9-5407-2781EAA8FEAD}"/>
                </a:ext>
              </a:extLst>
            </p:cNvPr>
            <p:cNvSpPr/>
            <p:nvPr/>
          </p:nvSpPr>
          <p:spPr>
            <a:xfrm>
              <a:off x="1066800" y="0"/>
              <a:ext cx="5812971" cy="6858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4E61FD3B-6EF3-260B-4571-269AF0F4E555}"/>
                </a:ext>
              </a:extLst>
            </p:cNvPr>
            <p:cNvSpPr/>
            <p:nvPr/>
          </p:nvSpPr>
          <p:spPr>
            <a:xfrm>
              <a:off x="6564085" y="3429000"/>
              <a:ext cx="794657" cy="6531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CB349E6-9E14-DCDF-9BE6-DBA889D27187}"/>
              </a:ext>
            </a:extLst>
          </p:cNvPr>
          <p:cNvGrpSpPr/>
          <p:nvPr/>
        </p:nvGrpSpPr>
        <p:grpSpPr>
          <a:xfrm>
            <a:off x="-1197429" y="0"/>
            <a:ext cx="16347198" cy="6858000"/>
            <a:chOff x="0" y="0"/>
            <a:chExt cx="6210299" cy="6858000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F730CBC-8271-85FC-A3C9-C40CD39D56ED}"/>
                </a:ext>
              </a:extLst>
            </p:cNvPr>
            <p:cNvSpPr/>
            <p:nvPr/>
          </p:nvSpPr>
          <p:spPr>
            <a:xfrm>
              <a:off x="0" y="0"/>
              <a:ext cx="5812971" cy="68580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FB5A48B-BD5B-21ED-2B07-8050EFAE936B}"/>
                </a:ext>
              </a:extLst>
            </p:cNvPr>
            <p:cNvSpPr/>
            <p:nvPr/>
          </p:nvSpPr>
          <p:spPr>
            <a:xfrm>
              <a:off x="5415642" y="4593772"/>
              <a:ext cx="794657" cy="65314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47DBA40-222E-CB31-708D-D266B40BC838}"/>
              </a:ext>
            </a:extLst>
          </p:cNvPr>
          <p:cNvSpPr txBox="1"/>
          <p:nvPr/>
        </p:nvSpPr>
        <p:spPr>
          <a:xfrm>
            <a:off x="2994779" y="1459936"/>
            <a:ext cx="62024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Georgia Pro Cond Black" panose="02040A06050405020203" pitchFamily="18" charset="0"/>
              </a:rPr>
              <a:t>Commitment to Professional Practice</a:t>
            </a:r>
          </a:p>
        </p:txBody>
      </p:sp>
      <p:pic>
        <p:nvPicPr>
          <p:cNvPr id="17" name="Graphic 16" descr="Adhesive Bandage outline">
            <a:extLst>
              <a:ext uri="{FF2B5EF4-FFF2-40B4-BE49-F238E27FC236}">
                <a16:creationId xmlns:a16="http://schemas.microsoft.com/office/drawing/2014/main" id="{19EB04C0-9DEB-3EB9-DC71-62336B01A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99857" y="3156857"/>
            <a:ext cx="3145971" cy="3145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762319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EADA14-527B-3FD6-FBA5-BE15B984086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149D8A-D74A-6021-52B1-4727C75F22F0}"/>
              </a:ext>
            </a:extLst>
          </p:cNvPr>
          <p:cNvSpPr/>
          <p:nvPr/>
        </p:nvSpPr>
        <p:spPr>
          <a:xfrm>
            <a:off x="7445829" y="391886"/>
            <a:ext cx="4463142" cy="52904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Smiling healthcare professional">
            <a:extLst>
              <a:ext uri="{FF2B5EF4-FFF2-40B4-BE49-F238E27FC236}">
                <a16:creationId xmlns:a16="http://schemas.microsoft.com/office/drawing/2014/main" id="{4A2DAD5F-7C79-7C3E-2694-5A40BA74E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6314" y="827314"/>
            <a:ext cx="3222171" cy="30479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8F60AB-A104-269D-3B4D-FD40A197F4AA}"/>
              </a:ext>
            </a:extLst>
          </p:cNvPr>
          <p:cNvSpPr txBox="1"/>
          <p:nvPr/>
        </p:nvSpPr>
        <p:spPr>
          <a:xfrm>
            <a:off x="8066314" y="4191000"/>
            <a:ext cx="32221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Ink Free" panose="03080402000500000000" pitchFamily="66" charset="0"/>
              </a:rPr>
              <a:t>Nursing in 2024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FECB47E-0900-C7BE-98E6-7A4F780DE2DA}"/>
              </a:ext>
            </a:extLst>
          </p:cNvPr>
          <p:cNvSpPr txBox="1"/>
          <p:nvPr/>
        </p:nvSpPr>
        <p:spPr>
          <a:xfrm>
            <a:off x="947057" y="827314"/>
            <a:ext cx="514894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2">
                    <a:lumMod val="75000"/>
                    <a:lumOff val="25000"/>
                  </a:schemeClr>
                </a:solidFill>
                <a:latin typeface="Georgia Pro Cond Black" panose="02040A06050405020203" pitchFamily="18" charset="0"/>
                <a:ea typeface="Calibri" panose="020F0502020204030204" pitchFamily="34" charset="0"/>
              </a:rPr>
              <a:t>“</a:t>
            </a:r>
            <a:r>
              <a:rPr lang="en-GB" sz="3200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Georgia Pro Cond Black" panose="02040A06050405020203" pitchFamily="18" charset="0"/>
                <a:ea typeface="Calibri" panose="020F0502020204030204" pitchFamily="34" charset="0"/>
              </a:rPr>
              <a:t>The commitment of nurses to their profession and workplace is closely linked to the delivery of high-quality patient care.” </a:t>
            </a:r>
          </a:p>
          <a:p>
            <a:endParaRPr lang="en-GB" sz="3200" dirty="0">
              <a:solidFill>
                <a:schemeClr val="tx2">
                  <a:lumMod val="75000"/>
                  <a:lumOff val="25000"/>
                </a:schemeClr>
              </a:solidFill>
              <a:latin typeface="Georgia Pro Cond Black" panose="02040A06050405020203" pitchFamily="18" charset="0"/>
              <a:ea typeface="Calibri" panose="020F0502020204030204" pitchFamily="34" charset="0"/>
            </a:endParaRPr>
          </a:p>
          <a:p>
            <a:r>
              <a:rPr lang="en-GB" sz="2000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Georgia Pro Cond Black" panose="02040A06050405020203" pitchFamily="18" charset="0"/>
                <a:ea typeface="Calibri" panose="020F0502020204030204" pitchFamily="34" charset="0"/>
              </a:rPr>
              <a:t>Kaldal</a:t>
            </a:r>
            <a:r>
              <a:rPr lang="en-GB" sz="2000" dirty="0">
                <a:solidFill>
                  <a:schemeClr val="tx2">
                    <a:lumMod val="75000"/>
                    <a:lumOff val="25000"/>
                  </a:schemeClr>
                </a:solidFill>
                <a:latin typeface="Georgia Pro Cond Black" panose="02040A06050405020203" pitchFamily="18" charset="0"/>
                <a:ea typeface="Calibri" panose="020F0502020204030204" pitchFamily="34" charset="0"/>
              </a:rPr>
              <a:t> et al. (2023)</a:t>
            </a:r>
            <a:endParaRPr lang="en-GB" sz="2000" dirty="0">
              <a:solidFill>
                <a:schemeClr val="tx2">
                  <a:lumMod val="75000"/>
                  <a:lumOff val="25000"/>
                </a:schemeClr>
              </a:solidFill>
              <a:latin typeface="Georgia Pro Cond Black" panose="02040A06050405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6780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EADA14-527B-3FD6-FBA5-BE15B984086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Graphic 3" descr="Mental Health with solid fill">
            <a:extLst>
              <a:ext uri="{FF2B5EF4-FFF2-40B4-BE49-F238E27FC236}">
                <a16:creationId xmlns:a16="http://schemas.microsoft.com/office/drawing/2014/main" id="{23A48AE7-D889-85D9-CB54-0287802C9C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4285" y="1360714"/>
            <a:ext cx="4550229" cy="361405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BF202AE-A810-1F61-0EC2-59C6CC62F3FA}"/>
              </a:ext>
            </a:extLst>
          </p:cNvPr>
          <p:cNvSpPr txBox="1"/>
          <p:nvPr/>
        </p:nvSpPr>
        <p:spPr>
          <a:xfrm>
            <a:off x="5791199" y="735955"/>
            <a:ext cx="532311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tx2">
                    <a:lumMod val="90000"/>
                    <a:lumOff val="10000"/>
                  </a:schemeClr>
                </a:solidFill>
                <a:effectLst/>
                <a:latin typeface="Georgia Pro Cond Black" panose="02040A06050405020203" pitchFamily="18" charset="0"/>
                <a:ea typeface="Calibri" panose="020F0502020204030204" pitchFamily="34" charset="0"/>
              </a:rPr>
              <a:t>“Nursing professionals worldwide are required to take responsibility for their careers and professional development.”</a:t>
            </a:r>
          </a:p>
          <a:p>
            <a:endParaRPr lang="en-GB" sz="3600" dirty="0">
              <a:solidFill>
                <a:schemeClr val="tx2">
                  <a:lumMod val="90000"/>
                  <a:lumOff val="10000"/>
                </a:schemeClr>
              </a:solidFill>
              <a:latin typeface="Georgia Pro Cond Black" panose="02040A06050405020203" pitchFamily="18" charset="0"/>
              <a:ea typeface="Calibri" panose="020F0502020204030204" pitchFamily="34" charset="0"/>
            </a:endParaRPr>
          </a:p>
          <a:p>
            <a:pPr algn="r"/>
            <a:r>
              <a:rPr lang="en-GB" sz="2000" dirty="0">
                <a:solidFill>
                  <a:schemeClr val="tx2">
                    <a:lumMod val="90000"/>
                    <a:lumOff val="10000"/>
                  </a:schemeClr>
                </a:solidFill>
                <a:latin typeface="Georgia Pro Cond Black" panose="02040A06050405020203" pitchFamily="18" charset="0"/>
                <a:ea typeface="Calibri" panose="020F0502020204030204" pitchFamily="34" charset="0"/>
              </a:rPr>
              <a:t>Yamada et al. (2022)</a:t>
            </a:r>
            <a:endParaRPr lang="en-GB" sz="2000" dirty="0">
              <a:solidFill>
                <a:schemeClr val="tx2">
                  <a:lumMod val="90000"/>
                  <a:lumOff val="10000"/>
                </a:schemeClr>
              </a:solidFill>
              <a:latin typeface="Georgia Pro Cond Black" panose="02040A06050405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874243"/>
      </p:ext>
    </p:extLst>
  </p:cSld>
  <p:clrMapOvr>
    <a:masterClrMapping/>
  </p:clrMapOvr>
  <p:transition spd="slow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861A258-42F7-5FBD-412A-63D10764A2D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669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77306E-5EA0-E9E6-DEEE-0A9B99DA9E86}"/>
              </a:ext>
            </a:extLst>
          </p:cNvPr>
          <p:cNvSpPr/>
          <p:nvPr/>
        </p:nvSpPr>
        <p:spPr>
          <a:xfrm>
            <a:off x="3083957" y="2490281"/>
            <a:ext cx="6024085" cy="187743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8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THANK YOU!</a:t>
            </a:r>
          </a:p>
          <a:p>
            <a:pPr algn="ctr"/>
            <a:r>
              <a:rPr lang="en-GB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Any questions?</a:t>
            </a:r>
            <a:endParaRPr lang="en-GB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25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61F187-2FCF-4468-375F-55B86A941469}"/>
              </a:ext>
            </a:extLst>
          </p:cNvPr>
          <p:cNvSpPr txBox="1"/>
          <p:nvPr/>
        </p:nvSpPr>
        <p:spPr>
          <a:xfrm>
            <a:off x="185057" y="0"/>
            <a:ext cx="12006943" cy="4818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u="sng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Bala, S. V., Samuelson, K., </a:t>
            </a:r>
            <a:r>
              <a:rPr lang="en-GB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Hagell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P., Svensson, B., Fridlund, B., &amp; </a:t>
            </a:r>
            <a:r>
              <a:rPr lang="en-GB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Hesselgard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K. (2012). ‘The experience of care at nurse-led rheumatology clinics: Musculoskeletal Care’, 10, pp. 202–211.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Borglin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G. (2012) ‘Promoting critical thinking and academic writing skills in nurse education’,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Nurse Education Today, 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32(5), pp. 611-613.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DOI: </a:t>
            </a:r>
            <a:r>
              <a:rPr lang="en-GB" sz="1800" u="none" strike="noStrike" kern="100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https://doi.org/10.1016/j.nedt.2011.06.009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Hill, B. (2023). ‘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RCN's new definition of nursing reflects changes in health care’, 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British Journal of Nursing, 32(19). 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https://www.britishjournalofnursing.com/content/comment/rcns-new-definition-of-nursing-reflects-changes-in-health-care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10</a:t>
            </a:r>
            <a:r>
              <a:rPr lang="en-GB" sz="18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March 2024)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2893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DEB7CE-F4A0-C5BF-D3C5-633E5FB87492}"/>
              </a:ext>
            </a:extLst>
          </p:cNvPr>
          <p:cNvSpPr txBox="1"/>
          <p:nvPr/>
        </p:nvSpPr>
        <p:spPr>
          <a:xfrm>
            <a:off x="0" y="0"/>
            <a:ext cx="12192000" cy="6474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Council of Nurses (1987)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Nursing definitions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https//wwwicn.ch/resources/nursing-definitions  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10</a:t>
            </a:r>
            <a:r>
              <a:rPr lang="en-GB" sz="18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March 2024) 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Council of Nurses (2002)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Nursing definitions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https//wwwicn.ch/resources/nursing-definitions  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10</a:t>
            </a:r>
            <a:r>
              <a:rPr lang="en-GB" sz="18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March 2024)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Kaldal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M. H., </a:t>
            </a:r>
            <a:r>
              <a:rPr lang="en-GB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Voldbjerg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S. L., </a:t>
            </a:r>
            <a:r>
              <a:rPr lang="en-GB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Grønkjær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M., Conroy, T., &amp; </a:t>
            </a:r>
            <a:r>
              <a:rPr lang="en-GB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Feo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R. (2023). ‘Newly graduated nurses' commitment to the nursing profession and their workplace during their first year of employment: A focused ethnography.’ Journal of Advanced Nursing, 80, pp. 1058–1071. 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DOI: </a:t>
            </a:r>
            <a:r>
              <a:rPr lang="en-GB" sz="1800" u="none" strike="noStrike" kern="100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https://doi.org/10.1111/jan.15883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NHS England/Nursing Directorate (2013)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Compassion in Practice – One year on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800" u="none" strike="noStrike" kern="100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https://www.england.nhs.uk/wp-content/uploads/2016/05/cip-one-year-on.pdf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17</a:t>
            </a:r>
            <a:r>
              <a:rPr lang="en-GB" sz="18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March 2024)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7866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D8CB8C4-3514-BF27-A71B-953872E221EC}"/>
              </a:ext>
            </a:extLst>
          </p:cNvPr>
          <p:cNvSpPr txBox="1"/>
          <p:nvPr/>
        </p:nvSpPr>
        <p:spPr>
          <a:xfrm>
            <a:off x="0" y="0"/>
            <a:ext cx="12192000" cy="6993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Nursing and Midwifery Council (2010)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Standards for competence for registered nurses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800" u="none" strike="noStrike" kern="100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https://www.nmc.org.uk/globalassets/sitedocuments/standards/nmc-standards-for-competence-for-registered-nurses.pdf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12</a:t>
            </a:r>
            <a:r>
              <a:rPr lang="en-GB" sz="18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March 2024)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Nursing and Midwifery Council (2015)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Code 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800" u="none" strike="noStrike" kern="100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https://www.nmc.org.uk/globalassets/sitedocuments/nmc-publications/nmc-code.pdf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16</a:t>
            </a:r>
            <a:r>
              <a:rPr lang="en-GB" sz="18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March 2024)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Nursing and Midwifery Council (2018)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Future Nurse Proficiencies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800" u="none" strike="noStrike" kern="100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https://www.nmc.org.uk/globalassets/sitedocuments/standards-of-proficiency/nurses/future-nurse-proficiencies.pdf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15</a:t>
            </a:r>
            <a:r>
              <a:rPr lang="en-GB" sz="18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March 2024) 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Nursing and Midwifery Council (2024)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we do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800" u="none" strike="noStrike" kern="100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https://www.nmc.org.uk/about-us/our-role/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15</a:t>
            </a:r>
            <a:r>
              <a:rPr lang="en-GB" sz="18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March 2024) 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8170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69AB9C-C9AB-936C-A9C2-C01C5CAC1C52}"/>
              </a:ext>
            </a:extLst>
          </p:cNvPr>
          <p:cNvSpPr txBox="1"/>
          <p:nvPr/>
        </p:nvSpPr>
        <p:spPr>
          <a:xfrm>
            <a:off x="0" y="0"/>
            <a:ext cx="12192000" cy="6787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Royal College of Nursing (2024)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Definition and Principles of Nursing 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800" u="none" strike="noStrike" kern="100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https://www.rcn.org.uk/Professional-Development/Definition-and-Principles-of-Nursing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10</a:t>
            </a:r>
            <a:r>
              <a:rPr lang="en-GB" sz="18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March 2024) 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World Health Organisation (2017)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Nursing and Midwifery in the History of the World Health Organisation 1948-2017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800" u="none" strike="noStrike" kern="100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https://iris.who.int/bitstream/handle/10665/259535/9789241511902-eng.pdf?sequence=1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11</a:t>
            </a:r>
            <a:r>
              <a:rPr lang="en-GB" sz="18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March 2024)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Wand, T., White, K., Patching, J., Dixon, J., &amp; Green, T. (2011). ‘An emergency department-based mental health nurse practitioner outpatient service: Part 1, participant evaluation.’ International Journal of Mental Health Nursing, 20, pp. 392–400.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Yamada, M., </a:t>
            </a:r>
            <a:r>
              <a:rPr lang="en-GB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Asakura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K., Takada, N., Hara, Y., &amp; Sugiyama, S. (2022). ‘Psychometric properties of the Japanese version of the career competencies questionnaire for nurses: A cross-sectional study.’ BMC Nursing, 21(1), pp. 1-10. 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DOI: https://doi.org/10.1186/s12912-022-01035-5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Yamada, M., </a:t>
            </a:r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Asakura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K., Sugiyama, S., &amp; Takada, N. (2024). ‘Insights from defining nurses' career success: An integrative review.’ </a:t>
            </a:r>
            <a:r>
              <a:rPr lang="en-GB" sz="18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Nursing Open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11. DOI: </a:t>
            </a:r>
            <a:r>
              <a:rPr lang="en-GB" sz="1800" u="none" strike="noStrike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https://doi.org/10.1002/nop2.2040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437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1693</TotalTime>
  <Words>1112</Words>
  <Application>Microsoft Office PowerPoint</Application>
  <PresentationFormat>Widescreen</PresentationFormat>
  <Paragraphs>139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2" baseType="lpstr">
      <vt:lpstr>Aptos</vt:lpstr>
      <vt:lpstr>Aptos Display</vt:lpstr>
      <vt:lpstr>Arial</vt:lpstr>
      <vt:lpstr>Calibri</vt:lpstr>
      <vt:lpstr>Georgia</vt:lpstr>
      <vt:lpstr>Georgia Pro Black</vt:lpstr>
      <vt:lpstr>Georgia Pro Cond Black</vt:lpstr>
      <vt:lpstr>Ink Free</vt:lpstr>
      <vt:lpstr>Roboto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Georgia Arnold</dc:creator>
  <cp:lastModifiedBy>Georgia Arnold</cp:lastModifiedBy>
  <cp:revision>2</cp:revision>
  <dcterms:created xsi:type="dcterms:W3CDTF">2024-03-19T19:37:20Z</dcterms:created>
  <dcterms:modified xsi:type="dcterms:W3CDTF">2024-03-22T01:36:29Z</dcterms:modified>
</cp:coreProperties>
</file>