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84" r:id="rId4"/>
  </p:sldMasterIdLst>
  <p:sldIdLst>
    <p:sldId id="256" r:id="rId5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306BC0-2640-4DC3-BEBE-512D00D9ACE1}" v="6" dt="2020-05-03T23:50:24.8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538" autoAdjust="0"/>
    <p:restoredTop sz="94652"/>
  </p:normalViewPr>
  <p:slideViewPr>
    <p:cSldViewPr snapToGrid="0" snapToObjects="1">
      <p:cViewPr>
        <p:scale>
          <a:sx n="33" d="100"/>
          <a:sy n="33" d="100"/>
        </p:scale>
        <p:origin x="2102" y="-1752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on Sorg" userId="d80057f9-2b25-47fe-a1cc-93c2251db786" providerId="ADAL" clId="{74306BC0-2640-4DC3-BEBE-512D00D9ACE1}"/>
    <pc:docChg chg="undo redo custSel modSld">
      <pc:chgData name="Jason Sorg" userId="d80057f9-2b25-47fe-a1cc-93c2251db786" providerId="ADAL" clId="{74306BC0-2640-4DC3-BEBE-512D00D9ACE1}" dt="2020-05-03T23:51:25.784" v="25" actId="20577"/>
      <pc:docMkLst>
        <pc:docMk/>
      </pc:docMkLst>
      <pc:sldChg chg="addSp modSp mod">
        <pc:chgData name="Jason Sorg" userId="d80057f9-2b25-47fe-a1cc-93c2251db786" providerId="ADAL" clId="{74306BC0-2640-4DC3-BEBE-512D00D9ACE1}" dt="2020-05-03T23:51:25.784" v="25" actId="20577"/>
        <pc:sldMkLst>
          <pc:docMk/>
          <pc:sldMk cId="1032727246" sldId="256"/>
        </pc:sldMkLst>
        <pc:spChg chg="mod">
          <ac:chgData name="Jason Sorg" userId="d80057f9-2b25-47fe-a1cc-93c2251db786" providerId="ADAL" clId="{74306BC0-2640-4DC3-BEBE-512D00D9ACE1}" dt="2020-05-03T23:51:25.784" v="25" actId="20577"/>
          <ac:spMkLst>
            <pc:docMk/>
            <pc:sldMk cId="1032727246" sldId="256"/>
            <ac:spMk id="9" creationId="{00000000-0000-0000-0000-000000000000}"/>
          </ac:spMkLst>
        </pc:spChg>
        <pc:spChg chg="add mod">
          <ac:chgData name="Jason Sorg" userId="d80057f9-2b25-47fe-a1cc-93c2251db786" providerId="ADAL" clId="{74306BC0-2640-4DC3-BEBE-512D00D9ACE1}" dt="2020-05-03T23:51:06.949" v="20" actId="20577"/>
          <ac:spMkLst>
            <pc:docMk/>
            <pc:sldMk cId="1032727246" sldId="256"/>
            <ac:spMk id="22" creationId="{1ADCD607-0260-47A4-BC2D-8E8A087E71CC}"/>
          </ac:spMkLst>
        </pc:spChg>
        <pc:spChg chg="mod">
          <ac:chgData name="Jason Sorg" userId="d80057f9-2b25-47fe-a1cc-93c2251db786" providerId="ADAL" clId="{74306BC0-2640-4DC3-BEBE-512D00D9ACE1}" dt="2020-05-03T23:51:02.687" v="16" actId="20577"/>
          <ac:spMkLst>
            <pc:docMk/>
            <pc:sldMk cId="1032727246" sldId="256"/>
            <ac:spMk id="46" creationId="{247935E9-57AF-4D5D-A0C3-F1FF1E26C149}"/>
          </ac:spMkLst>
        </pc:spChg>
        <pc:spChg chg="mod">
          <ac:chgData name="Jason Sorg" userId="d80057f9-2b25-47fe-a1cc-93c2251db786" providerId="ADAL" clId="{74306BC0-2640-4DC3-BEBE-512D00D9ACE1}" dt="2020-05-03T23:50:19.603" v="6"/>
          <ac:spMkLst>
            <pc:docMk/>
            <pc:sldMk cId="1032727246" sldId="256"/>
            <ac:spMk id="58" creationId="{2F07B92F-718E-41FF-8E50-DC6025EF3D2C}"/>
          </ac:spMkLst>
        </pc:spChg>
      </pc:sldChg>
    </pc:docChg>
  </pc:docChgLst>
  <pc:docChgLst>
    <pc:chgData name="Jason Sorg" userId="d80057f9-2b25-47fe-a1cc-93c2251db786" providerId="ADAL" clId="{F307C6BA-DCA5-4ADC-9BCE-43D3D8B4855F}"/>
    <pc:docChg chg="undo custSel modSld">
      <pc:chgData name="Jason Sorg" userId="d80057f9-2b25-47fe-a1cc-93c2251db786" providerId="ADAL" clId="{F307C6BA-DCA5-4ADC-9BCE-43D3D8B4855F}" dt="2020-05-03T23:48:08.014" v="8" actId="478"/>
      <pc:docMkLst>
        <pc:docMk/>
      </pc:docMkLst>
      <pc:sldChg chg="addSp delSp modSp mod">
        <pc:chgData name="Jason Sorg" userId="d80057f9-2b25-47fe-a1cc-93c2251db786" providerId="ADAL" clId="{F307C6BA-DCA5-4ADC-9BCE-43D3D8B4855F}" dt="2020-05-03T23:48:08.014" v="8" actId="478"/>
        <pc:sldMkLst>
          <pc:docMk/>
          <pc:sldMk cId="1032727246" sldId="256"/>
        </pc:sldMkLst>
        <pc:picChg chg="mod">
          <ac:chgData name="Jason Sorg" userId="d80057f9-2b25-47fe-a1cc-93c2251db786" providerId="ADAL" clId="{F307C6BA-DCA5-4ADC-9BCE-43D3D8B4855F}" dt="2020-05-03T23:43:51.148" v="1" actId="14100"/>
          <ac:picMkLst>
            <pc:docMk/>
            <pc:sldMk cId="1032727246" sldId="256"/>
            <ac:picMk id="34" creationId="{C75FAE5A-DCE5-47C7-A181-2B891B947C06}"/>
          </ac:picMkLst>
        </pc:picChg>
        <pc:picChg chg="add del mod modCrop">
          <ac:chgData name="Jason Sorg" userId="d80057f9-2b25-47fe-a1cc-93c2251db786" providerId="ADAL" clId="{F307C6BA-DCA5-4ADC-9BCE-43D3D8B4855F}" dt="2020-05-03T23:48:08.014" v="8" actId="478"/>
          <ac:picMkLst>
            <pc:docMk/>
            <pc:sldMk cId="1032727246" sldId="256"/>
            <ac:picMk id="60" creationId="{C8BF0BDB-B37C-4405-9490-228A3B456CB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09899" y="2066778"/>
            <a:ext cx="18109397" cy="37735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 Investigation into the Feasibility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of Motorcycle Hybridization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Jason Sorg</a:t>
            </a:r>
            <a:endParaRPr lang="en-GB" altLang="en-US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Motorcycle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775398" cy="18508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Introduction</a:t>
            </a:r>
          </a:p>
          <a:p>
            <a:pPr algn="just">
              <a:spcBef>
                <a:spcPct val="50000"/>
              </a:spcBef>
            </a:pPr>
            <a:r>
              <a:rPr lang="en-AU" altLang="en-US" sz="2800" dirty="0"/>
              <a:t>The current uncertainty of where the motorcycle industry is headed in terms of future designs that meet new emissions laws while still supplying the consumer with a familiar product is the driving force behind this project. The current solution to this problem are fully electric motorcycles, and although these machines have proven to have grabbed a foothold in the industry, many consumers are not making the switch due to range / performance limitations when compared to internal combustion engines. Which is why the idea of hybridization is currently being discussed and is the reason behind this project.  </a:t>
            </a:r>
          </a:p>
          <a:p>
            <a:pPr algn="just">
              <a:spcBef>
                <a:spcPct val="50000"/>
              </a:spcBef>
            </a:pPr>
            <a:endParaRPr lang="en-AU" altLang="en-US" sz="2800" dirty="0"/>
          </a:p>
          <a:p>
            <a:pPr algn="just">
              <a:spcBef>
                <a:spcPct val="50000"/>
              </a:spcBef>
            </a:pPr>
            <a:r>
              <a:rPr lang="en-AU" altLang="en-US" sz="2800" dirty="0"/>
              <a:t> </a:t>
            </a:r>
          </a:p>
          <a:p>
            <a:pPr algn="just">
              <a:spcBef>
                <a:spcPct val="50000"/>
              </a:spcBef>
            </a:pPr>
            <a:endParaRPr lang="en-AU" altLang="en-US" sz="2800" dirty="0"/>
          </a:p>
          <a:p>
            <a:pPr algn="just">
              <a:spcBef>
                <a:spcPct val="50000"/>
              </a:spcBef>
            </a:pPr>
            <a:endParaRPr lang="en-AU" altLang="en-US" sz="2800" dirty="0"/>
          </a:p>
          <a:p>
            <a:pPr algn="just">
              <a:spcBef>
                <a:spcPct val="50000"/>
              </a:spcBef>
            </a:pPr>
            <a:endParaRPr lang="en-AU" altLang="en-US" sz="2800" dirty="0"/>
          </a:p>
          <a:p>
            <a:pPr algn="just">
              <a:spcBef>
                <a:spcPct val="50000"/>
              </a:spcBef>
            </a:pPr>
            <a:endParaRPr lang="en-AU" altLang="en-US" sz="2800" dirty="0"/>
          </a:p>
          <a:p>
            <a:pPr>
              <a:spcBef>
                <a:spcPct val="50000"/>
              </a:spcBef>
            </a:pPr>
            <a:r>
              <a:rPr lang="en-AU" altLang="en-US" sz="3600" b="1" dirty="0"/>
              <a:t>Project Aims</a:t>
            </a:r>
          </a:p>
          <a:p>
            <a:pPr algn="just">
              <a:spcBef>
                <a:spcPct val="50000"/>
              </a:spcBef>
            </a:pPr>
            <a:r>
              <a:rPr lang="en-CA" altLang="en-US" sz="2800" dirty="0"/>
              <a:t>The end goal of this project was to develop a Simulink model capable of accurately modelling a fully electric motorcycle, and then integrating a hybrid system into the Simulink model [2], which would be able to accurately predict the benefits / limitations of the hybridized powertrain. The results generated from this research will help determine the feasibility of hybridization</a:t>
            </a:r>
          </a:p>
          <a:p>
            <a:pPr algn="just">
              <a:spcBef>
                <a:spcPct val="50000"/>
              </a:spcBef>
            </a:pPr>
            <a:endParaRPr lang="en-AU" altLang="en-US" sz="2800" dirty="0"/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01868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C75FAE5A-DCE5-47C7-A181-2B891B947C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006" t="44080" r="71242" b="44189"/>
          <a:stretch/>
        </p:blipFill>
        <p:spPr>
          <a:xfrm>
            <a:off x="440292" y="2448045"/>
            <a:ext cx="2397704" cy="3066483"/>
          </a:xfrm>
          <a:prstGeom prst="rect">
            <a:avLst/>
          </a:prstGeom>
        </p:spPr>
      </p:pic>
      <p:pic>
        <p:nvPicPr>
          <p:cNvPr id="1059" name="Picture 35" descr="The Zero SR/F electric motorcycle.">
            <a:extLst>
              <a:ext uri="{FF2B5EF4-FFF2-40B4-BE49-F238E27FC236}">
                <a16:creationId xmlns:a16="http://schemas.microsoft.com/office/drawing/2014/main" id="{FF1C7BD8-2179-4BC3-9DB5-15FB702FB1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09" t="6770" b="11665"/>
          <a:stretch/>
        </p:blipFill>
        <p:spPr bwMode="auto">
          <a:xfrm>
            <a:off x="440292" y="14816351"/>
            <a:ext cx="6235088" cy="3496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Text Box 6">
            <a:extLst>
              <a:ext uri="{FF2B5EF4-FFF2-40B4-BE49-F238E27FC236}">
                <a16:creationId xmlns:a16="http://schemas.microsoft.com/office/drawing/2014/main" id="{247935E9-57AF-4D5D-A0C3-F1FF1E26C1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5398" y="6245399"/>
            <a:ext cx="7070891" cy="217712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/>
              <a:t>Methodology</a:t>
            </a:r>
          </a:p>
          <a:p>
            <a:pPr algn="just">
              <a:spcBef>
                <a:spcPct val="50000"/>
              </a:spcBef>
              <a:spcAft>
                <a:spcPts val="1800"/>
              </a:spcAft>
            </a:pPr>
            <a:r>
              <a:rPr lang="en-AU" altLang="en-US" sz="2800" dirty="0"/>
              <a:t>The first step was to create a validated fully electric simulator for steady state and dynamic drive cycles. This was achieved by correlating real-world third party data for a Zero SR/F motorcycle and then using the error percentage to determine the predicative capability of the simulator. The next step was to integrate a hybrid powertrain to the model by developing a DC-DC generator that could utilize different hybridization strategies. The following list was the final hybridization specifications used for the research:</a:t>
            </a:r>
          </a:p>
          <a:p>
            <a:pPr marL="342900" indent="-342900" algn="just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600" dirty="0"/>
              <a:t>Motorcycle Geometry – Zero SR/F.</a:t>
            </a:r>
          </a:p>
          <a:p>
            <a:pPr marL="342900" indent="-342900" algn="just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600" dirty="0"/>
              <a:t>Electric Motor – Z-Force   Motor 75-10 adapted from a 2019 Zero SR/F.</a:t>
            </a:r>
          </a:p>
          <a:p>
            <a:pPr marL="342900" indent="-342900" algn="just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600" dirty="0"/>
              <a:t>Battery Pack – Farasis 32Ah cells in a configuration of 28 Series and 2 parallel.</a:t>
            </a:r>
          </a:p>
          <a:p>
            <a:pPr marL="342900" indent="-342900" algn="just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AU" altLang="en-US" sz="2600" dirty="0"/>
              <a:t>DC Generator / DC-DC Converter – Lifan  LF170f-BDQ generator</a:t>
            </a:r>
          </a:p>
          <a:p>
            <a:pPr marL="342900" indent="-342900" algn="just">
              <a:spcBef>
                <a:spcPct val="50000"/>
              </a:spcBef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AU" altLang="en-US" sz="2600" dirty="0"/>
              <a:t>Hybridization Strategy – ICE operational at 20 mph with a 5 second delay.</a:t>
            </a:r>
          </a:p>
          <a:p>
            <a:pPr>
              <a:spcBef>
                <a:spcPct val="50000"/>
              </a:spcBef>
            </a:pPr>
            <a:r>
              <a:rPr lang="en-AU" altLang="en-US" sz="3600" b="1" dirty="0"/>
              <a:t>Results</a:t>
            </a:r>
          </a:p>
          <a:p>
            <a:pPr algn="just">
              <a:spcBef>
                <a:spcPct val="50000"/>
              </a:spcBef>
            </a:pPr>
            <a:r>
              <a:rPr lang="en-AU" altLang="en-US" sz="2800" dirty="0"/>
              <a:t>The model was stress tested against steady state data, regulated drive cycles and real-world drive cycles. The common theme among all testing was the addition of a hybridized system provided an average voltage drop reduction of </a:t>
            </a:r>
            <a:r>
              <a:rPr lang="en-AU" altLang="en-US" sz="2800" b="1" dirty="0"/>
              <a:t>22.15%. </a:t>
            </a:r>
            <a:r>
              <a:rPr lang="en-AU" altLang="en-US" sz="2800" dirty="0"/>
              <a:t>Meaning that for a real-world drive cycle the extended range was around </a:t>
            </a:r>
            <a:r>
              <a:rPr lang="en-AU" altLang="en-US" sz="2800" b="1" dirty="0"/>
              <a:t>19.83</a:t>
            </a:r>
            <a:r>
              <a:rPr lang="en-AU" altLang="en-US" sz="2800" dirty="0"/>
              <a:t> miles, [3] [4].</a:t>
            </a:r>
          </a:p>
          <a:p>
            <a:pPr marL="342900" indent="-342900" algn="just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AU" altLang="en-US" sz="2800" dirty="0"/>
          </a:p>
          <a:p>
            <a:pPr marL="342900" indent="-342900" algn="just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AU" altLang="en-US" sz="2800" dirty="0"/>
          </a:p>
          <a:p>
            <a:pPr marL="342900" indent="-342900" algn="just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AU" altLang="en-US" sz="2800" dirty="0"/>
          </a:p>
          <a:p>
            <a:pPr marL="342900" indent="-342900" algn="just">
              <a:spcBef>
                <a:spcPct val="50000"/>
              </a:spcBef>
              <a:buFont typeface="Arial" panose="020B0604020202020204" pitchFamily="34" charset="0"/>
              <a:buChar char="•"/>
            </a:pPr>
            <a:endParaRPr lang="en-AU" altLang="en-US" sz="2000" dirty="0"/>
          </a:p>
          <a:p>
            <a:pPr algn="just">
              <a:spcBef>
                <a:spcPct val="50000"/>
              </a:spcBef>
            </a:pPr>
            <a:endParaRPr lang="en-CA" altLang="en-US" sz="2800" dirty="0"/>
          </a:p>
          <a:p>
            <a:pPr algn="just">
              <a:spcBef>
                <a:spcPct val="50000"/>
              </a:spcBef>
            </a:pPr>
            <a:endParaRPr lang="en-CA" altLang="en-US" sz="2800" dirty="0"/>
          </a:p>
          <a:p>
            <a:pPr algn="just">
              <a:spcBef>
                <a:spcPct val="50000"/>
              </a:spcBef>
            </a:pPr>
            <a:endParaRPr lang="en-AU" altLang="en-US" sz="2800" dirty="0"/>
          </a:p>
        </p:txBody>
      </p:sp>
      <p:sp>
        <p:nvSpPr>
          <p:cNvPr id="47" name="Text Box 6">
            <a:extLst>
              <a:ext uri="{FF2B5EF4-FFF2-40B4-BE49-F238E27FC236}">
                <a16:creationId xmlns:a16="http://schemas.microsoft.com/office/drawing/2014/main" id="{E8C52916-C9D1-4606-9B0F-CA6205364C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06307" y="6245399"/>
            <a:ext cx="6812989" cy="14015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ts val="3000"/>
              </a:spcBef>
            </a:pPr>
            <a:r>
              <a:rPr lang="en-AU" altLang="en-US" sz="3600" b="1" dirty="0"/>
              <a:t>Conclusions</a:t>
            </a:r>
          </a:p>
          <a:p>
            <a:pPr algn="just">
              <a:spcBef>
                <a:spcPct val="50000"/>
              </a:spcBef>
            </a:pPr>
            <a:r>
              <a:rPr lang="en-CA" altLang="en-US" sz="2800" dirty="0"/>
              <a:t>The current Simulink model was successfully able to replicate a fully electric motorcycle and thus was deemed valid to use for exploratory testing such as hybridization. The results generated from hybridizing  the Zero SR/F produced significant performance benefits, which could then be utilized for performance applications or economy purposes. Currently the report has shown that motorcycle hybridization is a feasible design, but these results should only be taken as preliminary findings due to the inability to validate them against any real-world hybridization data. </a:t>
            </a:r>
          </a:p>
          <a:p>
            <a:pPr algn="just">
              <a:spcBef>
                <a:spcPct val="50000"/>
              </a:spcBef>
            </a:pPr>
            <a:endParaRPr lang="en-CA" altLang="en-US" sz="2800" dirty="0"/>
          </a:p>
          <a:p>
            <a:pPr algn="just">
              <a:spcBef>
                <a:spcPct val="50000"/>
              </a:spcBef>
            </a:pPr>
            <a:endParaRPr lang="en-CA" altLang="en-US" sz="2800" dirty="0"/>
          </a:p>
          <a:p>
            <a:pPr algn="just">
              <a:spcBef>
                <a:spcPct val="50000"/>
              </a:spcBef>
            </a:pPr>
            <a:endParaRPr lang="en-CA" altLang="en-US" sz="2800" dirty="0"/>
          </a:p>
          <a:p>
            <a:pPr algn="just">
              <a:spcBef>
                <a:spcPct val="50000"/>
              </a:spcBef>
            </a:pPr>
            <a:endParaRPr lang="en-CA" altLang="en-US" sz="2800" dirty="0"/>
          </a:p>
          <a:p>
            <a:pPr algn="just">
              <a:spcBef>
                <a:spcPct val="50000"/>
              </a:spcBef>
            </a:pPr>
            <a:endParaRPr lang="en-CA" altLang="en-US" sz="2800" dirty="0"/>
          </a:p>
          <a:p>
            <a:pPr algn="just">
              <a:spcBef>
                <a:spcPct val="50000"/>
              </a:spcBef>
            </a:pPr>
            <a:endParaRPr lang="en-CA" altLang="en-US" sz="2800" dirty="0"/>
          </a:p>
          <a:p>
            <a:pPr algn="just">
              <a:spcBef>
                <a:spcPct val="50000"/>
              </a:spcBef>
            </a:pPr>
            <a:endParaRPr lang="en-CA" altLang="en-US" sz="2800" dirty="0"/>
          </a:p>
          <a:p>
            <a:pPr algn="just">
              <a:spcBef>
                <a:spcPct val="50000"/>
              </a:spcBef>
            </a:pPr>
            <a:endParaRPr lang="en-CA" altLang="en-US" sz="2800" dirty="0"/>
          </a:p>
          <a:p>
            <a:pPr algn="just">
              <a:spcBef>
                <a:spcPct val="50000"/>
              </a:spcBef>
            </a:pPr>
            <a:endParaRPr lang="en-AU" altLang="en-US" sz="2800" dirty="0"/>
          </a:p>
        </p:txBody>
      </p:sp>
      <p:pic>
        <p:nvPicPr>
          <p:cNvPr id="50" name="Picture 49">
            <a:extLst>
              <a:ext uri="{FF2B5EF4-FFF2-40B4-BE49-F238E27FC236}">
                <a16:creationId xmlns:a16="http://schemas.microsoft.com/office/drawing/2014/main" id="{A36E338B-77D0-4FEA-8068-65B3B10B0A7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8313" t="41630" r="51244" b="28058"/>
          <a:stretch/>
        </p:blipFill>
        <p:spPr>
          <a:xfrm>
            <a:off x="0" y="23777059"/>
            <a:ext cx="21383625" cy="5096892"/>
          </a:xfrm>
          <a:prstGeom prst="rect">
            <a:avLst/>
          </a:prstGeom>
        </p:spPr>
      </p:pic>
      <p:sp>
        <p:nvSpPr>
          <p:cNvPr id="53" name="TextBox 52">
            <a:extLst>
              <a:ext uri="{FF2B5EF4-FFF2-40B4-BE49-F238E27FC236}">
                <a16:creationId xmlns:a16="http://schemas.microsoft.com/office/drawing/2014/main" id="{85CCE1D9-DFD6-4F1D-80D0-AC004727825C}"/>
              </a:ext>
            </a:extLst>
          </p:cNvPr>
          <p:cNvSpPr txBox="1"/>
          <p:nvPr/>
        </p:nvSpPr>
        <p:spPr>
          <a:xfrm>
            <a:off x="348597" y="28473841"/>
            <a:ext cx="13275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000" dirty="0">
                <a:latin typeface="Arial" charset="0"/>
                <a:ea typeface="ＭＳ Ｐゴシック" charset="-128"/>
              </a:rPr>
              <a:t>[2]</a:t>
            </a: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2FC0357C-8D0E-404C-AFA1-48BC8558F68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323706" y="1946780"/>
            <a:ext cx="8795590" cy="4310341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49594813-D4B0-4BD4-BFBD-EFAA84CE7D20}"/>
              </a:ext>
            </a:extLst>
          </p:cNvPr>
          <p:cNvSpPr txBox="1"/>
          <p:nvPr/>
        </p:nvSpPr>
        <p:spPr>
          <a:xfrm flipH="1">
            <a:off x="440292" y="18308277"/>
            <a:ext cx="2072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000" dirty="0">
                <a:latin typeface="Arial" charset="0"/>
                <a:ea typeface="ＭＳ Ｐゴシック" charset="-128"/>
              </a:rPr>
              <a:t>[1] </a:t>
            </a:r>
            <a:endParaRPr lang="en-CA" sz="4800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2F07B92F-718E-41FF-8E50-DC6025EF3D2C}"/>
              </a:ext>
            </a:extLst>
          </p:cNvPr>
          <p:cNvSpPr txBox="1"/>
          <p:nvPr/>
        </p:nvSpPr>
        <p:spPr>
          <a:xfrm flipH="1">
            <a:off x="12323706" y="2034847"/>
            <a:ext cx="2072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000" dirty="0">
                <a:latin typeface="Arial" charset="0"/>
                <a:ea typeface="ＭＳ Ｐゴシック" charset="-128"/>
              </a:rPr>
              <a:t>[3]</a:t>
            </a:r>
            <a:endParaRPr lang="en-CA" sz="4800" dirty="0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6D60E9AB-67F6-44B9-9089-D87C3BD4018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396346" y="14293593"/>
            <a:ext cx="6499492" cy="9078438"/>
          </a:xfrm>
          <a:prstGeom prst="rect">
            <a:avLst/>
          </a:prstGeom>
        </p:spPr>
      </p:pic>
      <p:sp>
        <p:nvSpPr>
          <p:cNvPr id="59" name="TextBox 58">
            <a:extLst>
              <a:ext uri="{FF2B5EF4-FFF2-40B4-BE49-F238E27FC236}">
                <a16:creationId xmlns:a16="http://schemas.microsoft.com/office/drawing/2014/main" id="{20B8BC0F-7351-4F93-A3D0-BF5F2E2FDA7E}"/>
              </a:ext>
            </a:extLst>
          </p:cNvPr>
          <p:cNvSpPr txBox="1"/>
          <p:nvPr/>
        </p:nvSpPr>
        <p:spPr>
          <a:xfrm>
            <a:off x="48218" y="28838446"/>
            <a:ext cx="13814359" cy="24552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>
              <a:spcBef>
                <a:spcPct val="50000"/>
              </a:spcBef>
            </a:pPr>
            <a:r>
              <a:rPr lang="en-AU" altLang="en-US" sz="3000" b="1" dirty="0">
                <a:solidFill>
                  <a:prstClr val="black"/>
                </a:solidFill>
                <a:ea typeface="Arial" charset="0"/>
                <a:cs typeface="Arial" charset="0"/>
              </a:rPr>
              <a:t>References</a:t>
            </a:r>
          </a:p>
          <a:p>
            <a:pPr lvl="0">
              <a:spcBef>
                <a:spcPct val="50000"/>
              </a:spcBef>
            </a:pPr>
            <a:r>
              <a:rPr lang="en-AU" altLang="en-US" sz="1400" dirty="0">
                <a:solidFill>
                  <a:prstClr val="black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[1] </a:t>
            </a:r>
            <a:r>
              <a:rPr lang="en-CA" altLang="en-US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Motorcycles, Z. (2019, June 26). 2020 Zero SR/F, Retrieved  from Robb Report: https://robbreport.com/motors/motorcycles/2020-zero-sr-f-electric-motorcycle-2856053/   </a:t>
            </a:r>
          </a:p>
          <a:p>
            <a:pPr lvl="0">
              <a:spcBef>
                <a:spcPct val="50000"/>
              </a:spcBef>
            </a:pPr>
            <a:r>
              <a:rPr lang="en-AU" altLang="en-US" sz="1400" dirty="0">
                <a:solidFill>
                  <a:prstClr val="black"/>
                </a:solidFill>
                <a:latin typeface="Arial" panose="020B0604020202020204" pitchFamily="34" charset="0"/>
                <a:cs typeface="Arial" charset="0"/>
              </a:rPr>
              <a:t>[2</a:t>
            </a:r>
            <a:r>
              <a:rPr lang="en-AU" altLang="en-US" sz="1400" dirty="0">
                <a:solidFill>
                  <a:prstClr val="black"/>
                </a:solidFill>
                <a:ea typeface="Arial" charset="0"/>
                <a:cs typeface="Arial" charset="0"/>
              </a:rPr>
              <a:t>] Powertrain Blockset, </a:t>
            </a:r>
            <a:r>
              <a:rPr lang="en-AU" altLang="en-US" sz="1400" dirty="0">
                <a:solidFill>
                  <a:prstClr val="black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(Jason, Authors Own)</a:t>
            </a:r>
            <a:r>
              <a:rPr lang="en-CA" altLang="en-US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AU" altLang="en-US" sz="1400" dirty="0">
              <a:solidFill>
                <a:prstClr val="black"/>
              </a:solidFill>
              <a:ea typeface="Arial" charset="0"/>
              <a:cs typeface="Arial" charset="0"/>
            </a:endParaRPr>
          </a:p>
          <a:p>
            <a:pPr lvl="0">
              <a:spcBef>
                <a:spcPct val="50000"/>
              </a:spcBef>
            </a:pPr>
            <a:r>
              <a:rPr lang="en-AU" altLang="en-US" sz="1400" dirty="0">
                <a:solidFill>
                  <a:prstClr val="black"/>
                </a:solidFill>
                <a:ea typeface="Arial" charset="0"/>
                <a:cs typeface="Arial" charset="0"/>
              </a:rPr>
              <a:t>[3] , [4] Real World Drive Cycle Results, </a:t>
            </a:r>
            <a:r>
              <a:rPr lang="en-AU" altLang="en-US" sz="1400" dirty="0">
                <a:solidFill>
                  <a:prstClr val="black"/>
                </a:solidFill>
                <a:latin typeface="Arial" panose="020B0604020202020204" pitchFamily="34" charset="0"/>
                <a:ea typeface="Arial" charset="0"/>
                <a:cs typeface="Arial" panose="020B0604020202020204" pitchFamily="34" charset="0"/>
              </a:rPr>
              <a:t>(Jason, Authors Own)</a:t>
            </a:r>
            <a:r>
              <a:rPr lang="en-CA" altLang="en-US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CA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ADCD607-0260-47A4-BC2D-8E8A087E71CC}"/>
              </a:ext>
            </a:extLst>
          </p:cNvPr>
          <p:cNvSpPr txBox="1"/>
          <p:nvPr/>
        </p:nvSpPr>
        <p:spPr>
          <a:xfrm flipH="1">
            <a:off x="14396346" y="23484831"/>
            <a:ext cx="2072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CA" sz="2000" dirty="0">
                <a:latin typeface="Arial" charset="0"/>
                <a:ea typeface="ＭＳ Ｐゴシック" charset="-128"/>
              </a:rPr>
              <a:t>[4]</a:t>
            </a:r>
            <a:endParaRPr lang="en-CA" sz="4800" dirty="0"/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13" ma:contentTypeDescription="Create a new document." ma:contentTypeScope="" ma:versionID="bcc41db076526a03fd618534b37d8cbf">
  <xsd:schema xmlns:xsd="http://www.w3.org/2001/XMLSchema" xmlns:xs="http://www.w3.org/2001/XMLSchema" xmlns:p="http://schemas.microsoft.com/office/2006/metadata/properties" xmlns:ns3="e5b087ed-fd45-4b48-bae7-5ede8327259a" xmlns:ns4="009d2e54-86c4-4f39-be94-35164ff440f7" targetNamespace="http://schemas.microsoft.com/office/2006/metadata/properties" ma:root="true" ma:fieldsID="885d92121a4b0acb5720060e6dc14d80" ns3:_="" ns4:_="">
    <xsd:import namespace="e5b087ed-fd45-4b48-bae7-5ede8327259a"/>
    <xsd:import namespace="009d2e54-86c4-4f39-be94-35164ff440f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9d2e54-86c4-4f39-be94-35164ff440f7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619208C-912A-4C4D-946E-898D6530598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6BF6EB3E-A268-4272-BBD3-674F3F8EADE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F52AE91-2DD1-4E94-990A-5E00B4FB10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009d2e54-86c4-4f39-be94-35164ff440f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3398</TotalTime>
  <Words>574</Words>
  <Application>Microsoft Office PowerPoint</Application>
  <PresentationFormat>Custom</PresentationFormat>
  <Paragraphs>48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Georgia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Jason Sorg</cp:lastModifiedBy>
  <cp:revision>24</cp:revision>
  <dcterms:created xsi:type="dcterms:W3CDTF">2016-02-25T08:27:32Z</dcterms:created>
  <dcterms:modified xsi:type="dcterms:W3CDTF">2020-05-03T23:51:30Z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0x0101003F5B9F87D69BA54197DE015BB36D6107</vt:lpwstr>
  </property>
</Properties>
</file>