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2" r:id="rId5"/>
    <p:sldId id="263" r:id="rId6"/>
    <p:sldId id="259" r:id="rId7"/>
    <p:sldId id="264" r:id="rId8"/>
    <p:sldId id="265" r:id="rId9"/>
    <p:sldId id="260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51" autoAdjust="0"/>
    <p:restoredTop sz="94660"/>
  </p:normalViewPr>
  <p:slideViewPr>
    <p:cSldViewPr snapToGrid="0">
      <p:cViewPr>
        <p:scale>
          <a:sx n="50" d="100"/>
          <a:sy n="50" d="100"/>
        </p:scale>
        <p:origin x="-534" y="-60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80A9C213-EE9D-4E9F-A5F2-D8E613971CC2}" type="datetimeFigureOut">
              <a:rPr lang="en-GB" smtClean="0"/>
              <a:t>26/11/2015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1C19-41D1-44ED-BE76-19D9E5393399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61186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9C213-EE9D-4E9F-A5F2-D8E613971CC2}" type="datetimeFigureOut">
              <a:rPr lang="en-GB" smtClean="0"/>
              <a:t>26/11/2015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1C19-41D1-44ED-BE76-19D9E53933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317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9C213-EE9D-4E9F-A5F2-D8E613971CC2}" type="datetimeFigureOut">
              <a:rPr lang="en-GB" smtClean="0"/>
              <a:t>26/11/2015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1C19-41D1-44ED-BE76-19D9E539339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66348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9C213-EE9D-4E9F-A5F2-D8E613971CC2}" type="datetimeFigureOut">
              <a:rPr lang="en-GB" smtClean="0"/>
              <a:t>26/11/2015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1C19-41D1-44ED-BE76-19D9E53933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9585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9C213-EE9D-4E9F-A5F2-D8E613971CC2}" type="datetimeFigureOut">
              <a:rPr lang="en-GB" smtClean="0"/>
              <a:t>26/11/2015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1C19-41D1-44ED-BE76-19D9E53933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725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9C213-EE9D-4E9F-A5F2-D8E613971CC2}" type="datetimeFigureOut">
              <a:rPr lang="en-GB" smtClean="0"/>
              <a:t>26/11/2015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1C19-41D1-44ED-BE76-19D9E53933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61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9C213-EE9D-4E9F-A5F2-D8E613971CC2}" type="datetimeFigureOut">
              <a:rPr lang="en-GB" smtClean="0"/>
              <a:t>26/11/2015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1C19-41D1-44ED-BE76-19D9E53933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675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9C213-EE9D-4E9F-A5F2-D8E613971CC2}" type="datetimeFigureOut">
              <a:rPr lang="en-GB" smtClean="0"/>
              <a:t>26/11/2015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1C19-41D1-44ED-BE76-19D9E53933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292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9C213-EE9D-4E9F-A5F2-D8E613971CC2}" type="datetimeFigureOut">
              <a:rPr lang="en-GB" smtClean="0"/>
              <a:t>26/11/2015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1C19-41D1-44ED-BE76-19D9E539339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15148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9C213-EE9D-4E9F-A5F2-D8E613971CC2}" type="datetimeFigureOut">
              <a:rPr lang="en-GB" smtClean="0"/>
              <a:t>26/11/2015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1C19-41D1-44ED-BE76-19D9E53933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996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9C213-EE9D-4E9F-A5F2-D8E613971CC2}" type="datetimeFigureOut">
              <a:rPr lang="en-GB" smtClean="0"/>
              <a:t>26/11/2015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31C19-41D1-44ED-BE76-19D9E539339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9114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0A9C213-EE9D-4E9F-A5F2-D8E613971CC2}" type="datetimeFigureOut">
              <a:rPr lang="en-GB" smtClean="0"/>
              <a:t>26/11/2015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1931C19-41D1-44ED-BE76-19D9E539339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76598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Marvellous middle ages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uses and abuses </a:t>
            </a:r>
            <a:r>
              <a:rPr lang="en-GB" smtClean="0"/>
              <a:t>of the supernatural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993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Miracles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084832"/>
            <a:ext cx="4754880" cy="42245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Associated with relics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Take place at tombs and shrines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Miracle cures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The case of Thomas Becket, 1070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dirty="0" smtClean="0"/>
              <a:t>Benedict of Peterborough’s account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dirty="0" smtClean="0"/>
              <a:t>John of Salisbury’s account</a:t>
            </a:r>
            <a:endParaRPr lang="en-GB" sz="2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4572" y="0"/>
            <a:ext cx="44680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434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Trial by ordeal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Trial by fire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Trial by hot water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Trial by cold water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Trail by communion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Ordeal of the cross</a:t>
            </a:r>
            <a:endParaRPr lang="en-GB" sz="28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0848" y="0"/>
            <a:ext cx="4081152" cy="34480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3492" y="3899749"/>
            <a:ext cx="4528508" cy="295825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2448" y="1724025"/>
            <a:ext cx="3688400" cy="2280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6132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prophecy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Biblical foundation and examples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Dreams, voices and apparitions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Hildegard of </a:t>
            </a:r>
            <a:r>
              <a:rPr lang="en-GB" sz="2800" dirty="0" err="1" smtClean="0"/>
              <a:t>Bingen</a:t>
            </a:r>
            <a:endParaRPr lang="en-GB" sz="2800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6853" y="585216"/>
            <a:ext cx="6955147" cy="552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094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Everyday miracles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err="1" smtClean="0"/>
              <a:t>Guibert</a:t>
            </a:r>
            <a:r>
              <a:rPr lang="en-GB" sz="2800" dirty="0" smtClean="0"/>
              <a:t> of </a:t>
            </a:r>
            <a:r>
              <a:rPr lang="en-GB" sz="2800" dirty="0" err="1" smtClean="0"/>
              <a:t>Nogent</a:t>
            </a:r>
            <a:endParaRPr lang="en-GB" sz="2800" dirty="0" smtClean="0"/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The case of the tied feet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The case of the stolen fishing rights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Miracle cures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The role of human decisions and agency</a:t>
            </a:r>
            <a:endParaRPr lang="en-GB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750" y="255873"/>
            <a:ext cx="4595738" cy="6281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1653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Supernatural and politics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429250" y="2575154"/>
            <a:ext cx="6426200" cy="3997096"/>
          </a:xfrm>
          <a:prstGeom prst="rect">
            <a:avLst/>
          </a:prstGeo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845820" y="2084832"/>
            <a:ext cx="4754880" cy="402336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Exploited in various ways by different people: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The papacy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The Holy Roman Emperor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Local disputes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34715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supernatural in literature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Reinforces our understanding of political and especially moral uses of the supernatural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Frequently used motifs:</a:t>
            </a:r>
          </a:p>
          <a:p>
            <a:pPr marL="459486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Angelic guide</a:t>
            </a:r>
          </a:p>
          <a:p>
            <a:pPr marL="459486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Vision in a dream</a:t>
            </a:r>
          </a:p>
          <a:p>
            <a:pPr marL="459486" lvl="1" indent="-285750">
              <a:buFont typeface="Wingdings" panose="05000000000000000000" pitchFamily="2" charset="2"/>
              <a:buChar char="§"/>
            </a:pPr>
            <a:r>
              <a:rPr lang="en-GB" dirty="0" smtClean="0"/>
              <a:t>Visit the underworld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Writing prophecy after the event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948089" y="2500122"/>
            <a:ext cx="6243911" cy="4357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846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Changes in attitude towards the supernatural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Increased rational thinking and explanation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Rise of the universities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Abelard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err="1" smtClean="0"/>
              <a:t>Adelard</a:t>
            </a:r>
            <a:r>
              <a:rPr lang="en-GB" dirty="0" smtClean="0"/>
              <a:t> of Bath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Thomas Aquinas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Consequences: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Papal control of canonisation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Attack on the ordeal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Also elements of continuity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66668" y="1543049"/>
            <a:ext cx="4072732" cy="5294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0760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Marie de France</a:t>
            </a:r>
            <a:endParaRPr lang="en-GB" dirty="0"/>
          </a:p>
        </p:txBody>
      </p:sp>
      <p:sp>
        <p:nvSpPr>
          <p:cNvPr id="13" name="Content Placeholder 1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What forms does the supernatural take in these stories?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What is the audience for these stories?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What is their purpose?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How does the supernatural support this function?</a:t>
            </a:r>
          </a:p>
          <a:p>
            <a:endParaRPr lang="en-GB" dirty="0"/>
          </a:p>
        </p:txBody>
      </p:sp>
      <p:pic>
        <p:nvPicPr>
          <p:cNvPr id="15" name="Content Placeholder 1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67745" y="1063115"/>
            <a:ext cx="5824255" cy="4709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4559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87</TotalTime>
  <Words>222</Words>
  <Application>Microsoft Office PowerPoint</Application>
  <PresentationFormat>Custom</PresentationFormat>
  <Paragraphs>53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Integral</vt:lpstr>
      <vt:lpstr>The Marvellous middle ages</vt:lpstr>
      <vt:lpstr>Miracles</vt:lpstr>
      <vt:lpstr>Trial by ordeal</vt:lpstr>
      <vt:lpstr>prophecy</vt:lpstr>
      <vt:lpstr>Everyday miracles</vt:lpstr>
      <vt:lpstr>The Supernatural and politics</vt:lpstr>
      <vt:lpstr>The supernatural in literature</vt:lpstr>
      <vt:lpstr>Changes in attitude towards the supernatural</vt:lpstr>
      <vt:lpstr>Marie de France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Harriet Webster</dc:creator>
  <cp:lastModifiedBy>Administrator</cp:lastModifiedBy>
  <cp:revision>2</cp:revision>
  <dcterms:created xsi:type="dcterms:W3CDTF">2015-11-26T12:18:46Z</dcterms:created>
  <dcterms:modified xsi:type="dcterms:W3CDTF">2015-11-26T13:56:39Z</dcterms:modified>
</cp:coreProperties>
</file>