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9" r:id="rId1"/>
  </p:sldMasterIdLst>
  <p:sldIdLst>
    <p:sldId id="256" r:id="rId2"/>
    <p:sldId id="257" r:id="rId3"/>
    <p:sldId id="258" r:id="rId4"/>
    <p:sldId id="260" r:id="rId5"/>
    <p:sldId id="262" r:id="rId6"/>
    <p:sldId id="261" r:id="rId7"/>
    <p:sldId id="264" r:id="rId8"/>
    <p:sldId id="265" r:id="rId9"/>
    <p:sldId id="271" r:id="rId10"/>
    <p:sldId id="266" r:id="rId11"/>
    <p:sldId id="274" r:id="rId12"/>
    <p:sldId id="269" r:id="rId13"/>
    <p:sldId id="268" r:id="rId14"/>
    <p:sldId id="272" r:id="rId15"/>
    <p:sldId id="259" r:id="rId16"/>
    <p:sldId id="273"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B789C94-B4F3-09B2-5D4F-CD5EE7F24B59}" v="2407" dt="2024-03-01T09:37:46.578"/>
    <p1510:client id="{747EB693-5E77-422C-9A99-7A1025432F40}" v="16" dt="2024-02-28T23:08:13.3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p:scale>
          <a:sx n="69" d="100"/>
          <a:sy n="69" d="100"/>
        </p:scale>
        <p:origin x="756"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diagrams/_rels/data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4" Type="http://schemas.openxmlformats.org/officeDocument/2006/relationships/image" Target="../media/image13.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data1.xml><?xml version="1.0" encoding="utf-8"?>
<dgm:dataModel xmlns:dgm="http://schemas.openxmlformats.org/drawingml/2006/diagram" xmlns:a="http://schemas.openxmlformats.org/drawingml/2006/main">
  <dgm:ptLst>
    <dgm:pt modelId="{78756D3C-436D-4977-A0A1-FC5E9FD35E66}"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DA4A026F-28EE-45BF-949B-BE767208DF0C}">
      <dgm:prSet/>
      <dgm:spPr/>
      <dgm:t>
        <a:bodyPr/>
        <a:lstStyle/>
        <a:p>
          <a:r>
            <a:rPr lang="en-US" b="1" dirty="0">
              <a:solidFill>
                <a:schemeClr val="bg1"/>
              </a:solidFill>
              <a:latin typeface="Arial"/>
              <a:cs typeface="Arial"/>
            </a:rPr>
            <a:t>Manager's responsibilities during day-time</a:t>
          </a:r>
        </a:p>
      </dgm:t>
    </dgm:pt>
    <dgm:pt modelId="{FF9D4309-76B7-44E3-A5BC-0150796D08EE}" type="parTrans" cxnId="{CE0E1E87-2958-473D-A4D3-27B353334F20}">
      <dgm:prSet/>
      <dgm:spPr/>
      <dgm:t>
        <a:bodyPr/>
        <a:lstStyle/>
        <a:p>
          <a:endParaRPr lang="en-US"/>
        </a:p>
      </dgm:t>
    </dgm:pt>
    <dgm:pt modelId="{7A43FC12-E11D-4D8B-BBE5-C4209BDF1024}" type="sibTrans" cxnId="{CE0E1E87-2958-473D-A4D3-27B353334F20}">
      <dgm:prSet/>
      <dgm:spPr/>
      <dgm:t>
        <a:bodyPr/>
        <a:lstStyle/>
        <a:p>
          <a:endParaRPr lang="en-US"/>
        </a:p>
      </dgm:t>
    </dgm:pt>
    <dgm:pt modelId="{63D4543D-58A2-4EA1-B978-C285CF959B4C}">
      <dgm:prSet/>
      <dgm:spPr/>
      <dgm:t>
        <a:bodyPr/>
        <a:lstStyle/>
        <a:p>
          <a:r>
            <a:rPr lang="en-US" dirty="0">
              <a:latin typeface="Arial"/>
              <a:cs typeface="Arial"/>
            </a:rPr>
            <a:t>In the morning, upon his entrance in the restaurant, the manager must open the back door to allow the kitchen staff to enter and clock-in.</a:t>
          </a:r>
        </a:p>
      </dgm:t>
    </dgm:pt>
    <dgm:pt modelId="{3CCD44E8-FBFC-46FE-8A51-79B936AD2818}" type="parTrans" cxnId="{E5508CB6-2646-42C8-97A0-21BCBC303052}">
      <dgm:prSet/>
      <dgm:spPr/>
      <dgm:t>
        <a:bodyPr/>
        <a:lstStyle/>
        <a:p>
          <a:endParaRPr lang="en-US"/>
        </a:p>
      </dgm:t>
    </dgm:pt>
    <dgm:pt modelId="{98844E76-575F-40F4-B394-B4E89940A810}" type="sibTrans" cxnId="{E5508CB6-2646-42C8-97A0-21BCBC303052}">
      <dgm:prSet/>
      <dgm:spPr/>
      <dgm:t>
        <a:bodyPr/>
        <a:lstStyle/>
        <a:p>
          <a:endParaRPr lang="en-US"/>
        </a:p>
      </dgm:t>
    </dgm:pt>
    <dgm:pt modelId="{44031E74-839F-4119-9907-AD3938672B82}">
      <dgm:prSet/>
      <dgm:spPr/>
      <dgm:t>
        <a:bodyPr/>
        <a:lstStyle/>
        <a:p>
          <a:r>
            <a:rPr lang="en-US" dirty="0">
              <a:latin typeface="Arial"/>
              <a:cs typeface="Arial"/>
            </a:rPr>
            <a:t>Next, the managers inspect the freezers and coolers and make a record of their temperatures. They also review the stock levels and restock from the freezer.</a:t>
          </a:r>
        </a:p>
      </dgm:t>
    </dgm:pt>
    <dgm:pt modelId="{B208F999-A920-47D9-8339-ACE61BB4CBF4}" type="parTrans" cxnId="{A9E9FC13-0EB1-4EE4-982A-140D6C923E5B}">
      <dgm:prSet/>
      <dgm:spPr/>
      <dgm:t>
        <a:bodyPr/>
        <a:lstStyle/>
        <a:p>
          <a:endParaRPr lang="en-US"/>
        </a:p>
      </dgm:t>
    </dgm:pt>
    <dgm:pt modelId="{38DF289E-1384-48A6-A867-AEB6CFC3666C}" type="sibTrans" cxnId="{A9E9FC13-0EB1-4EE4-982A-140D6C923E5B}">
      <dgm:prSet/>
      <dgm:spPr/>
      <dgm:t>
        <a:bodyPr/>
        <a:lstStyle/>
        <a:p>
          <a:endParaRPr lang="en-US"/>
        </a:p>
      </dgm:t>
    </dgm:pt>
    <dgm:pt modelId="{C2BB997A-DB08-4368-9CB4-CCFA7B935E65}">
      <dgm:prSet/>
      <dgm:spPr/>
      <dgm:t>
        <a:bodyPr/>
        <a:lstStyle/>
        <a:p>
          <a:r>
            <a:rPr lang="en-US" dirty="0">
              <a:latin typeface="Arial"/>
              <a:cs typeface="Arial"/>
            </a:rPr>
            <a:t>The manager needs to review the staff roster for the day, to make sure the day runs smoothly. Then, he can create a checklist of things to be done by the servers individually, throughout their shifts. He can also create an agenda to discuss within the staff meeting, setting goals for customer service or revenue. </a:t>
          </a:r>
        </a:p>
      </dgm:t>
    </dgm:pt>
    <dgm:pt modelId="{436308F3-2484-492F-B890-B63BED929297}" type="parTrans" cxnId="{44035D55-A470-456C-8044-F3882275067A}">
      <dgm:prSet/>
      <dgm:spPr/>
      <dgm:t>
        <a:bodyPr/>
        <a:lstStyle/>
        <a:p>
          <a:endParaRPr lang="en-US"/>
        </a:p>
      </dgm:t>
    </dgm:pt>
    <dgm:pt modelId="{1A9AE9E3-01D6-4FD8-A489-D73EFBFB16B8}" type="sibTrans" cxnId="{44035D55-A470-456C-8044-F3882275067A}">
      <dgm:prSet/>
      <dgm:spPr/>
      <dgm:t>
        <a:bodyPr/>
        <a:lstStyle/>
        <a:p>
          <a:endParaRPr lang="en-US"/>
        </a:p>
      </dgm:t>
    </dgm:pt>
    <dgm:pt modelId="{BBA7F81B-00FE-4381-B55B-2E143275F7F7}">
      <dgm:prSet/>
      <dgm:spPr/>
      <dgm:t>
        <a:bodyPr/>
        <a:lstStyle/>
        <a:p>
          <a:r>
            <a:rPr lang="en-US" dirty="0">
              <a:latin typeface="Arial"/>
              <a:cs typeface="Arial"/>
            </a:rPr>
            <a:t>Receive and check deliveries for quality and quantity and stock them appropriately. </a:t>
          </a:r>
        </a:p>
      </dgm:t>
    </dgm:pt>
    <dgm:pt modelId="{6B918E0B-A6D5-4407-837D-2F369AFB36A9}" type="parTrans" cxnId="{3B18B0A1-B21B-4356-9650-3DFFD5EA272F}">
      <dgm:prSet/>
      <dgm:spPr/>
      <dgm:t>
        <a:bodyPr/>
        <a:lstStyle/>
        <a:p>
          <a:endParaRPr lang="en-US"/>
        </a:p>
      </dgm:t>
    </dgm:pt>
    <dgm:pt modelId="{C32FBDBF-BE52-41A0-9DAA-CF6F090FA09A}" type="sibTrans" cxnId="{3B18B0A1-B21B-4356-9650-3DFFD5EA272F}">
      <dgm:prSet/>
      <dgm:spPr/>
      <dgm:t>
        <a:bodyPr/>
        <a:lstStyle/>
        <a:p>
          <a:endParaRPr lang="en-US"/>
        </a:p>
      </dgm:t>
    </dgm:pt>
    <dgm:pt modelId="{72F5D24D-23D9-4D0D-B505-6E7358CD4A5F}">
      <dgm:prSet/>
      <dgm:spPr/>
      <dgm:t>
        <a:bodyPr/>
        <a:lstStyle/>
        <a:p>
          <a:r>
            <a:rPr lang="en-US" dirty="0">
              <a:latin typeface="Arial"/>
              <a:cs typeface="Arial"/>
            </a:rPr>
            <a:t>Prepare the</a:t>
          </a:r>
          <a:r>
            <a:rPr lang="en-US" dirty="0">
              <a:latin typeface="Neue Haas Grotesk Text Pro"/>
              <a:cs typeface="Arial"/>
            </a:rPr>
            <a:t> POS system and cash registers and check the restaurant’s security system.</a:t>
          </a:r>
        </a:p>
      </dgm:t>
    </dgm:pt>
    <dgm:pt modelId="{7A64BA1D-2D06-4B7B-A8AB-DEC0B236B3CB}" type="parTrans" cxnId="{7BB54725-DAB9-460B-B461-C75A1FDF1DE1}">
      <dgm:prSet/>
      <dgm:spPr/>
      <dgm:t>
        <a:bodyPr/>
        <a:lstStyle/>
        <a:p>
          <a:endParaRPr lang="en-US"/>
        </a:p>
      </dgm:t>
    </dgm:pt>
    <dgm:pt modelId="{A2BCC37F-603B-4DF8-92A6-6111BF8742A1}" type="sibTrans" cxnId="{7BB54725-DAB9-460B-B461-C75A1FDF1DE1}">
      <dgm:prSet/>
      <dgm:spPr/>
      <dgm:t>
        <a:bodyPr/>
        <a:lstStyle/>
        <a:p>
          <a:endParaRPr lang="en-US"/>
        </a:p>
      </dgm:t>
    </dgm:pt>
    <dgm:pt modelId="{287EDD7A-82EF-446D-BC99-F6F19A4D1DE9}">
      <dgm:prSet/>
      <dgm:spPr/>
      <dgm:t>
        <a:bodyPr/>
        <a:lstStyle/>
        <a:p>
          <a:r>
            <a:rPr lang="en-US" dirty="0">
              <a:latin typeface="Neue Haas Grotesk Text Pro"/>
              <a:cs typeface="Arial"/>
            </a:rPr>
            <a:t>Liaise with the Head Chef to ensure back of the house operations can start and run smoothly. Follow up on kitchen cleanliness and prepped food.</a:t>
          </a:r>
        </a:p>
      </dgm:t>
    </dgm:pt>
    <dgm:pt modelId="{DD120665-C7A2-4418-B9AC-E95247BC9015}" type="parTrans" cxnId="{10F2198D-5A8C-4276-9186-65168E4DEF4B}">
      <dgm:prSet/>
      <dgm:spPr/>
      <dgm:t>
        <a:bodyPr/>
        <a:lstStyle/>
        <a:p>
          <a:endParaRPr lang="en-US"/>
        </a:p>
      </dgm:t>
    </dgm:pt>
    <dgm:pt modelId="{F89058AB-1248-4306-9B55-47B7D469D3CF}" type="sibTrans" cxnId="{10F2198D-5A8C-4276-9186-65168E4DEF4B}">
      <dgm:prSet/>
      <dgm:spPr/>
      <dgm:t>
        <a:bodyPr/>
        <a:lstStyle/>
        <a:p>
          <a:endParaRPr lang="en-US"/>
        </a:p>
      </dgm:t>
    </dgm:pt>
    <dgm:pt modelId="{BF2C7B84-30F0-420A-8EBE-84D9D7BECFD6}">
      <dgm:prSet/>
      <dgm:spPr/>
      <dgm:t>
        <a:bodyPr/>
        <a:lstStyle/>
        <a:p>
          <a:r>
            <a:rPr lang="en-US" dirty="0">
              <a:latin typeface="Neue Haas Grotesk Text Pro"/>
              <a:cs typeface="Arial"/>
            </a:rPr>
            <a:t>Open the restaurant’s door and turn on the open sign.</a:t>
          </a:r>
        </a:p>
      </dgm:t>
    </dgm:pt>
    <dgm:pt modelId="{9CECDBC1-24D3-4B74-97EE-52E41FBE0F7B}" type="parTrans" cxnId="{DD57A29A-02B7-4BCD-96FD-05B556CDB89F}">
      <dgm:prSet/>
      <dgm:spPr/>
      <dgm:t>
        <a:bodyPr/>
        <a:lstStyle/>
        <a:p>
          <a:endParaRPr lang="en-US"/>
        </a:p>
      </dgm:t>
    </dgm:pt>
    <dgm:pt modelId="{13AB0240-E0F3-49A9-AC5E-2E909CBAA9C5}" type="sibTrans" cxnId="{DD57A29A-02B7-4BCD-96FD-05B556CDB89F}">
      <dgm:prSet/>
      <dgm:spPr/>
      <dgm:t>
        <a:bodyPr/>
        <a:lstStyle/>
        <a:p>
          <a:endParaRPr lang="en-US"/>
        </a:p>
      </dgm:t>
    </dgm:pt>
    <dgm:pt modelId="{0F55F451-328E-472E-992D-53B2940E3015}">
      <dgm:prSet/>
      <dgm:spPr/>
      <dgm:t>
        <a:bodyPr/>
        <a:lstStyle/>
        <a:p>
          <a:r>
            <a:rPr lang="en-US" dirty="0">
              <a:latin typeface="Neue Haas Grotesk Text Pro"/>
              <a:cs typeface="Arial"/>
            </a:rPr>
            <a:t>If the Head Chef/sommelier is attending other guests, the manager can greet customers at the entrance and guide them to their reserved table.</a:t>
          </a:r>
        </a:p>
      </dgm:t>
    </dgm:pt>
    <dgm:pt modelId="{3417E60B-41FF-4832-A247-638B55C33A9E}" type="parTrans" cxnId="{A56636F7-7A95-4CF0-9B65-2B71873FBDFD}">
      <dgm:prSet/>
      <dgm:spPr/>
      <dgm:t>
        <a:bodyPr/>
        <a:lstStyle/>
        <a:p>
          <a:endParaRPr lang="en-US"/>
        </a:p>
      </dgm:t>
    </dgm:pt>
    <dgm:pt modelId="{C0E2EF84-3735-4B41-8B41-1592B8B2B156}" type="sibTrans" cxnId="{A56636F7-7A95-4CF0-9B65-2B71873FBDFD}">
      <dgm:prSet/>
      <dgm:spPr/>
      <dgm:t>
        <a:bodyPr/>
        <a:lstStyle/>
        <a:p>
          <a:endParaRPr lang="en-US"/>
        </a:p>
      </dgm:t>
    </dgm:pt>
    <dgm:pt modelId="{644D6714-3E38-4063-AD8C-2EB1E9A35826}">
      <dgm:prSet/>
      <dgm:spPr/>
      <dgm:t>
        <a:bodyPr/>
        <a:lstStyle/>
        <a:p>
          <a:r>
            <a:rPr lang="en-US" dirty="0">
              <a:latin typeface="Neue Haas Grotesk Text Pro"/>
              <a:cs typeface="Arial"/>
            </a:rPr>
            <a:t>Monitor operations during lunch rush and help with running the register or maybe run food for a waiter who is struggling. </a:t>
          </a:r>
        </a:p>
      </dgm:t>
    </dgm:pt>
    <dgm:pt modelId="{28777139-565A-4E06-AA59-4678C12FF8DD}" type="parTrans" cxnId="{19CD6E07-236B-43A5-A96B-49DECB5FD887}">
      <dgm:prSet/>
      <dgm:spPr/>
      <dgm:t>
        <a:bodyPr/>
        <a:lstStyle/>
        <a:p>
          <a:endParaRPr lang="en-US"/>
        </a:p>
      </dgm:t>
    </dgm:pt>
    <dgm:pt modelId="{6F03E0CB-C865-474E-A5A0-06BC4944C23B}" type="sibTrans" cxnId="{19CD6E07-236B-43A5-A96B-49DECB5FD887}">
      <dgm:prSet/>
      <dgm:spPr/>
      <dgm:t>
        <a:bodyPr/>
        <a:lstStyle/>
        <a:p>
          <a:endParaRPr lang="en-US"/>
        </a:p>
      </dgm:t>
    </dgm:pt>
    <dgm:pt modelId="{8037366A-A848-4F99-8056-C0D9225D02A4}">
      <dgm:prSet/>
      <dgm:spPr/>
      <dgm:t>
        <a:bodyPr/>
        <a:lstStyle/>
        <a:p>
          <a:r>
            <a:rPr lang="en-US" dirty="0">
              <a:latin typeface="Neue Haas Grotesk Text Pro"/>
              <a:cs typeface="Arial"/>
            </a:rPr>
            <a:t>Delegate your responsibility to the assistant manager and have a two-hour break.</a:t>
          </a:r>
        </a:p>
      </dgm:t>
    </dgm:pt>
    <dgm:pt modelId="{20428B53-4F1E-43CC-A7E2-6F2E7D20D544}" type="parTrans" cxnId="{19FEE3C0-077B-4BD3-B3C4-2BF321854AFA}">
      <dgm:prSet/>
      <dgm:spPr/>
      <dgm:t>
        <a:bodyPr/>
        <a:lstStyle/>
        <a:p>
          <a:endParaRPr lang="en-US"/>
        </a:p>
      </dgm:t>
    </dgm:pt>
    <dgm:pt modelId="{20B120DD-860E-4915-B442-37ADDEAE5617}" type="sibTrans" cxnId="{19FEE3C0-077B-4BD3-B3C4-2BF321854AFA}">
      <dgm:prSet/>
      <dgm:spPr/>
      <dgm:t>
        <a:bodyPr/>
        <a:lstStyle/>
        <a:p>
          <a:endParaRPr lang="en-US"/>
        </a:p>
      </dgm:t>
    </dgm:pt>
    <dgm:pt modelId="{A7092718-C443-49CB-AF62-6418D92DE258}">
      <dgm:prSet/>
      <dgm:spPr/>
      <dgm:t>
        <a:bodyPr/>
        <a:lstStyle/>
        <a:p>
          <a:r>
            <a:rPr lang="en-US" dirty="0">
              <a:latin typeface="Neue Haas Grotesk Text Pro"/>
              <a:cs typeface="Arial"/>
            </a:rPr>
            <a:t>Prepare for dinner-time as shown in the next slides.</a:t>
          </a:r>
        </a:p>
      </dgm:t>
    </dgm:pt>
    <dgm:pt modelId="{4AC624F8-8F85-4236-9F39-43383D18CB7C}" type="parTrans" cxnId="{91FDD67F-4C5A-469A-B600-ED9521F68035}">
      <dgm:prSet/>
      <dgm:spPr/>
      <dgm:t>
        <a:bodyPr/>
        <a:lstStyle/>
        <a:p>
          <a:endParaRPr lang="en-US"/>
        </a:p>
      </dgm:t>
    </dgm:pt>
    <dgm:pt modelId="{F4FB2B72-0C1A-431A-9EEB-744EFDE353C1}" type="sibTrans" cxnId="{91FDD67F-4C5A-469A-B600-ED9521F68035}">
      <dgm:prSet/>
      <dgm:spPr/>
      <dgm:t>
        <a:bodyPr/>
        <a:lstStyle/>
        <a:p>
          <a:endParaRPr lang="en-US"/>
        </a:p>
      </dgm:t>
    </dgm:pt>
    <dgm:pt modelId="{5E9E7167-B154-4DA7-BAD3-56F2ADBD4EEB}" type="pres">
      <dgm:prSet presAssocID="{78756D3C-436D-4977-A0A1-FC5E9FD35E66}" presName="diagram" presStyleCnt="0">
        <dgm:presLayoutVars>
          <dgm:dir/>
          <dgm:resizeHandles val="exact"/>
        </dgm:presLayoutVars>
      </dgm:prSet>
      <dgm:spPr/>
    </dgm:pt>
    <dgm:pt modelId="{62941064-FDBF-462A-975E-78B3F3FBD969}" type="pres">
      <dgm:prSet presAssocID="{DA4A026F-28EE-45BF-949B-BE767208DF0C}" presName="node" presStyleLbl="node1" presStyleIdx="0" presStyleCnt="12">
        <dgm:presLayoutVars>
          <dgm:bulletEnabled val="1"/>
        </dgm:presLayoutVars>
      </dgm:prSet>
      <dgm:spPr/>
    </dgm:pt>
    <dgm:pt modelId="{7EFC4F61-B159-4C30-B2AD-5388F9604591}" type="pres">
      <dgm:prSet presAssocID="{7A43FC12-E11D-4D8B-BBE5-C4209BDF1024}" presName="sibTrans" presStyleCnt="0"/>
      <dgm:spPr/>
    </dgm:pt>
    <dgm:pt modelId="{6A939349-80BB-4D8C-9612-2EFA8DF59F34}" type="pres">
      <dgm:prSet presAssocID="{63D4543D-58A2-4EA1-B978-C285CF959B4C}" presName="node" presStyleLbl="node1" presStyleIdx="1" presStyleCnt="12">
        <dgm:presLayoutVars>
          <dgm:bulletEnabled val="1"/>
        </dgm:presLayoutVars>
      </dgm:prSet>
      <dgm:spPr/>
    </dgm:pt>
    <dgm:pt modelId="{D7A00FED-C337-4580-AD66-2C5AE12CD114}" type="pres">
      <dgm:prSet presAssocID="{98844E76-575F-40F4-B394-B4E89940A810}" presName="sibTrans" presStyleCnt="0"/>
      <dgm:spPr/>
    </dgm:pt>
    <dgm:pt modelId="{61790778-0189-447D-858E-0353C31136D6}" type="pres">
      <dgm:prSet presAssocID="{44031E74-839F-4119-9907-AD3938672B82}" presName="node" presStyleLbl="node1" presStyleIdx="2" presStyleCnt="12">
        <dgm:presLayoutVars>
          <dgm:bulletEnabled val="1"/>
        </dgm:presLayoutVars>
      </dgm:prSet>
      <dgm:spPr/>
    </dgm:pt>
    <dgm:pt modelId="{93E142AC-4649-4100-B646-55D62FFA4D66}" type="pres">
      <dgm:prSet presAssocID="{38DF289E-1384-48A6-A867-AEB6CFC3666C}" presName="sibTrans" presStyleCnt="0"/>
      <dgm:spPr/>
    </dgm:pt>
    <dgm:pt modelId="{CF517782-0038-4BC6-BAFE-6021995E97B3}" type="pres">
      <dgm:prSet presAssocID="{C2BB997A-DB08-4368-9CB4-CCFA7B935E65}" presName="node" presStyleLbl="node1" presStyleIdx="3" presStyleCnt="12">
        <dgm:presLayoutVars>
          <dgm:bulletEnabled val="1"/>
        </dgm:presLayoutVars>
      </dgm:prSet>
      <dgm:spPr/>
    </dgm:pt>
    <dgm:pt modelId="{674F1637-3736-4080-918E-4B43EBB4776D}" type="pres">
      <dgm:prSet presAssocID="{1A9AE9E3-01D6-4FD8-A489-D73EFBFB16B8}" presName="sibTrans" presStyleCnt="0"/>
      <dgm:spPr/>
    </dgm:pt>
    <dgm:pt modelId="{CD13591A-EDE7-45C8-993F-523333E4B64E}" type="pres">
      <dgm:prSet presAssocID="{BBA7F81B-00FE-4381-B55B-2E143275F7F7}" presName="node" presStyleLbl="node1" presStyleIdx="4" presStyleCnt="12">
        <dgm:presLayoutVars>
          <dgm:bulletEnabled val="1"/>
        </dgm:presLayoutVars>
      </dgm:prSet>
      <dgm:spPr/>
    </dgm:pt>
    <dgm:pt modelId="{FFADA310-50C2-4D22-994A-24BCD2D516F6}" type="pres">
      <dgm:prSet presAssocID="{C32FBDBF-BE52-41A0-9DAA-CF6F090FA09A}" presName="sibTrans" presStyleCnt="0"/>
      <dgm:spPr/>
    </dgm:pt>
    <dgm:pt modelId="{88F61C2E-280A-4231-9961-10F882ED7BA2}" type="pres">
      <dgm:prSet presAssocID="{72F5D24D-23D9-4D0D-B505-6E7358CD4A5F}" presName="node" presStyleLbl="node1" presStyleIdx="5" presStyleCnt="12">
        <dgm:presLayoutVars>
          <dgm:bulletEnabled val="1"/>
        </dgm:presLayoutVars>
      </dgm:prSet>
      <dgm:spPr/>
    </dgm:pt>
    <dgm:pt modelId="{C2B74353-7A33-4D5D-8E3A-05EF73E3BCB9}" type="pres">
      <dgm:prSet presAssocID="{A2BCC37F-603B-4DF8-92A6-6111BF8742A1}" presName="sibTrans" presStyleCnt="0"/>
      <dgm:spPr/>
    </dgm:pt>
    <dgm:pt modelId="{32E02420-D809-4F42-BE94-A060B54A17CE}" type="pres">
      <dgm:prSet presAssocID="{287EDD7A-82EF-446D-BC99-F6F19A4D1DE9}" presName="node" presStyleLbl="node1" presStyleIdx="6" presStyleCnt="12">
        <dgm:presLayoutVars>
          <dgm:bulletEnabled val="1"/>
        </dgm:presLayoutVars>
      </dgm:prSet>
      <dgm:spPr/>
    </dgm:pt>
    <dgm:pt modelId="{2ADE641B-5064-4697-B7A5-96EE24EA7DAE}" type="pres">
      <dgm:prSet presAssocID="{F89058AB-1248-4306-9B55-47B7D469D3CF}" presName="sibTrans" presStyleCnt="0"/>
      <dgm:spPr/>
    </dgm:pt>
    <dgm:pt modelId="{81E7793F-4D68-4365-98C4-169D3CA281F9}" type="pres">
      <dgm:prSet presAssocID="{BF2C7B84-30F0-420A-8EBE-84D9D7BECFD6}" presName="node" presStyleLbl="node1" presStyleIdx="7" presStyleCnt="12">
        <dgm:presLayoutVars>
          <dgm:bulletEnabled val="1"/>
        </dgm:presLayoutVars>
      </dgm:prSet>
      <dgm:spPr/>
    </dgm:pt>
    <dgm:pt modelId="{34380A38-C133-47F6-A204-5E91A06E70D1}" type="pres">
      <dgm:prSet presAssocID="{13AB0240-E0F3-49A9-AC5E-2E909CBAA9C5}" presName="sibTrans" presStyleCnt="0"/>
      <dgm:spPr/>
    </dgm:pt>
    <dgm:pt modelId="{0D847DAE-4DD2-4F1A-85D9-39A34ADB5B82}" type="pres">
      <dgm:prSet presAssocID="{0F55F451-328E-472E-992D-53B2940E3015}" presName="node" presStyleLbl="node1" presStyleIdx="8" presStyleCnt="12">
        <dgm:presLayoutVars>
          <dgm:bulletEnabled val="1"/>
        </dgm:presLayoutVars>
      </dgm:prSet>
      <dgm:spPr/>
    </dgm:pt>
    <dgm:pt modelId="{99B88CE7-C036-46FC-846C-B002E5188591}" type="pres">
      <dgm:prSet presAssocID="{C0E2EF84-3735-4B41-8B41-1592B8B2B156}" presName="sibTrans" presStyleCnt="0"/>
      <dgm:spPr/>
    </dgm:pt>
    <dgm:pt modelId="{7366579A-AE83-4AF4-8187-150096E86191}" type="pres">
      <dgm:prSet presAssocID="{644D6714-3E38-4063-AD8C-2EB1E9A35826}" presName="node" presStyleLbl="node1" presStyleIdx="9" presStyleCnt="12">
        <dgm:presLayoutVars>
          <dgm:bulletEnabled val="1"/>
        </dgm:presLayoutVars>
      </dgm:prSet>
      <dgm:spPr/>
    </dgm:pt>
    <dgm:pt modelId="{FB79A5F4-6338-4947-8341-E5D6EFDDBE53}" type="pres">
      <dgm:prSet presAssocID="{6F03E0CB-C865-474E-A5A0-06BC4944C23B}" presName="sibTrans" presStyleCnt="0"/>
      <dgm:spPr/>
    </dgm:pt>
    <dgm:pt modelId="{98DB9FB4-5615-41CE-AE64-D18525E3F730}" type="pres">
      <dgm:prSet presAssocID="{8037366A-A848-4F99-8056-C0D9225D02A4}" presName="node" presStyleLbl="node1" presStyleIdx="10" presStyleCnt="12">
        <dgm:presLayoutVars>
          <dgm:bulletEnabled val="1"/>
        </dgm:presLayoutVars>
      </dgm:prSet>
      <dgm:spPr/>
    </dgm:pt>
    <dgm:pt modelId="{AD1E70E1-2A5C-4762-9DED-C1A788BCD191}" type="pres">
      <dgm:prSet presAssocID="{20B120DD-860E-4915-B442-37ADDEAE5617}" presName="sibTrans" presStyleCnt="0"/>
      <dgm:spPr/>
    </dgm:pt>
    <dgm:pt modelId="{3EA1EC93-BDEB-4FFF-82ED-FE2EDC1E4D9A}" type="pres">
      <dgm:prSet presAssocID="{A7092718-C443-49CB-AF62-6418D92DE258}" presName="node" presStyleLbl="node1" presStyleIdx="11" presStyleCnt="12">
        <dgm:presLayoutVars>
          <dgm:bulletEnabled val="1"/>
        </dgm:presLayoutVars>
      </dgm:prSet>
      <dgm:spPr/>
    </dgm:pt>
  </dgm:ptLst>
  <dgm:cxnLst>
    <dgm:cxn modelId="{19CD6E07-236B-43A5-A96B-49DECB5FD887}" srcId="{78756D3C-436D-4977-A0A1-FC5E9FD35E66}" destId="{644D6714-3E38-4063-AD8C-2EB1E9A35826}" srcOrd="9" destOrd="0" parTransId="{28777139-565A-4E06-AA59-4678C12FF8DD}" sibTransId="{6F03E0CB-C865-474E-A5A0-06BC4944C23B}"/>
    <dgm:cxn modelId="{A9E9FC13-0EB1-4EE4-982A-140D6C923E5B}" srcId="{78756D3C-436D-4977-A0A1-FC5E9FD35E66}" destId="{44031E74-839F-4119-9907-AD3938672B82}" srcOrd="2" destOrd="0" parTransId="{B208F999-A920-47D9-8339-ACE61BB4CBF4}" sibTransId="{38DF289E-1384-48A6-A867-AEB6CFC3666C}"/>
    <dgm:cxn modelId="{6EB5001E-AA5D-4C53-B836-AC8557E8DAE7}" type="presOf" srcId="{BBA7F81B-00FE-4381-B55B-2E143275F7F7}" destId="{CD13591A-EDE7-45C8-993F-523333E4B64E}" srcOrd="0" destOrd="0" presId="urn:microsoft.com/office/officeart/2005/8/layout/default"/>
    <dgm:cxn modelId="{9972D91F-04D7-4AE9-BBD8-05DB6349C3A3}" type="presOf" srcId="{644D6714-3E38-4063-AD8C-2EB1E9A35826}" destId="{7366579A-AE83-4AF4-8187-150096E86191}" srcOrd="0" destOrd="0" presId="urn:microsoft.com/office/officeart/2005/8/layout/default"/>
    <dgm:cxn modelId="{EB7D7121-14DB-40E1-801B-E63FB9883806}" type="presOf" srcId="{A7092718-C443-49CB-AF62-6418D92DE258}" destId="{3EA1EC93-BDEB-4FFF-82ED-FE2EDC1E4D9A}" srcOrd="0" destOrd="0" presId="urn:microsoft.com/office/officeart/2005/8/layout/default"/>
    <dgm:cxn modelId="{24123824-3ACC-498D-978F-8557972CF6CC}" type="presOf" srcId="{44031E74-839F-4119-9907-AD3938672B82}" destId="{61790778-0189-447D-858E-0353C31136D6}" srcOrd="0" destOrd="0" presId="urn:microsoft.com/office/officeart/2005/8/layout/default"/>
    <dgm:cxn modelId="{7BB54725-DAB9-460B-B461-C75A1FDF1DE1}" srcId="{78756D3C-436D-4977-A0A1-FC5E9FD35E66}" destId="{72F5D24D-23D9-4D0D-B505-6E7358CD4A5F}" srcOrd="5" destOrd="0" parTransId="{7A64BA1D-2D06-4B7B-A8AB-DEC0B236B3CB}" sibTransId="{A2BCC37F-603B-4DF8-92A6-6111BF8742A1}"/>
    <dgm:cxn modelId="{FDC3A125-2284-42BF-A73F-CB71B5A871D1}" type="presOf" srcId="{DA4A026F-28EE-45BF-949B-BE767208DF0C}" destId="{62941064-FDBF-462A-975E-78B3F3FBD969}" srcOrd="0" destOrd="0" presId="urn:microsoft.com/office/officeart/2005/8/layout/default"/>
    <dgm:cxn modelId="{4C4D0C34-CCA9-447D-870D-85E3CAECE2F2}" type="presOf" srcId="{8037366A-A848-4F99-8056-C0D9225D02A4}" destId="{98DB9FB4-5615-41CE-AE64-D18525E3F730}" srcOrd="0" destOrd="0" presId="urn:microsoft.com/office/officeart/2005/8/layout/default"/>
    <dgm:cxn modelId="{C614C165-5275-497A-A3FD-6DA932385FCA}" type="presOf" srcId="{BF2C7B84-30F0-420A-8EBE-84D9D7BECFD6}" destId="{81E7793F-4D68-4365-98C4-169D3CA281F9}" srcOrd="0" destOrd="0" presId="urn:microsoft.com/office/officeart/2005/8/layout/default"/>
    <dgm:cxn modelId="{EC77A546-2E3F-4B8B-9CF2-3F0DA0ADF164}" type="presOf" srcId="{C2BB997A-DB08-4368-9CB4-CCFA7B935E65}" destId="{CF517782-0038-4BC6-BAFE-6021995E97B3}" srcOrd="0" destOrd="0" presId="urn:microsoft.com/office/officeart/2005/8/layout/default"/>
    <dgm:cxn modelId="{D8410E67-6078-43DC-BE43-1E1C94060D27}" type="presOf" srcId="{0F55F451-328E-472E-992D-53B2940E3015}" destId="{0D847DAE-4DD2-4F1A-85D9-39A34ADB5B82}" srcOrd="0" destOrd="0" presId="urn:microsoft.com/office/officeart/2005/8/layout/default"/>
    <dgm:cxn modelId="{44035D55-A470-456C-8044-F3882275067A}" srcId="{78756D3C-436D-4977-A0A1-FC5E9FD35E66}" destId="{C2BB997A-DB08-4368-9CB4-CCFA7B935E65}" srcOrd="3" destOrd="0" parTransId="{436308F3-2484-492F-B890-B63BED929297}" sibTransId="{1A9AE9E3-01D6-4FD8-A489-D73EFBFB16B8}"/>
    <dgm:cxn modelId="{91FDD67F-4C5A-469A-B600-ED9521F68035}" srcId="{78756D3C-436D-4977-A0A1-FC5E9FD35E66}" destId="{A7092718-C443-49CB-AF62-6418D92DE258}" srcOrd="11" destOrd="0" parTransId="{4AC624F8-8F85-4236-9F39-43383D18CB7C}" sibTransId="{F4FB2B72-0C1A-431A-9EEB-744EFDE353C1}"/>
    <dgm:cxn modelId="{CE0E1E87-2958-473D-A4D3-27B353334F20}" srcId="{78756D3C-436D-4977-A0A1-FC5E9FD35E66}" destId="{DA4A026F-28EE-45BF-949B-BE767208DF0C}" srcOrd="0" destOrd="0" parTransId="{FF9D4309-76B7-44E3-A5BC-0150796D08EE}" sibTransId="{7A43FC12-E11D-4D8B-BBE5-C4209BDF1024}"/>
    <dgm:cxn modelId="{E7847487-B1F5-47EA-A2D0-79300F5832EE}" type="presOf" srcId="{63D4543D-58A2-4EA1-B978-C285CF959B4C}" destId="{6A939349-80BB-4D8C-9612-2EFA8DF59F34}" srcOrd="0" destOrd="0" presId="urn:microsoft.com/office/officeart/2005/8/layout/default"/>
    <dgm:cxn modelId="{10F2198D-5A8C-4276-9186-65168E4DEF4B}" srcId="{78756D3C-436D-4977-A0A1-FC5E9FD35E66}" destId="{287EDD7A-82EF-446D-BC99-F6F19A4D1DE9}" srcOrd="6" destOrd="0" parTransId="{DD120665-C7A2-4418-B9AC-E95247BC9015}" sibTransId="{F89058AB-1248-4306-9B55-47B7D469D3CF}"/>
    <dgm:cxn modelId="{DD57A29A-02B7-4BCD-96FD-05B556CDB89F}" srcId="{78756D3C-436D-4977-A0A1-FC5E9FD35E66}" destId="{BF2C7B84-30F0-420A-8EBE-84D9D7BECFD6}" srcOrd="7" destOrd="0" parTransId="{9CECDBC1-24D3-4B74-97EE-52E41FBE0F7B}" sibTransId="{13AB0240-E0F3-49A9-AC5E-2E909CBAA9C5}"/>
    <dgm:cxn modelId="{3B18B0A1-B21B-4356-9650-3DFFD5EA272F}" srcId="{78756D3C-436D-4977-A0A1-FC5E9FD35E66}" destId="{BBA7F81B-00FE-4381-B55B-2E143275F7F7}" srcOrd="4" destOrd="0" parTransId="{6B918E0B-A6D5-4407-837D-2F369AFB36A9}" sibTransId="{C32FBDBF-BE52-41A0-9DAA-CF6F090FA09A}"/>
    <dgm:cxn modelId="{834E61AD-700B-4685-A4BA-A4EE3D4F92E8}" type="presOf" srcId="{72F5D24D-23D9-4D0D-B505-6E7358CD4A5F}" destId="{88F61C2E-280A-4231-9961-10F882ED7BA2}" srcOrd="0" destOrd="0" presId="urn:microsoft.com/office/officeart/2005/8/layout/default"/>
    <dgm:cxn modelId="{E5508CB6-2646-42C8-97A0-21BCBC303052}" srcId="{78756D3C-436D-4977-A0A1-FC5E9FD35E66}" destId="{63D4543D-58A2-4EA1-B978-C285CF959B4C}" srcOrd="1" destOrd="0" parTransId="{3CCD44E8-FBFC-46FE-8A51-79B936AD2818}" sibTransId="{98844E76-575F-40F4-B394-B4E89940A810}"/>
    <dgm:cxn modelId="{19FEE3C0-077B-4BD3-B3C4-2BF321854AFA}" srcId="{78756D3C-436D-4977-A0A1-FC5E9FD35E66}" destId="{8037366A-A848-4F99-8056-C0D9225D02A4}" srcOrd="10" destOrd="0" parTransId="{20428B53-4F1E-43CC-A7E2-6F2E7D20D544}" sibTransId="{20B120DD-860E-4915-B442-37ADDEAE5617}"/>
    <dgm:cxn modelId="{C936EEC2-EE8D-469E-A1A5-2A29B411F878}" type="presOf" srcId="{78756D3C-436D-4977-A0A1-FC5E9FD35E66}" destId="{5E9E7167-B154-4DA7-BAD3-56F2ADBD4EEB}" srcOrd="0" destOrd="0" presId="urn:microsoft.com/office/officeart/2005/8/layout/default"/>
    <dgm:cxn modelId="{C3B8EDD5-7F47-44E8-8948-40C00B26320E}" type="presOf" srcId="{287EDD7A-82EF-446D-BC99-F6F19A4D1DE9}" destId="{32E02420-D809-4F42-BE94-A060B54A17CE}" srcOrd="0" destOrd="0" presId="urn:microsoft.com/office/officeart/2005/8/layout/default"/>
    <dgm:cxn modelId="{A56636F7-7A95-4CF0-9B65-2B71873FBDFD}" srcId="{78756D3C-436D-4977-A0A1-FC5E9FD35E66}" destId="{0F55F451-328E-472E-992D-53B2940E3015}" srcOrd="8" destOrd="0" parTransId="{3417E60B-41FF-4832-A247-638B55C33A9E}" sibTransId="{C0E2EF84-3735-4B41-8B41-1592B8B2B156}"/>
    <dgm:cxn modelId="{4C75CAD3-3574-4963-A846-28C1B1A63787}" type="presParOf" srcId="{5E9E7167-B154-4DA7-BAD3-56F2ADBD4EEB}" destId="{62941064-FDBF-462A-975E-78B3F3FBD969}" srcOrd="0" destOrd="0" presId="urn:microsoft.com/office/officeart/2005/8/layout/default"/>
    <dgm:cxn modelId="{0FC428FB-76A0-473D-AACD-6A83330EF960}" type="presParOf" srcId="{5E9E7167-B154-4DA7-BAD3-56F2ADBD4EEB}" destId="{7EFC4F61-B159-4C30-B2AD-5388F9604591}" srcOrd="1" destOrd="0" presId="urn:microsoft.com/office/officeart/2005/8/layout/default"/>
    <dgm:cxn modelId="{630EBC45-927E-4F42-93B5-87D74EF49843}" type="presParOf" srcId="{5E9E7167-B154-4DA7-BAD3-56F2ADBD4EEB}" destId="{6A939349-80BB-4D8C-9612-2EFA8DF59F34}" srcOrd="2" destOrd="0" presId="urn:microsoft.com/office/officeart/2005/8/layout/default"/>
    <dgm:cxn modelId="{E9F8B35B-7F91-4962-8C55-EE21193EF5C1}" type="presParOf" srcId="{5E9E7167-B154-4DA7-BAD3-56F2ADBD4EEB}" destId="{D7A00FED-C337-4580-AD66-2C5AE12CD114}" srcOrd="3" destOrd="0" presId="urn:microsoft.com/office/officeart/2005/8/layout/default"/>
    <dgm:cxn modelId="{E86F7B92-3CCB-4405-BD7C-57F92073A002}" type="presParOf" srcId="{5E9E7167-B154-4DA7-BAD3-56F2ADBD4EEB}" destId="{61790778-0189-447D-858E-0353C31136D6}" srcOrd="4" destOrd="0" presId="urn:microsoft.com/office/officeart/2005/8/layout/default"/>
    <dgm:cxn modelId="{F881564A-AD35-41B9-B4D0-A58E90235441}" type="presParOf" srcId="{5E9E7167-B154-4DA7-BAD3-56F2ADBD4EEB}" destId="{93E142AC-4649-4100-B646-55D62FFA4D66}" srcOrd="5" destOrd="0" presId="urn:microsoft.com/office/officeart/2005/8/layout/default"/>
    <dgm:cxn modelId="{B6BA164F-ED0D-4F29-89A9-8940E02E2BA7}" type="presParOf" srcId="{5E9E7167-B154-4DA7-BAD3-56F2ADBD4EEB}" destId="{CF517782-0038-4BC6-BAFE-6021995E97B3}" srcOrd="6" destOrd="0" presId="urn:microsoft.com/office/officeart/2005/8/layout/default"/>
    <dgm:cxn modelId="{C25604ED-368D-407E-9DDD-C63AD62E79B8}" type="presParOf" srcId="{5E9E7167-B154-4DA7-BAD3-56F2ADBD4EEB}" destId="{674F1637-3736-4080-918E-4B43EBB4776D}" srcOrd="7" destOrd="0" presId="urn:microsoft.com/office/officeart/2005/8/layout/default"/>
    <dgm:cxn modelId="{F42460CE-8D98-4619-9F61-75D6B5B0450C}" type="presParOf" srcId="{5E9E7167-B154-4DA7-BAD3-56F2ADBD4EEB}" destId="{CD13591A-EDE7-45C8-993F-523333E4B64E}" srcOrd="8" destOrd="0" presId="urn:microsoft.com/office/officeart/2005/8/layout/default"/>
    <dgm:cxn modelId="{BA6D5D35-4632-481E-B36F-B54D9FAA3504}" type="presParOf" srcId="{5E9E7167-B154-4DA7-BAD3-56F2ADBD4EEB}" destId="{FFADA310-50C2-4D22-994A-24BCD2D516F6}" srcOrd="9" destOrd="0" presId="urn:microsoft.com/office/officeart/2005/8/layout/default"/>
    <dgm:cxn modelId="{B86CF4CE-E1AD-4504-A3F5-74882CA7E0E5}" type="presParOf" srcId="{5E9E7167-B154-4DA7-BAD3-56F2ADBD4EEB}" destId="{88F61C2E-280A-4231-9961-10F882ED7BA2}" srcOrd="10" destOrd="0" presId="urn:microsoft.com/office/officeart/2005/8/layout/default"/>
    <dgm:cxn modelId="{49F70633-2D81-4386-B028-1E4F85CB3EC7}" type="presParOf" srcId="{5E9E7167-B154-4DA7-BAD3-56F2ADBD4EEB}" destId="{C2B74353-7A33-4D5D-8E3A-05EF73E3BCB9}" srcOrd="11" destOrd="0" presId="urn:microsoft.com/office/officeart/2005/8/layout/default"/>
    <dgm:cxn modelId="{81D83105-85EC-49D6-8B02-27D3A9700FA6}" type="presParOf" srcId="{5E9E7167-B154-4DA7-BAD3-56F2ADBD4EEB}" destId="{32E02420-D809-4F42-BE94-A060B54A17CE}" srcOrd="12" destOrd="0" presId="urn:microsoft.com/office/officeart/2005/8/layout/default"/>
    <dgm:cxn modelId="{3FBC0595-E826-49F5-941E-0062ED7BF6B3}" type="presParOf" srcId="{5E9E7167-B154-4DA7-BAD3-56F2ADBD4EEB}" destId="{2ADE641B-5064-4697-B7A5-96EE24EA7DAE}" srcOrd="13" destOrd="0" presId="urn:microsoft.com/office/officeart/2005/8/layout/default"/>
    <dgm:cxn modelId="{176C81B1-7048-4D08-BC97-719A12CD4706}" type="presParOf" srcId="{5E9E7167-B154-4DA7-BAD3-56F2ADBD4EEB}" destId="{81E7793F-4D68-4365-98C4-169D3CA281F9}" srcOrd="14" destOrd="0" presId="urn:microsoft.com/office/officeart/2005/8/layout/default"/>
    <dgm:cxn modelId="{D48A8F7A-8EBE-4770-A9D8-57B121F6846E}" type="presParOf" srcId="{5E9E7167-B154-4DA7-BAD3-56F2ADBD4EEB}" destId="{34380A38-C133-47F6-A204-5E91A06E70D1}" srcOrd="15" destOrd="0" presId="urn:microsoft.com/office/officeart/2005/8/layout/default"/>
    <dgm:cxn modelId="{D02F6107-344C-443B-9A45-62C04709C2B5}" type="presParOf" srcId="{5E9E7167-B154-4DA7-BAD3-56F2ADBD4EEB}" destId="{0D847DAE-4DD2-4F1A-85D9-39A34ADB5B82}" srcOrd="16" destOrd="0" presId="urn:microsoft.com/office/officeart/2005/8/layout/default"/>
    <dgm:cxn modelId="{D85C229D-E551-4AD1-A1BB-8A9EB017B7D8}" type="presParOf" srcId="{5E9E7167-B154-4DA7-BAD3-56F2ADBD4EEB}" destId="{99B88CE7-C036-46FC-846C-B002E5188591}" srcOrd="17" destOrd="0" presId="urn:microsoft.com/office/officeart/2005/8/layout/default"/>
    <dgm:cxn modelId="{6C22E15F-28EC-4452-8C43-9DD04B288A27}" type="presParOf" srcId="{5E9E7167-B154-4DA7-BAD3-56F2ADBD4EEB}" destId="{7366579A-AE83-4AF4-8187-150096E86191}" srcOrd="18" destOrd="0" presId="urn:microsoft.com/office/officeart/2005/8/layout/default"/>
    <dgm:cxn modelId="{959CE60E-4517-4E0C-9E73-C4B2C7D93862}" type="presParOf" srcId="{5E9E7167-B154-4DA7-BAD3-56F2ADBD4EEB}" destId="{FB79A5F4-6338-4947-8341-E5D6EFDDBE53}" srcOrd="19" destOrd="0" presId="urn:microsoft.com/office/officeart/2005/8/layout/default"/>
    <dgm:cxn modelId="{02ACF936-67A5-4D1C-9EC4-545664AC1E43}" type="presParOf" srcId="{5E9E7167-B154-4DA7-BAD3-56F2ADBD4EEB}" destId="{98DB9FB4-5615-41CE-AE64-D18525E3F730}" srcOrd="20" destOrd="0" presId="urn:microsoft.com/office/officeart/2005/8/layout/default"/>
    <dgm:cxn modelId="{5B9FFD5A-14A1-40C0-B81C-6DB85BC23E88}" type="presParOf" srcId="{5E9E7167-B154-4DA7-BAD3-56F2ADBD4EEB}" destId="{AD1E70E1-2A5C-4762-9DED-C1A788BCD191}" srcOrd="21" destOrd="0" presId="urn:microsoft.com/office/officeart/2005/8/layout/default"/>
    <dgm:cxn modelId="{8EE6E4BE-A74A-4D35-A3E7-1273054CB2B4}" type="presParOf" srcId="{5E9E7167-B154-4DA7-BAD3-56F2ADBD4EEB}" destId="{3EA1EC93-BDEB-4FFF-82ED-FE2EDC1E4D9A}" srcOrd="2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5F7F8DC-99F1-407E-BF4A-D0C73A9EDCD4}" type="doc">
      <dgm:prSet loTypeId="urn:microsoft.com/office/officeart/2018/5/layout/IconCircle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B5EEA416-B80B-43BB-BF9F-7C931C2C9DB6}">
      <dgm:prSet/>
      <dgm:spPr/>
      <dgm:t>
        <a:bodyPr/>
        <a:lstStyle/>
        <a:p>
          <a:pPr>
            <a:lnSpc>
              <a:spcPct val="100000"/>
            </a:lnSpc>
            <a:defRPr cap="all"/>
          </a:pPr>
          <a:r>
            <a:rPr lang="en-US" b="1" dirty="0">
              <a:latin typeface="Arial"/>
              <a:cs typeface="Arial"/>
            </a:rPr>
            <a:t>The manager checks-in with the kitchen-team to make sure they have everything prepared for dinner-time and see if they need anything.</a:t>
          </a:r>
        </a:p>
      </dgm:t>
    </dgm:pt>
    <dgm:pt modelId="{CCE55B7F-7A2D-4735-A74F-44EC75B1E237}" type="parTrans" cxnId="{99875E91-20A7-46CD-8FD5-18775219D0F8}">
      <dgm:prSet/>
      <dgm:spPr/>
      <dgm:t>
        <a:bodyPr/>
        <a:lstStyle/>
        <a:p>
          <a:endParaRPr lang="en-US"/>
        </a:p>
      </dgm:t>
    </dgm:pt>
    <dgm:pt modelId="{5753A71F-E505-4038-B4CF-E2CD37A3C6D8}" type="sibTrans" cxnId="{99875E91-20A7-46CD-8FD5-18775219D0F8}">
      <dgm:prSet/>
      <dgm:spPr/>
      <dgm:t>
        <a:bodyPr/>
        <a:lstStyle/>
        <a:p>
          <a:endParaRPr lang="en-US"/>
        </a:p>
      </dgm:t>
    </dgm:pt>
    <dgm:pt modelId="{169ED3A0-6A97-4834-BCFA-9E8E97941156}">
      <dgm:prSet/>
      <dgm:spPr/>
      <dgm:t>
        <a:bodyPr/>
        <a:lstStyle/>
        <a:p>
          <a:pPr>
            <a:lnSpc>
              <a:spcPct val="100000"/>
            </a:lnSpc>
            <a:defRPr cap="all"/>
          </a:pPr>
          <a:r>
            <a:rPr lang="en-US" b="1" dirty="0">
              <a:latin typeface="Arial"/>
              <a:cs typeface="Arial"/>
            </a:rPr>
            <a:t>The manager also checks with the bar staff and with the Head Waiter/sommelier to make sure the drinks are all stocked, and the mixologist has everything in place.</a:t>
          </a:r>
        </a:p>
      </dgm:t>
    </dgm:pt>
    <dgm:pt modelId="{2A3F18FD-E103-49AE-8D26-02E0EA229765}" type="parTrans" cxnId="{647C019C-48AD-4123-B163-4BB30C34D36A}">
      <dgm:prSet/>
      <dgm:spPr/>
      <dgm:t>
        <a:bodyPr/>
        <a:lstStyle/>
        <a:p>
          <a:endParaRPr lang="en-US"/>
        </a:p>
      </dgm:t>
    </dgm:pt>
    <dgm:pt modelId="{09481D24-AA16-47B9-9E04-E26A891FC5CB}" type="sibTrans" cxnId="{647C019C-48AD-4123-B163-4BB30C34D36A}">
      <dgm:prSet/>
      <dgm:spPr/>
      <dgm:t>
        <a:bodyPr/>
        <a:lstStyle/>
        <a:p>
          <a:endParaRPr lang="en-US"/>
        </a:p>
      </dgm:t>
    </dgm:pt>
    <dgm:pt modelId="{49E6E68E-07D7-4541-8201-FB0C64CC0FAE}" type="pres">
      <dgm:prSet presAssocID="{D5F7F8DC-99F1-407E-BF4A-D0C73A9EDCD4}" presName="root" presStyleCnt="0">
        <dgm:presLayoutVars>
          <dgm:dir/>
          <dgm:resizeHandles val="exact"/>
        </dgm:presLayoutVars>
      </dgm:prSet>
      <dgm:spPr/>
    </dgm:pt>
    <dgm:pt modelId="{F0081070-2386-4CA3-A71F-6DA1D95C9E7E}" type="pres">
      <dgm:prSet presAssocID="{B5EEA416-B80B-43BB-BF9F-7C931C2C9DB6}" presName="compNode" presStyleCnt="0"/>
      <dgm:spPr/>
    </dgm:pt>
    <dgm:pt modelId="{269A51C4-D17A-44BE-B87D-EE44EA7591A7}" type="pres">
      <dgm:prSet presAssocID="{B5EEA416-B80B-43BB-BF9F-7C931C2C9DB6}" presName="iconBgRect" presStyleLbl="bgShp" presStyleIdx="0" presStyleCnt="2"/>
      <dgm:spPr/>
    </dgm:pt>
    <dgm:pt modelId="{741CF5FF-F07C-49B3-9477-6F148E5F4FE3}" type="pres">
      <dgm:prSet presAssocID="{B5EEA416-B80B-43BB-BF9F-7C931C2C9DB6}"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nk Check"/>
        </a:ext>
      </dgm:extLst>
    </dgm:pt>
    <dgm:pt modelId="{A77E411C-765B-4164-820C-FD80BB7812FA}" type="pres">
      <dgm:prSet presAssocID="{B5EEA416-B80B-43BB-BF9F-7C931C2C9DB6}" presName="spaceRect" presStyleCnt="0"/>
      <dgm:spPr/>
    </dgm:pt>
    <dgm:pt modelId="{AB180FDD-856A-4F6D-8C36-5939F6268914}" type="pres">
      <dgm:prSet presAssocID="{B5EEA416-B80B-43BB-BF9F-7C931C2C9DB6}" presName="textRect" presStyleLbl="revTx" presStyleIdx="0" presStyleCnt="2">
        <dgm:presLayoutVars>
          <dgm:chMax val="1"/>
          <dgm:chPref val="1"/>
        </dgm:presLayoutVars>
      </dgm:prSet>
      <dgm:spPr>
        <a:solidFill>
          <a:schemeClr val="bg1"/>
        </a:solidFill>
      </dgm:spPr>
    </dgm:pt>
    <dgm:pt modelId="{9C845BC0-CF46-4E05-AD8F-C456EF08A6D5}" type="pres">
      <dgm:prSet presAssocID="{5753A71F-E505-4038-B4CF-E2CD37A3C6D8}" presName="sibTrans" presStyleCnt="0"/>
      <dgm:spPr/>
    </dgm:pt>
    <dgm:pt modelId="{24A4A85A-DCE6-4FF5-80AF-7AD83F086467}" type="pres">
      <dgm:prSet presAssocID="{169ED3A0-6A97-4834-BCFA-9E8E97941156}" presName="compNode" presStyleCnt="0"/>
      <dgm:spPr/>
    </dgm:pt>
    <dgm:pt modelId="{976E3CF4-1E35-41FF-8611-DDAB9C67CEA8}" type="pres">
      <dgm:prSet presAssocID="{169ED3A0-6A97-4834-BCFA-9E8E97941156}" presName="iconBgRect" presStyleLbl="bgShp" presStyleIdx="1" presStyleCnt="2"/>
      <dgm:spPr/>
    </dgm:pt>
    <dgm:pt modelId="{DB8F017B-E6E8-4BFE-8EB3-41020FEA4797}" type="pres">
      <dgm:prSet presAssocID="{169ED3A0-6A97-4834-BCFA-9E8E97941156}"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aiter"/>
        </a:ext>
      </dgm:extLst>
    </dgm:pt>
    <dgm:pt modelId="{F3F5C47B-C272-4AE8-876F-0A72086AFCDD}" type="pres">
      <dgm:prSet presAssocID="{169ED3A0-6A97-4834-BCFA-9E8E97941156}" presName="spaceRect" presStyleCnt="0"/>
      <dgm:spPr/>
    </dgm:pt>
    <dgm:pt modelId="{E07CE821-9122-4C86-9784-338DAE54EC17}" type="pres">
      <dgm:prSet presAssocID="{169ED3A0-6A97-4834-BCFA-9E8E97941156}" presName="textRect" presStyleLbl="revTx" presStyleIdx="1" presStyleCnt="2">
        <dgm:presLayoutVars>
          <dgm:chMax val="1"/>
          <dgm:chPref val="1"/>
        </dgm:presLayoutVars>
      </dgm:prSet>
      <dgm:spPr/>
    </dgm:pt>
  </dgm:ptLst>
  <dgm:cxnLst>
    <dgm:cxn modelId="{C0FEC508-6DB2-4E9F-B313-8853A1283EED}" type="presOf" srcId="{D5F7F8DC-99F1-407E-BF4A-D0C73A9EDCD4}" destId="{49E6E68E-07D7-4541-8201-FB0C64CC0FAE}" srcOrd="0" destOrd="0" presId="urn:microsoft.com/office/officeart/2018/5/layout/IconCircleLabelList"/>
    <dgm:cxn modelId="{B6573052-52BD-4A3A-B050-05A095C0B11C}" type="presOf" srcId="{169ED3A0-6A97-4834-BCFA-9E8E97941156}" destId="{E07CE821-9122-4C86-9784-338DAE54EC17}" srcOrd="0" destOrd="0" presId="urn:microsoft.com/office/officeart/2018/5/layout/IconCircleLabelList"/>
    <dgm:cxn modelId="{99875E91-20A7-46CD-8FD5-18775219D0F8}" srcId="{D5F7F8DC-99F1-407E-BF4A-D0C73A9EDCD4}" destId="{B5EEA416-B80B-43BB-BF9F-7C931C2C9DB6}" srcOrd="0" destOrd="0" parTransId="{CCE55B7F-7A2D-4735-A74F-44EC75B1E237}" sibTransId="{5753A71F-E505-4038-B4CF-E2CD37A3C6D8}"/>
    <dgm:cxn modelId="{647C019C-48AD-4123-B163-4BB30C34D36A}" srcId="{D5F7F8DC-99F1-407E-BF4A-D0C73A9EDCD4}" destId="{169ED3A0-6A97-4834-BCFA-9E8E97941156}" srcOrd="1" destOrd="0" parTransId="{2A3F18FD-E103-49AE-8D26-02E0EA229765}" sibTransId="{09481D24-AA16-47B9-9E04-E26A891FC5CB}"/>
    <dgm:cxn modelId="{E7ADC7D4-B0F9-40DC-B757-FD6FFA72C960}" type="presOf" srcId="{B5EEA416-B80B-43BB-BF9F-7C931C2C9DB6}" destId="{AB180FDD-856A-4F6D-8C36-5939F6268914}" srcOrd="0" destOrd="0" presId="urn:microsoft.com/office/officeart/2018/5/layout/IconCircleLabelList"/>
    <dgm:cxn modelId="{8D4620ED-8626-44DC-9405-952D462473C2}" type="presParOf" srcId="{49E6E68E-07D7-4541-8201-FB0C64CC0FAE}" destId="{F0081070-2386-4CA3-A71F-6DA1D95C9E7E}" srcOrd="0" destOrd="0" presId="urn:microsoft.com/office/officeart/2018/5/layout/IconCircleLabelList"/>
    <dgm:cxn modelId="{76ECB35C-4780-4956-AA6B-6A39E57A8BB3}" type="presParOf" srcId="{F0081070-2386-4CA3-A71F-6DA1D95C9E7E}" destId="{269A51C4-D17A-44BE-B87D-EE44EA7591A7}" srcOrd="0" destOrd="0" presId="urn:microsoft.com/office/officeart/2018/5/layout/IconCircleLabelList"/>
    <dgm:cxn modelId="{F9FEF8B8-E9D1-4752-BD56-AB9494CBB899}" type="presParOf" srcId="{F0081070-2386-4CA3-A71F-6DA1D95C9E7E}" destId="{741CF5FF-F07C-49B3-9477-6F148E5F4FE3}" srcOrd="1" destOrd="0" presId="urn:microsoft.com/office/officeart/2018/5/layout/IconCircleLabelList"/>
    <dgm:cxn modelId="{A19257AD-1E0D-401F-8D27-DB9AD6BCD6A4}" type="presParOf" srcId="{F0081070-2386-4CA3-A71F-6DA1D95C9E7E}" destId="{A77E411C-765B-4164-820C-FD80BB7812FA}" srcOrd="2" destOrd="0" presId="urn:microsoft.com/office/officeart/2018/5/layout/IconCircleLabelList"/>
    <dgm:cxn modelId="{D23DD851-EB67-4709-9D8F-81B0EEFBA38F}" type="presParOf" srcId="{F0081070-2386-4CA3-A71F-6DA1D95C9E7E}" destId="{AB180FDD-856A-4F6D-8C36-5939F6268914}" srcOrd="3" destOrd="0" presId="urn:microsoft.com/office/officeart/2018/5/layout/IconCircleLabelList"/>
    <dgm:cxn modelId="{5806C236-1E9B-4344-AA6E-0A454C9001AC}" type="presParOf" srcId="{49E6E68E-07D7-4541-8201-FB0C64CC0FAE}" destId="{9C845BC0-CF46-4E05-AD8F-C456EF08A6D5}" srcOrd="1" destOrd="0" presId="urn:microsoft.com/office/officeart/2018/5/layout/IconCircleLabelList"/>
    <dgm:cxn modelId="{0413E395-B845-463C-9C30-87C1320338E0}" type="presParOf" srcId="{49E6E68E-07D7-4541-8201-FB0C64CC0FAE}" destId="{24A4A85A-DCE6-4FF5-80AF-7AD83F086467}" srcOrd="2" destOrd="0" presId="urn:microsoft.com/office/officeart/2018/5/layout/IconCircleLabelList"/>
    <dgm:cxn modelId="{11C0105C-1537-44E2-834B-2E17FFEF9BC1}" type="presParOf" srcId="{24A4A85A-DCE6-4FF5-80AF-7AD83F086467}" destId="{976E3CF4-1E35-41FF-8611-DDAB9C67CEA8}" srcOrd="0" destOrd="0" presId="urn:microsoft.com/office/officeart/2018/5/layout/IconCircleLabelList"/>
    <dgm:cxn modelId="{E9CAAA42-2D7B-495D-9895-1B3EE45B2E21}" type="presParOf" srcId="{24A4A85A-DCE6-4FF5-80AF-7AD83F086467}" destId="{DB8F017B-E6E8-4BFE-8EB3-41020FEA4797}" srcOrd="1" destOrd="0" presId="urn:microsoft.com/office/officeart/2018/5/layout/IconCircleLabelList"/>
    <dgm:cxn modelId="{565D2E03-10BF-4DAF-8CA1-494FAFA2B4DA}" type="presParOf" srcId="{24A4A85A-DCE6-4FF5-80AF-7AD83F086467}" destId="{F3F5C47B-C272-4AE8-876F-0A72086AFCDD}" srcOrd="2" destOrd="0" presId="urn:microsoft.com/office/officeart/2018/5/layout/IconCircleLabelList"/>
    <dgm:cxn modelId="{16FE009F-0D7D-4F05-80A7-B93D67514E43}" type="presParOf" srcId="{24A4A85A-DCE6-4FF5-80AF-7AD83F086467}" destId="{E07CE821-9122-4C86-9784-338DAE54EC17}" srcOrd="3" destOrd="0" presId="urn:microsoft.com/office/officeart/2018/5/layout/IconCircle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941064-FDBF-462A-975E-78B3F3FBD969}">
      <dsp:nvSpPr>
        <dsp:cNvPr id="0" name=""/>
        <dsp:cNvSpPr/>
      </dsp:nvSpPr>
      <dsp:spPr>
        <a:xfrm>
          <a:off x="3299" y="463072"/>
          <a:ext cx="2617471" cy="157048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kern="1200" dirty="0">
              <a:solidFill>
                <a:schemeClr val="bg1"/>
              </a:solidFill>
              <a:latin typeface="Arial"/>
              <a:cs typeface="Arial"/>
            </a:rPr>
            <a:t>Manager's responsibilities during day-time</a:t>
          </a:r>
        </a:p>
      </dsp:txBody>
      <dsp:txXfrm>
        <a:off x="3299" y="463072"/>
        <a:ext cx="2617471" cy="1570482"/>
      </dsp:txXfrm>
    </dsp:sp>
    <dsp:sp modelId="{6A939349-80BB-4D8C-9612-2EFA8DF59F34}">
      <dsp:nvSpPr>
        <dsp:cNvPr id="0" name=""/>
        <dsp:cNvSpPr/>
      </dsp:nvSpPr>
      <dsp:spPr>
        <a:xfrm>
          <a:off x="2882517" y="463072"/>
          <a:ext cx="2617471" cy="157048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dirty="0">
              <a:latin typeface="Arial"/>
              <a:cs typeface="Arial"/>
            </a:rPr>
            <a:t>In the morning, upon his entrance in the restaurant, the manager must open the back door to allow the kitchen staff to enter and clock-in.</a:t>
          </a:r>
        </a:p>
      </dsp:txBody>
      <dsp:txXfrm>
        <a:off x="2882517" y="463072"/>
        <a:ext cx="2617471" cy="1570482"/>
      </dsp:txXfrm>
    </dsp:sp>
    <dsp:sp modelId="{61790778-0189-447D-858E-0353C31136D6}">
      <dsp:nvSpPr>
        <dsp:cNvPr id="0" name=""/>
        <dsp:cNvSpPr/>
      </dsp:nvSpPr>
      <dsp:spPr>
        <a:xfrm>
          <a:off x="5761736" y="463072"/>
          <a:ext cx="2617471" cy="157048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dirty="0">
              <a:latin typeface="Arial"/>
              <a:cs typeface="Arial"/>
            </a:rPr>
            <a:t>Next, the managers inspect the freezers and coolers and make a record of their temperatures. They also review the stock levels and restock from the freezer.</a:t>
          </a:r>
        </a:p>
      </dsp:txBody>
      <dsp:txXfrm>
        <a:off x="5761736" y="463072"/>
        <a:ext cx="2617471" cy="1570482"/>
      </dsp:txXfrm>
    </dsp:sp>
    <dsp:sp modelId="{CF517782-0038-4BC6-BAFE-6021995E97B3}">
      <dsp:nvSpPr>
        <dsp:cNvPr id="0" name=""/>
        <dsp:cNvSpPr/>
      </dsp:nvSpPr>
      <dsp:spPr>
        <a:xfrm>
          <a:off x="8640954" y="463072"/>
          <a:ext cx="2617471" cy="157048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dirty="0">
              <a:latin typeface="Arial"/>
              <a:cs typeface="Arial"/>
            </a:rPr>
            <a:t>The manager needs to review the staff roster for the day, to make sure the day runs smoothly. Then, he can create a checklist of things to be done by the servers individually, throughout their shifts. He can also create an agenda to discuss within the staff meeting, setting goals for customer service or revenue. </a:t>
          </a:r>
        </a:p>
      </dsp:txBody>
      <dsp:txXfrm>
        <a:off x="8640954" y="463072"/>
        <a:ext cx="2617471" cy="1570482"/>
      </dsp:txXfrm>
    </dsp:sp>
    <dsp:sp modelId="{CD13591A-EDE7-45C8-993F-523333E4B64E}">
      <dsp:nvSpPr>
        <dsp:cNvPr id="0" name=""/>
        <dsp:cNvSpPr/>
      </dsp:nvSpPr>
      <dsp:spPr>
        <a:xfrm>
          <a:off x="3299" y="2295302"/>
          <a:ext cx="2617471" cy="157048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dirty="0">
              <a:latin typeface="Arial"/>
              <a:cs typeface="Arial"/>
            </a:rPr>
            <a:t>Receive and check deliveries for quality and quantity and stock them appropriately. </a:t>
          </a:r>
        </a:p>
      </dsp:txBody>
      <dsp:txXfrm>
        <a:off x="3299" y="2295302"/>
        <a:ext cx="2617471" cy="1570482"/>
      </dsp:txXfrm>
    </dsp:sp>
    <dsp:sp modelId="{88F61C2E-280A-4231-9961-10F882ED7BA2}">
      <dsp:nvSpPr>
        <dsp:cNvPr id="0" name=""/>
        <dsp:cNvSpPr/>
      </dsp:nvSpPr>
      <dsp:spPr>
        <a:xfrm>
          <a:off x="2882517" y="2295302"/>
          <a:ext cx="2617471" cy="157048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dirty="0">
              <a:latin typeface="Arial"/>
              <a:cs typeface="Arial"/>
            </a:rPr>
            <a:t>Prepare the</a:t>
          </a:r>
          <a:r>
            <a:rPr lang="en-US" sz="1100" kern="1200" dirty="0">
              <a:latin typeface="Neue Haas Grotesk Text Pro"/>
              <a:cs typeface="Arial"/>
            </a:rPr>
            <a:t> POS system and cash registers and check the restaurant’s security system.</a:t>
          </a:r>
        </a:p>
      </dsp:txBody>
      <dsp:txXfrm>
        <a:off x="2882517" y="2295302"/>
        <a:ext cx="2617471" cy="1570482"/>
      </dsp:txXfrm>
    </dsp:sp>
    <dsp:sp modelId="{32E02420-D809-4F42-BE94-A060B54A17CE}">
      <dsp:nvSpPr>
        <dsp:cNvPr id="0" name=""/>
        <dsp:cNvSpPr/>
      </dsp:nvSpPr>
      <dsp:spPr>
        <a:xfrm>
          <a:off x="5761736" y="2295302"/>
          <a:ext cx="2617471" cy="157048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dirty="0">
              <a:latin typeface="Neue Haas Grotesk Text Pro"/>
              <a:cs typeface="Arial"/>
            </a:rPr>
            <a:t>Liaise with the Head Chef to ensure back of the house operations can start and run smoothly. Follow up on kitchen cleanliness and prepped food.</a:t>
          </a:r>
        </a:p>
      </dsp:txBody>
      <dsp:txXfrm>
        <a:off x="5761736" y="2295302"/>
        <a:ext cx="2617471" cy="1570482"/>
      </dsp:txXfrm>
    </dsp:sp>
    <dsp:sp modelId="{81E7793F-4D68-4365-98C4-169D3CA281F9}">
      <dsp:nvSpPr>
        <dsp:cNvPr id="0" name=""/>
        <dsp:cNvSpPr/>
      </dsp:nvSpPr>
      <dsp:spPr>
        <a:xfrm>
          <a:off x="8640954" y="2295302"/>
          <a:ext cx="2617471" cy="157048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dirty="0">
              <a:latin typeface="Neue Haas Grotesk Text Pro"/>
              <a:cs typeface="Arial"/>
            </a:rPr>
            <a:t>Open the restaurant’s door and turn on the open sign.</a:t>
          </a:r>
        </a:p>
      </dsp:txBody>
      <dsp:txXfrm>
        <a:off x="8640954" y="2295302"/>
        <a:ext cx="2617471" cy="1570482"/>
      </dsp:txXfrm>
    </dsp:sp>
    <dsp:sp modelId="{0D847DAE-4DD2-4F1A-85D9-39A34ADB5B82}">
      <dsp:nvSpPr>
        <dsp:cNvPr id="0" name=""/>
        <dsp:cNvSpPr/>
      </dsp:nvSpPr>
      <dsp:spPr>
        <a:xfrm>
          <a:off x="3299" y="4127531"/>
          <a:ext cx="2617471" cy="157048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dirty="0">
              <a:latin typeface="Neue Haas Grotesk Text Pro"/>
              <a:cs typeface="Arial"/>
            </a:rPr>
            <a:t>If the Head Chef/sommelier is attending other guests, the manager can greet customers at the entrance and guide them to their reserved table.</a:t>
          </a:r>
        </a:p>
      </dsp:txBody>
      <dsp:txXfrm>
        <a:off x="3299" y="4127531"/>
        <a:ext cx="2617471" cy="1570482"/>
      </dsp:txXfrm>
    </dsp:sp>
    <dsp:sp modelId="{7366579A-AE83-4AF4-8187-150096E86191}">
      <dsp:nvSpPr>
        <dsp:cNvPr id="0" name=""/>
        <dsp:cNvSpPr/>
      </dsp:nvSpPr>
      <dsp:spPr>
        <a:xfrm>
          <a:off x="2882517" y="4127531"/>
          <a:ext cx="2617471" cy="157048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dirty="0">
              <a:latin typeface="Neue Haas Grotesk Text Pro"/>
              <a:cs typeface="Arial"/>
            </a:rPr>
            <a:t>Monitor operations during lunch rush and help with running the register or maybe run food for a waiter who is struggling. </a:t>
          </a:r>
        </a:p>
      </dsp:txBody>
      <dsp:txXfrm>
        <a:off x="2882517" y="4127531"/>
        <a:ext cx="2617471" cy="1570482"/>
      </dsp:txXfrm>
    </dsp:sp>
    <dsp:sp modelId="{98DB9FB4-5615-41CE-AE64-D18525E3F730}">
      <dsp:nvSpPr>
        <dsp:cNvPr id="0" name=""/>
        <dsp:cNvSpPr/>
      </dsp:nvSpPr>
      <dsp:spPr>
        <a:xfrm>
          <a:off x="5761736" y="4127531"/>
          <a:ext cx="2617471" cy="157048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dirty="0">
              <a:latin typeface="Neue Haas Grotesk Text Pro"/>
              <a:cs typeface="Arial"/>
            </a:rPr>
            <a:t>Delegate your responsibility to the assistant manager and have a two-hour break.</a:t>
          </a:r>
        </a:p>
      </dsp:txBody>
      <dsp:txXfrm>
        <a:off x="5761736" y="4127531"/>
        <a:ext cx="2617471" cy="1570482"/>
      </dsp:txXfrm>
    </dsp:sp>
    <dsp:sp modelId="{3EA1EC93-BDEB-4FFF-82ED-FE2EDC1E4D9A}">
      <dsp:nvSpPr>
        <dsp:cNvPr id="0" name=""/>
        <dsp:cNvSpPr/>
      </dsp:nvSpPr>
      <dsp:spPr>
        <a:xfrm>
          <a:off x="8640954" y="4127531"/>
          <a:ext cx="2617471" cy="157048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dirty="0">
              <a:latin typeface="Neue Haas Grotesk Text Pro"/>
              <a:cs typeface="Arial"/>
            </a:rPr>
            <a:t>Prepare for dinner-time as shown in the next slides.</a:t>
          </a:r>
        </a:p>
      </dsp:txBody>
      <dsp:txXfrm>
        <a:off x="8640954" y="4127531"/>
        <a:ext cx="2617471" cy="157048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9A51C4-D17A-44BE-B87D-EE44EA7591A7}">
      <dsp:nvSpPr>
        <dsp:cNvPr id="0" name=""/>
        <dsp:cNvSpPr/>
      </dsp:nvSpPr>
      <dsp:spPr>
        <a:xfrm>
          <a:off x="400493" y="296956"/>
          <a:ext cx="1200937" cy="120093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1CF5FF-F07C-49B3-9477-6F148E5F4FE3}">
      <dsp:nvSpPr>
        <dsp:cNvPr id="0" name=""/>
        <dsp:cNvSpPr/>
      </dsp:nvSpPr>
      <dsp:spPr>
        <a:xfrm>
          <a:off x="656431" y="552894"/>
          <a:ext cx="689062" cy="6890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B180FDD-856A-4F6D-8C36-5939F6268914}">
      <dsp:nvSpPr>
        <dsp:cNvPr id="0" name=""/>
        <dsp:cNvSpPr/>
      </dsp:nvSpPr>
      <dsp:spPr>
        <a:xfrm>
          <a:off x="16587" y="1871956"/>
          <a:ext cx="1968750" cy="1368544"/>
        </a:xfrm>
        <a:prstGeom prst="rect">
          <a:avLst/>
        </a:prstGeom>
        <a:solidFill>
          <a:schemeClr val="bg1"/>
        </a:solid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b="1" kern="1200" dirty="0">
              <a:latin typeface="Arial"/>
              <a:cs typeface="Arial"/>
            </a:rPr>
            <a:t>The manager checks-in with the kitchen-team to make sure they have everything prepared for dinner-time and see if they need anything.</a:t>
          </a:r>
        </a:p>
      </dsp:txBody>
      <dsp:txXfrm>
        <a:off x="16587" y="1871956"/>
        <a:ext cx="1968750" cy="1368544"/>
      </dsp:txXfrm>
    </dsp:sp>
    <dsp:sp modelId="{976E3CF4-1E35-41FF-8611-DDAB9C67CEA8}">
      <dsp:nvSpPr>
        <dsp:cNvPr id="0" name=""/>
        <dsp:cNvSpPr/>
      </dsp:nvSpPr>
      <dsp:spPr>
        <a:xfrm>
          <a:off x="2713774" y="296956"/>
          <a:ext cx="1200937" cy="120093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8F017B-E6E8-4BFE-8EB3-41020FEA4797}">
      <dsp:nvSpPr>
        <dsp:cNvPr id="0" name=""/>
        <dsp:cNvSpPr/>
      </dsp:nvSpPr>
      <dsp:spPr>
        <a:xfrm>
          <a:off x="2969712" y="552894"/>
          <a:ext cx="689062" cy="6890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07CE821-9122-4C86-9784-338DAE54EC17}">
      <dsp:nvSpPr>
        <dsp:cNvPr id="0" name=""/>
        <dsp:cNvSpPr/>
      </dsp:nvSpPr>
      <dsp:spPr>
        <a:xfrm>
          <a:off x="2329868" y="1871956"/>
          <a:ext cx="1968750" cy="13685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b="1" kern="1200" dirty="0">
              <a:latin typeface="Arial"/>
              <a:cs typeface="Arial"/>
            </a:rPr>
            <a:t>The manager also checks with the bar staff and with the Head Waiter/sommelier to make sure the drinks are all stocked, and the mixologist has everything in place.</a:t>
          </a:r>
        </a:p>
      </dsp:txBody>
      <dsp:txXfrm>
        <a:off x="2329868" y="1871956"/>
        <a:ext cx="1968750" cy="1368544"/>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3/1/2024</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611013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3/1/2024</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5623942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3/1/2024</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523959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3/1/2024</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721936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3/1/2024</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72216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3/1/2024</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1094360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3/1/2024</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221227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3/1/2024</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6270397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3/1/2024</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8528792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3/1/2024</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7307072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3/1/2024</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0745174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3/1/2024</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1206306705"/>
      </p:ext>
    </p:extLst>
  </p:cSld>
  <p:clrMap bg1="lt1" tx1="dk1" bg2="lt2" tx2="dk2" accent1="accent1" accent2="accent2" accent3="accent3" accent4="accent4" accent5="accent5" accent6="accent6" hlink="hlink" folHlink="folHlink"/>
  <p:sldLayoutIdLst>
    <p:sldLayoutId id="2147483744" r:id="rId1"/>
    <p:sldLayoutId id="2147483745" r:id="rId2"/>
    <p:sldLayoutId id="2147483746" r:id="rId3"/>
    <p:sldLayoutId id="2147483747" r:id="rId4"/>
    <p:sldLayoutId id="2147483748" r:id="rId5"/>
    <p:sldLayoutId id="2147483742" r:id="rId6"/>
    <p:sldLayoutId id="2147483738" r:id="rId7"/>
    <p:sldLayoutId id="2147483739" r:id="rId8"/>
    <p:sldLayoutId id="2147483740" r:id="rId9"/>
    <p:sldLayoutId id="2147483741" r:id="rId10"/>
    <p:sldLayoutId id="2147483743" r:id="rId11"/>
  </p:sldLayoutIdLst>
  <p:txStyles>
    <p:titleStyle>
      <a:lvl1pPr algn="l" defTabSz="914400" rtl="0" eaLnBrk="1" latinLnBrk="0" hangingPunct="1">
        <a:lnSpc>
          <a:spcPct val="9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video" Target="https://www.youtube.com/embed/YY8BcJOkC6w?feature=oembed" TargetMode="External"/><Relationship Id="rId4" Type="http://schemas.openxmlformats.org/officeDocument/2006/relationships/image" Target="../media/image6.jpeg"/></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2.xml"/><Relationship Id="rId1" Type="http://schemas.openxmlformats.org/officeDocument/2006/relationships/video" Target="https://www.youtube.com/embed/LXLbpKdBIGU?feature=oembed" TargetMode="Externa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hyperlink" Target="https://elgourmeturbano.blogspot.com/2019/10/vinos-te-compartimos-los-mejores-tips.html" TargetMode="External"/><Relationship Id="rId7" Type="http://schemas.openxmlformats.org/officeDocument/2006/relationships/diagramColors" Target="../diagrams/colors2.xml"/><Relationship Id="rId2" Type="http://schemas.openxmlformats.org/officeDocument/2006/relationships/image" Target="../media/image9.jpeg"/><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hyperlink" Target="https://creativecommons.org/licenses/by-nc-nd/3.0/"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www.leisurejobs.com/article/the-definitive-guide-how-to-become-a-restaurant-manager" TargetMode="External"/><Relationship Id="rId3" Type="http://schemas.openxmlformats.org/officeDocument/2006/relationships/hyperlink" Target="https://hospitalityinsights.ehl.edu/most-in-demand-soft-skills-restaurant-management" TargetMode="External"/><Relationship Id="rId7" Type="http://schemas.openxmlformats.org/officeDocument/2006/relationships/hyperlink" Target="https://www.gcu.edu/blog/business-management/how-to-be-restaurant-manager" TargetMode="External"/><Relationship Id="rId2" Type="http://schemas.openxmlformats.org/officeDocument/2006/relationships/hyperlink" Target="https://www.7shifts.com/blog/restaurant-manager-responsibilities/#:~:text=A%20restaurant%20general%20manager's%20daily,happen%20on%20their%20own%20cadence" TargetMode="External"/><Relationship Id="rId1" Type="http://schemas.openxmlformats.org/officeDocument/2006/relationships/slideLayout" Target="../slideLayouts/slideLayout2.xml"/><Relationship Id="rId6" Type="http://schemas.openxmlformats.org/officeDocument/2006/relationships/hyperlink" Target="https://www.food.gov.uk/sites/default/files/media/document/safe-catering-recording-forms_0.pdf" TargetMode="External"/><Relationship Id="rId5" Type="http://schemas.openxmlformats.org/officeDocument/2006/relationships/hyperlink" Target="https://www.youtube.com/watch?v=YY8BcJOkC6w" TargetMode="External"/><Relationship Id="rId10" Type="http://schemas.openxmlformats.org/officeDocument/2006/relationships/hyperlink" Target="https://resdiary.com/blog/how-to-greet-customers?region=GB" TargetMode="External"/><Relationship Id="rId4" Type="http://schemas.openxmlformats.org/officeDocument/2006/relationships/hyperlink" Target="https://www.youtube.com/watch?v=LXLbpKdBIGU" TargetMode="External"/><Relationship Id="rId9" Type="http://schemas.openxmlformats.org/officeDocument/2006/relationships/hyperlink" Target="https://www.thecaterer.com/archive/front-to-back"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www.jstor.org/stable/10.7591/j.ctvfc54jg.6" TargetMode="External"/><Relationship Id="rId2" Type="http://schemas.openxmlformats.org/officeDocument/2006/relationships/hyperlink" Target="https://restaurantsystemspro.net/how-a-restaurant-pre-shift-meeting-improves-communication-and-profits/" TargetMode="External"/><Relationship Id="rId1" Type="http://schemas.openxmlformats.org/officeDocument/2006/relationships/slideLayout" Target="../slideLayouts/slideLayout2.xml"/><Relationship Id="rId5" Type="http://schemas.openxmlformats.org/officeDocument/2006/relationships/hyperlink" Target="http://ebookcentral.proquest.com/lib/trinity/detail.action?docID=5173591" TargetMode="External"/><Relationship Id="rId4" Type="http://schemas.openxmlformats.org/officeDocument/2006/relationships/hyperlink" Target="https://www.therail.media/stories/2019/8/21/6-things-restaurant-managers-can-do-to-help-their-kitchen-staf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Wavy 3D art">
            <a:extLst>
              <a:ext uri="{FF2B5EF4-FFF2-40B4-BE49-F238E27FC236}">
                <a16:creationId xmlns:a16="http://schemas.microsoft.com/office/drawing/2014/main" id="{43E93246-7FE4-02A0-1D69-A44C943ABB72}"/>
              </a:ext>
            </a:extLst>
          </p:cNvPr>
          <p:cNvPicPr>
            <a:picLocks noChangeAspect="1"/>
          </p:cNvPicPr>
          <p:nvPr/>
        </p:nvPicPr>
        <p:blipFill rotWithShape="1">
          <a:blip r:embed="rId2"/>
          <a:srcRect l="2040" r="2" b="2"/>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602A087-7D81-A5E2-7C1B-621993E01018}"/>
              </a:ext>
            </a:extLst>
          </p:cNvPr>
          <p:cNvSpPr>
            <a:spLocks noGrp="1"/>
          </p:cNvSpPr>
          <p:nvPr>
            <p:ph type="ctrTitle"/>
          </p:nvPr>
        </p:nvSpPr>
        <p:spPr>
          <a:xfrm>
            <a:off x="491886" y="-87136"/>
            <a:ext cx="8018905" cy="3204134"/>
          </a:xfrm>
        </p:spPr>
        <p:txBody>
          <a:bodyPr anchor="b">
            <a:normAutofit/>
          </a:bodyPr>
          <a:lstStyle/>
          <a:p>
            <a:r>
              <a:rPr lang="en-US" sz="4800" dirty="0"/>
              <a:t>BMGM 4004</a:t>
            </a:r>
            <a:br>
              <a:rPr lang="en-US" sz="4800" dirty="0"/>
            </a:br>
            <a:r>
              <a:rPr lang="en-US" sz="4800" dirty="0"/>
              <a:t>Restaurant Management</a:t>
            </a:r>
            <a:endParaRPr lang="en-GB" sz="4800" dirty="0"/>
          </a:p>
        </p:txBody>
      </p:sp>
      <p:sp>
        <p:nvSpPr>
          <p:cNvPr id="3" name="Subtitle 2">
            <a:extLst>
              <a:ext uri="{FF2B5EF4-FFF2-40B4-BE49-F238E27FC236}">
                <a16:creationId xmlns:a16="http://schemas.microsoft.com/office/drawing/2014/main" id="{09EDC4F1-B436-F636-91E5-70A7DF756880}"/>
              </a:ext>
            </a:extLst>
          </p:cNvPr>
          <p:cNvSpPr>
            <a:spLocks noGrp="1"/>
          </p:cNvSpPr>
          <p:nvPr>
            <p:ph type="subTitle" idx="1"/>
          </p:nvPr>
        </p:nvSpPr>
        <p:spPr>
          <a:xfrm>
            <a:off x="477980" y="4872922"/>
            <a:ext cx="4023359" cy="1208141"/>
          </a:xfrm>
        </p:spPr>
        <p:txBody>
          <a:bodyPr>
            <a:normAutofit fontScale="92500" lnSpcReduction="20000"/>
          </a:bodyPr>
          <a:lstStyle/>
          <a:p>
            <a:r>
              <a:rPr lang="en-US" sz="2000" dirty="0"/>
              <a:t>Dumitru Cojocariu</a:t>
            </a:r>
          </a:p>
          <a:p>
            <a:r>
              <a:rPr lang="en-US" sz="2000" dirty="0"/>
              <a:t>Student Number: 1920263</a:t>
            </a:r>
          </a:p>
          <a:p>
            <a:r>
              <a:rPr lang="en-US" sz="2000" dirty="0"/>
              <a:t>Due Date: 1</a:t>
            </a:r>
            <a:r>
              <a:rPr lang="en-US" sz="2000" baseline="30000" dirty="0"/>
              <a:t>st</a:t>
            </a:r>
            <a:r>
              <a:rPr lang="en-US" sz="2000" dirty="0"/>
              <a:t> March 2024</a:t>
            </a:r>
            <a:endParaRPr lang="en-GB" sz="2000" dirty="0"/>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2">
              <a:lumMod val="25000"/>
              <a:lumOff val="75000"/>
            </a:schemeClr>
          </a:solidFill>
          <a:ln w="3175">
            <a:solidFill>
              <a:schemeClr val="tx2">
                <a:lumMod val="25000"/>
                <a:lumOff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812817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a:extLst>
              <a:ext uri="{FF2B5EF4-FFF2-40B4-BE49-F238E27FC236}">
                <a16:creationId xmlns:a16="http://schemas.microsoft.com/office/drawing/2014/main" id="{D663143F-2171-329D-E61B-F7825F9787A1}"/>
              </a:ext>
            </a:extLst>
          </p:cNvPr>
          <p:cNvPicPr>
            <a:picLocks noChangeAspect="1"/>
          </p:cNvPicPr>
          <p:nvPr/>
        </p:nvPicPr>
        <p:blipFill rotWithShape="1">
          <a:blip r:embed="rId2"/>
          <a:srcRect l="696" r="14921" b="-1"/>
          <a:stretch/>
        </p:blipFill>
        <p:spPr>
          <a:xfrm>
            <a:off x="4347019" y="0"/>
            <a:ext cx="7855052" cy="6213700"/>
          </a:xfrm>
          <a:prstGeom prst="rect">
            <a:avLst/>
          </a:prstGeom>
        </p:spPr>
      </p:pic>
      <p:sp>
        <p:nvSpPr>
          <p:cNvPr id="48" name="Rectangle 47">
            <a:extLst>
              <a:ext uri="{FF2B5EF4-FFF2-40B4-BE49-F238E27FC236}">
                <a16:creationId xmlns:a16="http://schemas.microsoft.com/office/drawing/2014/main" id="{8A6DB0E6-E65F-4229-A5A0-2500203B6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tx1"/>
              </a:gs>
              <a:gs pos="35000">
                <a:schemeClr val="tx1">
                  <a:alpha val="78000"/>
                </a:schemeClr>
              </a:gs>
              <a:gs pos="19000">
                <a:schemeClr val="tx1">
                  <a:alpha val="38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083338C-0A00-7341-6EE3-A6A808883DDD}"/>
              </a:ext>
            </a:extLst>
          </p:cNvPr>
          <p:cNvSpPr>
            <a:spLocks noGrp="1"/>
          </p:cNvSpPr>
          <p:nvPr>
            <p:ph type="title"/>
          </p:nvPr>
        </p:nvSpPr>
        <p:spPr>
          <a:xfrm>
            <a:off x="602415" y="1147681"/>
            <a:ext cx="3438144" cy="1124712"/>
          </a:xfrm>
        </p:spPr>
        <p:txBody>
          <a:bodyPr anchor="b">
            <a:normAutofit/>
          </a:bodyPr>
          <a:lstStyle/>
          <a:p>
            <a:r>
              <a:rPr lang="en-US" sz="2800" dirty="0">
                <a:solidFill>
                  <a:schemeClr val="bg1"/>
                </a:solidFill>
                <a:latin typeface="Arial" panose="020B0604020202020204" pitchFamily="34" charset="0"/>
                <a:cs typeface="Arial" panose="020B0604020202020204" pitchFamily="34" charset="0"/>
              </a:rPr>
              <a:t>Introduction</a:t>
            </a:r>
            <a:endParaRPr lang="en-GB" sz="2800" dirty="0">
              <a:solidFill>
                <a:schemeClr val="bg1"/>
              </a:solidFill>
              <a:latin typeface="Arial" panose="020B0604020202020204" pitchFamily="34" charset="0"/>
              <a:cs typeface="Arial" panose="020B0604020202020204" pitchFamily="34" charset="0"/>
            </a:endParaRPr>
          </a:p>
        </p:txBody>
      </p:sp>
      <p:sp>
        <p:nvSpPr>
          <p:cNvPr id="49" name="Rectangle 48">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0" name="Rectangle 49">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bg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A6C31226-5823-01BB-C740-439724E75E50}"/>
              </a:ext>
            </a:extLst>
          </p:cNvPr>
          <p:cNvSpPr>
            <a:spLocks noGrp="1"/>
          </p:cNvSpPr>
          <p:nvPr>
            <p:ph idx="1"/>
          </p:nvPr>
        </p:nvSpPr>
        <p:spPr>
          <a:xfrm>
            <a:off x="371093" y="2718054"/>
            <a:ext cx="4361679" cy="4064508"/>
          </a:xfrm>
        </p:spPr>
        <p:txBody>
          <a:bodyPr anchor="t">
            <a:noAutofit/>
          </a:bodyPr>
          <a:lstStyle/>
          <a:p>
            <a:pPr>
              <a:lnSpc>
                <a:spcPct val="100000"/>
              </a:lnSpc>
            </a:pPr>
            <a:r>
              <a:rPr lang="en-US" sz="1600" dirty="0">
                <a:solidFill>
                  <a:schemeClr val="bg1"/>
                </a:solidFill>
                <a:latin typeface="Arial"/>
                <a:cs typeface="Arial"/>
              </a:rPr>
              <a:t>Providing restaurant service is an operation created concomitantly by three categories of people: firstly, the guests, the managers or owners and the workers (Susskind, Kacmar, and Borchgrevink, 2019).</a:t>
            </a:r>
          </a:p>
          <a:p>
            <a:pPr>
              <a:lnSpc>
                <a:spcPct val="100000"/>
              </a:lnSpc>
            </a:pPr>
            <a:r>
              <a:rPr lang="en-US" sz="1600" dirty="0">
                <a:solidFill>
                  <a:schemeClr val="bg1"/>
                </a:solidFill>
                <a:latin typeface="Arial"/>
                <a:cs typeface="Arial"/>
              </a:rPr>
              <a:t>The restaurant operations happen in two places: what is generally called front of the house, which involves anyone who has contact with the guests: the manager (or managers) head waiter, sommelier, waiters, mixologist, hostess, bar staff and back of the house which includes the kitchen staff: the Head Chef, Sous Chef, </a:t>
            </a:r>
            <a:r>
              <a:rPr lang="en-US" sz="1600" err="1">
                <a:solidFill>
                  <a:schemeClr val="bg1"/>
                </a:solidFill>
                <a:latin typeface="Arial"/>
                <a:cs typeface="Arial"/>
              </a:rPr>
              <a:t>commis</a:t>
            </a:r>
            <a:r>
              <a:rPr lang="en-US" sz="1600" dirty="0">
                <a:solidFill>
                  <a:schemeClr val="bg1"/>
                </a:solidFill>
                <a:latin typeface="Arial"/>
                <a:cs typeface="Arial"/>
              </a:rPr>
              <a:t> and kitchen porter (Walker and Walker, 2013).</a:t>
            </a:r>
          </a:p>
        </p:txBody>
      </p:sp>
      <p:sp>
        <p:nvSpPr>
          <p:cNvPr id="5" name="TextBox 4">
            <a:extLst>
              <a:ext uri="{FF2B5EF4-FFF2-40B4-BE49-F238E27FC236}">
                <a16:creationId xmlns:a16="http://schemas.microsoft.com/office/drawing/2014/main" id="{C3C76C33-311D-207C-77F9-529F3709CC2C}"/>
              </a:ext>
            </a:extLst>
          </p:cNvPr>
          <p:cNvSpPr txBox="1"/>
          <p:nvPr/>
        </p:nvSpPr>
        <p:spPr>
          <a:xfrm>
            <a:off x="8848578" y="6213700"/>
            <a:ext cx="3445280" cy="369332"/>
          </a:xfrm>
          <a:prstGeom prst="rect">
            <a:avLst/>
          </a:prstGeom>
          <a:noFill/>
        </p:spPr>
        <p:txBody>
          <a:bodyPr wrap="square" rtlCol="0">
            <a:spAutoFit/>
          </a:bodyPr>
          <a:lstStyle/>
          <a:p>
            <a:r>
              <a:rPr lang="en-US" dirty="0"/>
              <a:t>(Source: EHL Insights, 2022)</a:t>
            </a:r>
            <a:endParaRPr lang="en-GB" dirty="0"/>
          </a:p>
        </p:txBody>
      </p:sp>
    </p:spTree>
    <p:extLst>
      <p:ext uri="{BB962C8B-B14F-4D97-AF65-F5344CB8AC3E}">
        <p14:creationId xmlns:p14="http://schemas.microsoft.com/office/powerpoint/2010/main" val="403223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B3EF721-7A69-2AC8-2CEA-6AB347391803}"/>
              </a:ext>
            </a:extLst>
          </p:cNvPr>
          <p:cNvSpPr>
            <a:spLocks noGrp="1"/>
          </p:cNvSpPr>
          <p:nvPr>
            <p:ph idx="1"/>
          </p:nvPr>
        </p:nvSpPr>
        <p:spPr>
          <a:xfrm>
            <a:off x="604912" y="305351"/>
            <a:ext cx="11385806" cy="5294431"/>
          </a:xfrm>
        </p:spPr>
        <p:txBody>
          <a:bodyPr>
            <a:noAutofit/>
          </a:bodyPr>
          <a:lstStyle/>
          <a:p>
            <a:pPr marL="0" indent="0">
              <a:lnSpc>
                <a:spcPct val="150000"/>
              </a:lnSpc>
              <a:buNone/>
            </a:pPr>
            <a:r>
              <a:rPr lang="en-US" sz="1400" dirty="0">
                <a:latin typeface="Arial" panose="020B0604020202020204" pitchFamily="34" charset="0"/>
                <a:cs typeface="Arial" panose="020B0604020202020204" pitchFamily="34" charset="0"/>
              </a:rPr>
              <a:t>	For a restaurant to deliver a quality dinner time service while operating in an alert and busy environment, the management must oversee and give support to both back of the house and front of the house staff. </a:t>
            </a:r>
          </a:p>
          <a:p>
            <a:pPr marL="0" indent="0">
              <a:lnSpc>
                <a:spcPct val="150000"/>
              </a:lnSpc>
              <a:buNone/>
            </a:pPr>
            <a:r>
              <a:rPr lang="en-US" sz="1400" dirty="0">
                <a:latin typeface="Arial" panose="020B0604020202020204" pitchFamily="34" charset="0"/>
                <a:cs typeface="Arial" panose="020B0604020202020204" pitchFamily="34" charset="0"/>
              </a:rPr>
              <a:t>	According to </a:t>
            </a:r>
            <a:r>
              <a:rPr lang="en-US" sz="1400" b="1" dirty="0">
                <a:latin typeface="Arial" panose="020B0604020202020204" pitchFamily="34" charset="0"/>
                <a:cs typeface="Arial" panose="020B0604020202020204" pitchFamily="34" charset="0"/>
              </a:rPr>
              <a:t>EHL Insight (2022</a:t>
            </a:r>
            <a:r>
              <a:rPr lang="en-US" sz="1400" dirty="0">
                <a:latin typeface="Arial" panose="020B0604020202020204" pitchFamily="34" charset="0"/>
                <a:cs typeface="Arial" panose="020B0604020202020204" pitchFamily="34" charset="0"/>
              </a:rPr>
              <a:t>), a restaurant manager must implicitly possess certain skills that make for a successful service, such as: </a:t>
            </a:r>
          </a:p>
          <a:p>
            <a:pPr lvl="1">
              <a:lnSpc>
                <a:spcPct val="150000"/>
              </a:lnSpc>
            </a:pPr>
            <a:r>
              <a:rPr lang="en-US" sz="1400" u="sng" dirty="0">
                <a:latin typeface="Arial" panose="020B0604020202020204" pitchFamily="34" charset="0"/>
                <a:cs typeface="Arial" panose="020B0604020202020204" pitchFamily="34" charset="0"/>
              </a:rPr>
              <a:t>being attentive to details</a:t>
            </a:r>
            <a:r>
              <a:rPr lang="en-US" sz="1400" dirty="0">
                <a:latin typeface="Arial" panose="020B0604020202020204" pitchFamily="34" charset="0"/>
                <a:cs typeface="Arial" panose="020B0604020202020204" pitchFamily="34" charset="0"/>
              </a:rPr>
              <a:t>, especially to the overall appearance of the restaurant, table arrangements or the staff’s personal appearance on the job, as these are the first images the customer sees upon entrance.</a:t>
            </a:r>
          </a:p>
          <a:p>
            <a:pPr lvl="1">
              <a:lnSpc>
                <a:spcPct val="150000"/>
              </a:lnSpc>
            </a:pPr>
            <a:r>
              <a:rPr lang="en-US" sz="1400" u="sng" dirty="0">
                <a:latin typeface="Arial" panose="020B0604020202020204" pitchFamily="34" charset="0"/>
                <a:cs typeface="Arial" panose="020B0604020202020204" pitchFamily="34" charset="0"/>
              </a:rPr>
              <a:t>having excellent communication skills </a:t>
            </a:r>
            <a:r>
              <a:rPr lang="en-US" sz="1400" dirty="0">
                <a:latin typeface="Arial" panose="020B0604020202020204" pitchFamily="34" charset="0"/>
                <a:cs typeface="Arial" panose="020B0604020202020204" pitchFamily="34" charset="0"/>
              </a:rPr>
              <a:t>which means being able to be a great leader to your staff, making them feel like they belong and transmitting clear and concise messages, and being able to deliver great customer service to a wide range of customers from different backgrounds, ethnicities and so on.</a:t>
            </a:r>
          </a:p>
          <a:p>
            <a:pPr lvl="1">
              <a:lnSpc>
                <a:spcPct val="150000"/>
              </a:lnSpc>
            </a:pPr>
            <a:r>
              <a:rPr lang="en-US" sz="1400" dirty="0">
                <a:latin typeface="Arial" panose="020B0604020202020204" pitchFamily="34" charset="0"/>
                <a:cs typeface="Arial" panose="020B0604020202020204" pitchFamily="34" charset="0"/>
              </a:rPr>
              <a:t> </a:t>
            </a:r>
            <a:r>
              <a:rPr lang="en-US" sz="1400" u="sng" dirty="0">
                <a:latin typeface="Arial" panose="020B0604020202020204" pitchFamily="34" charset="0"/>
                <a:cs typeface="Arial" panose="020B0604020202020204" pitchFamily="34" charset="0"/>
              </a:rPr>
              <a:t>being able to problem-solve and to manage conflict</a:t>
            </a:r>
            <a:r>
              <a:rPr lang="en-US" sz="1400" dirty="0">
                <a:latin typeface="Arial" panose="020B0604020202020204" pitchFamily="34" charset="0"/>
                <a:cs typeface="Arial" panose="020B0604020202020204" pitchFamily="34" charset="0"/>
              </a:rPr>
              <a:t>, which usually happens between guests and staff.</a:t>
            </a:r>
          </a:p>
          <a:p>
            <a:pPr lvl="1">
              <a:lnSpc>
                <a:spcPct val="150000"/>
              </a:lnSpc>
            </a:pPr>
            <a:r>
              <a:rPr lang="en-US" sz="1400" u="sng" dirty="0">
                <a:latin typeface="Arial" panose="020B0604020202020204" pitchFamily="34" charset="0"/>
                <a:cs typeface="Arial" panose="020B0604020202020204" pitchFamily="34" charset="0"/>
              </a:rPr>
              <a:t>maintaining a positive outlook </a:t>
            </a:r>
            <a:r>
              <a:rPr lang="en-US" sz="1400" dirty="0">
                <a:latin typeface="Arial" panose="020B0604020202020204" pitchFamily="34" charset="0"/>
                <a:cs typeface="Arial" panose="020B0604020202020204" pitchFamily="34" charset="0"/>
              </a:rPr>
              <a:t>and attitude towards the workplace environment which enables success and productivity</a:t>
            </a:r>
          </a:p>
          <a:p>
            <a:pPr lvl="1">
              <a:lnSpc>
                <a:spcPct val="150000"/>
              </a:lnSpc>
            </a:pPr>
            <a:r>
              <a:rPr lang="en-US" sz="1400" u="sng" dirty="0">
                <a:latin typeface="Arial" panose="020B0604020202020204" pitchFamily="34" charset="0"/>
                <a:cs typeface="Arial" panose="020B0604020202020204" pitchFamily="34" charset="0"/>
              </a:rPr>
              <a:t>being able to multitask and be flexible </a:t>
            </a:r>
            <a:r>
              <a:rPr lang="en-US" sz="1400" dirty="0">
                <a:latin typeface="Arial" panose="020B0604020202020204" pitchFamily="34" charset="0"/>
                <a:cs typeface="Arial" panose="020B0604020202020204" pitchFamily="34" charset="0"/>
              </a:rPr>
              <a:t>in a busy and sometimes hectic situations.</a:t>
            </a:r>
          </a:p>
          <a:p>
            <a:pPr lvl="1">
              <a:lnSpc>
                <a:spcPct val="150000"/>
              </a:lnSpc>
            </a:pPr>
            <a:r>
              <a:rPr lang="en-US" sz="1400" u="sng" dirty="0">
                <a:latin typeface="Arial" panose="020B0604020202020204" pitchFamily="34" charset="0"/>
                <a:cs typeface="Arial" panose="020B0604020202020204" pitchFamily="34" charset="0"/>
              </a:rPr>
              <a:t>being a team player </a:t>
            </a:r>
            <a:r>
              <a:rPr lang="en-US" sz="1400" dirty="0">
                <a:latin typeface="Arial" panose="020B0604020202020204" pitchFamily="34" charset="0"/>
                <a:cs typeface="Arial" panose="020B0604020202020204" pitchFamily="34" charset="0"/>
              </a:rPr>
              <a:t>- not just the manager in charge, but the one who works well alongside his team, the one who collaborates and encourages.</a:t>
            </a:r>
          </a:p>
          <a:p>
            <a:pPr lvl="1">
              <a:lnSpc>
                <a:spcPct val="150000"/>
              </a:lnSpc>
            </a:pPr>
            <a:r>
              <a:rPr lang="en-US" sz="1400" u="sng" dirty="0">
                <a:latin typeface="Arial" panose="020B0604020202020204" pitchFamily="34" charset="0"/>
                <a:cs typeface="Arial" panose="020B0604020202020204" pitchFamily="34" charset="0"/>
              </a:rPr>
              <a:t>being aware of cultural differences </a:t>
            </a:r>
            <a:r>
              <a:rPr lang="en-US" sz="1400" dirty="0">
                <a:latin typeface="Arial" panose="020B0604020202020204" pitchFamily="34" charset="0"/>
                <a:cs typeface="Arial" panose="020B0604020202020204" pitchFamily="34" charset="0"/>
              </a:rPr>
              <a:t>and learning about other cultures’ beliefs and values can help a restaurant manager adapt its customer service so that it promotes confidence and comfort.</a:t>
            </a:r>
          </a:p>
          <a:p>
            <a:pPr lvl="1">
              <a:lnSpc>
                <a:spcPct val="150000"/>
              </a:lnSpc>
            </a:pPr>
            <a:r>
              <a:rPr lang="en-US" sz="1400" u="sng" dirty="0">
                <a:latin typeface="Arial" panose="020B0604020202020204" pitchFamily="34" charset="0"/>
                <a:cs typeface="Arial" panose="020B0604020202020204" pitchFamily="34" charset="0"/>
              </a:rPr>
              <a:t>handling criticism and negative feedback with grace</a:t>
            </a:r>
            <a:r>
              <a:rPr lang="en-US" sz="1400" dirty="0">
                <a:latin typeface="Arial" panose="020B0604020202020204" pitchFamily="34" charset="0"/>
                <a:cs typeface="Arial" panose="020B0604020202020204" pitchFamily="34" charset="0"/>
              </a:rPr>
              <a:t>, even when the situation seems unfair.</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926960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D1A4588A-55D5-49B8-BE41-54ACDCFF2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259BAB4A-06B1-FB1B-AE13-C773C401F845}"/>
              </a:ext>
            </a:extLst>
          </p:cNvPr>
          <p:cNvPicPr>
            <a:picLocks noChangeAspect="1"/>
          </p:cNvPicPr>
          <p:nvPr/>
        </p:nvPicPr>
        <p:blipFill rotWithShape="1">
          <a:blip r:embed="rId2"/>
          <a:srcRect t="6076"/>
          <a:stretch/>
        </p:blipFill>
        <p:spPr>
          <a:xfrm>
            <a:off x="20" y="10"/>
            <a:ext cx="12191980" cy="4137257"/>
          </a:xfrm>
          <a:prstGeom prst="rect">
            <a:avLst/>
          </a:prstGeom>
        </p:spPr>
      </p:pic>
      <p:sp>
        <p:nvSpPr>
          <p:cNvPr id="27" name="Rectangle: Rounded Corners 26">
            <a:extLst>
              <a:ext uri="{FF2B5EF4-FFF2-40B4-BE49-F238E27FC236}">
                <a16:creationId xmlns:a16="http://schemas.microsoft.com/office/drawing/2014/main" id="{F97E7EA2-EDCD-47E9-81BC-415C606D1B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119552"/>
            <a:ext cx="9382538" cy="685800"/>
          </a:xfrm>
          <a:prstGeom prst="roundRect">
            <a:avLst>
              <a:gd name="adj"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25B232-8B9C-7648-C9C7-4C39AF665628}"/>
              </a:ext>
            </a:extLst>
          </p:cNvPr>
          <p:cNvSpPr>
            <a:spLocks noGrp="1"/>
          </p:cNvSpPr>
          <p:nvPr>
            <p:ph type="title"/>
          </p:nvPr>
        </p:nvSpPr>
        <p:spPr>
          <a:xfrm>
            <a:off x="513140" y="4171957"/>
            <a:ext cx="8557193" cy="536063"/>
          </a:xfrm>
        </p:spPr>
        <p:txBody>
          <a:bodyPr>
            <a:normAutofit/>
          </a:bodyPr>
          <a:lstStyle/>
          <a:p>
            <a:r>
              <a:rPr lang="en-US" sz="2000" dirty="0">
                <a:solidFill>
                  <a:schemeClr val="bg1"/>
                </a:solidFill>
                <a:latin typeface="Arial" panose="020B0604020202020204" pitchFamily="34" charset="0"/>
                <a:cs typeface="Arial" panose="020B0604020202020204" pitchFamily="34" charset="0"/>
              </a:rPr>
              <a:t>Case study – A day in the life of a successful restaurant’s manager</a:t>
            </a:r>
            <a:endParaRPr lang="en-GB" sz="2000" dirty="0">
              <a:solidFill>
                <a:schemeClr val="bg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D08EC34-7B62-95B9-3534-D22EF6781A07}"/>
              </a:ext>
            </a:extLst>
          </p:cNvPr>
          <p:cNvSpPr>
            <a:spLocks noGrp="1"/>
          </p:cNvSpPr>
          <p:nvPr>
            <p:ph idx="1"/>
          </p:nvPr>
        </p:nvSpPr>
        <p:spPr>
          <a:xfrm>
            <a:off x="0" y="4840042"/>
            <a:ext cx="12192000" cy="2017948"/>
          </a:xfrm>
        </p:spPr>
        <p:txBody>
          <a:bodyPr vert="horz" lIns="91440" tIns="45720" rIns="91440" bIns="45720" rtlCol="0" anchor="t">
            <a:normAutofit/>
          </a:bodyPr>
          <a:lstStyle/>
          <a:p>
            <a:pPr>
              <a:lnSpc>
                <a:spcPct val="100000"/>
              </a:lnSpc>
            </a:pPr>
            <a:r>
              <a:rPr lang="en-US" sz="1800" dirty="0">
                <a:latin typeface="Arial"/>
                <a:cs typeface="Arial"/>
              </a:rPr>
              <a:t>A restaurant manager’s role is complex as it covers a variety of duties with a wide-range of responsibility, be it written in their job description or not. A manager therefore must be vigilant on almost all aspects of the business (</a:t>
            </a:r>
            <a:r>
              <a:rPr lang="en-US" sz="1800" err="1">
                <a:latin typeface="Arial"/>
                <a:cs typeface="Arial"/>
              </a:rPr>
              <a:t>Beltis</a:t>
            </a:r>
            <a:r>
              <a:rPr lang="en-US" sz="1800" dirty="0">
                <a:latin typeface="Arial"/>
                <a:cs typeface="Arial"/>
              </a:rPr>
              <a:t>, 2024).</a:t>
            </a:r>
          </a:p>
          <a:p>
            <a:pPr>
              <a:lnSpc>
                <a:spcPct val="100000"/>
              </a:lnSpc>
            </a:pPr>
            <a:r>
              <a:rPr lang="en-US" sz="1800" dirty="0">
                <a:latin typeface="Arial"/>
                <a:cs typeface="Arial"/>
              </a:rPr>
              <a:t>For that matter, a manager’s responsibilities are easily manageable if they are using the right skills and tools.</a:t>
            </a:r>
          </a:p>
          <a:p>
            <a:pPr>
              <a:lnSpc>
                <a:spcPct val="100000"/>
              </a:lnSpc>
            </a:pPr>
            <a:r>
              <a:rPr lang="en-US" sz="1800" dirty="0">
                <a:latin typeface="Arial"/>
                <a:cs typeface="Arial"/>
              </a:rPr>
              <a:t>For a successful dinner time service of 60 guests with the potential for 20 more, the manager must strategize the day.</a:t>
            </a:r>
          </a:p>
          <a:p>
            <a:pPr>
              <a:lnSpc>
                <a:spcPct val="100000"/>
              </a:lnSpc>
            </a:pPr>
            <a:endParaRPr lang="en-US" sz="1700" dirty="0">
              <a:latin typeface="Arial" panose="020B0604020202020204" pitchFamily="34" charset="0"/>
              <a:cs typeface="Arial" panose="020B0604020202020204" pitchFamily="34" charset="0"/>
            </a:endParaRPr>
          </a:p>
          <a:p>
            <a:pPr>
              <a:lnSpc>
                <a:spcPct val="100000"/>
              </a:lnSpc>
            </a:pPr>
            <a:endParaRPr lang="en-GB" sz="17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B606AD4E-FDE9-FAD5-8593-C39D6D996EE8}"/>
              </a:ext>
            </a:extLst>
          </p:cNvPr>
          <p:cNvSpPr txBox="1"/>
          <p:nvPr/>
        </p:nvSpPr>
        <p:spPr>
          <a:xfrm>
            <a:off x="8970044" y="0"/>
            <a:ext cx="3602247" cy="369332"/>
          </a:xfrm>
          <a:prstGeom prst="rect">
            <a:avLst/>
          </a:prstGeom>
          <a:noFill/>
        </p:spPr>
        <p:txBody>
          <a:bodyPr wrap="square" rtlCol="0">
            <a:spAutoFit/>
          </a:bodyPr>
          <a:lstStyle/>
          <a:p>
            <a:r>
              <a:rPr lang="en-US" dirty="0"/>
              <a:t>(Source: Leisure Jobs, 2018).</a:t>
            </a:r>
            <a:endParaRPr lang="en-GB" dirty="0"/>
          </a:p>
        </p:txBody>
      </p:sp>
    </p:spTree>
    <p:extLst>
      <p:ext uri="{BB962C8B-B14F-4D97-AF65-F5344CB8AC3E}">
        <p14:creationId xmlns:p14="http://schemas.microsoft.com/office/powerpoint/2010/main" val="39919465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726908CC-6AC4-4222-8250-B90B6072E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F2F606D8-696E-4B76-BB10-43672AA147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2751" y="302429"/>
            <a:ext cx="11550506" cy="6053922"/>
          </a:xfrm>
          <a:prstGeom prst="rect">
            <a:avLst/>
          </a:prstGeom>
          <a:solidFill>
            <a:schemeClr val="bg1"/>
          </a:solidFill>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1" name="Rectangle 30">
            <a:extLst>
              <a:ext uri="{FF2B5EF4-FFF2-40B4-BE49-F238E27FC236}">
                <a16:creationId xmlns:a16="http://schemas.microsoft.com/office/drawing/2014/main" id="{3ABF1881-5AFD-48F9-979A-19EE2FE30A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78608" y="2735029"/>
            <a:ext cx="148286" cy="11887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10" name="Content Placeholder 2">
            <a:extLst>
              <a:ext uri="{FF2B5EF4-FFF2-40B4-BE49-F238E27FC236}">
                <a16:creationId xmlns:a16="http://schemas.microsoft.com/office/drawing/2014/main" id="{12384081-DCB2-D3F7-6B21-C2401B31B34C}"/>
              </a:ext>
            </a:extLst>
          </p:cNvPr>
          <p:cNvGraphicFramePr>
            <a:graphicFrameLocks noGrp="1"/>
          </p:cNvGraphicFramePr>
          <p:nvPr>
            <p:ph idx="4294967295"/>
            <p:extLst>
              <p:ext uri="{D42A27DB-BD31-4B8C-83A1-F6EECF244321}">
                <p14:modId xmlns:p14="http://schemas.microsoft.com/office/powerpoint/2010/main" val="1831303030"/>
              </p:ext>
            </p:extLst>
          </p:nvPr>
        </p:nvGraphicFramePr>
        <p:xfrm>
          <a:off x="494846" y="95931"/>
          <a:ext cx="11261725" cy="61610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28" name="Arrow: Right 327">
            <a:extLst>
              <a:ext uri="{FF2B5EF4-FFF2-40B4-BE49-F238E27FC236}">
                <a16:creationId xmlns:a16="http://schemas.microsoft.com/office/drawing/2014/main" id="{28A371F7-20CD-FE7B-E68E-A0687D5B19DB}"/>
              </a:ext>
            </a:extLst>
          </p:cNvPr>
          <p:cNvSpPr/>
          <p:nvPr/>
        </p:nvSpPr>
        <p:spPr>
          <a:xfrm>
            <a:off x="3154298" y="3093590"/>
            <a:ext cx="190500" cy="176892"/>
          </a:xfrm>
          <a:prstGeom prst="rightArrow">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9" name="Arrow: Right 328">
            <a:extLst>
              <a:ext uri="{FF2B5EF4-FFF2-40B4-BE49-F238E27FC236}">
                <a16:creationId xmlns:a16="http://schemas.microsoft.com/office/drawing/2014/main" id="{C5DE6C11-C450-0984-EA67-4B95D1D3426E}"/>
              </a:ext>
            </a:extLst>
          </p:cNvPr>
          <p:cNvSpPr/>
          <p:nvPr/>
        </p:nvSpPr>
        <p:spPr>
          <a:xfrm>
            <a:off x="6039012" y="3093589"/>
            <a:ext cx="190500" cy="176892"/>
          </a:xfrm>
          <a:prstGeom prst="rightArrow">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0" name="Arrow: Right 329">
            <a:extLst>
              <a:ext uri="{FF2B5EF4-FFF2-40B4-BE49-F238E27FC236}">
                <a16:creationId xmlns:a16="http://schemas.microsoft.com/office/drawing/2014/main" id="{4792BBC6-AD70-0BB1-2C29-44453E2E085B}"/>
              </a:ext>
            </a:extLst>
          </p:cNvPr>
          <p:cNvSpPr/>
          <p:nvPr/>
        </p:nvSpPr>
        <p:spPr>
          <a:xfrm>
            <a:off x="3154298" y="1311055"/>
            <a:ext cx="190500" cy="176892"/>
          </a:xfrm>
          <a:prstGeom prst="rightArrow">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1" name="Arrow: Right 330">
            <a:extLst>
              <a:ext uri="{FF2B5EF4-FFF2-40B4-BE49-F238E27FC236}">
                <a16:creationId xmlns:a16="http://schemas.microsoft.com/office/drawing/2014/main" id="{D3E0541E-554A-3D39-433B-5437C8FFD5E4}"/>
              </a:ext>
            </a:extLst>
          </p:cNvPr>
          <p:cNvSpPr/>
          <p:nvPr/>
        </p:nvSpPr>
        <p:spPr>
          <a:xfrm>
            <a:off x="3154297" y="4848911"/>
            <a:ext cx="190500" cy="176892"/>
          </a:xfrm>
          <a:prstGeom prst="rightArrow">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2" name="Arrow: Right 331">
            <a:extLst>
              <a:ext uri="{FF2B5EF4-FFF2-40B4-BE49-F238E27FC236}">
                <a16:creationId xmlns:a16="http://schemas.microsoft.com/office/drawing/2014/main" id="{5D79479D-D628-C8E4-DC68-CD75D6727D18}"/>
              </a:ext>
            </a:extLst>
          </p:cNvPr>
          <p:cNvSpPr/>
          <p:nvPr/>
        </p:nvSpPr>
        <p:spPr>
          <a:xfrm>
            <a:off x="6039012" y="4848911"/>
            <a:ext cx="190500" cy="176892"/>
          </a:xfrm>
          <a:prstGeom prst="rightArrow">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3" name="Arrow: Right 332">
            <a:extLst>
              <a:ext uri="{FF2B5EF4-FFF2-40B4-BE49-F238E27FC236}">
                <a16:creationId xmlns:a16="http://schemas.microsoft.com/office/drawing/2014/main" id="{81D3F185-BBE3-ABD4-BA57-846499A55CDE}"/>
              </a:ext>
            </a:extLst>
          </p:cNvPr>
          <p:cNvSpPr/>
          <p:nvPr/>
        </p:nvSpPr>
        <p:spPr>
          <a:xfrm>
            <a:off x="8882904" y="4848911"/>
            <a:ext cx="217714" cy="176892"/>
          </a:xfrm>
          <a:prstGeom prst="rightArrow">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7" name="Arrow: Right 346">
            <a:extLst>
              <a:ext uri="{FF2B5EF4-FFF2-40B4-BE49-F238E27FC236}">
                <a16:creationId xmlns:a16="http://schemas.microsoft.com/office/drawing/2014/main" id="{2B7F56A5-94E1-AEF0-679B-46CFA0309972}"/>
              </a:ext>
            </a:extLst>
          </p:cNvPr>
          <p:cNvSpPr/>
          <p:nvPr/>
        </p:nvSpPr>
        <p:spPr>
          <a:xfrm>
            <a:off x="8882904" y="3093590"/>
            <a:ext cx="190500" cy="176892"/>
          </a:xfrm>
          <a:prstGeom prst="rightArrow">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8" name="Arrow: Right 347">
            <a:extLst>
              <a:ext uri="{FF2B5EF4-FFF2-40B4-BE49-F238E27FC236}">
                <a16:creationId xmlns:a16="http://schemas.microsoft.com/office/drawing/2014/main" id="{4C057106-6DA9-D552-09C2-A195B4A22B97}"/>
              </a:ext>
            </a:extLst>
          </p:cNvPr>
          <p:cNvSpPr/>
          <p:nvPr/>
        </p:nvSpPr>
        <p:spPr>
          <a:xfrm>
            <a:off x="6039012" y="1311054"/>
            <a:ext cx="190500" cy="176892"/>
          </a:xfrm>
          <a:prstGeom prst="rightArrow">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9" name="Arrow: Right 348">
            <a:extLst>
              <a:ext uri="{FF2B5EF4-FFF2-40B4-BE49-F238E27FC236}">
                <a16:creationId xmlns:a16="http://schemas.microsoft.com/office/drawing/2014/main" id="{7AD84313-0726-185D-97F8-DF0D104F7C1F}"/>
              </a:ext>
            </a:extLst>
          </p:cNvPr>
          <p:cNvSpPr/>
          <p:nvPr/>
        </p:nvSpPr>
        <p:spPr>
          <a:xfrm>
            <a:off x="8882904" y="1311054"/>
            <a:ext cx="190500" cy="176892"/>
          </a:xfrm>
          <a:prstGeom prst="rightArrow">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50" name="Straight Arrow Connector 349">
            <a:extLst>
              <a:ext uri="{FF2B5EF4-FFF2-40B4-BE49-F238E27FC236}">
                <a16:creationId xmlns:a16="http://schemas.microsoft.com/office/drawing/2014/main" id="{07437F2E-C24D-358E-036B-3B51764DB87A}"/>
              </a:ext>
            </a:extLst>
          </p:cNvPr>
          <p:cNvCxnSpPr/>
          <p:nvPr/>
        </p:nvCxnSpPr>
        <p:spPr>
          <a:xfrm flipH="1">
            <a:off x="2865665" y="1964873"/>
            <a:ext cx="6460671" cy="547006"/>
          </a:xfrm>
          <a:prstGeom prst="straightConnector1">
            <a:avLst/>
          </a:prstGeom>
          <a:ln w="57150">
            <a:solidFill>
              <a:schemeClr val="tx1">
                <a:lumMod val="95000"/>
                <a:lumOff val="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403" name="Straight Arrow Connector 402">
            <a:extLst>
              <a:ext uri="{FF2B5EF4-FFF2-40B4-BE49-F238E27FC236}">
                <a16:creationId xmlns:a16="http://schemas.microsoft.com/office/drawing/2014/main" id="{9E5905D2-E9FA-5D1F-08A1-C526892065CA}"/>
              </a:ext>
            </a:extLst>
          </p:cNvPr>
          <p:cNvCxnSpPr>
            <a:cxnSpLocks/>
          </p:cNvCxnSpPr>
          <p:nvPr/>
        </p:nvCxnSpPr>
        <p:spPr>
          <a:xfrm flipH="1">
            <a:off x="2852058" y="3801837"/>
            <a:ext cx="6487885" cy="519791"/>
          </a:xfrm>
          <a:prstGeom prst="straightConnector1">
            <a:avLst/>
          </a:prstGeom>
          <a:ln w="57150">
            <a:solidFill>
              <a:schemeClr val="tx1">
                <a:lumMod val="95000"/>
                <a:lumOff val="5000"/>
              </a:schemeClr>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730149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DF40726-9B19-4165-9C26-757D16E19E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C0CDBC-E12E-6B93-6A6B-30E4D1038B2F}"/>
              </a:ext>
            </a:extLst>
          </p:cNvPr>
          <p:cNvSpPr>
            <a:spLocks noGrp="1"/>
          </p:cNvSpPr>
          <p:nvPr>
            <p:ph type="title"/>
          </p:nvPr>
        </p:nvSpPr>
        <p:spPr>
          <a:xfrm>
            <a:off x="717176" y="425778"/>
            <a:ext cx="3801036" cy="401257"/>
          </a:xfrm>
        </p:spPr>
        <p:txBody>
          <a:bodyPr anchor="b">
            <a:normAutofit/>
          </a:bodyPr>
          <a:lstStyle/>
          <a:p>
            <a:r>
              <a:rPr lang="en-US" sz="2000" dirty="0">
                <a:latin typeface="Arial" panose="020B0604020202020204" pitchFamily="34" charset="0"/>
                <a:cs typeface="Arial" panose="020B0604020202020204" pitchFamily="34" charset="0"/>
              </a:rPr>
              <a:t>Dinner-time preparations</a:t>
            </a:r>
            <a:endParaRPr lang="en-GB" sz="2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6321FCF-F3D4-239E-E600-1B9201553A5F}"/>
              </a:ext>
            </a:extLst>
          </p:cNvPr>
          <p:cNvSpPr>
            <a:spLocks noGrp="1"/>
          </p:cNvSpPr>
          <p:nvPr>
            <p:ph idx="1"/>
          </p:nvPr>
        </p:nvSpPr>
        <p:spPr>
          <a:xfrm>
            <a:off x="537882" y="727165"/>
            <a:ext cx="5325035" cy="5105138"/>
          </a:xfrm>
        </p:spPr>
        <p:txBody>
          <a:bodyPr vert="horz" lIns="91440" tIns="45720" rIns="91440" bIns="45720" rtlCol="0" anchor="t">
            <a:normAutofit/>
          </a:bodyPr>
          <a:lstStyle/>
          <a:p>
            <a:endParaRPr lang="en-US" sz="1800" dirty="0"/>
          </a:p>
          <a:p>
            <a:r>
              <a:rPr lang="en-US" sz="1800" dirty="0">
                <a:latin typeface="Arial"/>
                <a:cs typeface="Arial"/>
              </a:rPr>
              <a:t>Walker and Walker (2013) believe that a restaurant’s service begins with what is known as ‘curbside appeal’, making the restaurant look inviting and attractive. </a:t>
            </a:r>
          </a:p>
          <a:p>
            <a:r>
              <a:rPr lang="en-US" sz="1800" dirty="0">
                <a:latin typeface="Arial"/>
                <a:cs typeface="Arial"/>
              </a:rPr>
              <a:t>As shown in this image, a restaurant manager oversees the table arrangement.</a:t>
            </a:r>
          </a:p>
          <a:p>
            <a:r>
              <a:rPr lang="en-US" sz="1800" dirty="0">
                <a:latin typeface="Arial"/>
                <a:cs typeface="Arial"/>
              </a:rPr>
              <a:t>For an excellent dinner-time service of sixty or more people the manager must ensure the restaurant is clean and attractive to customers, considering that the restaurant has had a busy lunch-time.</a:t>
            </a:r>
            <a:endParaRPr lang="en-GB" sz="1800" dirty="0">
              <a:latin typeface="Arial"/>
              <a:cs typeface="Arial"/>
            </a:endParaRPr>
          </a:p>
        </p:txBody>
      </p:sp>
      <p:pic>
        <p:nvPicPr>
          <p:cNvPr id="4" name="Picture 3">
            <a:extLst>
              <a:ext uri="{FF2B5EF4-FFF2-40B4-BE49-F238E27FC236}">
                <a16:creationId xmlns:a16="http://schemas.microsoft.com/office/drawing/2014/main" id="{CE6552ED-0F3B-B657-3D8A-45A85F5175A5}"/>
              </a:ext>
            </a:extLst>
          </p:cNvPr>
          <p:cNvPicPr>
            <a:picLocks noChangeAspect="1"/>
          </p:cNvPicPr>
          <p:nvPr/>
        </p:nvPicPr>
        <p:blipFill rotWithShape="1">
          <a:blip r:embed="rId2"/>
          <a:srcRect l="19823" r="6763" b="-1"/>
          <a:stretch/>
        </p:blipFill>
        <p:spPr>
          <a:xfrm>
            <a:off x="6190488" y="566928"/>
            <a:ext cx="5157216" cy="5286197"/>
          </a:xfrm>
          <a:prstGeom prst="rect">
            <a:avLst/>
          </a:prstGeom>
        </p:spPr>
      </p:pic>
      <p:sp>
        <p:nvSpPr>
          <p:cNvPr id="11" name="Rectangle 10">
            <a:extLst>
              <a:ext uri="{FF2B5EF4-FFF2-40B4-BE49-F238E27FC236}">
                <a16:creationId xmlns:a16="http://schemas.microsoft.com/office/drawing/2014/main" id="{2089CB41-F399-4AEB-980C-5BFB1049CB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6112341"/>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1BFC967B-3DD6-463D-9DB9-6E4419AE0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096768" y="3817404"/>
            <a:ext cx="54864" cy="4572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6FC1723F-E37C-5720-1634-C710109420AA}"/>
              </a:ext>
            </a:extLst>
          </p:cNvPr>
          <p:cNvSpPr txBox="1"/>
          <p:nvPr/>
        </p:nvSpPr>
        <p:spPr>
          <a:xfrm>
            <a:off x="8606118" y="5853630"/>
            <a:ext cx="3321424" cy="276999"/>
          </a:xfrm>
          <a:prstGeom prst="rect">
            <a:avLst/>
          </a:prstGeom>
          <a:noFill/>
        </p:spPr>
        <p:txBody>
          <a:bodyPr wrap="square" rtlCol="0">
            <a:spAutoFit/>
          </a:bodyPr>
          <a:lstStyle/>
          <a:p>
            <a:r>
              <a:rPr lang="en-US" sz="1200" dirty="0">
                <a:latin typeface="Arial" panose="020B0604020202020204" pitchFamily="34" charset="0"/>
                <a:cs typeface="Arial" panose="020B0604020202020204" pitchFamily="34" charset="0"/>
              </a:rPr>
              <a:t>Source: Grand Canyon University, 2023.</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84303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55C4A68-7203-3E65-1C1E-F7C6006AF105}"/>
              </a:ext>
            </a:extLst>
          </p:cNvPr>
          <p:cNvSpPr>
            <a:spLocks noGrp="1"/>
          </p:cNvSpPr>
          <p:nvPr>
            <p:ph idx="1"/>
          </p:nvPr>
        </p:nvSpPr>
        <p:spPr>
          <a:xfrm>
            <a:off x="751542" y="722436"/>
            <a:ext cx="6898509" cy="3694176"/>
          </a:xfrm>
        </p:spPr>
        <p:txBody>
          <a:bodyPr vert="horz" lIns="91440" tIns="45720" rIns="91440" bIns="45720" rtlCol="0" anchor="t">
            <a:normAutofit/>
          </a:bodyPr>
          <a:lstStyle/>
          <a:p>
            <a:r>
              <a:rPr lang="en-US" sz="1600" dirty="0">
                <a:latin typeface="Arial"/>
                <a:cs typeface="Arial"/>
              </a:rPr>
              <a:t>The manager re-inspects and records food temperatures from freezers and coolers. </a:t>
            </a:r>
            <a:endParaRPr lang="en-US" sz="1600" dirty="0">
              <a:latin typeface="Arial" panose="020B0604020202020204" pitchFamily="34" charset="0"/>
              <a:cs typeface="Arial" panose="020B0604020202020204" pitchFamily="34" charset="0"/>
            </a:endParaRPr>
          </a:p>
          <a:p>
            <a:r>
              <a:rPr lang="en-US" sz="1600" dirty="0">
                <a:latin typeface="Arial"/>
                <a:cs typeface="Arial"/>
              </a:rPr>
              <a:t>The video attached below briefly shows the</a:t>
            </a:r>
            <a:r>
              <a:rPr lang="en-US" sz="1600" dirty="0">
                <a:solidFill>
                  <a:srgbClr val="000000"/>
                </a:solidFill>
                <a:latin typeface="Arial"/>
                <a:ea typeface="Roboto"/>
                <a:cs typeface="Arial"/>
              </a:rPr>
              <a:t> optimal temperatures to avoid the risk of bacterial contamination of the food</a:t>
            </a:r>
            <a:r>
              <a:rPr lang="en-US" sz="1100" dirty="0">
                <a:solidFill>
                  <a:srgbClr val="131313"/>
                </a:solidFill>
                <a:latin typeface="Roboto"/>
                <a:ea typeface="Roboto"/>
                <a:cs typeface="Roboto"/>
              </a:rPr>
              <a:t>.</a:t>
            </a:r>
          </a:p>
          <a:p>
            <a:r>
              <a:rPr lang="en-US" sz="1600" dirty="0">
                <a:solidFill>
                  <a:srgbClr val="131313"/>
                </a:solidFill>
                <a:latin typeface="Arial"/>
                <a:ea typeface="Roboto"/>
                <a:cs typeface="Roboto"/>
              </a:rPr>
              <a:t>The form attached on the right is the official template from the Food Standards Agency (2019).</a:t>
            </a:r>
            <a:endParaRPr lang="en-US" sz="1400" dirty="0">
              <a:solidFill>
                <a:srgbClr val="131313"/>
              </a:solidFill>
              <a:latin typeface="Arial"/>
              <a:ea typeface="Roboto"/>
              <a:cs typeface="Roboto"/>
            </a:endParaRPr>
          </a:p>
          <a:p>
            <a:endParaRPr lang="en-US" sz="1600" dirty="0">
              <a:solidFill>
                <a:srgbClr val="000000"/>
              </a:solidFill>
              <a:latin typeface="Arial"/>
              <a:ea typeface="Roboto"/>
              <a:cs typeface="Arial"/>
            </a:endParaRPr>
          </a:p>
        </p:txBody>
      </p:sp>
      <p:sp>
        <p:nvSpPr>
          <p:cNvPr id="4" name="Title 1">
            <a:extLst>
              <a:ext uri="{FF2B5EF4-FFF2-40B4-BE49-F238E27FC236}">
                <a16:creationId xmlns:a16="http://schemas.microsoft.com/office/drawing/2014/main" id="{3CBD56D2-6EE2-F73F-C99D-A32371428E2A}"/>
              </a:ext>
            </a:extLst>
          </p:cNvPr>
          <p:cNvSpPr>
            <a:spLocks noGrp="1"/>
          </p:cNvSpPr>
          <p:nvPr>
            <p:ph type="title"/>
          </p:nvPr>
        </p:nvSpPr>
        <p:spPr>
          <a:xfrm>
            <a:off x="969548" y="181155"/>
            <a:ext cx="3442540" cy="437870"/>
          </a:xfrm>
        </p:spPr>
        <p:txBody>
          <a:bodyPr anchor="b">
            <a:normAutofit/>
          </a:bodyPr>
          <a:lstStyle/>
          <a:p>
            <a:r>
              <a:rPr lang="en-US" sz="2000" dirty="0">
                <a:latin typeface="Arial" panose="020B0604020202020204" pitchFamily="34" charset="0"/>
                <a:cs typeface="Arial" panose="020B0604020202020204" pitchFamily="34" charset="0"/>
              </a:rPr>
              <a:t>Dinner-time preparations</a:t>
            </a:r>
            <a:endParaRPr lang="en-GB" sz="2000" dirty="0">
              <a:latin typeface="Arial" panose="020B0604020202020204" pitchFamily="34" charset="0"/>
              <a:cs typeface="Arial" panose="020B0604020202020204" pitchFamily="34" charset="0"/>
            </a:endParaRPr>
          </a:p>
        </p:txBody>
      </p:sp>
      <p:pic>
        <p:nvPicPr>
          <p:cNvPr id="2" name="Online Media 1" title="The Food Safety Temperature Danger Zone">
            <a:hlinkClick r:id="" action="ppaction://media"/>
            <a:extLst>
              <a:ext uri="{FF2B5EF4-FFF2-40B4-BE49-F238E27FC236}">
                <a16:creationId xmlns:a16="http://schemas.microsoft.com/office/drawing/2014/main" id="{C56F11D0-3D25-8776-BD4F-B4F790D2B85E}"/>
              </a:ext>
            </a:extLst>
          </p:cNvPr>
          <p:cNvPicPr>
            <a:picLocks noRot="1" noChangeAspect="1"/>
          </p:cNvPicPr>
          <p:nvPr>
            <a:videoFile r:link="rId1"/>
          </p:nvPr>
        </p:nvPicPr>
        <p:blipFill>
          <a:blip r:embed="rId3"/>
          <a:stretch>
            <a:fillRect/>
          </a:stretch>
        </p:blipFill>
        <p:spPr>
          <a:xfrm>
            <a:off x="849641" y="2852467"/>
            <a:ext cx="6245795" cy="3516703"/>
          </a:xfrm>
          <a:prstGeom prst="rect">
            <a:avLst/>
          </a:prstGeom>
        </p:spPr>
      </p:pic>
      <p:sp>
        <p:nvSpPr>
          <p:cNvPr id="5" name="TextBox 4">
            <a:extLst>
              <a:ext uri="{FF2B5EF4-FFF2-40B4-BE49-F238E27FC236}">
                <a16:creationId xmlns:a16="http://schemas.microsoft.com/office/drawing/2014/main" id="{F1CF003C-B5F9-8972-A80A-11BB8074F2D1}"/>
              </a:ext>
            </a:extLst>
          </p:cNvPr>
          <p:cNvSpPr txBox="1"/>
          <p:nvPr/>
        </p:nvSpPr>
        <p:spPr>
          <a:xfrm>
            <a:off x="754964" y="6377734"/>
            <a:ext cx="526914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Source: Food Safety eLearning Academy, 2022</a:t>
            </a:r>
          </a:p>
        </p:txBody>
      </p:sp>
      <p:pic>
        <p:nvPicPr>
          <p:cNvPr id="6" name="Picture 5">
            <a:extLst>
              <a:ext uri="{FF2B5EF4-FFF2-40B4-BE49-F238E27FC236}">
                <a16:creationId xmlns:a16="http://schemas.microsoft.com/office/drawing/2014/main" id="{939A07D4-964A-8C1E-B8AD-EC2164DC357B}"/>
              </a:ext>
            </a:extLst>
          </p:cNvPr>
          <p:cNvPicPr>
            <a:picLocks noChangeAspect="1"/>
          </p:cNvPicPr>
          <p:nvPr/>
        </p:nvPicPr>
        <p:blipFill>
          <a:blip r:embed="rId4"/>
          <a:stretch>
            <a:fillRect/>
          </a:stretch>
        </p:blipFill>
        <p:spPr>
          <a:xfrm>
            <a:off x="7776216" y="345057"/>
            <a:ext cx="4029529" cy="5811328"/>
          </a:xfrm>
          <a:prstGeom prst="rect">
            <a:avLst/>
          </a:prstGeom>
        </p:spPr>
      </p:pic>
    </p:spTree>
    <p:extLst>
      <p:ext uri="{BB962C8B-B14F-4D97-AF65-F5344CB8AC3E}">
        <p14:creationId xmlns:p14="http://schemas.microsoft.com/office/powerpoint/2010/main" val="2917369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F7AFB9A-7364-478C-B48B-8523CDD9AE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Freeform: Shape 11">
            <a:extLst>
              <a:ext uri="{FF2B5EF4-FFF2-40B4-BE49-F238E27FC236}">
                <a16:creationId xmlns:a16="http://schemas.microsoft.com/office/drawing/2014/main" id="{36678033-86B6-40E6-BE90-78D8ED4E3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96002" cy="6858000"/>
          </a:xfrm>
          <a:custGeom>
            <a:avLst/>
            <a:gdLst>
              <a:gd name="connsiteX0" fmla="*/ 0 w 6096002"/>
              <a:gd name="connsiteY0" fmla="*/ 0 h 6858000"/>
              <a:gd name="connsiteX1" fmla="*/ 4885967 w 6096002"/>
              <a:gd name="connsiteY1" fmla="*/ 0 h 6858000"/>
              <a:gd name="connsiteX2" fmla="*/ 4946007 w 6096002"/>
              <a:gd name="connsiteY2" fmla="*/ 69271 h 6858000"/>
              <a:gd name="connsiteX3" fmla="*/ 6096002 w 6096002"/>
              <a:gd name="connsiteY3" fmla="*/ 3429000 h 6858000"/>
              <a:gd name="connsiteX4" fmla="*/ 4946007 w 6096002"/>
              <a:gd name="connsiteY4" fmla="*/ 6788730 h 6858000"/>
              <a:gd name="connsiteX5" fmla="*/ 4885967 w 6096002"/>
              <a:gd name="connsiteY5" fmla="*/ 6858000 h 6858000"/>
              <a:gd name="connsiteX6" fmla="*/ 0 w 609600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2" h="6858000">
                <a:moveTo>
                  <a:pt x="0" y="0"/>
                </a:moveTo>
                <a:lnTo>
                  <a:pt x="4885967" y="0"/>
                </a:lnTo>
                <a:lnTo>
                  <a:pt x="4946007" y="69271"/>
                </a:lnTo>
                <a:cubicBezTo>
                  <a:pt x="5656533" y="929100"/>
                  <a:pt x="6096002" y="2116944"/>
                  <a:pt x="6096002" y="3429000"/>
                </a:cubicBezTo>
                <a:cubicBezTo>
                  <a:pt x="6096002" y="4741056"/>
                  <a:pt x="5656533" y="5928900"/>
                  <a:pt x="4946007" y="6788730"/>
                </a:cubicBezTo>
                <a:lnTo>
                  <a:pt x="4885967"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Freeform: Shape 13">
            <a:extLst>
              <a:ext uri="{FF2B5EF4-FFF2-40B4-BE49-F238E27FC236}">
                <a16:creationId xmlns:a16="http://schemas.microsoft.com/office/drawing/2014/main" id="{D2542E1A-076E-4A34-BB67-2BF961754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5370" cy="6858000"/>
          </a:xfrm>
          <a:custGeom>
            <a:avLst/>
            <a:gdLst>
              <a:gd name="connsiteX0" fmla="*/ 0 w 6085370"/>
              <a:gd name="connsiteY0" fmla="*/ 0 h 6858000"/>
              <a:gd name="connsiteX1" fmla="*/ 4875335 w 6085370"/>
              <a:gd name="connsiteY1" fmla="*/ 0 h 6858000"/>
              <a:gd name="connsiteX2" fmla="*/ 4935375 w 6085370"/>
              <a:gd name="connsiteY2" fmla="*/ 69271 h 6858000"/>
              <a:gd name="connsiteX3" fmla="*/ 6085370 w 6085370"/>
              <a:gd name="connsiteY3" fmla="*/ 3429000 h 6858000"/>
              <a:gd name="connsiteX4" fmla="*/ 4935375 w 6085370"/>
              <a:gd name="connsiteY4" fmla="*/ 6788730 h 6858000"/>
              <a:gd name="connsiteX5" fmla="*/ 4875335 w 6085370"/>
              <a:gd name="connsiteY5" fmla="*/ 6858000 h 6858000"/>
              <a:gd name="connsiteX6" fmla="*/ 0 w 608537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5370" h="6858000">
                <a:moveTo>
                  <a:pt x="0" y="0"/>
                </a:moveTo>
                <a:lnTo>
                  <a:pt x="4875335" y="0"/>
                </a:lnTo>
                <a:lnTo>
                  <a:pt x="4935375" y="69271"/>
                </a:lnTo>
                <a:cubicBezTo>
                  <a:pt x="5645901" y="929100"/>
                  <a:pt x="6085370" y="2116944"/>
                  <a:pt x="6085370" y="3429000"/>
                </a:cubicBezTo>
                <a:cubicBezTo>
                  <a:pt x="6085370" y="4741056"/>
                  <a:pt x="5645901" y="5928900"/>
                  <a:pt x="4935375" y="6788730"/>
                </a:cubicBezTo>
                <a:lnTo>
                  <a:pt x="4875335"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AD6C8E8-E7BC-AF90-825A-CC27FF734AC1}"/>
              </a:ext>
            </a:extLst>
          </p:cNvPr>
          <p:cNvSpPr>
            <a:spLocks noGrp="1"/>
          </p:cNvSpPr>
          <p:nvPr>
            <p:ph type="title"/>
          </p:nvPr>
        </p:nvSpPr>
        <p:spPr>
          <a:xfrm>
            <a:off x="629413" y="859536"/>
            <a:ext cx="4832802" cy="1243584"/>
          </a:xfrm>
        </p:spPr>
        <p:txBody>
          <a:bodyPr>
            <a:normAutofit/>
          </a:bodyPr>
          <a:lstStyle/>
          <a:p>
            <a:r>
              <a:rPr lang="en-GB" sz="2000" dirty="0">
                <a:latin typeface="Arial"/>
                <a:cs typeface="Arial"/>
              </a:rPr>
              <a:t>Dinner-time preparations</a:t>
            </a:r>
          </a:p>
        </p:txBody>
      </p:sp>
      <p:sp>
        <p:nvSpPr>
          <p:cNvPr id="16" name="Rectangle 15">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2" y="2185062"/>
            <a:ext cx="498348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7A77DE3-60D2-FD64-E6AE-F8768BB194E6}"/>
              </a:ext>
            </a:extLst>
          </p:cNvPr>
          <p:cNvSpPr>
            <a:spLocks noGrp="1"/>
          </p:cNvSpPr>
          <p:nvPr>
            <p:ph idx="1"/>
          </p:nvPr>
        </p:nvSpPr>
        <p:spPr>
          <a:xfrm>
            <a:off x="438912" y="2322111"/>
            <a:ext cx="4832803" cy="3664351"/>
          </a:xfrm>
        </p:spPr>
        <p:txBody>
          <a:bodyPr vert="horz" lIns="91440" tIns="45720" rIns="91440" bIns="45720" rtlCol="0" anchor="t">
            <a:normAutofit/>
          </a:bodyPr>
          <a:lstStyle/>
          <a:p>
            <a:r>
              <a:rPr lang="en-US" sz="1800" dirty="0">
                <a:latin typeface="Arial"/>
                <a:cs typeface="Arial"/>
              </a:rPr>
              <a:t>Manager must schedule for the PM shift, create an agenda for the pre-shift meeting and create checklists for the servers to do throughout their shift. </a:t>
            </a:r>
            <a:endParaRPr lang="en-US" sz="1800" dirty="0">
              <a:latin typeface="Arial" panose="020B0604020202020204" pitchFamily="34" charset="0"/>
              <a:cs typeface="Arial" panose="020B0604020202020204" pitchFamily="34" charset="0"/>
            </a:endParaRPr>
          </a:p>
          <a:p>
            <a:r>
              <a:rPr lang="en-US" sz="1800" dirty="0">
                <a:latin typeface="Arial"/>
                <a:cs typeface="Arial"/>
              </a:rPr>
              <a:t>As Fernandez (2023) states in the video attached here, it is important</a:t>
            </a:r>
            <a:r>
              <a:rPr lang="en-US" sz="1800" dirty="0">
                <a:latin typeface="Arial"/>
                <a:ea typeface="+mn-lt"/>
                <a:cs typeface="Arial"/>
              </a:rPr>
              <a:t> to have and maintain a strong communication strategy within business to promote employee engagement, and to make them feel valued, feel like their voice is being heard and have a sense of belonging. </a:t>
            </a:r>
            <a:r>
              <a:rPr lang="en-US" sz="1800" b="1" dirty="0">
                <a:ea typeface="+mn-lt"/>
                <a:cs typeface="+mn-lt"/>
              </a:rPr>
              <a:t> </a:t>
            </a:r>
            <a:endParaRPr lang="en-US" sz="1800" dirty="0">
              <a:latin typeface="Neue Haas Grotesk Text Pro"/>
              <a:cs typeface="Arial"/>
            </a:endParaRPr>
          </a:p>
          <a:p>
            <a:pPr marL="0" indent="0">
              <a:buNone/>
            </a:pPr>
            <a:endParaRPr lang="en-GB" sz="1800"/>
          </a:p>
        </p:txBody>
      </p:sp>
      <p:pic>
        <p:nvPicPr>
          <p:cNvPr id="4" name="Online Media 3" title="Internal communciations: the key to engagement">
            <a:hlinkClick r:id="" action="ppaction://media"/>
            <a:extLst>
              <a:ext uri="{FF2B5EF4-FFF2-40B4-BE49-F238E27FC236}">
                <a16:creationId xmlns:a16="http://schemas.microsoft.com/office/drawing/2014/main" id="{BFEE7200-03AD-2233-D72B-BB284255AEFD}"/>
              </a:ext>
            </a:extLst>
          </p:cNvPr>
          <p:cNvPicPr>
            <a:picLocks noRot="1" noChangeAspect="1"/>
          </p:cNvPicPr>
          <p:nvPr>
            <a:videoFile r:link="rId1"/>
          </p:nvPr>
        </p:nvPicPr>
        <p:blipFill>
          <a:blip r:embed="rId3"/>
          <a:stretch>
            <a:fillRect/>
          </a:stretch>
        </p:blipFill>
        <p:spPr>
          <a:xfrm>
            <a:off x="6694117" y="73100"/>
            <a:ext cx="5363221" cy="3022600"/>
          </a:xfrm>
          <a:prstGeom prst="rect">
            <a:avLst/>
          </a:prstGeom>
        </p:spPr>
      </p:pic>
      <p:pic>
        <p:nvPicPr>
          <p:cNvPr id="5" name="Picture 4" descr="A group of people wearing aprons&#10;&#10;Description automatically generated">
            <a:extLst>
              <a:ext uri="{FF2B5EF4-FFF2-40B4-BE49-F238E27FC236}">
                <a16:creationId xmlns:a16="http://schemas.microsoft.com/office/drawing/2014/main" id="{01CEA910-07D9-B314-37DE-40E2FA116620}"/>
              </a:ext>
            </a:extLst>
          </p:cNvPr>
          <p:cNvPicPr>
            <a:picLocks noChangeAspect="1"/>
          </p:cNvPicPr>
          <p:nvPr/>
        </p:nvPicPr>
        <p:blipFill>
          <a:blip r:embed="rId4"/>
          <a:stretch>
            <a:fillRect/>
          </a:stretch>
        </p:blipFill>
        <p:spPr>
          <a:xfrm>
            <a:off x="6696027" y="3200400"/>
            <a:ext cx="5359400" cy="2971800"/>
          </a:xfrm>
          <a:prstGeom prst="rect">
            <a:avLst/>
          </a:prstGeom>
        </p:spPr>
      </p:pic>
      <p:sp>
        <p:nvSpPr>
          <p:cNvPr id="6" name="TextBox 5">
            <a:extLst>
              <a:ext uri="{FF2B5EF4-FFF2-40B4-BE49-F238E27FC236}">
                <a16:creationId xmlns:a16="http://schemas.microsoft.com/office/drawing/2014/main" id="{196FAEA8-BDDA-A2B3-82BD-90759D73869B}"/>
              </a:ext>
            </a:extLst>
          </p:cNvPr>
          <p:cNvSpPr txBox="1"/>
          <p:nvPr/>
        </p:nvSpPr>
        <p:spPr>
          <a:xfrm>
            <a:off x="6769099" y="6286500"/>
            <a:ext cx="52451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latin typeface="Arial"/>
                <a:cs typeface="Arial"/>
              </a:rPr>
              <a:t>A restaurant manager having a pre-shift meeting with the team. Source: Restaurant Systems Pro, 2019.</a:t>
            </a:r>
          </a:p>
        </p:txBody>
      </p:sp>
    </p:spTree>
    <p:extLst>
      <p:ext uri="{BB962C8B-B14F-4D97-AF65-F5344CB8AC3E}">
        <p14:creationId xmlns:p14="http://schemas.microsoft.com/office/powerpoint/2010/main" val="19711180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Picture 23">
            <a:extLst>
              <a:ext uri="{FF2B5EF4-FFF2-40B4-BE49-F238E27FC236}">
                <a16:creationId xmlns:a16="http://schemas.microsoft.com/office/drawing/2014/main" id="{9394773E-B268-7FA9-94AD-59A10698CD3B}"/>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3367" b="3367"/>
          <a:stretch/>
        </p:blipFill>
        <p:spPr>
          <a:xfrm>
            <a:off x="3966968" y="10"/>
            <a:ext cx="8174232" cy="6464290"/>
          </a:xfrm>
          <a:prstGeom prst="rect">
            <a:avLst/>
          </a:prstGeom>
        </p:spPr>
      </p:pic>
      <p:sp>
        <p:nvSpPr>
          <p:cNvPr id="32" name="Rectangle 31">
            <a:extLst>
              <a:ext uri="{FF2B5EF4-FFF2-40B4-BE49-F238E27FC236}">
                <a16:creationId xmlns:a16="http://schemas.microsoft.com/office/drawing/2014/main" id="{8A6DB0E6-E65F-4229-A5A0-2500203B6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tx1"/>
              </a:gs>
              <a:gs pos="35000">
                <a:schemeClr val="tx1">
                  <a:alpha val="78000"/>
                </a:schemeClr>
              </a:gs>
              <a:gs pos="19000">
                <a:schemeClr val="tx1">
                  <a:alpha val="38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D300986-6FB1-56ED-712F-F27EEE302935}"/>
              </a:ext>
            </a:extLst>
          </p:cNvPr>
          <p:cNvSpPr>
            <a:spLocks noGrp="1"/>
          </p:cNvSpPr>
          <p:nvPr>
            <p:ph type="title"/>
          </p:nvPr>
        </p:nvSpPr>
        <p:spPr>
          <a:xfrm>
            <a:off x="371094" y="1161288"/>
            <a:ext cx="3438144" cy="1124712"/>
          </a:xfrm>
        </p:spPr>
        <p:txBody>
          <a:bodyPr anchor="b">
            <a:normAutofit/>
          </a:bodyPr>
          <a:lstStyle/>
          <a:p>
            <a:r>
              <a:rPr lang="en-US" sz="2800">
                <a:solidFill>
                  <a:schemeClr val="bg1"/>
                </a:solidFill>
                <a:latin typeface="Arial" panose="020B0604020202020204" pitchFamily="34" charset="0"/>
                <a:cs typeface="Arial" panose="020B0604020202020204" pitchFamily="34" charset="0"/>
              </a:rPr>
              <a:t>Dinner-time preparations</a:t>
            </a:r>
            <a:endParaRPr lang="en-GB" sz="2800">
              <a:solidFill>
                <a:schemeClr val="bg1"/>
              </a:solidFill>
              <a:latin typeface="Arial" panose="020B0604020202020204" pitchFamily="34" charset="0"/>
              <a:cs typeface="Arial" panose="020B0604020202020204" pitchFamily="34" charset="0"/>
            </a:endParaRPr>
          </a:p>
        </p:txBody>
      </p:sp>
      <p:sp>
        <p:nvSpPr>
          <p:cNvPr id="34" name="Rectangle 33">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6" name="Rectangle 35">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bg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20" name="Content Placeholder 2">
            <a:extLst>
              <a:ext uri="{FF2B5EF4-FFF2-40B4-BE49-F238E27FC236}">
                <a16:creationId xmlns:a16="http://schemas.microsoft.com/office/drawing/2014/main" id="{11951F4B-82FE-5B19-EAB7-519EBA75422A}"/>
              </a:ext>
            </a:extLst>
          </p:cNvPr>
          <p:cNvGraphicFramePr>
            <a:graphicFrameLocks noGrp="1"/>
          </p:cNvGraphicFramePr>
          <p:nvPr>
            <p:ph idx="1"/>
            <p:extLst>
              <p:ext uri="{D42A27DB-BD31-4B8C-83A1-F6EECF244321}">
                <p14:modId xmlns:p14="http://schemas.microsoft.com/office/powerpoint/2010/main" val="3165620749"/>
              </p:ext>
            </p:extLst>
          </p:nvPr>
        </p:nvGraphicFramePr>
        <p:xfrm>
          <a:off x="371094" y="2718054"/>
          <a:ext cx="4315206" cy="353745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53" name="TextBox 52">
            <a:extLst>
              <a:ext uri="{FF2B5EF4-FFF2-40B4-BE49-F238E27FC236}">
                <a16:creationId xmlns:a16="http://schemas.microsoft.com/office/drawing/2014/main" id="{B384AA48-FBA1-A788-E7DD-320AD9EB2AED}"/>
              </a:ext>
            </a:extLst>
          </p:cNvPr>
          <p:cNvSpPr txBox="1"/>
          <p:nvPr/>
        </p:nvSpPr>
        <p:spPr>
          <a:xfrm>
            <a:off x="5580063" y="6540500"/>
            <a:ext cx="8174037" cy="317500"/>
          </a:xfrm>
          <a:prstGeom prst="rect">
            <a:avLst/>
          </a:prstGeom>
        </p:spPr>
        <p:txBody>
          <a:bodyPr lIns="91440" tIns="45720" rIns="91440" bIns="45720" anchor="t">
            <a:normAutofit fontScale="92500" lnSpcReduction="20000"/>
          </a:bodyPr>
          <a:lstStyle/>
          <a:p>
            <a:r>
              <a:rPr lang="en-US" dirty="0">
                <a:hlinkClick r:id="rId3"/>
              </a:rPr>
              <a:t>This Photo</a:t>
            </a:r>
            <a:r>
              <a:rPr lang="en-US" dirty="0"/>
              <a:t> by Unknown author is licensed under </a:t>
            </a:r>
            <a:r>
              <a:rPr lang="en-US" dirty="0">
                <a:hlinkClick r:id="rId9"/>
              </a:rPr>
              <a:t>CC BY-NC-ND</a:t>
            </a:r>
            <a:r>
              <a:rPr lang="en-US" dirty="0"/>
              <a:t>.</a:t>
            </a:r>
          </a:p>
        </p:txBody>
      </p:sp>
    </p:spTree>
    <p:extLst>
      <p:ext uri="{BB962C8B-B14F-4D97-AF65-F5344CB8AC3E}">
        <p14:creationId xmlns:p14="http://schemas.microsoft.com/office/powerpoint/2010/main" val="2043356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288C6B4-AFC3-407F-A595-EFFD38D4C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F236821-17FE-429B-8D2C-08E13A64EA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C0BDBCD2-E081-43AB-9119-C55465E59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2BF83EA-D44D-0106-129D-AAE91A894902}"/>
              </a:ext>
            </a:extLst>
          </p:cNvPr>
          <p:cNvSpPr>
            <a:spLocks noGrp="1"/>
          </p:cNvSpPr>
          <p:nvPr>
            <p:ph type="title"/>
          </p:nvPr>
        </p:nvSpPr>
        <p:spPr>
          <a:xfrm>
            <a:off x="590349" y="1184292"/>
            <a:ext cx="3438144" cy="1239012"/>
          </a:xfrm>
        </p:spPr>
        <p:txBody>
          <a:bodyPr anchor="ctr">
            <a:normAutofit/>
          </a:bodyPr>
          <a:lstStyle/>
          <a:p>
            <a:r>
              <a:rPr lang="en-US" sz="2800" dirty="0">
                <a:latin typeface="Arial"/>
                <a:cs typeface="Arial"/>
              </a:rPr>
              <a:t>Dinner-time</a:t>
            </a:r>
            <a:endParaRPr lang="en-GB" sz="2800" dirty="0">
              <a:latin typeface="Arial"/>
              <a:cs typeface="Arial"/>
            </a:endParaRPr>
          </a:p>
        </p:txBody>
      </p:sp>
      <p:sp>
        <p:nvSpPr>
          <p:cNvPr id="15" name="Rectangle 14">
            <a:extLst>
              <a:ext uri="{FF2B5EF4-FFF2-40B4-BE49-F238E27FC236}">
                <a16:creationId xmlns:a16="http://schemas.microsoft.com/office/drawing/2014/main" id="{98E79BE4-34FE-485A-98A5-92CE8F7C4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26546"/>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5893" y="2443480"/>
            <a:ext cx="338328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5F24FC4-C671-D60B-6CCC-822DD9F3B086}"/>
              </a:ext>
            </a:extLst>
          </p:cNvPr>
          <p:cNvSpPr>
            <a:spLocks noGrp="1"/>
          </p:cNvSpPr>
          <p:nvPr>
            <p:ph idx="1"/>
          </p:nvPr>
        </p:nvSpPr>
        <p:spPr>
          <a:xfrm>
            <a:off x="397453" y="2660305"/>
            <a:ext cx="4211449" cy="3207258"/>
          </a:xfrm>
        </p:spPr>
        <p:txBody>
          <a:bodyPr anchor="t">
            <a:normAutofit/>
          </a:bodyPr>
          <a:lstStyle/>
          <a:p>
            <a:r>
              <a:rPr lang="en-US" sz="1400" dirty="0">
                <a:latin typeface="Arial"/>
                <a:cs typeface="Arial"/>
              </a:rPr>
              <a:t>Manager to greet guests, talk to people.</a:t>
            </a:r>
          </a:p>
          <a:p>
            <a:r>
              <a:rPr lang="en-US" sz="1400" dirty="0">
                <a:latin typeface="Arial"/>
                <a:cs typeface="Arial"/>
              </a:rPr>
              <a:t>If the Head Chef/sommelier is attending other guests, the manager can greet customers at the entrance and guide them to their reserved table. As seen in the illustration attached, statistics show just how vital greeting customers can be for business.</a:t>
            </a:r>
            <a:endParaRPr lang="en-US" sz="1400" dirty="0">
              <a:latin typeface="Arial" panose="020B0604020202020204" pitchFamily="34" charset="0"/>
              <a:cs typeface="Arial" panose="020B0604020202020204" pitchFamily="34" charset="0"/>
            </a:endParaRPr>
          </a:p>
          <a:p>
            <a:r>
              <a:rPr lang="en-US" sz="1400" dirty="0">
                <a:latin typeface="Arial"/>
                <a:cs typeface="Arial"/>
              </a:rPr>
              <a:t>As the additional bar member of staff is cross-trained, the manager delegates him to help the servers run food.</a:t>
            </a:r>
            <a:endParaRPr lang="en-GB" sz="1400" dirty="0">
              <a:latin typeface="Arial"/>
              <a:cs typeface="Arial"/>
            </a:endParaRPr>
          </a:p>
        </p:txBody>
      </p:sp>
      <p:pic>
        <p:nvPicPr>
          <p:cNvPr id="4" name="Picture 3" descr="Customer Service Statistics">
            <a:extLst>
              <a:ext uri="{FF2B5EF4-FFF2-40B4-BE49-F238E27FC236}">
                <a16:creationId xmlns:a16="http://schemas.microsoft.com/office/drawing/2014/main" id="{E6F2A127-B9AA-4C16-9622-457DBA042D56}"/>
              </a:ext>
            </a:extLst>
          </p:cNvPr>
          <p:cNvPicPr>
            <a:picLocks noChangeAspect="1"/>
          </p:cNvPicPr>
          <p:nvPr/>
        </p:nvPicPr>
        <p:blipFill>
          <a:blip r:embed="rId2"/>
          <a:stretch>
            <a:fillRect/>
          </a:stretch>
        </p:blipFill>
        <p:spPr>
          <a:xfrm>
            <a:off x="5185137" y="4842"/>
            <a:ext cx="6927520" cy="5861971"/>
          </a:xfrm>
          <a:prstGeom prst="rect">
            <a:avLst/>
          </a:prstGeom>
        </p:spPr>
      </p:pic>
      <p:sp>
        <p:nvSpPr>
          <p:cNvPr id="5" name="TextBox 4">
            <a:extLst>
              <a:ext uri="{FF2B5EF4-FFF2-40B4-BE49-F238E27FC236}">
                <a16:creationId xmlns:a16="http://schemas.microsoft.com/office/drawing/2014/main" id="{62BF2F53-F49E-79C0-27B2-D22A782D3335}"/>
              </a:ext>
            </a:extLst>
          </p:cNvPr>
          <p:cNvSpPr txBox="1"/>
          <p:nvPr/>
        </p:nvSpPr>
        <p:spPr>
          <a:xfrm>
            <a:off x="8356600" y="5946775"/>
            <a:ext cx="37528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Source: Restaurant Diary, 2023.</a:t>
            </a:r>
          </a:p>
        </p:txBody>
      </p:sp>
    </p:spTree>
    <p:extLst>
      <p:ext uri="{BB962C8B-B14F-4D97-AF65-F5344CB8AC3E}">
        <p14:creationId xmlns:p14="http://schemas.microsoft.com/office/powerpoint/2010/main" val="39824226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83AA14-38DD-D1DC-AF8B-46A8826BD531}"/>
              </a:ext>
            </a:extLst>
          </p:cNvPr>
          <p:cNvSpPr>
            <a:spLocks noGrp="1"/>
          </p:cNvSpPr>
          <p:nvPr>
            <p:ph type="title"/>
          </p:nvPr>
        </p:nvSpPr>
        <p:spPr>
          <a:xfrm>
            <a:off x="411480" y="987552"/>
            <a:ext cx="4485861" cy="1088136"/>
          </a:xfrm>
        </p:spPr>
        <p:txBody>
          <a:bodyPr anchor="b">
            <a:normAutofit/>
          </a:bodyPr>
          <a:lstStyle/>
          <a:p>
            <a:r>
              <a:rPr lang="en-US" sz="3400">
                <a:latin typeface="Arial"/>
                <a:cs typeface="Arial"/>
              </a:rPr>
              <a:t>Dinner-time</a:t>
            </a:r>
          </a:p>
        </p:txBody>
      </p:sp>
      <p:sp>
        <p:nvSpPr>
          <p:cNvPr id="11" name="Rectangle 10">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788E2C8-00FC-68BA-C9A6-C4CBD567D770}"/>
              </a:ext>
            </a:extLst>
          </p:cNvPr>
          <p:cNvSpPr>
            <a:spLocks noGrp="1"/>
          </p:cNvSpPr>
          <p:nvPr>
            <p:ph idx="1"/>
          </p:nvPr>
        </p:nvSpPr>
        <p:spPr>
          <a:xfrm>
            <a:off x="411479" y="2688336"/>
            <a:ext cx="4498848" cy="3584448"/>
          </a:xfrm>
        </p:spPr>
        <p:txBody>
          <a:bodyPr vert="horz" lIns="91440" tIns="45720" rIns="91440" bIns="45720" rtlCol="0" anchor="t">
            <a:normAutofit/>
          </a:bodyPr>
          <a:lstStyle/>
          <a:p>
            <a:pPr>
              <a:lnSpc>
                <a:spcPct val="100000"/>
              </a:lnSpc>
            </a:pPr>
            <a:r>
              <a:rPr lang="en-US" sz="1700"/>
              <a:t>During bustling dinner service, it is important that the manager follows-up and gets involved with the back of the house operations.</a:t>
            </a:r>
          </a:p>
          <a:p>
            <a:pPr>
              <a:lnSpc>
                <a:spcPct val="100000"/>
              </a:lnSpc>
            </a:pPr>
            <a:r>
              <a:rPr lang="en-US" sz="1700"/>
              <a:t>Walker and Walker (2013) suggest management should always be aware of what is going on in the kitchen. Not only their involvement helps when things are rushed, but their presence ensures the staff is prone to do their duties, preserving the quality and consistency of the dishes.</a:t>
            </a:r>
          </a:p>
        </p:txBody>
      </p:sp>
      <p:pic>
        <p:nvPicPr>
          <p:cNvPr id="4" name="Picture 3" descr="Restaurant managers can help their kitchen staff by learning basic Spanish &amp;amp; Portuguese (as necessary)">
            <a:extLst>
              <a:ext uri="{FF2B5EF4-FFF2-40B4-BE49-F238E27FC236}">
                <a16:creationId xmlns:a16="http://schemas.microsoft.com/office/drawing/2014/main" id="{EB98E5A7-6C24-C9EB-58CE-692606A89F42}"/>
              </a:ext>
            </a:extLst>
          </p:cNvPr>
          <p:cNvPicPr>
            <a:picLocks noChangeAspect="1"/>
          </p:cNvPicPr>
          <p:nvPr/>
        </p:nvPicPr>
        <p:blipFill rotWithShape="1">
          <a:blip r:embed="rId2"/>
          <a:srcRect r="32996" b="-1"/>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
        <p:nvSpPr>
          <p:cNvPr id="5" name="TextBox 4">
            <a:extLst>
              <a:ext uri="{FF2B5EF4-FFF2-40B4-BE49-F238E27FC236}">
                <a16:creationId xmlns:a16="http://schemas.microsoft.com/office/drawing/2014/main" id="{632A3B77-8026-6BA8-1B5B-16D5428D79D9}"/>
              </a:ext>
            </a:extLst>
          </p:cNvPr>
          <p:cNvSpPr txBox="1"/>
          <p:nvPr/>
        </p:nvSpPr>
        <p:spPr>
          <a:xfrm>
            <a:off x="8646160" y="6402493"/>
            <a:ext cx="3227614"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dirty="0">
                <a:latin typeface="Arial"/>
                <a:cs typeface="Arial"/>
              </a:rPr>
              <a:t>Source: The Daily Rail, 2019.</a:t>
            </a:r>
          </a:p>
        </p:txBody>
      </p:sp>
    </p:spTree>
    <p:extLst>
      <p:ext uri="{BB962C8B-B14F-4D97-AF65-F5344CB8AC3E}">
        <p14:creationId xmlns:p14="http://schemas.microsoft.com/office/powerpoint/2010/main" val="11263566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DF44879F-6698-4394-89D4-7B3CDB92E9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a:extLst>
              <a:ext uri="{FF2B5EF4-FFF2-40B4-BE49-F238E27FC236}">
                <a16:creationId xmlns:a16="http://schemas.microsoft.com/office/drawing/2014/main" id="{C65FD3B2-577C-49A0-B40E-4845C5D59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pic>
        <p:nvPicPr>
          <p:cNvPr id="18" name="Picture 17" descr="Diner restaurant">
            <a:extLst>
              <a:ext uri="{FF2B5EF4-FFF2-40B4-BE49-F238E27FC236}">
                <a16:creationId xmlns:a16="http://schemas.microsoft.com/office/drawing/2014/main" id="{9FA16CD7-0464-3B4D-FB5D-F7E72D405EDD}"/>
              </a:ext>
            </a:extLst>
          </p:cNvPr>
          <p:cNvPicPr>
            <a:picLocks noChangeAspect="1"/>
          </p:cNvPicPr>
          <p:nvPr/>
        </p:nvPicPr>
        <p:blipFill rotWithShape="1">
          <a:blip r:embed="rId2">
            <a:alphaModFix amt="40000"/>
          </a:blip>
          <a:srcRect t="1484" r="-2" b="14118"/>
          <a:stretch/>
        </p:blipFill>
        <p:spPr>
          <a:xfrm>
            <a:off x="55990" y="10"/>
            <a:ext cx="12191979" cy="6857990"/>
          </a:xfrm>
          <a:prstGeom prst="rect">
            <a:avLst/>
          </a:prstGeom>
        </p:spPr>
      </p:pic>
      <p:sp>
        <p:nvSpPr>
          <p:cNvPr id="2" name="Title 1">
            <a:extLst>
              <a:ext uri="{FF2B5EF4-FFF2-40B4-BE49-F238E27FC236}">
                <a16:creationId xmlns:a16="http://schemas.microsoft.com/office/drawing/2014/main" id="{E4F87DCB-9CB8-612D-EFDE-A716D58E86B2}"/>
              </a:ext>
            </a:extLst>
          </p:cNvPr>
          <p:cNvSpPr>
            <a:spLocks noGrp="1"/>
          </p:cNvSpPr>
          <p:nvPr>
            <p:ph type="title"/>
          </p:nvPr>
        </p:nvSpPr>
        <p:spPr>
          <a:xfrm>
            <a:off x="650747" y="331470"/>
            <a:ext cx="2178885" cy="476784"/>
          </a:xfrm>
        </p:spPr>
        <p:txBody>
          <a:bodyPr anchor="b">
            <a:normAutofit/>
          </a:bodyPr>
          <a:lstStyle/>
          <a:p>
            <a:r>
              <a:rPr lang="en-US" sz="2400" dirty="0">
                <a:solidFill>
                  <a:srgbClr val="FFFFFF"/>
                </a:solidFill>
                <a:latin typeface="Arial"/>
                <a:cs typeface="Arial"/>
              </a:rPr>
              <a:t>Closing-time</a:t>
            </a:r>
            <a:endParaRPr lang="en-GB" sz="2400" dirty="0">
              <a:solidFill>
                <a:srgbClr val="FFFFFF"/>
              </a:solidFill>
              <a:latin typeface="Arial"/>
              <a:cs typeface="Arial"/>
            </a:endParaRPr>
          </a:p>
        </p:txBody>
      </p:sp>
      <p:sp>
        <p:nvSpPr>
          <p:cNvPr id="19" name="Rectangle 18">
            <a:extLst>
              <a:ext uri="{FF2B5EF4-FFF2-40B4-BE49-F238E27FC236}">
                <a16:creationId xmlns:a16="http://schemas.microsoft.com/office/drawing/2014/main" id="{7A0B5DEA-ADF6-4BA5-9307-147F0A468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8680" y="2898648"/>
            <a:ext cx="10506456" cy="18288"/>
          </a:xfrm>
          <a:prstGeom prst="rect">
            <a:avLst/>
          </a:prstGeom>
          <a:solidFill>
            <a:srgbClr val="FFFFFF"/>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83982"/>
            <a:ext cx="1873457" cy="1371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53EC570F-CD7B-BB36-C7B3-4E7F08058388}"/>
              </a:ext>
            </a:extLst>
          </p:cNvPr>
          <p:cNvSpPr>
            <a:spLocks noGrp="1"/>
          </p:cNvSpPr>
          <p:nvPr>
            <p:ph idx="1"/>
          </p:nvPr>
        </p:nvSpPr>
        <p:spPr>
          <a:xfrm>
            <a:off x="378606" y="983234"/>
            <a:ext cx="11965467" cy="5926470"/>
          </a:xfrm>
        </p:spPr>
        <p:txBody>
          <a:bodyPr vert="horz" lIns="91440" tIns="45720" rIns="91440" bIns="45720" rtlCol="0" anchor="t">
            <a:normAutofit lnSpcReduction="10000"/>
          </a:bodyPr>
          <a:lstStyle/>
          <a:p>
            <a:pPr>
              <a:lnSpc>
                <a:spcPct val="100000"/>
              </a:lnSpc>
            </a:pPr>
            <a:r>
              <a:rPr lang="en-US" sz="1600" dirty="0">
                <a:solidFill>
                  <a:srgbClr val="FFFFFF"/>
                </a:solidFill>
                <a:latin typeface="Arial"/>
                <a:cs typeface="Arial"/>
              </a:rPr>
              <a:t>When all customers have had their dinner but are still in the restaurant, the manager appoints and supervises team members who are not occupied to do side work such as cleaning the coffee machine and station, running the bar dishwasher, restocking bar fridges and spirits,</a:t>
            </a:r>
          </a:p>
          <a:p>
            <a:pPr>
              <a:lnSpc>
                <a:spcPct val="100000"/>
              </a:lnSpc>
            </a:pPr>
            <a:r>
              <a:rPr lang="en-US" sz="1600" dirty="0">
                <a:solidFill>
                  <a:srgbClr val="FFFFFF"/>
                </a:solidFill>
                <a:latin typeface="Arial"/>
                <a:cs typeface="Arial"/>
              </a:rPr>
              <a:t>When all customers have left the restaurant, the manager locks the door and turns off the open sign.</a:t>
            </a:r>
          </a:p>
          <a:p>
            <a:pPr marL="0" indent="0">
              <a:lnSpc>
                <a:spcPct val="100000"/>
              </a:lnSpc>
              <a:buNone/>
            </a:pPr>
            <a:endParaRPr lang="en-US" sz="1600" dirty="0">
              <a:solidFill>
                <a:srgbClr val="FFFFFF"/>
              </a:solidFill>
              <a:latin typeface="Arial"/>
              <a:cs typeface="Arial"/>
            </a:endParaRPr>
          </a:p>
          <a:p>
            <a:pPr marL="0" indent="0">
              <a:lnSpc>
                <a:spcPct val="100000"/>
              </a:lnSpc>
              <a:buNone/>
            </a:pPr>
            <a:endParaRPr lang="en-US" sz="1600" dirty="0">
              <a:solidFill>
                <a:srgbClr val="FFFFFF"/>
              </a:solidFill>
              <a:latin typeface="Arial"/>
              <a:cs typeface="Arial"/>
            </a:endParaRPr>
          </a:p>
          <a:p>
            <a:pPr>
              <a:lnSpc>
                <a:spcPct val="100000"/>
              </a:lnSpc>
            </a:pPr>
            <a:r>
              <a:rPr lang="en-US" sz="1600" dirty="0">
                <a:solidFill>
                  <a:srgbClr val="FFFFFF"/>
                </a:solidFill>
                <a:latin typeface="Arial"/>
                <a:cs typeface="Arial"/>
              </a:rPr>
              <a:t>The manager then:</a:t>
            </a:r>
          </a:p>
          <a:p>
            <a:pPr lvl="1">
              <a:lnSpc>
                <a:spcPct val="100000"/>
              </a:lnSpc>
              <a:buFont typeface="Wingdings" panose="05000000000000000000" pitchFamily="2" charset="2"/>
              <a:buChar char="Ø"/>
            </a:pPr>
            <a:r>
              <a:rPr lang="en-US" sz="1600" dirty="0">
                <a:solidFill>
                  <a:srgbClr val="FFFFFF"/>
                </a:solidFill>
                <a:latin typeface="Arial"/>
                <a:cs typeface="Arial"/>
              </a:rPr>
              <a:t>reviews the staff clock-in times during the day and night.</a:t>
            </a:r>
          </a:p>
          <a:p>
            <a:pPr lvl="1">
              <a:lnSpc>
                <a:spcPct val="100000"/>
              </a:lnSpc>
              <a:buFont typeface="Wingdings" panose="05000000000000000000" pitchFamily="2" charset="2"/>
              <a:buChar char="Ø"/>
            </a:pPr>
            <a:r>
              <a:rPr lang="en-US" sz="1600" dirty="0">
                <a:solidFill>
                  <a:srgbClr val="FFFFFF"/>
                </a:solidFill>
                <a:latin typeface="Arial"/>
                <a:cs typeface="Arial"/>
              </a:rPr>
              <a:t>Balances cash registers, enters tips</a:t>
            </a:r>
          </a:p>
          <a:p>
            <a:pPr lvl="1">
              <a:lnSpc>
                <a:spcPct val="100000"/>
              </a:lnSpc>
              <a:buFont typeface="Wingdings" panose="05000000000000000000" pitchFamily="2" charset="2"/>
              <a:buChar char="Ø"/>
            </a:pPr>
            <a:r>
              <a:rPr lang="en-US" sz="1600" dirty="0">
                <a:solidFill>
                  <a:srgbClr val="FFFFFF"/>
                </a:solidFill>
                <a:latin typeface="Arial"/>
                <a:cs typeface="Arial"/>
              </a:rPr>
              <a:t>Checks inventory levels</a:t>
            </a:r>
          </a:p>
          <a:p>
            <a:pPr lvl="1">
              <a:lnSpc>
                <a:spcPct val="100000"/>
              </a:lnSpc>
              <a:buFont typeface="Wingdings" panose="05000000000000000000" pitchFamily="2" charset="2"/>
              <a:buChar char="Ø"/>
            </a:pPr>
            <a:r>
              <a:rPr lang="en-US" sz="1600" dirty="0">
                <a:solidFill>
                  <a:srgbClr val="FFFFFF"/>
                </a:solidFill>
                <a:latin typeface="Arial"/>
                <a:cs typeface="Arial"/>
              </a:rPr>
              <a:t>Records waste</a:t>
            </a:r>
          </a:p>
          <a:p>
            <a:pPr lvl="1">
              <a:lnSpc>
                <a:spcPct val="100000"/>
              </a:lnSpc>
              <a:buFont typeface="Wingdings" panose="05000000000000000000" pitchFamily="2" charset="2"/>
              <a:buChar char="Ø"/>
            </a:pPr>
            <a:r>
              <a:rPr lang="en-US" sz="1600" dirty="0">
                <a:solidFill>
                  <a:srgbClr val="FFFFFF"/>
                </a:solidFill>
                <a:latin typeface="Arial"/>
                <a:cs typeface="Arial"/>
              </a:rPr>
              <a:t>Fills out sales report for the day</a:t>
            </a:r>
          </a:p>
          <a:p>
            <a:pPr lvl="1">
              <a:lnSpc>
                <a:spcPct val="100000"/>
              </a:lnSpc>
              <a:buFont typeface="Wingdings" panose="05000000000000000000" pitchFamily="2" charset="2"/>
              <a:buChar char="Ø"/>
            </a:pPr>
            <a:r>
              <a:rPr lang="en-US" sz="1600" dirty="0">
                <a:solidFill>
                  <a:srgbClr val="FFFFFF"/>
                </a:solidFill>
                <a:latin typeface="Arial"/>
                <a:cs typeface="Arial"/>
              </a:rPr>
              <a:t>Runs end-of-day reports of the POS system and locks it.</a:t>
            </a:r>
          </a:p>
          <a:p>
            <a:pPr lvl="1">
              <a:lnSpc>
                <a:spcPct val="100000"/>
              </a:lnSpc>
              <a:buFont typeface="Wingdings" panose="05000000000000000000" pitchFamily="2" charset="2"/>
              <a:buChar char="Ø"/>
            </a:pPr>
            <a:r>
              <a:rPr lang="en-US" sz="1600" dirty="0">
                <a:solidFill>
                  <a:srgbClr val="FFFFFF"/>
                </a:solidFill>
                <a:latin typeface="Arial"/>
                <a:cs typeface="Arial"/>
              </a:rPr>
              <a:t>Takes out the garbage</a:t>
            </a:r>
          </a:p>
          <a:p>
            <a:pPr lvl="1">
              <a:lnSpc>
                <a:spcPct val="100000"/>
              </a:lnSpc>
              <a:buFont typeface="Wingdings" panose="05000000000000000000" pitchFamily="2" charset="2"/>
              <a:buChar char="Ø"/>
            </a:pPr>
            <a:r>
              <a:rPr lang="en-US" sz="1600" dirty="0">
                <a:solidFill>
                  <a:srgbClr val="FFFFFF"/>
                </a:solidFill>
                <a:latin typeface="Arial"/>
                <a:cs typeface="Arial"/>
              </a:rPr>
              <a:t>Walks around the restaurant to make sure everything is in order, checks to see if the kitchen equipment is turned off, ovens are cleaned, and kitchen areas are sanitized, cooking equipment is washed records fridge and freezer temperatures one last time.</a:t>
            </a:r>
          </a:p>
          <a:p>
            <a:pPr lvl="1">
              <a:lnSpc>
                <a:spcPct val="100000"/>
              </a:lnSpc>
              <a:buFont typeface="Wingdings" panose="05000000000000000000" pitchFamily="2" charset="2"/>
              <a:buChar char="Ø"/>
            </a:pPr>
            <a:r>
              <a:rPr lang="en-US" sz="1600" dirty="0">
                <a:solidFill>
                  <a:srgbClr val="FFFFFF"/>
                </a:solidFill>
                <a:latin typeface="Arial"/>
                <a:cs typeface="Arial"/>
              </a:rPr>
              <a:t>Enables security system</a:t>
            </a:r>
          </a:p>
          <a:p>
            <a:pPr lvl="1">
              <a:lnSpc>
                <a:spcPct val="100000"/>
              </a:lnSpc>
              <a:buFont typeface="Wingdings" panose="05000000000000000000" pitchFamily="2" charset="2"/>
              <a:buChar char="Ø"/>
            </a:pPr>
            <a:r>
              <a:rPr lang="en-US" sz="1600" dirty="0">
                <a:solidFill>
                  <a:srgbClr val="FFFFFF"/>
                </a:solidFill>
                <a:latin typeface="Arial"/>
                <a:cs typeface="Arial"/>
              </a:rPr>
              <a:t>Turns off the lights and sound system.</a:t>
            </a:r>
            <a:endParaRPr lang="en-US" sz="1600">
              <a:solidFill>
                <a:srgbClr val="FFFFFF"/>
              </a:solidFill>
              <a:latin typeface="Arial" panose="020B0604020202020204" pitchFamily="34" charset="0"/>
              <a:cs typeface="Arial" panose="020B0604020202020204" pitchFamily="34" charset="0"/>
            </a:endParaRPr>
          </a:p>
          <a:p>
            <a:pPr lvl="1">
              <a:lnSpc>
                <a:spcPct val="100000"/>
              </a:lnSpc>
              <a:buFont typeface="Wingdings" panose="05000000000000000000" pitchFamily="2" charset="2"/>
              <a:buChar char="Ø"/>
            </a:pPr>
            <a:r>
              <a:rPr lang="en-US" sz="1600" dirty="0">
                <a:solidFill>
                  <a:srgbClr val="FFFFFF"/>
                </a:solidFill>
                <a:latin typeface="Arial"/>
                <a:cs typeface="Arial"/>
              </a:rPr>
              <a:t>Locks doors upon closing.</a:t>
            </a:r>
          </a:p>
          <a:p>
            <a:pPr lvl="1">
              <a:lnSpc>
                <a:spcPct val="100000"/>
              </a:lnSpc>
              <a:buFont typeface="Wingdings" panose="05000000000000000000" pitchFamily="2" charset="2"/>
              <a:buChar char="Ø"/>
            </a:pPr>
            <a:endParaRPr lang="en-US" sz="700">
              <a:solidFill>
                <a:srgbClr val="FFFFFF"/>
              </a:solidFill>
              <a:latin typeface="Arial" panose="020B0604020202020204" pitchFamily="34" charset="0"/>
              <a:cs typeface="Arial" panose="020B0604020202020204" pitchFamily="34" charset="0"/>
            </a:endParaRPr>
          </a:p>
          <a:p>
            <a:pPr>
              <a:lnSpc>
                <a:spcPct val="100000"/>
              </a:lnSpc>
            </a:pPr>
            <a:endParaRPr lang="en-US" sz="700">
              <a:solidFill>
                <a:srgbClr val="FFFFFF"/>
              </a:solidFill>
              <a:latin typeface="Arial" panose="020B0604020202020204" pitchFamily="34" charset="0"/>
              <a:cs typeface="Arial" panose="020B0604020202020204" pitchFamily="34" charset="0"/>
            </a:endParaRPr>
          </a:p>
          <a:p>
            <a:pPr>
              <a:lnSpc>
                <a:spcPct val="100000"/>
              </a:lnSpc>
            </a:pPr>
            <a:endParaRPr lang="en-GB" sz="700">
              <a:solidFill>
                <a:srgbClr val="FFFF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734235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D6FBB9D-1CAA-4D05-AB33-BABDFE17B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04727B71-B4B6-4823-80A1-68C40B475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79A6DB05-9FB5-4B07-8675-74C23D4F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5" name="Rectangle 14">
            <a:extLst>
              <a:ext uri="{FF2B5EF4-FFF2-40B4-BE49-F238E27FC236}">
                <a16:creationId xmlns:a16="http://schemas.microsoft.com/office/drawing/2014/main" id="{DF44879F-6698-4394-89D4-7B3CDB92E9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a:extLst>
              <a:ext uri="{FF2B5EF4-FFF2-40B4-BE49-F238E27FC236}">
                <a16:creationId xmlns:a16="http://schemas.microsoft.com/office/drawing/2014/main" id="{C65FD3B2-577C-49A0-B40E-4845C5D59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pic>
        <p:nvPicPr>
          <p:cNvPr id="6" name="Picture 5" descr="Light bulb on yellow background with sketched light beams and cord">
            <a:extLst>
              <a:ext uri="{FF2B5EF4-FFF2-40B4-BE49-F238E27FC236}">
                <a16:creationId xmlns:a16="http://schemas.microsoft.com/office/drawing/2014/main" id="{B0A875E5-D59A-5B09-0763-A32EFAE73E7C}"/>
              </a:ext>
            </a:extLst>
          </p:cNvPr>
          <p:cNvPicPr>
            <a:picLocks noChangeAspect="1"/>
          </p:cNvPicPr>
          <p:nvPr/>
        </p:nvPicPr>
        <p:blipFill rotWithShape="1">
          <a:blip r:embed="rId2">
            <a:alphaModFix amt="40000"/>
          </a:blip>
          <a:srcRect t="8572" r="-2" b="-2"/>
          <a:stretch/>
        </p:blipFill>
        <p:spPr>
          <a:xfrm>
            <a:off x="20" y="10"/>
            <a:ext cx="12191979" cy="6857990"/>
          </a:xfrm>
          <a:prstGeom prst="rect">
            <a:avLst/>
          </a:prstGeom>
        </p:spPr>
      </p:pic>
      <p:sp>
        <p:nvSpPr>
          <p:cNvPr id="2" name="Title 1">
            <a:extLst>
              <a:ext uri="{FF2B5EF4-FFF2-40B4-BE49-F238E27FC236}">
                <a16:creationId xmlns:a16="http://schemas.microsoft.com/office/drawing/2014/main" id="{D28B3F72-07BC-E90F-0A56-B4BC88E4B15B}"/>
              </a:ext>
            </a:extLst>
          </p:cNvPr>
          <p:cNvSpPr>
            <a:spLocks noGrp="1"/>
          </p:cNvSpPr>
          <p:nvPr>
            <p:ph type="title" idx="4294967295"/>
          </p:nvPr>
        </p:nvSpPr>
        <p:spPr>
          <a:xfrm>
            <a:off x="841248" y="426720"/>
            <a:ext cx="10506456" cy="1919141"/>
          </a:xfrm>
        </p:spPr>
        <p:txBody>
          <a:bodyPr vert="horz" lIns="91440" tIns="45720" rIns="91440" bIns="45720" rtlCol="0" anchor="b">
            <a:normAutofit/>
          </a:bodyPr>
          <a:lstStyle/>
          <a:p>
            <a:r>
              <a:rPr lang="en-US" dirty="0">
                <a:solidFill>
                  <a:srgbClr val="FFFFFF"/>
                </a:solidFill>
                <a:latin typeface="Arial"/>
                <a:cs typeface="Arial"/>
              </a:rPr>
              <a:t>Conclusion </a:t>
            </a:r>
            <a:endParaRPr lang="en-US">
              <a:latin typeface="Arial"/>
              <a:cs typeface="Arial"/>
            </a:endParaRPr>
          </a:p>
        </p:txBody>
      </p:sp>
      <p:sp>
        <p:nvSpPr>
          <p:cNvPr id="19" name="Rectangle 18">
            <a:extLst>
              <a:ext uri="{FF2B5EF4-FFF2-40B4-BE49-F238E27FC236}">
                <a16:creationId xmlns:a16="http://schemas.microsoft.com/office/drawing/2014/main" id="{7A0B5DEA-ADF6-4BA5-9307-147F0A468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8680" y="2898648"/>
            <a:ext cx="10506456" cy="18288"/>
          </a:xfrm>
          <a:prstGeom prst="rect">
            <a:avLst/>
          </a:prstGeom>
          <a:solidFill>
            <a:srgbClr val="FFFFFF"/>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Rectangle 20">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83982"/>
            <a:ext cx="1873457" cy="1371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7188744-5D1C-9669-608C-0252836DAB7F}"/>
              </a:ext>
            </a:extLst>
          </p:cNvPr>
          <p:cNvSpPr>
            <a:spLocks noGrp="1"/>
          </p:cNvSpPr>
          <p:nvPr>
            <p:ph idx="4294967295"/>
          </p:nvPr>
        </p:nvSpPr>
        <p:spPr>
          <a:xfrm>
            <a:off x="841248" y="3337269"/>
            <a:ext cx="10509504" cy="2905686"/>
          </a:xfrm>
        </p:spPr>
        <p:txBody>
          <a:bodyPr vert="horz" lIns="91440" tIns="45720" rIns="91440" bIns="45720" rtlCol="0">
            <a:normAutofit/>
          </a:bodyPr>
          <a:lstStyle/>
          <a:p>
            <a:pPr marL="0"/>
            <a:r>
              <a:rPr lang="en-US" sz="2000">
                <a:solidFill>
                  <a:srgbClr val="FFFFFF"/>
                </a:solidFill>
              </a:rPr>
              <a:t>Susskind and Maynard (2019) state, that understanding human beings and what makes them happy is a vital skill in being successful in the restaurant service business. </a:t>
            </a:r>
          </a:p>
          <a:p>
            <a:pPr marL="0"/>
            <a:endParaRPr lang="en-US" sz="2000">
              <a:solidFill>
                <a:srgbClr val="FFFFFF"/>
              </a:solidFill>
            </a:endParaRPr>
          </a:p>
          <a:p>
            <a:pPr marL="0"/>
            <a:r>
              <a:rPr lang="en-US" sz="2000">
                <a:solidFill>
                  <a:srgbClr val="FFFFFF"/>
                </a:solidFill>
              </a:rPr>
              <a:t>Furthermore, the attitude, disposition, and employees and managers’ vision are the pillars of success.</a:t>
            </a:r>
          </a:p>
          <a:p>
            <a:pPr marL="0"/>
            <a:endParaRPr lang="en-US" sz="2000">
              <a:solidFill>
                <a:srgbClr val="FFFFFF"/>
              </a:solidFill>
            </a:endParaRPr>
          </a:p>
        </p:txBody>
      </p:sp>
    </p:spTree>
    <p:extLst>
      <p:ext uri="{BB962C8B-B14F-4D97-AF65-F5344CB8AC3E}">
        <p14:creationId xmlns:p14="http://schemas.microsoft.com/office/powerpoint/2010/main" val="14993267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F44879F-6698-4394-89D4-7B3CDB92E9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a:extLst>
              <a:ext uri="{FF2B5EF4-FFF2-40B4-BE49-F238E27FC236}">
                <a16:creationId xmlns:a16="http://schemas.microsoft.com/office/drawing/2014/main" id="{C65FD3B2-577C-49A0-B40E-4845C5D59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pic>
        <p:nvPicPr>
          <p:cNvPr id="5" name="Picture 4" descr="Variety of fresh salads">
            <a:extLst>
              <a:ext uri="{FF2B5EF4-FFF2-40B4-BE49-F238E27FC236}">
                <a16:creationId xmlns:a16="http://schemas.microsoft.com/office/drawing/2014/main" id="{9F2B159D-A5F1-55B1-5C2D-B65134279E73}"/>
              </a:ext>
            </a:extLst>
          </p:cNvPr>
          <p:cNvPicPr>
            <a:picLocks noChangeAspect="1"/>
          </p:cNvPicPr>
          <p:nvPr/>
        </p:nvPicPr>
        <p:blipFill rotWithShape="1">
          <a:blip r:embed="rId2">
            <a:alphaModFix amt="40000"/>
          </a:blip>
          <a:srcRect t="14155" r="-2" b="1448"/>
          <a:stretch/>
        </p:blipFill>
        <p:spPr>
          <a:xfrm>
            <a:off x="20" y="10"/>
            <a:ext cx="12191979" cy="6857990"/>
          </a:xfrm>
          <a:prstGeom prst="rect">
            <a:avLst/>
          </a:prstGeom>
        </p:spPr>
      </p:pic>
      <p:sp>
        <p:nvSpPr>
          <p:cNvPr id="13" name="Rectangle 12">
            <a:extLst>
              <a:ext uri="{FF2B5EF4-FFF2-40B4-BE49-F238E27FC236}">
                <a16:creationId xmlns:a16="http://schemas.microsoft.com/office/drawing/2014/main" id="{7A0B5DEA-ADF6-4BA5-9307-147F0A468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8680" y="2898648"/>
            <a:ext cx="10506456" cy="18288"/>
          </a:xfrm>
          <a:prstGeom prst="rect">
            <a:avLst/>
          </a:prstGeom>
          <a:solidFill>
            <a:srgbClr val="FFFFFF"/>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83982"/>
            <a:ext cx="1873457" cy="1371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59CA112-0013-B09F-512D-50D3579B11F3}"/>
              </a:ext>
            </a:extLst>
          </p:cNvPr>
          <p:cNvSpPr>
            <a:spLocks noGrp="1"/>
          </p:cNvSpPr>
          <p:nvPr>
            <p:ph idx="1"/>
          </p:nvPr>
        </p:nvSpPr>
        <p:spPr>
          <a:xfrm>
            <a:off x="841248" y="3337269"/>
            <a:ext cx="10509504" cy="2905686"/>
          </a:xfrm>
        </p:spPr>
        <p:txBody>
          <a:bodyPr vert="horz" lIns="91440" tIns="45720" rIns="91440" bIns="45720" rtlCol="0" anchor="t">
            <a:normAutofit/>
          </a:bodyPr>
          <a:lstStyle/>
          <a:p>
            <a:pPr>
              <a:lnSpc>
                <a:spcPct val="100000"/>
              </a:lnSpc>
            </a:pPr>
            <a:r>
              <a:rPr lang="en-US" sz="1700" dirty="0">
                <a:solidFill>
                  <a:srgbClr val="FFFFFF"/>
                </a:solidFill>
                <a:latin typeface="Arial"/>
                <a:ea typeface="+mn-lt"/>
                <a:cs typeface="+mn-lt"/>
              </a:rPr>
              <a:t>In the same way, Christopher </a:t>
            </a:r>
            <a:r>
              <a:rPr lang="en-US" sz="1700" dirty="0" err="1">
                <a:solidFill>
                  <a:srgbClr val="FFFFFF"/>
                </a:solidFill>
                <a:latin typeface="Arial"/>
                <a:ea typeface="+mn-lt"/>
                <a:cs typeface="+mn-lt"/>
              </a:rPr>
              <a:t>Thuilot</a:t>
            </a:r>
            <a:r>
              <a:rPr lang="en-US" sz="1700" dirty="0">
                <a:solidFill>
                  <a:srgbClr val="FFFFFF"/>
                </a:solidFill>
                <a:latin typeface="Arial"/>
                <a:ea typeface="+mn-lt"/>
                <a:cs typeface="+mn-lt"/>
              </a:rPr>
              <a:t>, manager at London's </a:t>
            </a:r>
            <a:r>
              <a:rPr lang="en-US" sz="1700" dirty="0" err="1">
                <a:solidFill>
                  <a:srgbClr val="FFFFFF"/>
                </a:solidFill>
                <a:latin typeface="Arial"/>
                <a:ea typeface="+mn-lt"/>
                <a:cs typeface="+mn-lt"/>
              </a:rPr>
              <a:t>Aubergine</a:t>
            </a:r>
            <a:r>
              <a:rPr lang="en-US" sz="1700" dirty="0">
                <a:solidFill>
                  <a:srgbClr val="FFFFFF"/>
                </a:solidFill>
                <a:latin typeface="Arial"/>
                <a:ea typeface="+mn-lt"/>
                <a:cs typeface="+mn-lt"/>
              </a:rPr>
              <a:t> and Head Chef Graham Williams state that even though they have different views on front of house services or food combinations of a dish, they ultimately share the same objective, to create a welcoming atmosphere where guests enjoy great food and service (Pigott, 2001).</a:t>
            </a:r>
          </a:p>
          <a:p>
            <a:pPr>
              <a:lnSpc>
                <a:spcPct val="100000"/>
              </a:lnSpc>
            </a:pPr>
            <a:endParaRPr lang="en-US" sz="1700">
              <a:solidFill>
                <a:srgbClr val="FFFFFF"/>
              </a:solidFill>
              <a:latin typeface="Arial"/>
              <a:cs typeface="Arial"/>
            </a:endParaRPr>
          </a:p>
          <a:p>
            <a:pPr>
              <a:lnSpc>
                <a:spcPct val="100000"/>
              </a:lnSpc>
            </a:pPr>
            <a:r>
              <a:rPr lang="en-US" sz="1700" dirty="0">
                <a:solidFill>
                  <a:srgbClr val="FFFFFF"/>
                </a:solidFill>
                <a:latin typeface="Arial"/>
                <a:cs typeface="Arial"/>
              </a:rPr>
              <a:t>Even though the London staple restaurant </a:t>
            </a:r>
            <a:r>
              <a:rPr lang="en-US" sz="1700" dirty="0" err="1">
                <a:solidFill>
                  <a:srgbClr val="FFFFFF"/>
                </a:solidFill>
                <a:latin typeface="Arial"/>
                <a:cs typeface="Arial"/>
              </a:rPr>
              <a:t>Aubergine</a:t>
            </a:r>
            <a:r>
              <a:rPr lang="en-US" sz="1700" dirty="0">
                <a:solidFill>
                  <a:srgbClr val="FFFFFF"/>
                </a:solidFill>
                <a:latin typeface="Arial"/>
                <a:cs typeface="Arial"/>
              </a:rPr>
              <a:t> closed a while ago, the statement above still stands. It is about nurturing a business so that its customers feel welcome, and they experience delicious food. As seen in the previous slides, a manager's role is versatile, working tirelessly be it in the kitchen, the bar, being a host, a waiter, cashier, administrator, and so on. </a:t>
            </a:r>
          </a:p>
        </p:txBody>
      </p:sp>
      <p:sp>
        <p:nvSpPr>
          <p:cNvPr id="2" name="TextBox 1">
            <a:extLst>
              <a:ext uri="{FF2B5EF4-FFF2-40B4-BE49-F238E27FC236}">
                <a16:creationId xmlns:a16="http://schemas.microsoft.com/office/drawing/2014/main" id="{AB5F2970-FD37-2E48-F484-B4942A2795F6}"/>
              </a:ext>
            </a:extLst>
          </p:cNvPr>
          <p:cNvSpPr txBox="1"/>
          <p:nvPr/>
        </p:nvSpPr>
        <p:spPr>
          <a:xfrm>
            <a:off x="971909" y="1316966"/>
            <a:ext cx="3289539"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b="1">
                <a:solidFill>
                  <a:srgbClr val="FFFFFF"/>
                </a:solidFill>
                <a:latin typeface="Arial"/>
              </a:rPr>
              <a:t>Conclusion </a:t>
            </a:r>
            <a:endParaRPr lang="en-US"/>
          </a:p>
        </p:txBody>
      </p:sp>
    </p:spTree>
    <p:extLst>
      <p:ext uri="{BB962C8B-B14F-4D97-AF65-F5344CB8AC3E}">
        <p14:creationId xmlns:p14="http://schemas.microsoft.com/office/powerpoint/2010/main" val="7218729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654810-A27A-8DEE-665D-152A73EDED8B}"/>
              </a:ext>
            </a:extLst>
          </p:cNvPr>
          <p:cNvSpPr>
            <a:spLocks noGrp="1"/>
          </p:cNvSpPr>
          <p:nvPr>
            <p:ph type="title"/>
          </p:nvPr>
        </p:nvSpPr>
        <p:spPr>
          <a:xfrm>
            <a:off x="777943" y="653444"/>
            <a:ext cx="2499829" cy="928468"/>
          </a:xfrm>
        </p:spPr>
        <p:txBody>
          <a:bodyPr>
            <a:normAutofit/>
          </a:bodyPr>
          <a:lstStyle/>
          <a:p>
            <a:r>
              <a:rPr lang="en-US" sz="2400" dirty="0">
                <a:latin typeface="Arial" panose="020B0604020202020204" pitchFamily="34" charset="0"/>
                <a:cs typeface="Arial" panose="020B0604020202020204" pitchFamily="34" charset="0"/>
              </a:rPr>
              <a:t>Reference list</a:t>
            </a:r>
            <a:endParaRPr lang="en-GB" sz="24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C528915-5AA1-AA9D-4339-1BB8DD2D96E0}"/>
              </a:ext>
            </a:extLst>
          </p:cNvPr>
          <p:cNvSpPr>
            <a:spLocks noGrp="1"/>
          </p:cNvSpPr>
          <p:nvPr>
            <p:ph idx="1"/>
          </p:nvPr>
        </p:nvSpPr>
        <p:spPr>
          <a:xfrm>
            <a:off x="571695" y="1594612"/>
            <a:ext cx="11087864" cy="5087821"/>
          </a:xfrm>
        </p:spPr>
        <p:txBody>
          <a:bodyPr vert="horz" lIns="91440" tIns="45720" rIns="91440" bIns="45720" rtlCol="0" anchor="t">
            <a:normAutofit/>
          </a:bodyPr>
          <a:lstStyle/>
          <a:p>
            <a:r>
              <a:rPr lang="en-US" sz="1200" dirty="0" err="1">
                <a:latin typeface="Arial"/>
                <a:cs typeface="Arial"/>
              </a:rPr>
              <a:t>Beltis</a:t>
            </a:r>
            <a:r>
              <a:rPr lang="en-US" sz="1200" dirty="0">
                <a:latin typeface="Arial"/>
                <a:cs typeface="Arial"/>
              </a:rPr>
              <a:t>, A. J. (2024) </a:t>
            </a:r>
            <a:r>
              <a:rPr lang="en-US" sz="1200" b="0" i="1" dirty="0">
                <a:solidFill>
                  <a:srgbClr val="090A0B"/>
                </a:solidFill>
                <a:effectLst/>
                <a:latin typeface="Arial"/>
                <a:cs typeface="Arial"/>
              </a:rPr>
              <a:t>A Guide to the Role of a Restaurant Manager: Duties, Daily Routine, and Essential Skills. </a:t>
            </a:r>
            <a:r>
              <a:rPr lang="en-US" sz="1200" b="0" dirty="0">
                <a:solidFill>
                  <a:srgbClr val="090A0B"/>
                </a:solidFill>
                <a:effectLst/>
                <a:latin typeface="Arial"/>
                <a:cs typeface="Arial"/>
              </a:rPr>
              <a:t>Available at:</a:t>
            </a:r>
            <a:r>
              <a:rPr lang="en-US" sz="1200" dirty="0">
                <a:latin typeface="Arial"/>
                <a:cs typeface="Arial"/>
              </a:rPr>
              <a:t> </a:t>
            </a:r>
            <a:r>
              <a:rPr lang="en-US" sz="1200" dirty="0">
                <a:latin typeface="Arial"/>
                <a:cs typeface="Arial"/>
                <a:hlinkClick r:id="rId2"/>
              </a:rPr>
              <a:t>https://www.7shifts.com/blog/restaurant-manager-responsibilities/#:~:text=A%20restaurant%20general%20manager's%20daily,happen%20on%20their%20own%20cadence</a:t>
            </a:r>
            <a:r>
              <a:rPr lang="en-US" sz="1200" dirty="0">
                <a:latin typeface="Arial"/>
                <a:cs typeface="Arial"/>
              </a:rPr>
              <a:t> (Accessed: 27</a:t>
            </a:r>
            <a:r>
              <a:rPr lang="en-US" sz="1200" baseline="30000" dirty="0">
                <a:latin typeface="Arial"/>
                <a:cs typeface="Arial"/>
              </a:rPr>
              <a:t>th</a:t>
            </a:r>
            <a:r>
              <a:rPr lang="en-US" sz="1200" dirty="0">
                <a:latin typeface="Arial"/>
                <a:cs typeface="Arial"/>
              </a:rPr>
              <a:t> February 2024).</a:t>
            </a:r>
          </a:p>
          <a:p>
            <a:r>
              <a:rPr lang="en-US" sz="1200" dirty="0">
                <a:latin typeface="Arial"/>
                <a:cs typeface="Arial"/>
              </a:rPr>
              <a:t>EHL Insights (2022) </a:t>
            </a:r>
            <a:r>
              <a:rPr lang="en-US" sz="1200" i="1" dirty="0">
                <a:latin typeface="Arial"/>
                <a:cs typeface="Arial"/>
              </a:rPr>
              <a:t>9 Most in-demand soft skills for restaurant management jobs. </a:t>
            </a:r>
            <a:r>
              <a:rPr lang="en-US" sz="1200" dirty="0">
                <a:latin typeface="Arial"/>
                <a:cs typeface="Arial"/>
              </a:rPr>
              <a:t>[image]</a:t>
            </a:r>
            <a:r>
              <a:rPr lang="en-US" sz="1200" i="1" dirty="0">
                <a:latin typeface="Arial"/>
                <a:cs typeface="Arial"/>
              </a:rPr>
              <a:t>. </a:t>
            </a:r>
            <a:r>
              <a:rPr lang="en-US" sz="1200" dirty="0">
                <a:latin typeface="Arial"/>
                <a:cs typeface="Arial"/>
              </a:rPr>
              <a:t>Available at: </a:t>
            </a:r>
            <a:r>
              <a:rPr lang="en-US" sz="1200" dirty="0">
                <a:latin typeface="Arial"/>
                <a:cs typeface="Arial"/>
                <a:hlinkClick r:id="rId3"/>
              </a:rPr>
              <a:t>https://hospitalityinsights.ehl.edu/most-in-demand-soft-skills-restaurant-management</a:t>
            </a:r>
            <a:r>
              <a:rPr lang="en-US" sz="1200" dirty="0">
                <a:latin typeface="Arial"/>
                <a:cs typeface="Arial"/>
              </a:rPr>
              <a:t> (Accessed: 27</a:t>
            </a:r>
            <a:r>
              <a:rPr lang="en-US" sz="1200" baseline="30000" dirty="0">
                <a:latin typeface="Arial"/>
                <a:cs typeface="Arial"/>
              </a:rPr>
              <a:t>th</a:t>
            </a:r>
            <a:r>
              <a:rPr lang="en-US" sz="1200" dirty="0">
                <a:latin typeface="Arial"/>
                <a:cs typeface="Arial"/>
              </a:rPr>
              <a:t> February 2024).</a:t>
            </a:r>
          </a:p>
          <a:p>
            <a:r>
              <a:rPr lang="en-US" sz="1200" dirty="0">
                <a:latin typeface="Arial"/>
                <a:cs typeface="Arial"/>
              </a:rPr>
              <a:t>Fernandez, J. (2023)  </a:t>
            </a:r>
            <a:r>
              <a:rPr lang="en-US" sz="1200" i="1" dirty="0">
                <a:latin typeface="Arial"/>
                <a:cs typeface="Arial"/>
              </a:rPr>
              <a:t>Internal </a:t>
            </a:r>
            <a:r>
              <a:rPr lang="en-US" sz="1200" i="1" dirty="0" err="1">
                <a:latin typeface="Arial"/>
                <a:cs typeface="Arial"/>
              </a:rPr>
              <a:t>communciations</a:t>
            </a:r>
            <a:r>
              <a:rPr lang="en-US" sz="1200" i="1" dirty="0">
                <a:latin typeface="Arial"/>
                <a:cs typeface="Arial"/>
              </a:rPr>
              <a:t>: the key to engagement.</a:t>
            </a:r>
            <a:r>
              <a:rPr lang="en-US" sz="1200" dirty="0">
                <a:latin typeface="Arial"/>
                <a:cs typeface="Arial"/>
              </a:rPr>
              <a:t> [video]</a:t>
            </a:r>
            <a:r>
              <a:rPr lang="en-US" sz="1200" i="1" dirty="0">
                <a:latin typeface="Arial"/>
                <a:cs typeface="Arial"/>
              </a:rPr>
              <a:t> </a:t>
            </a:r>
            <a:r>
              <a:rPr lang="en-US" sz="1200" dirty="0">
                <a:latin typeface="Arial"/>
                <a:cs typeface="Arial"/>
              </a:rPr>
              <a:t>Available at: </a:t>
            </a:r>
            <a:r>
              <a:rPr lang="en-US" sz="1200" dirty="0">
                <a:latin typeface="Arial"/>
                <a:ea typeface="+mn-lt"/>
                <a:cs typeface="+mn-lt"/>
                <a:hlinkClick r:id="rId4"/>
              </a:rPr>
              <a:t>Internal communciations: the key to engagement - YouTube</a:t>
            </a:r>
            <a:r>
              <a:rPr lang="en-US" sz="1200" dirty="0">
                <a:latin typeface="Arial"/>
                <a:ea typeface="+mn-lt"/>
                <a:cs typeface="+mn-lt"/>
              </a:rPr>
              <a:t> (Accessed: 28th February 2024).</a:t>
            </a:r>
            <a:endParaRPr lang="en-US" sz="1200" dirty="0">
              <a:latin typeface="Arial"/>
              <a:cs typeface="Arial"/>
            </a:endParaRPr>
          </a:p>
          <a:p>
            <a:r>
              <a:rPr lang="en-US" sz="1200" dirty="0">
                <a:latin typeface="Arial"/>
                <a:cs typeface="Arial"/>
              </a:rPr>
              <a:t>Food Safety Academy (2022) </a:t>
            </a:r>
            <a:r>
              <a:rPr lang="en-US" sz="1200" i="1" dirty="0">
                <a:latin typeface="Arial"/>
                <a:cs typeface="Arial"/>
              </a:rPr>
              <a:t>The Food Safety Temperature Danger Zone</a:t>
            </a:r>
            <a:r>
              <a:rPr lang="en-US" sz="1200" dirty="0">
                <a:latin typeface="Arial"/>
                <a:cs typeface="Arial"/>
              </a:rPr>
              <a:t>. [video]. Available at: </a:t>
            </a:r>
            <a:r>
              <a:rPr lang="en-US" sz="1200" dirty="0">
                <a:latin typeface="Arial"/>
                <a:ea typeface="+mn-lt"/>
                <a:cs typeface="+mn-lt"/>
                <a:hlinkClick r:id="rId5"/>
              </a:rPr>
              <a:t>The Food Safety Temperature Danger Zone (youtube.com)</a:t>
            </a:r>
            <a:r>
              <a:rPr lang="en-US" sz="1200" dirty="0">
                <a:latin typeface="Arial"/>
                <a:ea typeface="+mn-lt"/>
                <a:cs typeface="+mn-lt"/>
              </a:rPr>
              <a:t> (Accessed: 27th February 2024).</a:t>
            </a:r>
            <a:endParaRPr lang="en-US" sz="1200" dirty="0">
              <a:latin typeface="Arial"/>
              <a:cs typeface="Arial"/>
            </a:endParaRPr>
          </a:p>
          <a:p>
            <a:r>
              <a:rPr lang="en-US" sz="1200" dirty="0">
                <a:latin typeface="Arial"/>
                <a:cs typeface="Arial"/>
              </a:rPr>
              <a:t>Food Standards Agency (2019) </a:t>
            </a:r>
            <a:r>
              <a:rPr lang="en-US" sz="1200" i="1" dirty="0">
                <a:latin typeface="Arial"/>
                <a:ea typeface="+mn-lt"/>
                <a:cs typeface="+mn-lt"/>
              </a:rPr>
              <a:t>Recording Forms &amp; Additional Resources. </a:t>
            </a:r>
            <a:r>
              <a:rPr lang="en-US" sz="1200" dirty="0">
                <a:latin typeface="Arial"/>
                <a:ea typeface="+mn-lt"/>
                <a:cs typeface="+mn-lt"/>
              </a:rPr>
              <a:t>Available at: </a:t>
            </a:r>
            <a:r>
              <a:rPr lang="en-US" sz="1200" dirty="0">
                <a:latin typeface="Arial"/>
                <a:ea typeface="+mn-lt"/>
                <a:cs typeface="+mn-lt"/>
                <a:hlinkClick r:id="rId6"/>
              </a:rPr>
              <a:t>Safe Catering - your guide to making food safely</a:t>
            </a:r>
            <a:r>
              <a:rPr lang="en-US" sz="1200" dirty="0">
                <a:latin typeface="Arial"/>
                <a:ea typeface="+mn-lt"/>
                <a:cs typeface="+mn-lt"/>
              </a:rPr>
              <a:t> (Accessed: 28th February 2024).</a:t>
            </a:r>
            <a:endParaRPr lang="en-US" sz="1200" i="1" dirty="0">
              <a:latin typeface="Arial"/>
              <a:cs typeface="Arial"/>
            </a:endParaRPr>
          </a:p>
          <a:p>
            <a:r>
              <a:rPr lang="en-US" sz="1200" dirty="0">
                <a:latin typeface="Arial"/>
                <a:cs typeface="Arial"/>
              </a:rPr>
              <a:t>Grand Canyon University (2023</a:t>
            </a:r>
            <a:r>
              <a:rPr lang="en-US" sz="1200" i="1" dirty="0">
                <a:latin typeface="Arial"/>
                <a:cs typeface="Arial"/>
              </a:rPr>
              <a:t>) How To Be a Restaurant Manager</a:t>
            </a:r>
            <a:r>
              <a:rPr lang="en-US" sz="1200" dirty="0">
                <a:latin typeface="Arial"/>
                <a:cs typeface="Arial"/>
              </a:rPr>
              <a:t>. [image] Available at: </a:t>
            </a:r>
            <a:r>
              <a:rPr lang="en-US" sz="1200" dirty="0">
                <a:latin typeface="Arial"/>
                <a:cs typeface="Arial"/>
                <a:hlinkClick r:id="rId7"/>
              </a:rPr>
              <a:t>https://www.gcu.edu/blog/business-management/how-to-be-restaurant-manager</a:t>
            </a:r>
            <a:r>
              <a:rPr lang="en-US" sz="1200" dirty="0">
                <a:latin typeface="Arial"/>
                <a:cs typeface="Arial"/>
              </a:rPr>
              <a:t> (Accessed: 27</a:t>
            </a:r>
            <a:r>
              <a:rPr lang="en-US" sz="1200" baseline="30000" dirty="0">
                <a:latin typeface="Arial"/>
                <a:cs typeface="Arial"/>
              </a:rPr>
              <a:t>th</a:t>
            </a:r>
            <a:r>
              <a:rPr lang="en-US" sz="1200" dirty="0">
                <a:latin typeface="Arial"/>
                <a:cs typeface="Arial"/>
              </a:rPr>
              <a:t> February 2024).</a:t>
            </a:r>
          </a:p>
          <a:p>
            <a:r>
              <a:rPr lang="en-US" sz="1200" dirty="0">
                <a:latin typeface="Arial"/>
                <a:cs typeface="Arial"/>
              </a:rPr>
              <a:t>Leisure Jobs (2018</a:t>
            </a:r>
            <a:r>
              <a:rPr lang="en-US" sz="1200" i="1" dirty="0">
                <a:latin typeface="Arial"/>
                <a:cs typeface="Arial"/>
              </a:rPr>
              <a:t>) </a:t>
            </a:r>
            <a:r>
              <a:rPr lang="en-US" sz="1200" b="0" i="1" dirty="0">
                <a:effectLst/>
                <a:latin typeface="Arial"/>
                <a:cs typeface="Arial"/>
              </a:rPr>
              <a:t>The Definitive Guide: How To Become A Restaurant Manager. </a:t>
            </a:r>
            <a:r>
              <a:rPr lang="en-US" sz="1200" dirty="0">
                <a:latin typeface="Arial"/>
                <a:cs typeface="Arial"/>
              </a:rPr>
              <a:t>[image] </a:t>
            </a:r>
            <a:r>
              <a:rPr lang="en-US" sz="1200" b="0" dirty="0">
                <a:effectLst/>
                <a:latin typeface="Arial"/>
                <a:cs typeface="Arial"/>
              </a:rPr>
              <a:t>Available </a:t>
            </a:r>
            <a:r>
              <a:rPr lang="en-US" sz="1200" dirty="0">
                <a:latin typeface="Arial"/>
                <a:cs typeface="Arial"/>
              </a:rPr>
              <a:t>at: </a:t>
            </a:r>
            <a:r>
              <a:rPr lang="en-US" sz="1200" dirty="0">
                <a:latin typeface="Arial"/>
                <a:cs typeface="Arial"/>
                <a:hlinkClick r:id="rId8">
                  <a:extLst>
                    <a:ext uri="{A12FA001-AC4F-418D-AE19-62706E023703}">
                      <ahyp:hlinkClr xmlns:ahyp="http://schemas.microsoft.com/office/drawing/2018/hyperlinkcolor" val="tx"/>
                    </a:ext>
                  </a:extLst>
                </a:hlinkClick>
              </a:rPr>
              <a:t>https://www.leisurejobs.com/article/the-definitive-guide-how-to-become-a-restaurant-manager</a:t>
            </a:r>
            <a:r>
              <a:rPr lang="en-US" sz="1200" dirty="0">
                <a:latin typeface="Arial"/>
                <a:cs typeface="Arial"/>
              </a:rPr>
              <a:t> (Accessed: 27</a:t>
            </a:r>
            <a:r>
              <a:rPr lang="en-US" sz="1200" baseline="30000" dirty="0">
                <a:latin typeface="Arial"/>
                <a:cs typeface="Arial"/>
              </a:rPr>
              <a:t>th</a:t>
            </a:r>
            <a:r>
              <a:rPr lang="en-US" sz="1200" dirty="0">
                <a:latin typeface="Arial"/>
                <a:cs typeface="Arial"/>
              </a:rPr>
              <a:t> February 2024).</a:t>
            </a:r>
          </a:p>
          <a:p>
            <a:r>
              <a:rPr lang="en-US" sz="1200" dirty="0">
                <a:latin typeface="Arial"/>
                <a:cs typeface="Arial"/>
              </a:rPr>
              <a:t>Pigott, S. (2001) </a:t>
            </a:r>
            <a:r>
              <a:rPr lang="en-US" sz="1200" i="1" dirty="0">
                <a:latin typeface="Arial"/>
                <a:cs typeface="Arial"/>
              </a:rPr>
              <a:t>Front to back. </a:t>
            </a:r>
            <a:r>
              <a:rPr lang="en-US" sz="1200" dirty="0">
                <a:latin typeface="Arial"/>
                <a:cs typeface="Arial"/>
              </a:rPr>
              <a:t>Available at: </a:t>
            </a:r>
            <a:r>
              <a:rPr lang="en-US" sz="1200" dirty="0">
                <a:latin typeface="Arial"/>
                <a:ea typeface="+mn-lt"/>
                <a:cs typeface="+mn-lt"/>
                <a:hlinkClick r:id="rId9"/>
              </a:rPr>
              <a:t>https://www.thecaterer.com/archive/front-to-back</a:t>
            </a:r>
            <a:r>
              <a:rPr lang="en-US" sz="1200" dirty="0">
                <a:latin typeface="Arial"/>
                <a:ea typeface="+mn-lt"/>
                <a:cs typeface="+mn-lt"/>
              </a:rPr>
              <a:t> (Accessed: 27 February 2024)</a:t>
            </a:r>
            <a:endParaRPr lang="en-US" sz="1200" i="1" dirty="0">
              <a:latin typeface="Arial"/>
              <a:cs typeface="Arial"/>
            </a:endParaRPr>
          </a:p>
          <a:p>
            <a:r>
              <a:rPr lang="en-US" sz="1200" dirty="0">
                <a:latin typeface="Arial"/>
                <a:cs typeface="Arial"/>
              </a:rPr>
              <a:t>Restaurant Diary (2023) </a:t>
            </a:r>
            <a:r>
              <a:rPr lang="en-US" sz="1200" i="1" dirty="0">
                <a:latin typeface="Arial"/>
                <a:cs typeface="Arial"/>
              </a:rPr>
              <a:t>How to Greet Customers: A Comprehensive Guide. </a:t>
            </a:r>
            <a:r>
              <a:rPr lang="en-US" sz="1200" dirty="0">
                <a:latin typeface="Arial"/>
                <a:cs typeface="Arial"/>
              </a:rPr>
              <a:t>[image]. Available at: </a:t>
            </a:r>
            <a:r>
              <a:rPr lang="en-US" sz="1200" dirty="0">
                <a:latin typeface="Arial"/>
                <a:ea typeface="+mn-lt"/>
                <a:cs typeface="+mn-lt"/>
                <a:hlinkClick r:id="rId10"/>
              </a:rPr>
              <a:t>How to Greet Customers: A Comprehensive Guide (resdiary.com)</a:t>
            </a:r>
            <a:r>
              <a:rPr lang="en-US" sz="1200" dirty="0">
                <a:latin typeface="Arial"/>
                <a:ea typeface="+mn-lt"/>
                <a:cs typeface="+mn-lt"/>
              </a:rPr>
              <a:t> (Accessed: 29th February).</a:t>
            </a:r>
            <a:endParaRPr lang="en-US" sz="1200" i="1" dirty="0">
              <a:latin typeface="Arial"/>
              <a:cs typeface="Arial"/>
            </a:endParaRPr>
          </a:p>
          <a:p>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200589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0BC2BDE-5206-008A-5BC9-8B7EAA2A4068}"/>
              </a:ext>
            </a:extLst>
          </p:cNvPr>
          <p:cNvSpPr>
            <a:spLocks noGrp="1"/>
          </p:cNvSpPr>
          <p:nvPr>
            <p:ph idx="1"/>
          </p:nvPr>
        </p:nvSpPr>
        <p:spPr>
          <a:xfrm>
            <a:off x="709168" y="1512824"/>
            <a:ext cx="11069828" cy="4138676"/>
          </a:xfrm>
        </p:spPr>
        <p:txBody>
          <a:bodyPr vert="horz" lIns="91440" tIns="45720" rIns="91440" bIns="45720" rtlCol="0" anchor="t">
            <a:normAutofit/>
          </a:bodyPr>
          <a:lstStyle/>
          <a:p>
            <a:r>
              <a:rPr lang="en-US" sz="1400" dirty="0">
                <a:latin typeface="Arial"/>
                <a:cs typeface="Arial"/>
              </a:rPr>
              <a:t>Restaurant Systems Pro (2019) </a:t>
            </a:r>
            <a:r>
              <a:rPr lang="en-US" sz="1400" i="1" dirty="0">
                <a:latin typeface="Arial"/>
                <a:cs typeface="Arial"/>
              </a:rPr>
              <a:t>How a Restaurant Pre-shift Meeting Improves Communication and Profits.  </a:t>
            </a:r>
            <a:r>
              <a:rPr lang="en-US" sz="1400" dirty="0">
                <a:latin typeface="Arial"/>
                <a:cs typeface="Arial"/>
              </a:rPr>
              <a:t>Available at: </a:t>
            </a:r>
            <a:r>
              <a:rPr lang="en-US" sz="1400" dirty="0">
                <a:latin typeface="Arial"/>
                <a:cs typeface="Arial"/>
                <a:hlinkClick r:id="rId2"/>
              </a:rPr>
              <a:t>How a Restaurant Pre-Shift Meeting Improves Communication and Profits - Restaurant Systems Pro - Online Restaurant Management Solution</a:t>
            </a:r>
            <a:r>
              <a:rPr lang="en-US" sz="1400" dirty="0">
                <a:latin typeface="Arial"/>
                <a:cs typeface="Arial"/>
              </a:rPr>
              <a:t> (Accessed: 29th February 2024).</a:t>
            </a:r>
          </a:p>
          <a:p>
            <a:r>
              <a:rPr lang="en-US" sz="1400" dirty="0">
                <a:latin typeface="Arial"/>
                <a:cs typeface="Arial"/>
              </a:rPr>
              <a:t>Susskind, A. M., Kacmar, K. M. and Borchgrevink, C.P. (2019) “How Organizational Standards and Coworker Support Improve Restaurant Service</a:t>
            </a:r>
            <a:r>
              <a:rPr lang="en-US" sz="1400" i="1" dirty="0">
                <a:latin typeface="Arial"/>
                <a:cs typeface="Arial"/>
              </a:rPr>
              <a:t>” </a:t>
            </a:r>
            <a:r>
              <a:rPr lang="en-US" sz="1400" dirty="0">
                <a:latin typeface="Arial"/>
                <a:cs typeface="Arial"/>
              </a:rPr>
              <a:t>in</a:t>
            </a:r>
            <a:r>
              <a:rPr lang="en-US" sz="1400" i="1" dirty="0">
                <a:latin typeface="Arial"/>
                <a:cs typeface="Arial"/>
              </a:rPr>
              <a:t> </a:t>
            </a:r>
            <a:r>
              <a:rPr lang="en-US" sz="1400" dirty="0">
                <a:latin typeface="Arial"/>
                <a:cs typeface="Arial"/>
              </a:rPr>
              <a:t>Susskind, A. M. and Maynard, M. (Ed.) </a:t>
            </a:r>
            <a:r>
              <a:rPr lang="en-US" sz="1400" i="1" dirty="0">
                <a:latin typeface="Arial"/>
                <a:cs typeface="Arial"/>
              </a:rPr>
              <a:t>The Next Frontier of Restaurant Management: Harnessing Data to Improve Guest Service and Enhance the Employee Experience</a:t>
            </a:r>
            <a:r>
              <a:rPr lang="en-US" sz="1400" dirty="0">
                <a:latin typeface="Arial"/>
                <a:cs typeface="Arial"/>
              </a:rPr>
              <a:t>, pp. 19–32, Cornell University Press: Ithaca. Available at: </a:t>
            </a:r>
            <a:r>
              <a:rPr lang="en-US" sz="1400" dirty="0">
                <a:latin typeface="Arial"/>
                <a:cs typeface="Arial"/>
                <a:hlinkClick r:id="rId3"/>
              </a:rPr>
              <a:t>http://www.jstor.org/stable/10.7591/j.ctvfc54jg.6</a:t>
            </a:r>
            <a:r>
              <a:rPr lang="en-US" sz="1400" dirty="0">
                <a:latin typeface="Arial"/>
                <a:cs typeface="Arial"/>
              </a:rPr>
              <a:t>  (Accessed 27 Feb. 2024).</a:t>
            </a:r>
          </a:p>
          <a:p>
            <a:r>
              <a:rPr lang="en-US" sz="1400" dirty="0">
                <a:latin typeface="Arial"/>
                <a:cs typeface="Arial"/>
              </a:rPr>
              <a:t>Susskind, A. M. and Maynard, M. (Ed.) The Next Frontier of Restaurant Management: Harnessing Data to Improve Guest Service and Enhance the Employee Experience, pp. 19–32, Cornell University Press: Ithaca. Available at: </a:t>
            </a:r>
            <a:r>
              <a:rPr lang="en-US" sz="1400" dirty="0">
                <a:latin typeface="Arial"/>
                <a:cs typeface="Arial"/>
                <a:hlinkClick r:id="rId3"/>
              </a:rPr>
              <a:t>http://www.jstor.org/stable/10.7591/j.ctvfc54jg.6</a:t>
            </a:r>
            <a:r>
              <a:rPr lang="en-US" sz="1400" dirty="0">
                <a:latin typeface="Arial"/>
                <a:cs typeface="Arial"/>
              </a:rPr>
              <a:t>  (Accessed 27 Feb. 2024).</a:t>
            </a:r>
          </a:p>
          <a:p>
            <a:r>
              <a:rPr lang="en-US" sz="1400" dirty="0">
                <a:latin typeface="Arial"/>
                <a:cs typeface="Arial"/>
              </a:rPr>
              <a:t>The Daily Rail (2019) </a:t>
            </a:r>
            <a:r>
              <a:rPr lang="en-US" sz="1400" i="1" dirty="0">
                <a:latin typeface="Arial"/>
                <a:cs typeface="Arial"/>
              </a:rPr>
              <a:t>6 things restaurant managers can do to help their staff. </a:t>
            </a:r>
            <a:r>
              <a:rPr lang="en-US" sz="1400" dirty="0">
                <a:latin typeface="Arial"/>
                <a:cs typeface="Arial"/>
              </a:rPr>
              <a:t>Available at: </a:t>
            </a:r>
            <a:r>
              <a:rPr lang="en-US" sz="1400" dirty="0">
                <a:latin typeface="Arial"/>
                <a:ea typeface="+mn-lt"/>
                <a:cs typeface="+mn-lt"/>
                <a:hlinkClick r:id="rId4"/>
              </a:rPr>
              <a:t>6 Things Restaurant Managers Can Do to Help their Kitchen Staff — The Rail</a:t>
            </a:r>
            <a:r>
              <a:rPr lang="en-US" sz="1400" dirty="0">
                <a:latin typeface="Arial"/>
                <a:ea typeface="+mn-lt"/>
                <a:cs typeface="+mn-lt"/>
              </a:rPr>
              <a:t> (Accessed: 29th February 2024).</a:t>
            </a:r>
            <a:endParaRPr lang="en-US" sz="1400" i="1" dirty="0">
              <a:latin typeface="Arial"/>
              <a:cs typeface="Arial"/>
            </a:endParaRPr>
          </a:p>
          <a:p>
            <a:r>
              <a:rPr lang="en-US" sz="1400" dirty="0">
                <a:latin typeface="Arial"/>
                <a:cs typeface="Arial"/>
              </a:rPr>
              <a:t>Walker, J. and Walker, J. (2013) Introduction to Hospitality Management: Pearson Education Limited: Essex. Available at: </a:t>
            </a:r>
            <a:r>
              <a:rPr lang="en-US" sz="1400" dirty="0">
                <a:latin typeface="Arial"/>
                <a:cs typeface="Arial"/>
                <a:hlinkClick r:id="rId5"/>
              </a:rPr>
              <a:t>http://ebookcentral.proquest.com/lib/trinity/detail.action?docID=5173591</a:t>
            </a:r>
            <a:r>
              <a:rPr lang="en-US" sz="1400" dirty="0">
                <a:latin typeface="Arial"/>
                <a:cs typeface="Arial"/>
              </a:rPr>
              <a:t> (Accessed: 27th February 2024).</a:t>
            </a:r>
          </a:p>
          <a:p>
            <a:endParaRPr lang="en-US" sz="1100" dirty="0">
              <a:latin typeface="Arial"/>
              <a:cs typeface="Arial"/>
            </a:endParaRPr>
          </a:p>
          <a:p>
            <a:endParaRPr lang="en-US" dirty="0"/>
          </a:p>
        </p:txBody>
      </p:sp>
      <p:sp>
        <p:nvSpPr>
          <p:cNvPr id="4" name="TextBox 3">
            <a:extLst>
              <a:ext uri="{FF2B5EF4-FFF2-40B4-BE49-F238E27FC236}">
                <a16:creationId xmlns:a16="http://schemas.microsoft.com/office/drawing/2014/main" id="{F4E5449B-F795-4B04-06E0-31CC48C793DE}"/>
              </a:ext>
            </a:extLst>
          </p:cNvPr>
          <p:cNvSpPr txBox="1"/>
          <p:nvPr/>
        </p:nvSpPr>
        <p:spPr>
          <a:xfrm>
            <a:off x="927100" y="9271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Arial"/>
              </a:rPr>
              <a:t>Reference list</a:t>
            </a:r>
            <a:endParaRPr lang="en-US"/>
          </a:p>
        </p:txBody>
      </p:sp>
    </p:spTree>
    <p:extLst>
      <p:ext uri="{BB962C8B-B14F-4D97-AF65-F5344CB8AC3E}">
        <p14:creationId xmlns:p14="http://schemas.microsoft.com/office/powerpoint/2010/main" val="3498457181"/>
      </p:ext>
    </p:extLst>
  </p:cSld>
  <p:clrMapOvr>
    <a:masterClrMapping/>
  </p:clrMapOvr>
</p:sld>
</file>

<file path=ppt/theme/theme1.xml><?xml version="1.0" encoding="utf-8"?>
<a:theme xmlns:a="http://schemas.openxmlformats.org/drawingml/2006/main" name="AccentBoxVTI">
  <a:themeElements>
    <a:clrScheme name="AnalogousFromRegularSeed_2SEEDS">
      <a:dk1>
        <a:srgbClr val="000000"/>
      </a:dk1>
      <a:lt1>
        <a:srgbClr val="FFFFFF"/>
      </a:lt1>
      <a:dk2>
        <a:srgbClr val="23323E"/>
      </a:dk2>
      <a:lt2>
        <a:srgbClr val="E8E3E2"/>
      </a:lt2>
      <a:accent1>
        <a:srgbClr val="3B94B1"/>
      </a:accent1>
      <a:accent2>
        <a:srgbClr val="46B4A1"/>
      </a:accent2>
      <a:accent3>
        <a:srgbClr val="4D74C3"/>
      </a:accent3>
      <a:accent4>
        <a:srgbClr val="B13B58"/>
      </a:accent4>
      <a:accent5>
        <a:srgbClr val="C3604D"/>
      </a:accent5>
      <a:accent6>
        <a:srgbClr val="B1803B"/>
      </a:accent6>
      <a:hlink>
        <a:srgbClr val="BF5F3F"/>
      </a:hlink>
      <a:folHlink>
        <a:srgbClr val="7F7F7F"/>
      </a:folHlink>
    </a:clrScheme>
    <a:fontScheme name="Avenir">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docProps/app.xml><?xml version="1.0" encoding="utf-8"?>
<Properties xmlns="http://schemas.openxmlformats.org/officeDocument/2006/extended-properties" xmlns:vt="http://schemas.openxmlformats.org/officeDocument/2006/docPropsVTypes">
  <Template>TM02892315[[fn=Wisp]]</Template>
  <TotalTime>2224</TotalTime>
  <Words>1639</Words>
  <Application>Microsoft Office PowerPoint</Application>
  <PresentationFormat>Widescreen</PresentationFormat>
  <Paragraphs>79</Paragraphs>
  <Slides>16</Slides>
  <Notes>0</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AccentBoxVTI</vt:lpstr>
      <vt:lpstr>BMGM 4004 Restaurant Management</vt:lpstr>
      <vt:lpstr>Introduction</vt:lpstr>
      <vt:lpstr>PowerPoint Presentation</vt:lpstr>
      <vt:lpstr>Case study – A day in the life of a successful restaurant’s manager</vt:lpstr>
      <vt:lpstr>PowerPoint Presentation</vt:lpstr>
      <vt:lpstr>Dinner-time preparations</vt:lpstr>
      <vt:lpstr>Dinner-time preparations</vt:lpstr>
      <vt:lpstr>Dinner-time preparations</vt:lpstr>
      <vt:lpstr>Dinner-time preparations</vt:lpstr>
      <vt:lpstr>Dinner-time</vt:lpstr>
      <vt:lpstr>Dinner-time</vt:lpstr>
      <vt:lpstr>Closing-time</vt:lpstr>
      <vt:lpstr>Conclusion </vt:lpstr>
      <vt:lpstr>PowerPoint Presentation</vt:lpstr>
      <vt:lpstr>Reference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BMGM 4004 Restaurant Management</dc:title>
  <dc:creator>Dumitru Cojocariu (1920263)</dc:creator>
  <cp:lastModifiedBy>Dumitru Cojocariu (1920263)</cp:lastModifiedBy>
  <cp:revision>668</cp:revision>
  <dcterms:created xsi:type="dcterms:W3CDTF">2024-02-27T10:44:17Z</dcterms:created>
  <dcterms:modified xsi:type="dcterms:W3CDTF">2024-03-01T09:42:01Z</dcterms:modified>
</cp:coreProperties>
</file>