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6" autoAdjust="0"/>
    <p:restoredTop sz="94660"/>
  </p:normalViewPr>
  <p:slideViewPr>
    <p:cSldViewPr snapToGrid="0">
      <p:cViewPr varScale="1">
        <p:scale>
          <a:sx n="56" d="100"/>
          <a:sy n="56" d="100"/>
        </p:scale>
        <p:origin x="132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6" Type="http://schemas.openxmlformats.org/officeDocument/2006/relationships/image" Target="../media/image15.svg"/><Relationship Id="rId5" Type="http://schemas.openxmlformats.org/officeDocument/2006/relationships/image" Target="../media/image14.svg"/><Relationship Id="rId4" Type="http://schemas.openxmlformats.org/officeDocument/2006/relationships/image" Target="../media/image13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6" Type="http://schemas.openxmlformats.org/officeDocument/2006/relationships/image" Target="../media/image15.svg"/><Relationship Id="rId5" Type="http://schemas.openxmlformats.org/officeDocument/2006/relationships/image" Target="../media/image14.sv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AFE4325-B1D3-485E-948A-83F2848C8850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B219921-069F-4F94-BABB-BCAC67200231}">
      <dgm:prSet/>
      <dgm:spPr/>
      <dgm:t>
        <a:bodyPr/>
        <a:lstStyle/>
        <a:p>
          <a:r>
            <a:rPr lang="en-US"/>
            <a:t>Culture refers to shared values, beliefs, and behaviours that shape how individuals interact in society and business (Chaney &amp; Martin, 2021) </a:t>
          </a:r>
        </a:p>
      </dgm:t>
    </dgm:pt>
    <dgm:pt modelId="{F59A675A-620F-4A97-A654-58410E0F169D}" type="parTrans" cxnId="{214EF95B-51EA-4757-B27A-7173CAC1FC7A}">
      <dgm:prSet/>
      <dgm:spPr/>
      <dgm:t>
        <a:bodyPr/>
        <a:lstStyle/>
        <a:p>
          <a:endParaRPr lang="en-US"/>
        </a:p>
      </dgm:t>
    </dgm:pt>
    <dgm:pt modelId="{374E333E-D0CA-42A6-A74D-57D6A9B41A91}" type="sibTrans" cxnId="{214EF95B-51EA-4757-B27A-7173CAC1FC7A}">
      <dgm:prSet/>
      <dgm:spPr/>
      <dgm:t>
        <a:bodyPr/>
        <a:lstStyle/>
        <a:p>
          <a:endParaRPr lang="en-US"/>
        </a:p>
      </dgm:t>
    </dgm:pt>
    <dgm:pt modelId="{EBA2A202-8611-4B5D-B660-4D899977F47B}">
      <dgm:prSet/>
      <dgm:spPr/>
      <dgm:t>
        <a:bodyPr/>
        <a:lstStyle/>
        <a:p>
          <a:r>
            <a:rPr lang="en-US"/>
            <a:t>It influences communication styles, negotiation approaches, and decision-making processes (Morrison, 2020) </a:t>
          </a:r>
        </a:p>
      </dgm:t>
    </dgm:pt>
    <dgm:pt modelId="{9F6107E0-A46E-4F93-9CAE-360E334EF1F1}" type="parTrans" cxnId="{B9F34106-AE60-4B75-9F38-15F70D1D04B5}">
      <dgm:prSet/>
      <dgm:spPr/>
      <dgm:t>
        <a:bodyPr/>
        <a:lstStyle/>
        <a:p>
          <a:endParaRPr lang="en-US"/>
        </a:p>
      </dgm:t>
    </dgm:pt>
    <dgm:pt modelId="{CE524273-E013-4B5C-A876-DC2378BF39D4}" type="sibTrans" cxnId="{B9F34106-AE60-4B75-9F38-15F70D1D04B5}">
      <dgm:prSet/>
      <dgm:spPr/>
      <dgm:t>
        <a:bodyPr/>
        <a:lstStyle/>
        <a:p>
          <a:endParaRPr lang="en-US"/>
        </a:p>
      </dgm:t>
    </dgm:pt>
    <dgm:pt modelId="{2066DB68-8C0B-4253-A55A-5C9730275807}">
      <dgm:prSet/>
      <dgm:spPr/>
      <dgm:t>
        <a:bodyPr/>
        <a:lstStyle/>
        <a:p>
          <a:r>
            <a:rPr lang="en-US"/>
            <a:t>Culture is learned through socialisation and differs significantly across countries </a:t>
          </a:r>
        </a:p>
      </dgm:t>
    </dgm:pt>
    <dgm:pt modelId="{D3EE541A-31C0-40B5-A599-E5240B47C24D}" type="parTrans" cxnId="{FA33A86F-36CD-49FC-92D6-C1D9DF442F56}">
      <dgm:prSet/>
      <dgm:spPr/>
      <dgm:t>
        <a:bodyPr/>
        <a:lstStyle/>
        <a:p>
          <a:endParaRPr lang="en-US"/>
        </a:p>
      </dgm:t>
    </dgm:pt>
    <dgm:pt modelId="{B4225D7C-EBCA-4D31-A8DE-D701C77DE2EC}" type="sibTrans" cxnId="{FA33A86F-36CD-49FC-92D6-C1D9DF442F56}">
      <dgm:prSet/>
      <dgm:spPr/>
      <dgm:t>
        <a:bodyPr/>
        <a:lstStyle/>
        <a:p>
          <a:endParaRPr lang="en-US"/>
        </a:p>
      </dgm:t>
    </dgm:pt>
    <dgm:pt modelId="{F1CC5E5E-2C32-4B7B-B397-1AB6EB8A308F}">
      <dgm:prSet/>
      <dgm:spPr/>
      <dgm:t>
        <a:bodyPr/>
        <a:lstStyle/>
        <a:p>
          <a:r>
            <a:rPr lang="en-US"/>
            <a:t>In business, cultural differences affect trust-building and relationship management </a:t>
          </a:r>
        </a:p>
      </dgm:t>
    </dgm:pt>
    <dgm:pt modelId="{95B5F7A7-9A64-482E-8162-87325CEC8D3D}" type="parTrans" cxnId="{26F1768D-AE58-42F3-ADDE-6DFF57B74831}">
      <dgm:prSet/>
      <dgm:spPr/>
      <dgm:t>
        <a:bodyPr/>
        <a:lstStyle/>
        <a:p>
          <a:endParaRPr lang="en-US"/>
        </a:p>
      </dgm:t>
    </dgm:pt>
    <dgm:pt modelId="{D0188FAE-7B4B-415A-9339-D0CA2759E936}" type="sibTrans" cxnId="{26F1768D-AE58-42F3-ADDE-6DFF57B74831}">
      <dgm:prSet/>
      <dgm:spPr/>
      <dgm:t>
        <a:bodyPr/>
        <a:lstStyle/>
        <a:p>
          <a:endParaRPr lang="en-US"/>
        </a:p>
      </dgm:t>
    </dgm:pt>
    <dgm:pt modelId="{5488C118-B3E5-442D-8882-40123DED567C}">
      <dgm:prSet/>
      <dgm:spPr/>
      <dgm:t>
        <a:bodyPr/>
        <a:lstStyle/>
        <a:p>
          <a:r>
            <a:rPr lang="en-US"/>
            <a:t>For example, UK firms prioritise efficiency, while Chinese firms emphasise long-term relationships </a:t>
          </a:r>
        </a:p>
      </dgm:t>
    </dgm:pt>
    <dgm:pt modelId="{DD887011-D180-4EAC-A09F-4F95FFF46CF6}" type="parTrans" cxnId="{8DFCFE0D-0ABF-4FCB-B333-3416DCE840BA}">
      <dgm:prSet/>
      <dgm:spPr/>
      <dgm:t>
        <a:bodyPr/>
        <a:lstStyle/>
        <a:p>
          <a:endParaRPr lang="en-US"/>
        </a:p>
      </dgm:t>
    </dgm:pt>
    <dgm:pt modelId="{87846124-AB4A-42FF-919D-0855A6FE3D4C}" type="sibTrans" cxnId="{8DFCFE0D-0ABF-4FCB-B333-3416DCE840BA}">
      <dgm:prSet/>
      <dgm:spPr/>
      <dgm:t>
        <a:bodyPr/>
        <a:lstStyle/>
        <a:p>
          <a:endParaRPr lang="en-US"/>
        </a:p>
      </dgm:t>
    </dgm:pt>
    <dgm:pt modelId="{A87B8743-57AC-45E9-8851-19CB08307187}">
      <dgm:prSet/>
      <dgm:spPr/>
      <dgm:t>
        <a:bodyPr/>
        <a:lstStyle/>
        <a:p>
          <a:r>
            <a:rPr lang="en-US"/>
            <a:t>Understanding culture reduces the risk of miscommunication in global negotiations (Shonk, 2019) </a:t>
          </a:r>
        </a:p>
      </dgm:t>
    </dgm:pt>
    <dgm:pt modelId="{BEA3C70C-112D-46EB-8EE8-2505B77F4DA4}" type="parTrans" cxnId="{C38D5D0A-C8F6-459D-81D4-FF4D8239425E}">
      <dgm:prSet/>
      <dgm:spPr/>
      <dgm:t>
        <a:bodyPr/>
        <a:lstStyle/>
        <a:p>
          <a:endParaRPr lang="en-US"/>
        </a:p>
      </dgm:t>
    </dgm:pt>
    <dgm:pt modelId="{98AD310D-A8E7-498C-9824-9D4D893575CE}" type="sibTrans" cxnId="{C38D5D0A-C8F6-459D-81D4-FF4D8239425E}">
      <dgm:prSet/>
      <dgm:spPr/>
      <dgm:t>
        <a:bodyPr/>
        <a:lstStyle/>
        <a:p>
          <a:endParaRPr lang="en-US"/>
        </a:p>
      </dgm:t>
    </dgm:pt>
    <dgm:pt modelId="{9DB0E649-D207-425B-9095-8E61466E66FC}" type="pres">
      <dgm:prSet presAssocID="{8AFE4325-B1D3-485E-948A-83F2848C8850}" presName="diagram" presStyleCnt="0">
        <dgm:presLayoutVars>
          <dgm:dir/>
          <dgm:resizeHandles val="exact"/>
        </dgm:presLayoutVars>
      </dgm:prSet>
      <dgm:spPr/>
    </dgm:pt>
    <dgm:pt modelId="{6CA856BB-266E-4A27-9453-09CD1FA24F8A}" type="pres">
      <dgm:prSet presAssocID="{CB219921-069F-4F94-BABB-BCAC67200231}" presName="node" presStyleLbl="node1" presStyleIdx="0" presStyleCnt="6">
        <dgm:presLayoutVars>
          <dgm:bulletEnabled val="1"/>
        </dgm:presLayoutVars>
      </dgm:prSet>
      <dgm:spPr/>
    </dgm:pt>
    <dgm:pt modelId="{BD4F8912-1CB2-49AE-A5CF-79D0BC37ADCF}" type="pres">
      <dgm:prSet presAssocID="{374E333E-D0CA-42A6-A74D-57D6A9B41A91}" presName="sibTrans" presStyleCnt="0"/>
      <dgm:spPr/>
    </dgm:pt>
    <dgm:pt modelId="{02348720-308C-493D-8C6E-9C6A57589100}" type="pres">
      <dgm:prSet presAssocID="{EBA2A202-8611-4B5D-B660-4D899977F47B}" presName="node" presStyleLbl="node1" presStyleIdx="1" presStyleCnt="6">
        <dgm:presLayoutVars>
          <dgm:bulletEnabled val="1"/>
        </dgm:presLayoutVars>
      </dgm:prSet>
      <dgm:spPr/>
    </dgm:pt>
    <dgm:pt modelId="{4CECE1DF-DA70-4ED6-8026-A048A62E3C2B}" type="pres">
      <dgm:prSet presAssocID="{CE524273-E013-4B5C-A876-DC2378BF39D4}" presName="sibTrans" presStyleCnt="0"/>
      <dgm:spPr/>
    </dgm:pt>
    <dgm:pt modelId="{374A23A7-3BAC-4796-B6C3-1B552A4894C4}" type="pres">
      <dgm:prSet presAssocID="{2066DB68-8C0B-4253-A55A-5C9730275807}" presName="node" presStyleLbl="node1" presStyleIdx="2" presStyleCnt="6">
        <dgm:presLayoutVars>
          <dgm:bulletEnabled val="1"/>
        </dgm:presLayoutVars>
      </dgm:prSet>
      <dgm:spPr/>
    </dgm:pt>
    <dgm:pt modelId="{1DEFA3D6-7FA0-4613-BC28-F830FF17B9DC}" type="pres">
      <dgm:prSet presAssocID="{B4225D7C-EBCA-4D31-A8DE-D701C77DE2EC}" presName="sibTrans" presStyleCnt="0"/>
      <dgm:spPr/>
    </dgm:pt>
    <dgm:pt modelId="{58A8D1EA-7C59-4C1D-83EA-55C37673A212}" type="pres">
      <dgm:prSet presAssocID="{F1CC5E5E-2C32-4B7B-B397-1AB6EB8A308F}" presName="node" presStyleLbl="node1" presStyleIdx="3" presStyleCnt="6">
        <dgm:presLayoutVars>
          <dgm:bulletEnabled val="1"/>
        </dgm:presLayoutVars>
      </dgm:prSet>
      <dgm:spPr/>
    </dgm:pt>
    <dgm:pt modelId="{6936C795-34CC-4013-95A2-A8DA996BEC6C}" type="pres">
      <dgm:prSet presAssocID="{D0188FAE-7B4B-415A-9339-D0CA2759E936}" presName="sibTrans" presStyleCnt="0"/>
      <dgm:spPr/>
    </dgm:pt>
    <dgm:pt modelId="{432F79CD-0E9D-46CE-847B-53810A179E1D}" type="pres">
      <dgm:prSet presAssocID="{5488C118-B3E5-442D-8882-40123DED567C}" presName="node" presStyleLbl="node1" presStyleIdx="4" presStyleCnt="6">
        <dgm:presLayoutVars>
          <dgm:bulletEnabled val="1"/>
        </dgm:presLayoutVars>
      </dgm:prSet>
      <dgm:spPr/>
    </dgm:pt>
    <dgm:pt modelId="{5162A198-AA48-49A0-AFE3-623C056F9A76}" type="pres">
      <dgm:prSet presAssocID="{87846124-AB4A-42FF-919D-0855A6FE3D4C}" presName="sibTrans" presStyleCnt="0"/>
      <dgm:spPr/>
    </dgm:pt>
    <dgm:pt modelId="{DA4A5BAC-C779-44BC-BA08-B226489A2176}" type="pres">
      <dgm:prSet presAssocID="{A87B8743-57AC-45E9-8851-19CB08307187}" presName="node" presStyleLbl="node1" presStyleIdx="5" presStyleCnt="6">
        <dgm:presLayoutVars>
          <dgm:bulletEnabled val="1"/>
        </dgm:presLayoutVars>
      </dgm:prSet>
      <dgm:spPr/>
    </dgm:pt>
  </dgm:ptLst>
  <dgm:cxnLst>
    <dgm:cxn modelId="{B9F34106-AE60-4B75-9F38-15F70D1D04B5}" srcId="{8AFE4325-B1D3-485E-948A-83F2848C8850}" destId="{EBA2A202-8611-4B5D-B660-4D899977F47B}" srcOrd="1" destOrd="0" parTransId="{9F6107E0-A46E-4F93-9CAE-360E334EF1F1}" sibTransId="{CE524273-E013-4B5C-A876-DC2378BF39D4}"/>
    <dgm:cxn modelId="{C38D5D0A-C8F6-459D-81D4-FF4D8239425E}" srcId="{8AFE4325-B1D3-485E-948A-83F2848C8850}" destId="{A87B8743-57AC-45E9-8851-19CB08307187}" srcOrd="5" destOrd="0" parTransId="{BEA3C70C-112D-46EB-8EE8-2505B77F4DA4}" sibTransId="{98AD310D-A8E7-498C-9824-9D4D893575CE}"/>
    <dgm:cxn modelId="{8DFCFE0D-0ABF-4FCB-B333-3416DCE840BA}" srcId="{8AFE4325-B1D3-485E-948A-83F2848C8850}" destId="{5488C118-B3E5-442D-8882-40123DED567C}" srcOrd="4" destOrd="0" parTransId="{DD887011-D180-4EAC-A09F-4F95FFF46CF6}" sibTransId="{87846124-AB4A-42FF-919D-0855A6FE3D4C}"/>
    <dgm:cxn modelId="{214EF95B-51EA-4757-B27A-7173CAC1FC7A}" srcId="{8AFE4325-B1D3-485E-948A-83F2848C8850}" destId="{CB219921-069F-4F94-BABB-BCAC67200231}" srcOrd="0" destOrd="0" parTransId="{F59A675A-620F-4A97-A654-58410E0F169D}" sibTransId="{374E333E-D0CA-42A6-A74D-57D6A9B41A91}"/>
    <dgm:cxn modelId="{EB40976B-F3C8-4B34-9135-3D3D4E46BF5C}" type="presOf" srcId="{F1CC5E5E-2C32-4B7B-B397-1AB6EB8A308F}" destId="{58A8D1EA-7C59-4C1D-83EA-55C37673A212}" srcOrd="0" destOrd="0" presId="urn:microsoft.com/office/officeart/2005/8/layout/default"/>
    <dgm:cxn modelId="{FA33A86F-36CD-49FC-92D6-C1D9DF442F56}" srcId="{8AFE4325-B1D3-485E-948A-83F2848C8850}" destId="{2066DB68-8C0B-4253-A55A-5C9730275807}" srcOrd="2" destOrd="0" parTransId="{D3EE541A-31C0-40B5-A599-E5240B47C24D}" sibTransId="{B4225D7C-EBCA-4D31-A8DE-D701C77DE2EC}"/>
    <dgm:cxn modelId="{106A6A72-D92A-4256-8507-7A0BB014FC67}" type="presOf" srcId="{CB219921-069F-4F94-BABB-BCAC67200231}" destId="{6CA856BB-266E-4A27-9453-09CD1FA24F8A}" srcOrd="0" destOrd="0" presId="urn:microsoft.com/office/officeart/2005/8/layout/default"/>
    <dgm:cxn modelId="{7CCD1473-CA4E-4994-AB2F-F8D9B4E64D03}" type="presOf" srcId="{A87B8743-57AC-45E9-8851-19CB08307187}" destId="{DA4A5BAC-C779-44BC-BA08-B226489A2176}" srcOrd="0" destOrd="0" presId="urn:microsoft.com/office/officeart/2005/8/layout/default"/>
    <dgm:cxn modelId="{26F1768D-AE58-42F3-ADDE-6DFF57B74831}" srcId="{8AFE4325-B1D3-485E-948A-83F2848C8850}" destId="{F1CC5E5E-2C32-4B7B-B397-1AB6EB8A308F}" srcOrd="3" destOrd="0" parTransId="{95B5F7A7-9A64-482E-8162-87325CEC8D3D}" sibTransId="{D0188FAE-7B4B-415A-9339-D0CA2759E936}"/>
    <dgm:cxn modelId="{F48E48BC-B1FD-411B-9836-60AFACD5C9D4}" type="presOf" srcId="{8AFE4325-B1D3-485E-948A-83F2848C8850}" destId="{9DB0E649-D207-425B-9095-8E61466E66FC}" srcOrd="0" destOrd="0" presId="urn:microsoft.com/office/officeart/2005/8/layout/default"/>
    <dgm:cxn modelId="{27B210DB-35FF-4BC1-A1DE-CB081574E76C}" type="presOf" srcId="{EBA2A202-8611-4B5D-B660-4D899977F47B}" destId="{02348720-308C-493D-8C6E-9C6A57589100}" srcOrd="0" destOrd="0" presId="urn:microsoft.com/office/officeart/2005/8/layout/default"/>
    <dgm:cxn modelId="{850920E1-5ED9-4DDF-9F25-FE2007F9D7D4}" type="presOf" srcId="{5488C118-B3E5-442D-8882-40123DED567C}" destId="{432F79CD-0E9D-46CE-847B-53810A179E1D}" srcOrd="0" destOrd="0" presId="urn:microsoft.com/office/officeart/2005/8/layout/default"/>
    <dgm:cxn modelId="{7BA647F7-8BC7-4DFB-A788-1B362338E35C}" type="presOf" srcId="{2066DB68-8C0B-4253-A55A-5C9730275807}" destId="{374A23A7-3BAC-4796-B6C3-1B552A4894C4}" srcOrd="0" destOrd="0" presId="urn:microsoft.com/office/officeart/2005/8/layout/default"/>
    <dgm:cxn modelId="{BC609C74-2FA5-4A1A-8B55-A540A472F6C8}" type="presParOf" srcId="{9DB0E649-D207-425B-9095-8E61466E66FC}" destId="{6CA856BB-266E-4A27-9453-09CD1FA24F8A}" srcOrd="0" destOrd="0" presId="urn:microsoft.com/office/officeart/2005/8/layout/default"/>
    <dgm:cxn modelId="{DB3405BD-989D-4009-BF2C-480E06574FB2}" type="presParOf" srcId="{9DB0E649-D207-425B-9095-8E61466E66FC}" destId="{BD4F8912-1CB2-49AE-A5CF-79D0BC37ADCF}" srcOrd="1" destOrd="0" presId="urn:microsoft.com/office/officeart/2005/8/layout/default"/>
    <dgm:cxn modelId="{13EE6712-F52C-4557-9B34-D30BA169FB7F}" type="presParOf" srcId="{9DB0E649-D207-425B-9095-8E61466E66FC}" destId="{02348720-308C-493D-8C6E-9C6A57589100}" srcOrd="2" destOrd="0" presId="urn:microsoft.com/office/officeart/2005/8/layout/default"/>
    <dgm:cxn modelId="{E16FE807-8D72-4A57-877C-F54B3212010A}" type="presParOf" srcId="{9DB0E649-D207-425B-9095-8E61466E66FC}" destId="{4CECE1DF-DA70-4ED6-8026-A048A62E3C2B}" srcOrd="3" destOrd="0" presId="urn:microsoft.com/office/officeart/2005/8/layout/default"/>
    <dgm:cxn modelId="{500F8524-BCBB-4ADA-B327-65ED9C0FF9F9}" type="presParOf" srcId="{9DB0E649-D207-425B-9095-8E61466E66FC}" destId="{374A23A7-3BAC-4796-B6C3-1B552A4894C4}" srcOrd="4" destOrd="0" presId="urn:microsoft.com/office/officeart/2005/8/layout/default"/>
    <dgm:cxn modelId="{A3D44989-0BA3-4B2F-B18A-7FA7632142A5}" type="presParOf" srcId="{9DB0E649-D207-425B-9095-8E61466E66FC}" destId="{1DEFA3D6-7FA0-4613-BC28-F830FF17B9DC}" srcOrd="5" destOrd="0" presId="urn:microsoft.com/office/officeart/2005/8/layout/default"/>
    <dgm:cxn modelId="{0B03ACE0-BBE0-45B7-9F56-2CC954886357}" type="presParOf" srcId="{9DB0E649-D207-425B-9095-8E61466E66FC}" destId="{58A8D1EA-7C59-4C1D-83EA-55C37673A212}" srcOrd="6" destOrd="0" presId="urn:microsoft.com/office/officeart/2005/8/layout/default"/>
    <dgm:cxn modelId="{48D70738-7047-44C0-B36A-DC601A13A5BF}" type="presParOf" srcId="{9DB0E649-D207-425B-9095-8E61466E66FC}" destId="{6936C795-34CC-4013-95A2-A8DA996BEC6C}" srcOrd="7" destOrd="0" presId="urn:microsoft.com/office/officeart/2005/8/layout/default"/>
    <dgm:cxn modelId="{343650AF-FF42-404B-A658-414C74093B78}" type="presParOf" srcId="{9DB0E649-D207-425B-9095-8E61466E66FC}" destId="{432F79CD-0E9D-46CE-847B-53810A179E1D}" srcOrd="8" destOrd="0" presId="urn:microsoft.com/office/officeart/2005/8/layout/default"/>
    <dgm:cxn modelId="{94612A19-DB9F-4B14-BF0E-E7AFA1DF5213}" type="presParOf" srcId="{9DB0E649-D207-425B-9095-8E61466E66FC}" destId="{5162A198-AA48-49A0-AFE3-623C056F9A76}" srcOrd="9" destOrd="0" presId="urn:microsoft.com/office/officeart/2005/8/layout/default"/>
    <dgm:cxn modelId="{D664E9C7-C270-473A-B8F8-3C852311E125}" type="presParOf" srcId="{9DB0E649-D207-425B-9095-8E61466E66FC}" destId="{DA4A5BAC-C779-44BC-BA08-B226489A2176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EF84DD2-72E7-45B4-8132-067AEFC2BB2D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AEB5AEC-27EF-45D4-A38F-8054F38EEB0B}">
      <dgm:prSet/>
      <dgm:spPr/>
      <dgm:t>
        <a:bodyPr/>
        <a:lstStyle/>
        <a:p>
          <a:r>
            <a:rPr lang="en-US"/>
            <a:t>Values: UK emphasises individual achievement, while China values group harmony (Hofstede, 2011) </a:t>
          </a:r>
        </a:p>
      </dgm:t>
    </dgm:pt>
    <dgm:pt modelId="{78234598-AF58-4F65-AF11-9CC3E2EEBEF9}" type="parTrans" cxnId="{E55A4A25-BEFF-4320-9AB8-6175EF3F3413}">
      <dgm:prSet/>
      <dgm:spPr/>
      <dgm:t>
        <a:bodyPr/>
        <a:lstStyle/>
        <a:p>
          <a:endParaRPr lang="en-US"/>
        </a:p>
      </dgm:t>
    </dgm:pt>
    <dgm:pt modelId="{0D37934E-2EB0-4761-958F-02B8AAA23903}" type="sibTrans" cxnId="{E55A4A25-BEFF-4320-9AB8-6175EF3F3413}">
      <dgm:prSet/>
      <dgm:spPr/>
      <dgm:t>
        <a:bodyPr/>
        <a:lstStyle/>
        <a:p>
          <a:endParaRPr lang="en-US"/>
        </a:p>
      </dgm:t>
    </dgm:pt>
    <dgm:pt modelId="{E1BBCF71-A208-48D6-A2D6-FD09519A034F}">
      <dgm:prSet/>
      <dgm:spPr/>
      <dgm:t>
        <a:bodyPr/>
        <a:lstStyle/>
        <a:p>
          <a:r>
            <a:rPr lang="en-US"/>
            <a:t>Communication: UK uses direct communication, China relies on indirect, high-context communication (Chaney &amp; Martin, 2021) </a:t>
          </a:r>
        </a:p>
      </dgm:t>
    </dgm:pt>
    <dgm:pt modelId="{15760FAE-3E67-473C-BA8E-6AB9334DC839}" type="parTrans" cxnId="{3563CBCF-9254-49CE-BEFA-D48E1C789CD1}">
      <dgm:prSet/>
      <dgm:spPr/>
      <dgm:t>
        <a:bodyPr/>
        <a:lstStyle/>
        <a:p>
          <a:endParaRPr lang="en-US"/>
        </a:p>
      </dgm:t>
    </dgm:pt>
    <dgm:pt modelId="{65B8D45E-A5ED-409F-B5AA-31463D782420}" type="sibTrans" cxnId="{3563CBCF-9254-49CE-BEFA-D48E1C789CD1}">
      <dgm:prSet/>
      <dgm:spPr/>
      <dgm:t>
        <a:bodyPr/>
        <a:lstStyle/>
        <a:p>
          <a:endParaRPr lang="en-US"/>
        </a:p>
      </dgm:t>
    </dgm:pt>
    <dgm:pt modelId="{B8687365-5401-489F-A2EE-D3A55AB7D856}">
      <dgm:prSet/>
      <dgm:spPr/>
      <dgm:t>
        <a:bodyPr/>
        <a:lstStyle/>
        <a:p>
          <a:r>
            <a:rPr lang="en-US"/>
            <a:t>Power distance: China has higher acceptance of hierarchy compared to the UK (Hofstede, 2011) </a:t>
          </a:r>
        </a:p>
      </dgm:t>
    </dgm:pt>
    <dgm:pt modelId="{1EB0F864-C9FF-4628-AEB4-457A243356E8}" type="parTrans" cxnId="{C43CFDD2-CA82-4698-B600-CFAFCC1A7A98}">
      <dgm:prSet/>
      <dgm:spPr/>
      <dgm:t>
        <a:bodyPr/>
        <a:lstStyle/>
        <a:p>
          <a:endParaRPr lang="en-US"/>
        </a:p>
      </dgm:t>
    </dgm:pt>
    <dgm:pt modelId="{14E4E8DA-B361-471D-8D58-DC178292A3BB}" type="sibTrans" cxnId="{C43CFDD2-CA82-4698-B600-CFAFCC1A7A98}">
      <dgm:prSet/>
      <dgm:spPr/>
      <dgm:t>
        <a:bodyPr/>
        <a:lstStyle/>
        <a:p>
          <a:endParaRPr lang="en-US"/>
        </a:p>
      </dgm:t>
    </dgm:pt>
    <dgm:pt modelId="{5ECE9802-B1E3-415A-A3DA-3F1EF7B09BDB}">
      <dgm:prSet/>
      <dgm:spPr/>
      <dgm:t>
        <a:bodyPr/>
        <a:lstStyle/>
        <a:p>
          <a:r>
            <a:rPr lang="en-US"/>
            <a:t>Social norms: Formality and respect are more emphasised in Chinese business settings </a:t>
          </a:r>
        </a:p>
      </dgm:t>
    </dgm:pt>
    <dgm:pt modelId="{300759F5-3022-4840-A62D-AED571F28874}" type="parTrans" cxnId="{F31AAA1F-290D-4067-A7E6-FFC4A011F099}">
      <dgm:prSet/>
      <dgm:spPr/>
      <dgm:t>
        <a:bodyPr/>
        <a:lstStyle/>
        <a:p>
          <a:endParaRPr lang="en-US"/>
        </a:p>
      </dgm:t>
    </dgm:pt>
    <dgm:pt modelId="{206930C4-A3AA-4DDB-8042-25B96642C9AC}" type="sibTrans" cxnId="{F31AAA1F-290D-4067-A7E6-FFC4A011F099}">
      <dgm:prSet/>
      <dgm:spPr/>
      <dgm:t>
        <a:bodyPr/>
        <a:lstStyle/>
        <a:p>
          <a:endParaRPr lang="en-US"/>
        </a:p>
      </dgm:t>
    </dgm:pt>
    <dgm:pt modelId="{2017FBE8-A96D-4CB0-8207-8C13F1A7BA27}">
      <dgm:prSet/>
      <dgm:spPr/>
      <dgm:t>
        <a:bodyPr/>
        <a:lstStyle/>
        <a:p>
          <a:r>
            <a:rPr lang="en-US"/>
            <a:t>Time orientation: China focuses on long-term relationships, UK often prioritises short-term outcomes </a:t>
          </a:r>
        </a:p>
      </dgm:t>
    </dgm:pt>
    <dgm:pt modelId="{62EAFB41-A462-4BAD-81BC-20D0417D5C07}" type="parTrans" cxnId="{28132334-EB3E-4006-A7A2-988A2BFD06C1}">
      <dgm:prSet/>
      <dgm:spPr/>
      <dgm:t>
        <a:bodyPr/>
        <a:lstStyle/>
        <a:p>
          <a:endParaRPr lang="en-US"/>
        </a:p>
      </dgm:t>
    </dgm:pt>
    <dgm:pt modelId="{828C2117-2AE1-4CBE-A48A-75038DFE3C89}" type="sibTrans" cxnId="{28132334-EB3E-4006-A7A2-988A2BFD06C1}">
      <dgm:prSet/>
      <dgm:spPr/>
      <dgm:t>
        <a:bodyPr/>
        <a:lstStyle/>
        <a:p>
          <a:endParaRPr lang="en-US"/>
        </a:p>
      </dgm:t>
    </dgm:pt>
    <dgm:pt modelId="{CB25DBE1-A2D6-4CC8-A3F7-F8B70AA4FD08}">
      <dgm:prSet/>
      <dgm:spPr/>
      <dgm:t>
        <a:bodyPr/>
        <a:lstStyle/>
        <a:p>
          <a:r>
            <a:rPr lang="en-US"/>
            <a:t>These cultural elements directly influence negotiation expectations and behaviours (Morrison, 2020) </a:t>
          </a:r>
        </a:p>
      </dgm:t>
    </dgm:pt>
    <dgm:pt modelId="{9A3DA789-3238-4F95-A6B6-511F35E09839}" type="parTrans" cxnId="{09A04227-A5FA-4320-A333-95C511ECB2D0}">
      <dgm:prSet/>
      <dgm:spPr/>
      <dgm:t>
        <a:bodyPr/>
        <a:lstStyle/>
        <a:p>
          <a:endParaRPr lang="en-US"/>
        </a:p>
      </dgm:t>
    </dgm:pt>
    <dgm:pt modelId="{760CB29A-4E11-4773-A1D4-97E8DCC0345D}" type="sibTrans" cxnId="{09A04227-A5FA-4320-A333-95C511ECB2D0}">
      <dgm:prSet/>
      <dgm:spPr/>
      <dgm:t>
        <a:bodyPr/>
        <a:lstStyle/>
        <a:p>
          <a:endParaRPr lang="en-US"/>
        </a:p>
      </dgm:t>
    </dgm:pt>
    <dgm:pt modelId="{A2DB963D-0E1F-4460-8E59-7BEE52CFE3C7}" type="pres">
      <dgm:prSet presAssocID="{BEF84DD2-72E7-45B4-8132-067AEFC2BB2D}" presName="Name0" presStyleCnt="0">
        <dgm:presLayoutVars>
          <dgm:dir/>
          <dgm:resizeHandles val="exact"/>
        </dgm:presLayoutVars>
      </dgm:prSet>
      <dgm:spPr/>
    </dgm:pt>
    <dgm:pt modelId="{507E87A4-27EB-4B71-807C-71DA2A152D25}" type="pres">
      <dgm:prSet presAssocID="{1AEB5AEC-27EF-45D4-A38F-8054F38EEB0B}" presName="node" presStyleLbl="node1" presStyleIdx="0" presStyleCnt="6">
        <dgm:presLayoutVars>
          <dgm:bulletEnabled val="1"/>
        </dgm:presLayoutVars>
      </dgm:prSet>
      <dgm:spPr/>
    </dgm:pt>
    <dgm:pt modelId="{DA80F857-298E-4E82-A1AA-34848F6009BA}" type="pres">
      <dgm:prSet presAssocID="{0D37934E-2EB0-4761-958F-02B8AAA23903}" presName="sibTrans" presStyleLbl="sibTrans1D1" presStyleIdx="0" presStyleCnt="5"/>
      <dgm:spPr/>
    </dgm:pt>
    <dgm:pt modelId="{9189C005-1901-4BC7-9555-72656C1B9E0F}" type="pres">
      <dgm:prSet presAssocID="{0D37934E-2EB0-4761-958F-02B8AAA23903}" presName="connectorText" presStyleLbl="sibTrans1D1" presStyleIdx="0" presStyleCnt="5"/>
      <dgm:spPr/>
    </dgm:pt>
    <dgm:pt modelId="{C2598D19-2A82-470E-9339-CB75A9BDB7FA}" type="pres">
      <dgm:prSet presAssocID="{E1BBCF71-A208-48D6-A2D6-FD09519A034F}" presName="node" presStyleLbl="node1" presStyleIdx="1" presStyleCnt="6">
        <dgm:presLayoutVars>
          <dgm:bulletEnabled val="1"/>
        </dgm:presLayoutVars>
      </dgm:prSet>
      <dgm:spPr/>
    </dgm:pt>
    <dgm:pt modelId="{AB6ABB6F-8FED-41A3-B487-61964D2D0FE3}" type="pres">
      <dgm:prSet presAssocID="{65B8D45E-A5ED-409F-B5AA-31463D782420}" presName="sibTrans" presStyleLbl="sibTrans1D1" presStyleIdx="1" presStyleCnt="5"/>
      <dgm:spPr/>
    </dgm:pt>
    <dgm:pt modelId="{E8BD38FB-8F53-4A0B-8ACD-5EF1377C39ED}" type="pres">
      <dgm:prSet presAssocID="{65B8D45E-A5ED-409F-B5AA-31463D782420}" presName="connectorText" presStyleLbl="sibTrans1D1" presStyleIdx="1" presStyleCnt="5"/>
      <dgm:spPr/>
    </dgm:pt>
    <dgm:pt modelId="{0F04E80D-96EA-49C3-89F5-C07FFC293EE6}" type="pres">
      <dgm:prSet presAssocID="{B8687365-5401-489F-A2EE-D3A55AB7D856}" presName="node" presStyleLbl="node1" presStyleIdx="2" presStyleCnt="6">
        <dgm:presLayoutVars>
          <dgm:bulletEnabled val="1"/>
        </dgm:presLayoutVars>
      </dgm:prSet>
      <dgm:spPr/>
    </dgm:pt>
    <dgm:pt modelId="{98596E8B-14A2-4309-8C22-760C0A3DC5A7}" type="pres">
      <dgm:prSet presAssocID="{14E4E8DA-B361-471D-8D58-DC178292A3BB}" presName="sibTrans" presStyleLbl="sibTrans1D1" presStyleIdx="2" presStyleCnt="5"/>
      <dgm:spPr/>
    </dgm:pt>
    <dgm:pt modelId="{576ACA09-8FC3-46B3-AD75-1A0106ADBB69}" type="pres">
      <dgm:prSet presAssocID="{14E4E8DA-B361-471D-8D58-DC178292A3BB}" presName="connectorText" presStyleLbl="sibTrans1D1" presStyleIdx="2" presStyleCnt="5"/>
      <dgm:spPr/>
    </dgm:pt>
    <dgm:pt modelId="{4BBAB7F6-9FE0-461B-9690-9761FE8B8180}" type="pres">
      <dgm:prSet presAssocID="{5ECE9802-B1E3-415A-A3DA-3F1EF7B09BDB}" presName="node" presStyleLbl="node1" presStyleIdx="3" presStyleCnt="6">
        <dgm:presLayoutVars>
          <dgm:bulletEnabled val="1"/>
        </dgm:presLayoutVars>
      </dgm:prSet>
      <dgm:spPr/>
    </dgm:pt>
    <dgm:pt modelId="{9DDCB71D-7593-4FCF-AF15-C7553EF9E6F0}" type="pres">
      <dgm:prSet presAssocID="{206930C4-A3AA-4DDB-8042-25B96642C9AC}" presName="sibTrans" presStyleLbl="sibTrans1D1" presStyleIdx="3" presStyleCnt="5"/>
      <dgm:spPr/>
    </dgm:pt>
    <dgm:pt modelId="{E048FCD3-C4B7-4A29-95A5-75EFF9258DB4}" type="pres">
      <dgm:prSet presAssocID="{206930C4-A3AA-4DDB-8042-25B96642C9AC}" presName="connectorText" presStyleLbl="sibTrans1D1" presStyleIdx="3" presStyleCnt="5"/>
      <dgm:spPr/>
    </dgm:pt>
    <dgm:pt modelId="{954E3876-5CCA-42B6-ADF8-AC92F088D3A6}" type="pres">
      <dgm:prSet presAssocID="{2017FBE8-A96D-4CB0-8207-8C13F1A7BA27}" presName="node" presStyleLbl="node1" presStyleIdx="4" presStyleCnt="6">
        <dgm:presLayoutVars>
          <dgm:bulletEnabled val="1"/>
        </dgm:presLayoutVars>
      </dgm:prSet>
      <dgm:spPr/>
    </dgm:pt>
    <dgm:pt modelId="{30E05221-F841-48A5-967C-B00457E13C4C}" type="pres">
      <dgm:prSet presAssocID="{828C2117-2AE1-4CBE-A48A-75038DFE3C89}" presName="sibTrans" presStyleLbl="sibTrans1D1" presStyleIdx="4" presStyleCnt="5"/>
      <dgm:spPr/>
    </dgm:pt>
    <dgm:pt modelId="{1A1481F7-FF54-4DE1-ADAA-5AAF7E997773}" type="pres">
      <dgm:prSet presAssocID="{828C2117-2AE1-4CBE-A48A-75038DFE3C89}" presName="connectorText" presStyleLbl="sibTrans1D1" presStyleIdx="4" presStyleCnt="5"/>
      <dgm:spPr/>
    </dgm:pt>
    <dgm:pt modelId="{47ED295A-FAAB-45AE-A418-BC2E91275502}" type="pres">
      <dgm:prSet presAssocID="{CB25DBE1-A2D6-4CC8-A3F7-F8B70AA4FD08}" presName="node" presStyleLbl="node1" presStyleIdx="5" presStyleCnt="6">
        <dgm:presLayoutVars>
          <dgm:bulletEnabled val="1"/>
        </dgm:presLayoutVars>
      </dgm:prSet>
      <dgm:spPr/>
    </dgm:pt>
  </dgm:ptLst>
  <dgm:cxnLst>
    <dgm:cxn modelId="{5DFAA00E-1CFA-4C28-A4C7-8FA4204E446D}" type="presOf" srcId="{828C2117-2AE1-4CBE-A48A-75038DFE3C89}" destId="{1A1481F7-FF54-4DE1-ADAA-5AAF7E997773}" srcOrd="1" destOrd="0" presId="urn:microsoft.com/office/officeart/2016/7/layout/RepeatingBendingProcessNew"/>
    <dgm:cxn modelId="{F31AAA1F-290D-4067-A7E6-FFC4A011F099}" srcId="{BEF84DD2-72E7-45B4-8132-067AEFC2BB2D}" destId="{5ECE9802-B1E3-415A-A3DA-3F1EF7B09BDB}" srcOrd="3" destOrd="0" parTransId="{300759F5-3022-4840-A62D-AED571F28874}" sibTransId="{206930C4-A3AA-4DDB-8042-25B96642C9AC}"/>
    <dgm:cxn modelId="{055B6722-C555-4DF7-A5FD-EE327B66BD24}" type="presOf" srcId="{206930C4-A3AA-4DDB-8042-25B96642C9AC}" destId="{E048FCD3-C4B7-4A29-95A5-75EFF9258DB4}" srcOrd="1" destOrd="0" presId="urn:microsoft.com/office/officeart/2016/7/layout/RepeatingBendingProcessNew"/>
    <dgm:cxn modelId="{E55A4A25-BEFF-4320-9AB8-6175EF3F3413}" srcId="{BEF84DD2-72E7-45B4-8132-067AEFC2BB2D}" destId="{1AEB5AEC-27EF-45D4-A38F-8054F38EEB0B}" srcOrd="0" destOrd="0" parTransId="{78234598-AF58-4F65-AF11-9CC3E2EEBEF9}" sibTransId="{0D37934E-2EB0-4761-958F-02B8AAA23903}"/>
    <dgm:cxn modelId="{09A04227-A5FA-4320-A333-95C511ECB2D0}" srcId="{BEF84DD2-72E7-45B4-8132-067AEFC2BB2D}" destId="{CB25DBE1-A2D6-4CC8-A3F7-F8B70AA4FD08}" srcOrd="5" destOrd="0" parTransId="{9A3DA789-3238-4F95-A6B6-511F35E09839}" sibTransId="{760CB29A-4E11-4773-A1D4-97E8DCC0345D}"/>
    <dgm:cxn modelId="{6C9F1731-AEB9-46B1-B323-CE7CF32ECF9A}" type="presOf" srcId="{0D37934E-2EB0-4761-958F-02B8AAA23903}" destId="{DA80F857-298E-4E82-A1AA-34848F6009BA}" srcOrd="0" destOrd="0" presId="urn:microsoft.com/office/officeart/2016/7/layout/RepeatingBendingProcessNew"/>
    <dgm:cxn modelId="{28132334-EB3E-4006-A7A2-988A2BFD06C1}" srcId="{BEF84DD2-72E7-45B4-8132-067AEFC2BB2D}" destId="{2017FBE8-A96D-4CB0-8207-8C13F1A7BA27}" srcOrd="4" destOrd="0" parTransId="{62EAFB41-A462-4BAD-81BC-20D0417D5C07}" sibTransId="{828C2117-2AE1-4CBE-A48A-75038DFE3C89}"/>
    <dgm:cxn modelId="{E0CA1136-70AF-4220-999C-87AB12FD667E}" type="presOf" srcId="{CB25DBE1-A2D6-4CC8-A3F7-F8B70AA4FD08}" destId="{47ED295A-FAAB-45AE-A418-BC2E91275502}" srcOrd="0" destOrd="0" presId="urn:microsoft.com/office/officeart/2016/7/layout/RepeatingBendingProcessNew"/>
    <dgm:cxn modelId="{5DAC6037-FBE8-4B80-8F87-AB80CB4E4190}" type="presOf" srcId="{5ECE9802-B1E3-415A-A3DA-3F1EF7B09BDB}" destId="{4BBAB7F6-9FE0-461B-9690-9761FE8B8180}" srcOrd="0" destOrd="0" presId="urn:microsoft.com/office/officeart/2016/7/layout/RepeatingBendingProcessNew"/>
    <dgm:cxn modelId="{02CC4945-8846-4BDD-928A-6035B0652F5D}" type="presOf" srcId="{828C2117-2AE1-4CBE-A48A-75038DFE3C89}" destId="{30E05221-F841-48A5-967C-B00457E13C4C}" srcOrd="0" destOrd="0" presId="urn:microsoft.com/office/officeart/2016/7/layout/RepeatingBendingProcessNew"/>
    <dgm:cxn modelId="{FC2A6E46-4520-42B5-ADC6-447DDFC27503}" type="presOf" srcId="{B8687365-5401-489F-A2EE-D3A55AB7D856}" destId="{0F04E80D-96EA-49C3-89F5-C07FFC293EE6}" srcOrd="0" destOrd="0" presId="urn:microsoft.com/office/officeart/2016/7/layout/RepeatingBendingProcessNew"/>
    <dgm:cxn modelId="{F970A74C-5CA2-4438-8FBB-3BFCC3094C03}" type="presOf" srcId="{65B8D45E-A5ED-409F-B5AA-31463D782420}" destId="{AB6ABB6F-8FED-41A3-B487-61964D2D0FE3}" srcOrd="0" destOrd="0" presId="urn:microsoft.com/office/officeart/2016/7/layout/RepeatingBendingProcessNew"/>
    <dgm:cxn modelId="{7315B34C-3203-45DB-BD5A-C8C628AB8CD5}" type="presOf" srcId="{1AEB5AEC-27EF-45D4-A38F-8054F38EEB0B}" destId="{507E87A4-27EB-4B71-807C-71DA2A152D25}" srcOrd="0" destOrd="0" presId="urn:microsoft.com/office/officeart/2016/7/layout/RepeatingBendingProcessNew"/>
    <dgm:cxn modelId="{AE430A50-E55C-48BB-A3D1-CFA96B16A535}" type="presOf" srcId="{BEF84DD2-72E7-45B4-8132-067AEFC2BB2D}" destId="{A2DB963D-0E1F-4460-8E59-7BEE52CFE3C7}" srcOrd="0" destOrd="0" presId="urn:microsoft.com/office/officeart/2016/7/layout/RepeatingBendingProcessNew"/>
    <dgm:cxn modelId="{D2C31578-F2F9-4E3C-A3B5-D724E0480DF1}" type="presOf" srcId="{E1BBCF71-A208-48D6-A2D6-FD09519A034F}" destId="{C2598D19-2A82-470E-9339-CB75A9BDB7FA}" srcOrd="0" destOrd="0" presId="urn:microsoft.com/office/officeart/2016/7/layout/RepeatingBendingProcessNew"/>
    <dgm:cxn modelId="{635DBEA3-EF60-4DD7-8BED-74A3B264A0CC}" type="presOf" srcId="{206930C4-A3AA-4DDB-8042-25B96642C9AC}" destId="{9DDCB71D-7593-4FCF-AF15-C7553EF9E6F0}" srcOrd="0" destOrd="0" presId="urn:microsoft.com/office/officeart/2016/7/layout/RepeatingBendingProcessNew"/>
    <dgm:cxn modelId="{401C48CF-6D7C-4883-8221-E8479BAFA6DC}" type="presOf" srcId="{65B8D45E-A5ED-409F-B5AA-31463D782420}" destId="{E8BD38FB-8F53-4A0B-8ACD-5EF1377C39ED}" srcOrd="1" destOrd="0" presId="urn:microsoft.com/office/officeart/2016/7/layout/RepeatingBendingProcessNew"/>
    <dgm:cxn modelId="{3563CBCF-9254-49CE-BEFA-D48E1C789CD1}" srcId="{BEF84DD2-72E7-45B4-8132-067AEFC2BB2D}" destId="{E1BBCF71-A208-48D6-A2D6-FD09519A034F}" srcOrd="1" destOrd="0" parTransId="{15760FAE-3E67-473C-BA8E-6AB9334DC839}" sibTransId="{65B8D45E-A5ED-409F-B5AA-31463D782420}"/>
    <dgm:cxn modelId="{6504EBCF-993C-4C26-A9AA-3825FA641414}" type="presOf" srcId="{14E4E8DA-B361-471D-8D58-DC178292A3BB}" destId="{98596E8B-14A2-4309-8C22-760C0A3DC5A7}" srcOrd="0" destOrd="0" presId="urn:microsoft.com/office/officeart/2016/7/layout/RepeatingBendingProcessNew"/>
    <dgm:cxn modelId="{C43CFDD2-CA82-4698-B600-CFAFCC1A7A98}" srcId="{BEF84DD2-72E7-45B4-8132-067AEFC2BB2D}" destId="{B8687365-5401-489F-A2EE-D3A55AB7D856}" srcOrd="2" destOrd="0" parTransId="{1EB0F864-C9FF-4628-AEB4-457A243356E8}" sibTransId="{14E4E8DA-B361-471D-8D58-DC178292A3BB}"/>
    <dgm:cxn modelId="{25565EE6-724E-404C-89A8-0574388FC676}" type="presOf" srcId="{14E4E8DA-B361-471D-8D58-DC178292A3BB}" destId="{576ACA09-8FC3-46B3-AD75-1A0106ADBB69}" srcOrd="1" destOrd="0" presId="urn:microsoft.com/office/officeart/2016/7/layout/RepeatingBendingProcessNew"/>
    <dgm:cxn modelId="{9ADB1AE9-2C71-4D13-9DC3-AA4F17ADB5F6}" type="presOf" srcId="{0D37934E-2EB0-4761-958F-02B8AAA23903}" destId="{9189C005-1901-4BC7-9555-72656C1B9E0F}" srcOrd="1" destOrd="0" presId="urn:microsoft.com/office/officeart/2016/7/layout/RepeatingBendingProcessNew"/>
    <dgm:cxn modelId="{82DFACEF-4EC7-4B44-9EB1-AB6FD30C753D}" type="presOf" srcId="{2017FBE8-A96D-4CB0-8207-8C13F1A7BA27}" destId="{954E3876-5CCA-42B6-ADF8-AC92F088D3A6}" srcOrd="0" destOrd="0" presId="urn:microsoft.com/office/officeart/2016/7/layout/RepeatingBendingProcessNew"/>
    <dgm:cxn modelId="{788EE72B-D00F-4609-937D-1C9D7E1D98B3}" type="presParOf" srcId="{A2DB963D-0E1F-4460-8E59-7BEE52CFE3C7}" destId="{507E87A4-27EB-4B71-807C-71DA2A152D25}" srcOrd="0" destOrd="0" presId="urn:microsoft.com/office/officeart/2016/7/layout/RepeatingBendingProcessNew"/>
    <dgm:cxn modelId="{BFFA18B8-852D-4A4C-BEAB-5CC238D14D67}" type="presParOf" srcId="{A2DB963D-0E1F-4460-8E59-7BEE52CFE3C7}" destId="{DA80F857-298E-4E82-A1AA-34848F6009BA}" srcOrd="1" destOrd="0" presId="urn:microsoft.com/office/officeart/2016/7/layout/RepeatingBendingProcessNew"/>
    <dgm:cxn modelId="{6899D1D0-E7AC-44A6-A3B9-F83C89137420}" type="presParOf" srcId="{DA80F857-298E-4E82-A1AA-34848F6009BA}" destId="{9189C005-1901-4BC7-9555-72656C1B9E0F}" srcOrd="0" destOrd="0" presId="urn:microsoft.com/office/officeart/2016/7/layout/RepeatingBendingProcessNew"/>
    <dgm:cxn modelId="{F0CDB3D0-A287-4011-8F0C-506F08662E9B}" type="presParOf" srcId="{A2DB963D-0E1F-4460-8E59-7BEE52CFE3C7}" destId="{C2598D19-2A82-470E-9339-CB75A9BDB7FA}" srcOrd="2" destOrd="0" presId="urn:microsoft.com/office/officeart/2016/7/layout/RepeatingBendingProcessNew"/>
    <dgm:cxn modelId="{BAB99FEE-D9BB-4F56-AFFF-6C7A46C7DA18}" type="presParOf" srcId="{A2DB963D-0E1F-4460-8E59-7BEE52CFE3C7}" destId="{AB6ABB6F-8FED-41A3-B487-61964D2D0FE3}" srcOrd="3" destOrd="0" presId="urn:microsoft.com/office/officeart/2016/7/layout/RepeatingBendingProcessNew"/>
    <dgm:cxn modelId="{2B15F6CA-484C-4455-8607-1878939E57D1}" type="presParOf" srcId="{AB6ABB6F-8FED-41A3-B487-61964D2D0FE3}" destId="{E8BD38FB-8F53-4A0B-8ACD-5EF1377C39ED}" srcOrd="0" destOrd="0" presId="urn:microsoft.com/office/officeart/2016/7/layout/RepeatingBendingProcessNew"/>
    <dgm:cxn modelId="{2104EA6A-6E16-4794-97B3-1CC1A4126167}" type="presParOf" srcId="{A2DB963D-0E1F-4460-8E59-7BEE52CFE3C7}" destId="{0F04E80D-96EA-49C3-89F5-C07FFC293EE6}" srcOrd="4" destOrd="0" presId="urn:microsoft.com/office/officeart/2016/7/layout/RepeatingBendingProcessNew"/>
    <dgm:cxn modelId="{3BE837F5-301C-4774-8BA5-FC417AB474C9}" type="presParOf" srcId="{A2DB963D-0E1F-4460-8E59-7BEE52CFE3C7}" destId="{98596E8B-14A2-4309-8C22-760C0A3DC5A7}" srcOrd="5" destOrd="0" presId="urn:microsoft.com/office/officeart/2016/7/layout/RepeatingBendingProcessNew"/>
    <dgm:cxn modelId="{C119EB7F-EEB8-4DFE-A932-2DBDF60DA571}" type="presParOf" srcId="{98596E8B-14A2-4309-8C22-760C0A3DC5A7}" destId="{576ACA09-8FC3-46B3-AD75-1A0106ADBB69}" srcOrd="0" destOrd="0" presId="urn:microsoft.com/office/officeart/2016/7/layout/RepeatingBendingProcessNew"/>
    <dgm:cxn modelId="{A7C809FB-D22C-4C35-B2AB-B4D35EDD248D}" type="presParOf" srcId="{A2DB963D-0E1F-4460-8E59-7BEE52CFE3C7}" destId="{4BBAB7F6-9FE0-461B-9690-9761FE8B8180}" srcOrd="6" destOrd="0" presId="urn:microsoft.com/office/officeart/2016/7/layout/RepeatingBendingProcessNew"/>
    <dgm:cxn modelId="{13E982DC-6954-41AF-A8BF-797C2D69E28C}" type="presParOf" srcId="{A2DB963D-0E1F-4460-8E59-7BEE52CFE3C7}" destId="{9DDCB71D-7593-4FCF-AF15-C7553EF9E6F0}" srcOrd="7" destOrd="0" presId="urn:microsoft.com/office/officeart/2016/7/layout/RepeatingBendingProcessNew"/>
    <dgm:cxn modelId="{1C0B74FC-1D9C-49E2-84E0-910FA0838D19}" type="presParOf" srcId="{9DDCB71D-7593-4FCF-AF15-C7553EF9E6F0}" destId="{E048FCD3-C4B7-4A29-95A5-75EFF9258DB4}" srcOrd="0" destOrd="0" presId="urn:microsoft.com/office/officeart/2016/7/layout/RepeatingBendingProcessNew"/>
    <dgm:cxn modelId="{F723FACC-50F9-40DD-B5EF-0AA438BF10F4}" type="presParOf" srcId="{A2DB963D-0E1F-4460-8E59-7BEE52CFE3C7}" destId="{954E3876-5CCA-42B6-ADF8-AC92F088D3A6}" srcOrd="8" destOrd="0" presId="urn:microsoft.com/office/officeart/2016/7/layout/RepeatingBendingProcessNew"/>
    <dgm:cxn modelId="{DD56EABB-FEB8-4B93-9E14-77B6B52FB85E}" type="presParOf" srcId="{A2DB963D-0E1F-4460-8E59-7BEE52CFE3C7}" destId="{30E05221-F841-48A5-967C-B00457E13C4C}" srcOrd="9" destOrd="0" presId="urn:microsoft.com/office/officeart/2016/7/layout/RepeatingBendingProcessNew"/>
    <dgm:cxn modelId="{2869DCAD-C08A-426B-8012-97F61864FA90}" type="presParOf" srcId="{30E05221-F841-48A5-967C-B00457E13C4C}" destId="{1A1481F7-FF54-4DE1-ADAA-5AAF7E997773}" srcOrd="0" destOrd="0" presId="urn:microsoft.com/office/officeart/2016/7/layout/RepeatingBendingProcessNew"/>
    <dgm:cxn modelId="{B00D5D6E-F4C4-461B-8503-7A9449BBD05D}" type="presParOf" srcId="{A2DB963D-0E1F-4460-8E59-7BEE52CFE3C7}" destId="{47ED295A-FAAB-45AE-A418-BC2E91275502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C3976BA-21C6-4DA2-B532-F0C84B00C4BD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6508F4E-D90D-4E51-8F8B-2A105FBEDDC0}">
      <dgm:prSet/>
      <dgm:spPr/>
      <dgm:t>
        <a:bodyPr/>
        <a:lstStyle/>
        <a:p>
          <a:r>
            <a:rPr lang="en-US"/>
            <a:t>Hofstede’s model explains cultural differences using dimensions such as individualism and power distance (Hofstede, 2011) </a:t>
          </a:r>
        </a:p>
      </dgm:t>
    </dgm:pt>
    <dgm:pt modelId="{200BF04E-893D-4C64-8726-AB74D2088FE1}" type="parTrans" cxnId="{6D7DD372-C3B2-4FEE-936C-F166F4E484AD}">
      <dgm:prSet/>
      <dgm:spPr/>
      <dgm:t>
        <a:bodyPr/>
        <a:lstStyle/>
        <a:p>
          <a:endParaRPr lang="en-US"/>
        </a:p>
      </dgm:t>
    </dgm:pt>
    <dgm:pt modelId="{B5A9901E-E8AB-4EAC-B6CA-67E53E70C448}" type="sibTrans" cxnId="{6D7DD372-C3B2-4FEE-936C-F166F4E484AD}">
      <dgm:prSet/>
      <dgm:spPr/>
      <dgm:t>
        <a:bodyPr/>
        <a:lstStyle/>
        <a:p>
          <a:endParaRPr lang="en-US"/>
        </a:p>
      </dgm:t>
    </dgm:pt>
    <dgm:pt modelId="{552486AF-BFA9-4999-B9F7-FFC42ECAAF38}">
      <dgm:prSet/>
      <dgm:spPr/>
      <dgm:t>
        <a:bodyPr/>
        <a:lstStyle/>
        <a:p>
          <a:r>
            <a:rPr lang="en-US"/>
            <a:t>Individualism vs collectivism explains why UK negotiators act independently while Chinese negotiators prioritise group consensus (Hofstede, 2011) </a:t>
          </a:r>
        </a:p>
      </dgm:t>
    </dgm:pt>
    <dgm:pt modelId="{B941E9C2-C778-4F0D-B128-1FFA3CFDB97B}" type="parTrans" cxnId="{552EECDA-E37D-4DA5-A40F-AAE6C9AD438E}">
      <dgm:prSet/>
      <dgm:spPr/>
      <dgm:t>
        <a:bodyPr/>
        <a:lstStyle/>
        <a:p>
          <a:endParaRPr lang="en-US"/>
        </a:p>
      </dgm:t>
    </dgm:pt>
    <dgm:pt modelId="{68CDEBF5-B4B9-4DF7-911F-C5796B109DA3}" type="sibTrans" cxnId="{552EECDA-E37D-4DA5-A40F-AAE6C9AD438E}">
      <dgm:prSet/>
      <dgm:spPr/>
      <dgm:t>
        <a:bodyPr/>
        <a:lstStyle/>
        <a:p>
          <a:endParaRPr lang="en-US"/>
        </a:p>
      </dgm:t>
    </dgm:pt>
    <dgm:pt modelId="{727A6D75-7774-41B4-98D5-774E820D9BE3}">
      <dgm:prSet/>
      <dgm:spPr/>
      <dgm:t>
        <a:bodyPr/>
        <a:lstStyle/>
        <a:p>
          <a:r>
            <a:rPr lang="en-US"/>
            <a:t>Power distance explains why Chinese organisations rely on hierarchical decision-making (Nickerson, 2025) </a:t>
          </a:r>
        </a:p>
      </dgm:t>
    </dgm:pt>
    <dgm:pt modelId="{53D52D14-66D9-4E05-B76E-4CDAF7BD7D03}" type="parTrans" cxnId="{C95AD499-A15F-4E98-B2A1-9B6424D2A773}">
      <dgm:prSet/>
      <dgm:spPr/>
      <dgm:t>
        <a:bodyPr/>
        <a:lstStyle/>
        <a:p>
          <a:endParaRPr lang="en-US"/>
        </a:p>
      </dgm:t>
    </dgm:pt>
    <dgm:pt modelId="{51BACED3-5B1E-426A-A5DF-2C32C0D4EF58}" type="sibTrans" cxnId="{C95AD499-A15F-4E98-B2A1-9B6424D2A773}">
      <dgm:prSet/>
      <dgm:spPr/>
      <dgm:t>
        <a:bodyPr/>
        <a:lstStyle/>
        <a:p>
          <a:endParaRPr lang="en-US"/>
        </a:p>
      </dgm:t>
    </dgm:pt>
    <dgm:pt modelId="{FD199C78-5799-44D1-A7D7-90E75254DEAA}">
      <dgm:prSet/>
      <dgm:spPr/>
      <dgm:t>
        <a:bodyPr/>
        <a:lstStyle/>
        <a:p>
          <a:r>
            <a:rPr lang="en-US"/>
            <a:t>Long-term orientation explains China’s focus on sustained partnerships rather than quick deals (Hofstede, 2011) </a:t>
          </a:r>
        </a:p>
      </dgm:t>
    </dgm:pt>
    <dgm:pt modelId="{E99A6262-FB36-4CEF-A0C0-DB745BB3179C}" type="parTrans" cxnId="{CF45D982-4F62-4C0A-80B9-2F96F3EE1409}">
      <dgm:prSet/>
      <dgm:spPr/>
      <dgm:t>
        <a:bodyPr/>
        <a:lstStyle/>
        <a:p>
          <a:endParaRPr lang="en-US"/>
        </a:p>
      </dgm:t>
    </dgm:pt>
    <dgm:pt modelId="{2F64C5E8-2A7E-4A02-8116-DA2F7576BF1C}" type="sibTrans" cxnId="{CF45D982-4F62-4C0A-80B9-2F96F3EE1409}">
      <dgm:prSet/>
      <dgm:spPr/>
      <dgm:t>
        <a:bodyPr/>
        <a:lstStyle/>
        <a:p>
          <a:endParaRPr lang="en-US"/>
        </a:p>
      </dgm:t>
    </dgm:pt>
    <dgm:pt modelId="{B055A583-EABD-41B9-83F7-38C771FBFD98}">
      <dgm:prSet/>
      <dgm:spPr/>
      <dgm:t>
        <a:bodyPr/>
        <a:lstStyle/>
        <a:p>
          <a:r>
            <a:rPr lang="en-US"/>
            <a:t>The model helps predict negotiation behaviour across cultures (Nickerson, 2025) </a:t>
          </a:r>
        </a:p>
      </dgm:t>
    </dgm:pt>
    <dgm:pt modelId="{6090C38A-0248-457E-9F49-4A9D5907BF36}" type="parTrans" cxnId="{B6172EBF-BFA3-470E-AF62-BF955E51E58F}">
      <dgm:prSet/>
      <dgm:spPr/>
      <dgm:t>
        <a:bodyPr/>
        <a:lstStyle/>
        <a:p>
          <a:endParaRPr lang="en-US"/>
        </a:p>
      </dgm:t>
    </dgm:pt>
    <dgm:pt modelId="{61F6EAF9-BCF4-429E-90DF-82F303279728}" type="sibTrans" cxnId="{B6172EBF-BFA3-470E-AF62-BF955E51E58F}">
      <dgm:prSet/>
      <dgm:spPr/>
      <dgm:t>
        <a:bodyPr/>
        <a:lstStyle/>
        <a:p>
          <a:endParaRPr lang="en-US"/>
        </a:p>
      </dgm:t>
    </dgm:pt>
    <dgm:pt modelId="{5306C5BA-F1A7-4C99-95CB-6B1C2D73AFE8}">
      <dgm:prSet/>
      <dgm:spPr/>
      <dgm:t>
        <a:bodyPr/>
        <a:lstStyle/>
        <a:p>
          <a:r>
            <a:rPr lang="en-US"/>
            <a:t>However, it may oversimplify cultural differences and should be applied critically (Morrison, 2020)</a:t>
          </a:r>
        </a:p>
      </dgm:t>
    </dgm:pt>
    <dgm:pt modelId="{045F8AE6-5343-47CA-968E-DD252F2F5EBB}" type="parTrans" cxnId="{C0B59524-8171-473E-A8A3-5F8F80D36C9C}">
      <dgm:prSet/>
      <dgm:spPr/>
      <dgm:t>
        <a:bodyPr/>
        <a:lstStyle/>
        <a:p>
          <a:endParaRPr lang="en-US"/>
        </a:p>
      </dgm:t>
    </dgm:pt>
    <dgm:pt modelId="{81501030-C735-44BB-BF69-7122CA97C281}" type="sibTrans" cxnId="{C0B59524-8171-473E-A8A3-5F8F80D36C9C}">
      <dgm:prSet/>
      <dgm:spPr/>
      <dgm:t>
        <a:bodyPr/>
        <a:lstStyle/>
        <a:p>
          <a:endParaRPr lang="en-US"/>
        </a:p>
      </dgm:t>
    </dgm:pt>
    <dgm:pt modelId="{BFABFB19-5845-4726-9470-F2C08EBF063C}" type="pres">
      <dgm:prSet presAssocID="{0C3976BA-21C6-4DA2-B532-F0C84B00C4BD}" presName="linear" presStyleCnt="0">
        <dgm:presLayoutVars>
          <dgm:animLvl val="lvl"/>
          <dgm:resizeHandles val="exact"/>
        </dgm:presLayoutVars>
      </dgm:prSet>
      <dgm:spPr/>
    </dgm:pt>
    <dgm:pt modelId="{00B810EF-8F33-43C5-8F63-8F0A9F432A22}" type="pres">
      <dgm:prSet presAssocID="{16508F4E-D90D-4E51-8F8B-2A105FBEDDC0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38FCF8A7-0D8C-4367-93C8-4E0A5039C70C}" type="pres">
      <dgm:prSet presAssocID="{B5A9901E-E8AB-4EAC-B6CA-67E53E70C448}" presName="spacer" presStyleCnt="0"/>
      <dgm:spPr/>
    </dgm:pt>
    <dgm:pt modelId="{179056BF-F1DE-4C1D-9FC1-8FAF4567E0EC}" type="pres">
      <dgm:prSet presAssocID="{552486AF-BFA9-4999-B9F7-FFC42ECAAF38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82D28FDA-1146-4D68-973A-F9852D2CF77B}" type="pres">
      <dgm:prSet presAssocID="{68CDEBF5-B4B9-4DF7-911F-C5796B109DA3}" presName="spacer" presStyleCnt="0"/>
      <dgm:spPr/>
    </dgm:pt>
    <dgm:pt modelId="{EF8601FC-9B87-4A8D-8602-19E2B2311206}" type="pres">
      <dgm:prSet presAssocID="{727A6D75-7774-41B4-98D5-774E820D9BE3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1C85063D-D163-453D-82A7-6521F0FD702D}" type="pres">
      <dgm:prSet presAssocID="{51BACED3-5B1E-426A-A5DF-2C32C0D4EF58}" presName="spacer" presStyleCnt="0"/>
      <dgm:spPr/>
    </dgm:pt>
    <dgm:pt modelId="{2A4A3FF6-C35F-4EDA-B3EE-0ABFCF47F5C5}" type="pres">
      <dgm:prSet presAssocID="{FD199C78-5799-44D1-A7D7-90E75254DEAA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123CD8F0-2096-4EF8-A066-E0895BE7FE0A}" type="pres">
      <dgm:prSet presAssocID="{2F64C5E8-2A7E-4A02-8116-DA2F7576BF1C}" presName="spacer" presStyleCnt="0"/>
      <dgm:spPr/>
    </dgm:pt>
    <dgm:pt modelId="{3642CC46-F906-469C-A35C-F10718ADECBA}" type="pres">
      <dgm:prSet presAssocID="{B055A583-EABD-41B9-83F7-38C771FBFD98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30E4CF08-A315-4B5E-A846-2A3D09875F55}" type="pres">
      <dgm:prSet presAssocID="{61F6EAF9-BCF4-429E-90DF-82F303279728}" presName="spacer" presStyleCnt="0"/>
      <dgm:spPr/>
    </dgm:pt>
    <dgm:pt modelId="{C75C169A-0FC9-41DD-8E60-04B93DB85A8A}" type="pres">
      <dgm:prSet presAssocID="{5306C5BA-F1A7-4C99-95CB-6B1C2D73AFE8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09728C23-51F0-422C-A976-6F6AEBDC4EE4}" type="presOf" srcId="{727A6D75-7774-41B4-98D5-774E820D9BE3}" destId="{EF8601FC-9B87-4A8D-8602-19E2B2311206}" srcOrd="0" destOrd="0" presId="urn:microsoft.com/office/officeart/2005/8/layout/vList2"/>
    <dgm:cxn modelId="{C0B59524-8171-473E-A8A3-5F8F80D36C9C}" srcId="{0C3976BA-21C6-4DA2-B532-F0C84B00C4BD}" destId="{5306C5BA-F1A7-4C99-95CB-6B1C2D73AFE8}" srcOrd="5" destOrd="0" parTransId="{045F8AE6-5343-47CA-968E-DD252F2F5EBB}" sibTransId="{81501030-C735-44BB-BF69-7122CA97C281}"/>
    <dgm:cxn modelId="{6D7DD372-C3B2-4FEE-936C-F166F4E484AD}" srcId="{0C3976BA-21C6-4DA2-B532-F0C84B00C4BD}" destId="{16508F4E-D90D-4E51-8F8B-2A105FBEDDC0}" srcOrd="0" destOrd="0" parTransId="{200BF04E-893D-4C64-8726-AB74D2088FE1}" sibTransId="{B5A9901E-E8AB-4EAC-B6CA-67E53E70C448}"/>
    <dgm:cxn modelId="{77FCC27B-89A5-4525-8CEB-2934D018767F}" type="presOf" srcId="{552486AF-BFA9-4999-B9F7-FFC42ECAAF38}" destId="{179056BF-F1DE-4C1D-9FC1-8FAF4567E0EC}" srcOrd="0" destOrd="0" presId="urn:microsoft.com/office/officeart/2005/8/layout/vList2"/>
    <dgm:cxn modelId="{CF45D982-4F62-4C0A-80B9-2F96F3EE1409}" srcId="{0C3976BA-21C6-4DA2-B532-F0C84B00C4BD}" destId="{FD199C78-5799-44D1-A7D7-90E75254DEAA}" srcOrd="3" destOrd="0" parTransId="{E99A6262-FB36-4CEF-A0C0-DB745BB3179C}" sibTransId="{2F64C5E8-2A7E-4A02-8116-DA2F7576BF1C}"/>
    <dgm:cxn modelId="{881A6F8A-B076-4D50-9788-E0A9B29D87EA}" type="presOf" srcId="{16508F4E-D90D-4E51-8F8B-2A105FBEDDC0}" destId="{00B810EF-8F33-43C5-8F63-8F0A9F432A22}" srcOrd="0" destOrd="0" presId="urn:microsoft.com/office/officeart/2005/8/layout/vList2"/>
    <dgm:cxn modelId="{C95AD499-A15F-4E98-B2A1-9B6424D2A773}" srcId="{0C3976BA-21C6-4DA2-B532-F0C84B00C4BD}" destId="{727A6D75-7774-41B4-98D5-774E820D9BE3}" srcOrd="2" destOrd="0" parTransId="{53D52D14-66D9-4E05-B76E-4CDAF7BD7D03}" sibTransId="{51BACED3-5B1E-426A-A5DF-2C32C0D4EF58}"/>
    <dgm:cxn modelId="{9FFA589B-AC5A-41A4-B019-CF4DD39840FF}" type="presOf" srcId="{FD199C78-5799-44D1-A7D7-90E75254DEAA}" destId="{2A4A3FF6-C35F-4EDA-B3EE-0ABFCF47F5C5}" srcOrd="0" destOrd="0" presId="urn:microsoft.com/office/officeart/2005/8/layout/vList2"/>
    <dgm:cxn modelId="{04EA5DAA-9A50-4083-A74A-C3E99D1AEC65}" type="presOf" srcId="{0C3976BA-21C6-4DA2-B532-F0C84B00C4BD}" destId="{BFABFB19-5845-4726-9470-F2C08EBF063C}" srcOrd="0" destOrd="0" presId="urn:microsoft.com/office/officeart/2005/8/layout/vList2"/>
    <dgm:cxn modelId="{B6172EBF-BFA3-470E-AF62-BF955E51E58F}" srcId="{0C3976BA-21C6-4DA2-B532-F0C84B00C4BD}" destId="{B055A583-EABD-41B9-83F7-38C771FBFD98}" srcOrd="4" destOrd="0" parTransId="{6090C38A-0248-457E-9F49-4A9D5907BF36}" sibTransId="{61F6EAF9-BCF4-429E-90DF-82F303279728}"/>
    <dgm:cxn modelId="{4F39C9D6-5779-4F29-A516-39B4D5D5715B}" type="presOf" srcId="{5306C5BA-F1A7-4C99-95CB-6B1C2D73AFE8}" destId="{C75C169A-0FC9-41DD-8E60-04B93DB85A8A}" srcOrd="0" destOrd="0" presId="urn:microsoft.com/office/officeart/2005/8/layout/vList2"/>
    <dgm:cxn modelId="{552EECDA-E37D-4DA5-A40F-AAE6C9AD438E}" srcId="{0C3976BA-21C6-4DA2-B532-F0C84B00C4BD}" destId="{552486AF-BFA9-4999-B9F7-FFC42ECAAF38}" srcOrd="1" destOrd="0" parTransId="{B941E9C2-C778-4F0D-B128-1FFA3CFDB97B}" sibTransId="{68CDEBF5-B4B9-4DF7-911F-C5796B109DA3}"/>
    <dgm:cxn modelId="{463BE4DE-C480-4A95-BB29-C8646278A60B}" type="presOf" srcId="{B055A583-EABD-41B9-83F7-38C771FBFD98}" destId="{3642CC46-F906-469C-A35C-F10718ADECBA}" srcOrd="0" destOrd="0" presId="urn:microsoft.com/office/officeart/2005/8/layout/vList2"/>
    <dgm:cxn modelId="{40225A41-556D-47CD-BC05-8F49CC210531}" type="presParOf" srcId="{BFABFB19-5845-4726-9470-F2C08EBF063C}" destId="{00B810EF-8F33-43C5-8F63-8F0A9F432A22}" srcOrd="0" destOrd="0" presId="urn:microsoft.com/office/officeart/2005/8/layout/vList2"/>
    <dgm:cxn modelId="{9C2306F2-7B4F-4180-8E8D-6684DB5ED1CF}" type="presParOf" srcId="{BFABFB19-5845-4726-9470-F2C08EBF063C}" destId="{38FCF8A7-0D8C-4367-93C8-4E0A5039C70C}" srcOrd="1" destOrd="0" presId="urn:microsoft.com/office/officeart/2005/8/layout/vList2"/>
    <dgm:cxn modelId="{ADF11B59-44CA-4F4C-9468-27779A94723E}" type="presParOf" srcId="{BFABFB19-5845-4726-9470-F2C08EBF063C}" destId="{179056BF-F1DE-4C1D-9FC1-8FAF4567E0EC}" srcOrd="2" destOrd="0" presId="urn:microsoft.com/office/officeart/2005/8/layout/vList2"/>
    <dgm:cxn modelId="{8972D755-AC91-4680-ABFD-E498950B2A09}" type="presParOf" srcId="{BFABFB19-5845-4726-9470-F2C08EBF063C}" destId="{82D28FDA-1146-4D68-973A-F9852D2CF77B}" srcOrd="3" destOrd="0" presId="urn:microsoft.com/office/officeart/2005/8/layout/vList2"/>
    <dgm:cxn modelId="{BFABF24F-CDAF-4C82-8821-56F866EDAEBE}" type="presParOf" srcId="{BFABFB19-5845-4726-9470-F2C08EBF063C}" destId="{EF8601FC-9B87-4A8D-8602-19E2B2311206}" srcOrd="4" destOrd="0" presId="urn:microsoft.com/office/officeart/2005/8/layout/vList2"/>
    <dgm:cxn modelId="{124B1D9A-FE91-477D-B816-811AEE265605}" type="presParOf" srcId="{BFABFB19-5845-4726-9470-F2C08EBF063C}" destId="{1C85063D-D163-453D-82A7-6521F0FD702D}" srcOrd="5" destOrd="0" presId="urn:microsoft.com/office/officeart/2005/8/layout/vList2"/>
    <dgm:cxn modelId="{2231C853-F484-470C-BE08-24BD0684B68C}" type="presParOf" srcId="{BFABFB19-5845-4726-9470-F2C08EBF063C}" destId="{2A4A3FF6-C35F-4EDA-B3EE-0ABFCF47F5C5}" srcOrd="6" destOrd="0" presId="urn:microsoft.com/office/officeart/2005/8/layout/vList2"/>
    <dgm:cxn modelId="{8E1E0677-B6C8-4629-9194-5DC0C9E90803}" type="presParOf" srcId="{BFABFB19-5845-4726-9470-F2C08EBF063C}" destId="{123CD8F0-2096-4EF8-A066-E0895BE7FE0A}" srcOrd="7" destOrd="0" presId="urn:microsoft.com/office/officeart/2005/8/layout/vList2"/>
    <dgm:cxn modelId="{C35DE039-2C55-4626-8C36-31E500EB1F27}" type="presParOf" srcId="{BFABFB19-5845-4726-9470-F2C08EBF063C}" destId="{3642CC46-F906-469C-A35C-F10718ADECBA}" srcOrd="8" destOrd="0" presId="urn:microsoft.com/office/officeart/2005/8/layout/vList2"/>
    <dgm:cxn modelId="{EC07B4A2-999A-40C8-BE32-E1930AB09B7F}" type="presParOf" srcId="{BFABFB19-5845-4726-9470-F2C08EBF063C}" destId="{30E4CF08-A315-4B5E-A846-2A3D09875F55}" srcOrd="9" destOrd="0" presId="urn:microsoft.com/office/officeart/2005/8/layout/vList2"/>
    <dgm:cxn modelId="{5418365B-87CD-4197-9373-C91E10BE526F}" type="presParOf" srcId="{BFABFB19-5845-4726-9470-F2C08EBF063C}" destId="{C75C169A-0FC9-41DD-8E60-04B93DB85A8A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055478B-83D2-429E-8E8E-F3F36467930B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55B7468-F41D-4C62-B783-B5D68C47DC7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UK communication is low-context, meaning messages are direct and explicit (Shonk, 2019) </a:t>
          </a:r>
        </a:p>
      </dgm:t>
    </dgm:pt>
    <dgm:pt modelId="{D7ADBEFD-57CF-45A0-90D8-96EE2DFB701D}" type="parTrans" cxnId="{D6EB5E1A-9C70-42C3-BFFD-46C66B232182}">
      <dgm:prSet/>
      <dgm:spPr/>
      <dgm:t>
        <a:bodyPr/>
        <a:lstStyle/>
        <a:p>
          <a:endParaRPr lang="en-US"/>
        </a:p>
      </dgm:t>
    </dgm:pt>
    <dgm:pt modelId="{53F3CE3A-6677-43E9-BC38-126695CAB3B9}" type="sibTrans" cxnId="{D6EB5E1A-9C70-42C3-BFFD-46C66B232182}">
      <dgm:prSet/>
      <dgm:spPr/>
      <dgm:t>
        <a:bodyPr/>
        <a:lstStyle/>
        <a:p>
          <a:endParaRPr lang="en-US"/>
        </a:p>
      </dgm:t>
    </dgm:pt>
    <dgm:pt modelId="{7F43F415-07D0-4439-8A41-2A2C5AE806F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Chinese communication is high-context, relying on implied meaning and non-verbal cues (Chaney &amp; Martin, 2021) </a:t>
          </a:r>
        </a:p>
      </dgm:t>
    </dgm:pt>
    <dgm:pt modelId="{A34327A0-22DA-4B40-9356-5832AD1F18DF}" type="parTrans" cxnId="{2FE49FC0-227F-475D-8778-F521738CA1C4}">
      <dgm:prSet/>
      <dgm:spPr/>
      <dgm:t>
        <a:bodyPr/>
        <a:lstStyle/>
        <a:p>
          <a:endParaRPr lang="en-US"/>
        </a:p>
      </dgm:t>
    </dgm:pt>
    <dgm:pt modelId="{F60E8679-2DEF-4A9D-BAFE-8B3D83E3BB8D}" type="sibTrans" cxnId="{2FE49FC0-227F-475D-8778-F521738CA1C4}">
      <dgm:prSet/>
      <dgm:spPr/>
      <dgm:t>
        <a:bodyPr/>
        <a:lstStyle/>
        <a:p>
          <a:endParaRPr lang="en-US"/>
        </a:p>
      </dgm:t>
    </dgm:pt>
    <dgm:pt modelId="{B15BEDC8-DF2D-4A5B-AA6E-2275B46FF69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Direct disagreement in the UK may cause loss of face in Chinese culture (Liu, Lu &amp; Zhan, 2021) </a:t>
          </a:r>
        </a:p>
      </dgm:t>
    </dgm:pt>
    <dgm:pt modelId="{CB3C4470-327A-42F7-B907-3679F328447D}" type="parTrans" cxnId="{67F27529-41F5-404B-9BFF-E299F77CA066}">
      <dgm:prSet/>
      <dgm:spPr/>
      <dgm:t>
        <a:bodyPr/>
        <a:lstStyle/>
        <a:p>
          <a:endParaRPr lang="en-US"/>
        </a:p>
      </dgm:t>
    </dgm:pt>
    <dgm:pt modelId="{E1E01F67-3D80-47A7-A8FA-3FA59AE7C08C}" type="sibTrans" cxnId="{67F27529-41F5-404B-9BFF-E299F77CA066}">
      <dgm:prSet/>
      <dgm:spPr/>
      <dgm:t>
        <a:bodyPr/>
        <a:lstStyle/>
        <a:p>
          <a:endParaRPr lang="en-US"/>
        </a:p>
      </dgm:t>
    </dgm:pt>
    <dgm:pt modelId="{022B8AD4-79D6-427A-B5E8-FCE4BE7E992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Silence in Chinese negotiation often indicates reflection rather than disagreement (Shonk, 2019) </a:t>
          </a:r>
        </a:p>
      </dgm:t>
    </dgm:pt>
    <dgm:pt modelId="{AB64B33D-C329-4AA3-8C21-130D9CA9E41E}" type="parTrans" cxnId="{21AAAA75-2E53-4935-98C6-C5A22358453F}">
      <dgm:prSet/>
      <dgm:spPr/>
      <dgm:t>
        <a:bodyPr/>
        <a:lstStyle/>
        <a:p>
          <a:endParaRPr lang="en-US"/>
        </a:p>
      </dgm:t>
    </dgm:pt>
    <dgm:pt modelId="{03A80561-1640-44BC-97B4-DD4AFF6446FB}" type="sibTrans" cxnId="{21AAAA75-2E53-4935-98C6-C5A22358453F}">
      <dgm:prSet/>
      <dgm:spPr/>
      <dgm:t>
        <a:bodyPr/>
        <a:lstStyle/>
        <a:p>
          <a:endParaRPr lang="en-US"/>
        </a:p>
      </dgm:t>
    </dgm:pt>
    <dgm:pt modelId="{43314361-8FAA-4A80-B2B5-407BB219A36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For example, “we will consider it” may signal hesitation rather than agreement (Shonk, 2019) </a:t>
          </a:r>
        </a:p>
      </dgm:t>
    </dgm:pt>
    <dgm:pt modelId="{35BA924D-3E6C-40C2-BA53-1BBF4B2FFBE9}" type="parTrans" cxnId="{A73DA338-2E68-46BA-AFBA-6A52DD7D1D33}">
      <dgm:prSet/>
      <dgm:spPr/>
      <dgm:t>
        <a:bodyPr/>
        <a:lstStyle/>
        <a:p>
          <a:endParaRPr lang="en-US"/>
        </a:p>
      </dgm:t>
    </dgm:pt>
    <dgm:pt modelId="{83049D44-008E-40C8-A74B-1ED05A51FC5C}" type="sibTrans" cxnId="{A73DA338-2E68-46BA-AFBA-6A52DD7D1D33}">
      <dgm:prSet/>
      <dgm:spPr/>
      <dgm:t>
        <a:bodyPr/>
        <a:lstStyle/>
        <a:p>
          <a:endParaRPr lang="en-US"/>
        </a:p>
      </dgm:t>
    </dgm:pt>
    <dgm:pt modelId="{238A65DB-7406-4285-A667-497D6E0211B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Misinterpretation of communication styles can lead to failed negotiations (Čuhlová &amp; Demel, 2024) </a:t>
          </a:r>
        </a:p>
      </dgm:t>
    </dgm:pt>
    <dgm:pt modelId="{06D0164B-38D7-483A-B5B6-C926254D7719}" type="parTrans" cxnId="{1F9C0286-F0EF-47DC-BE40-CCC9275E31C8}">
      <dgm:prSet/>
      <dgm:spPr/>
      <dgm:t>
        <a:bodyPr/>
        <a:lstStyle/>
        <a:p>
          <a:endParaRPr lang="en-US"/>
        </a:p>
      </dgm:t>
    </dgm:pt>
    <dgm:pt modelId="{E1BB511B-5DC6-4A4B-9B2B-F40603BC290F}" type="sibTrans" cxnId="{1F9C0286-F0EF-47DC-BE40-CCC9275E31C8}">
      <dgm:prSet/>
      <dgm:spPr/>
      <dgm:t>
        <a:bodyPr/>
        <a:lstStyle/>
        <a:p>
          <a:endParaRPr lang="en-US"/>
        </a:p>
      </dgm:t>
    </dgm:pt>
    <dgm:pt modelId="{526ED410-7073-40FA-935D-09FF81EDB4EB}" type="pres">
      <dgm:prSet presAssocID="{0055478B-83D2-429E-8E8E-F3F36467930B}" presName="diagram" presStyleCnt="0">
        <dgm:presLayoutVars>
          <dgm:dir/>
          <dgm:resizeHandles val="exact"/>
        </dgm:presLayoutVars>
      </dgm:prSet>
      <dgm:spPr/>
    </dgm:pt>
    <dgm:pt modelId="{25E1D4C7-CDE6-443A-9F16-D1330DE9FD20}" type="pres">
      <dgm:prSet presAssocID="{255B7468-F41D-4C62-B783-B5D68C47DC73}" presName="node" presStyleLbl="node1" presStyleIdx="0" presStyleCnt="6">
        <dgm:presLayoutVars>
          <dgm:bulletEnabled val="1"/>
        </dgm:presLayoutVars>
      </dgm:prSet>
      <dgm:spPr/>
    </dgm:pt>
    <dgm:pt modelId="{94CB68F0-7088-4993-ABDF-0F0401376A78}" type="pres">
      <dgm:prSet presAssocID="{53F3CE3A-6677-43E9-BC38-126695CAB3B9}" presName="sibTrans" presStyleCnt="0"/>
      <dgm:spPr/>
    </dgm:pt>
    <dgm:pt modelId="{6AC2C15D-47A6-49CD-BBF1-5086753EC39F}" type="pres">
      <dgm:prSet presAssocID="{7F43F415-07D0-4439-8A41-2A2C5AE806F6}" presName="node" presStyleLbl="node1" presStyleIdx="1" presStyleCnt="6">
        <dgm:presLayoutVars>
          <dgm:bulletEnabled val="1"/>
        </dgm:presLayoutVars>
      </dgm:prSet>
      <dgm:spPr/>
    </dgm:pt>
    <dgm:pt modelId="{C4BCF26D-A6EE-44A9-96F4-04BF4D9BC31C}" type="pres">
      <dgm:prSet presAssocID="{F60E8679-2DEF-4A9D-BAFE-8B3D83E3BB8D}" presName="sibTrans" presStyleCnt="0"/>
      <dgm:spPr/>
    </dgm:pt>
    <dgm:pt modelId="{CAF86F16-7B43-4FF5-8EF3-9505B6F81FF6}" type="pres">
      <dgm:prSet presAssocID="{B15BEDC8-DF2D-4A5B-AA6E-2275B46FF69D}" presName="node" presStyleLbl="node1" presStyleIdx="2" presStyleCnt="6">
        <dgm:presLayoutVars>
          <dgm:bulletEnabled val="1"/>
        </dgm:presLayoutVars>
      </dgm:prSet>
      <dgm:spPr/>
    </dgm:pt>
    <dgm:pt modelId="{C2F56AA6-22DE-485A-AD92-61C00026EFCC}" type="pres">
      <dgm:prSet presAssocID="{E1E01F67-3D80-47A7-A8FA-3FA59AE7C08C}" presName="sibTrans" presStyleCnt="0"/>
      <dgm:spPr/>
    </dgm:pt>
    <dgm:pt modelId="{D88F6377-AA5B-451A-8774-B379989686CC}" type="pres">
      <dgm:prSet presAssocID="{022B8AD4-79D6-427A-B5E8-FCE4BE7E9927}" presName="node" presStyleLbl="node1" presStyleIdx="3" presStyleCnt="6">
        <dgm:presLayoutVars>
          <dgm:bulletEnabled val="1"/>
        </dgm:presLayoutVars>
      </dgm:prSet>
      <dgm:spPr/>
    </dgm:pt>
    <dgm:pt modelId="{1A0BF58C-8F13-45F4-BAB9-18BC73667E15}" type="pres">
      <dgm:prSet presAssocID="{03A80561-1640-44BC-97B4-DD4AFF6446FB}" presName="sibTrans" presStyleCnt="0"/>
      <dgm:spPr/>
    </dgm:pt>
    <dgm:pt modelId="{A37C9D5F-BEDD-4B66-9AA0-147C881712DE}" type="pres">
      <dgm:prSet presAssocID="{43314361-8FAA-4A80-B2B5-407BB219A363}" presName="node" presStyleLbl="node1" presStyleIdx="4" presStyleCnt="6">
        <dgm:presLayoutVars>
          <dgm:bulletEnabled val="1"/>
        </dgm:presLayoutVars>
      </dgm:prSet>
      <dgm:spPr/>
    </dgm:pt>
    <dgm:pt modelId="{C21E4605-CE4F-4B1D-8F15-454E13EE82E3}" type="pres">
      <dgm:prSet presAssocID="{83049D44-008E-40C8-A74B-1ED05A51FC5C}" presName="sibTrans" presStyleCnt="0"/>
      <dgm:spPr/>
    </dgm:pt>
    <dgm:pt modelId="{0871BC7D-99C9-4CCB-B69A-8FDA18E363E5}" type="pres">
      <dgm:prSet presAssocID="{238A65DB-7406-4285-A667-497D6E0211B9}" presName="node" presStyleLbl="node1" presStyleIdx="5" presStyleCnt="6">
        <dgm:presLayoutVars>
          <dgm:bulletEnabled val="1"/>
        </dgm:presLayoutVars>
      </dgm:prSet>
      <dgm:spPr/>
    </dgm:pt>
  </dgm:ptLst>
  <dgm:cxnLst>
    <dgm:cxn modelId="{5EA16D0F-0464-4E25-8FB8-7A3D47292822}" type="presOf" srcId="{7F43F415-07D0-4439-8A41-2A2C5AE806F6}" destId="{6AC2C15D-47A6-49CD-BBF1-5086753EC39F}" srcOrd="0" destOrd="0" presId="urn:microsoft.com/office/officeart/2005/8/layout/default"/>
    <dgm:cxn modelId="{762AD618-9466-4554-AC5B-E32C6700AFD9}" type="presOf" srcId="{255B7468-F41D-4C62-B783-B5D68C47DC73}" destId="{25E1D4C7-CDE6-443A-9F16-D1330DE9FD20}" srcOrd="0" destOrd="0" presId="urn:microsoft.com/office/officeart/2005/8/layout/default"/>
    <dgm:cxn modelId="{D6EB5E1A-9C70-42C3-BFFD-46C66B232182}" srcId="{0055478B-83D2-429E-8E8E-F3F36467930B}" destId="{255B7468-F41D-4C62-B783-B5D68C47DC73}" srcOrd="0" destOrd="0" parTransId="{D7ADBEFD-57CF-45A0-90D8-96EE2DFB701D}" sibTransId="{53F3CE3A-6677-43E9-BC38-126695CAB3B9}"/>
    <dgm:cxn modelId="{67F27529-41F5-404B-9BFF-E299F77CA066}" srcId="{0055478B-83D2-429E-8E8E-F3F36467930B}" destId="{B15BEDC8-DF2D-4A5B-AA6E-2275B46FF69D}" srcOrd="2" destOrd="0" parTransId="{CB3C4470-327A-42F7-B907-3679F328447D}" sibTransId="{E1E01F67-3D80-47A7-A8FA-3FA59AE7C08C}"/>
    <dgm:cxn modelId="{EF17FA33-A7D4-4C9F-AAFE-8577446B074C}" type="presOf" srcId="{0055478B-83D2-429E-8E8E-F3F36467930B}" destId="{526ED410-7073-40FA-935D-09FF81EDB4EB}" srcOrd="0" destOrd="0" presId="urn:microsoft.com/office/officeart/2005/8/layout/default"/>
    <dgm:cxn modelId="{A73DA338-2E68-46BA-AFBA-6A52DD7D1D33}" srcId="{0055478B-83D2-429E-8E8E-F3F36467930B}" destId="{43314361-8FAA-4A80-B2B5-407BB219A363}" srcOrd="4" destOrd="0" parTransId="{35BA924D-3E6C-40C2-BA53-1BBF4B2FFBE9}" sibTransId="{83049D44-008E-40C8-A74B-1ED05A51FC5C}"/>
    <dgm:cxn modelId="{D7059A70-CE75-47B8-B8AE-37E7CFE8F951}" type="presOf" srcId="{238A65DB-7406-4285-A667-497D6E0211B9}" destId="{0871BC7D-99C9-4CCB-B69A-8FDA18E363E5}" srcOrd="0" destOrd="0" presId="urn:microsoft.com/office/officeart/2005/8/layout/default"/>
    <dgm:cxn modelId="{21AAAA75-2E53-4935-98C6-C5A22358453F}" srcId="{0055478B-83D2-429E-8E8E-F3F36467930B}" destId="{022B8AD4-79D6-427A-B5E8-FCE4BE7E9927}" srcOrd="3" destOrd="0" parTransId="{AB64B33D-C329-4AA3-8C21-130D9CA9E41E}" sibTransId="{03A80561-1640-44BC-97B4-DD4AFF6446FB}"/>
    <dgm:cxn modelId="{1F9C0286-F0EF-47DC-BE40-CCC9275E31C8}" srcId="{0055478B-83D2-429E-8E8E-F3F36467930B}" destId="{238A65DB-7406-4285-A667-497D6E0211B9}" srcOrd="5" destOrd="0" parTransId="{06D0164B-38D7-483A-B5B6-C926254D7719}" sibTransId="{E1BB511B-5DC6-4A4B-9B2B-F40603BC290F}"/>
    <dgm:cxn modelId="{16667CB2-6D0C-4F32-BAC4-D70DB9AAC40E}" type="presOf" srcId="{43314361-8FAA-4A80-B2B5-407BB219A363}" destId="{A37C9D5F-BEDD-4B66-9AA0-147C881712DE}" srcOrd="0" destOrd="0" presId="urn:microsoft.com/office/officeart/2005/8/layout/default"/>
    <dgm:cxn modelId="{2FE49FC0-227F-475D-8778-F521738CA1C4}" srcId="{0055478B-83D2-429E-8E8E-F3F36467930B}" destId="{7F43F415-07D0-4439-8A41-2A2C5AE806F6}" srcOrd="1" destOrd="0" parTransId="{A34327A0-22DA-4B40-9356-5832AD1F18DF}" sibTransId="{F60E8679-2DEF-4A9D-BAFE-8B3D83E3BB8D}"/>
    <dgm:cxn modelId="{76298CE6-36B9-4D3E-AC9D-ECAF1AB75D27}" type="presOf" srcId="{022B8AD4-79D6-427A-B5E8-FCE4BE7E9927}" destId="{D88F6377-AA5B-451A-8774-B379989686CC}" srcOrd="0" destOrd="0" presId="urn:microsoft.com/office/officeart/2005/8/layout/default"/>
    <dgm:cxn modelId="{6D79E7F1-95F5-4FA1-9F74-68C72C2C0E28}" type="presOf" srcId="{B15BEDC8-DF2D-4A5B-AA6E-2275B46FF69D}" destId="{CAF86F16-7B43-4FF5-8EF3-9505B6F81FF6}" srcOrd="0" destOrd="0" presId="urn:microsoft.com/office/officeart/2005/8/layout/default"/>
    <dgm:cxn modelId="{D413B7B2-297E-49A0-9D8F-73E0F46799E4}" type="presParOf" srcId="{526ED410-7073-40FA-935D-09FF81EDB4EB}" destId="{25E1D4C7-CDE6-443A-9F16-D1330DE9FD20}" srcOrd="0" destOrd="0" presId="urn:microsoft.com/office/officeart/2005/8/layout/default"/>
    <dgm:cxn modelId="{987432A2-8D52-45FC-B40C-50F42CB7E2FB}" type="presParOf" srcId="{526ED410-7073-40FA-935D-09FF81EDB4EB}" destId="{94CB68F0-7088-4993-ABDF-0F0401376A78}" srcOrd="1" destOrd="0" presId="urn:microsoft.com/office/officeart/2005/8/layout/default"/>
    <dgm:cxn modelId="{B27F4522-78C2-4F7F-B92C-96EAFE3889B6}" type="presParOf" srcId="{526ED410-7073-40FA-935D-09FF81EDB4EB}" destId="{6AC2C15D-47A6-49CD-BBF1-5086753EC39F}" srcOrd="2" destOrd="0" presId="urn:microsoft.com/office/officeart/2005/8/layout/default"/>
    <dgm:cxn modelId="{3FD40587-466E-40D6-9D3C-9B41BBA93721}" type="presParOf" srcId="{526ED410-7073-40FA-935D-09FF81EDB4EB}" destId="{C4BCF26D-A6EE-44A9-96F4-04BF4D9BC31C}" srcOrd="3" destOrd="0" presId="urn:microsoft.com/office/officeart/2005/8/layout/default"/>
    <dgm:cxn modelId="{EC1E04E8-56E4-4286-8E55-BA901D1C23B5}" type="presParOf" srcId="{526ED410-7073-40FA-935D-09FF81EDB4EB}" destId="{CAF86F16-7B43-4FF5-8EF3-9505B6F81FF6}" srcOrd="4" destOrd="0" presId="urn:microsoft.com/office/officeart/2005/8/layout/default"/>
    <dgm:cxn modelId="{599347FB-C76E-4B54-A1CE-C4F923B1086A}" type="presParOf" srcId="{526ED410-7073-40FA-935D-09FF81EDB4EB}" destId="{C2F56AA6-22DE-485A-AD92-61C00026EFCC}" srcOrd="5" destOrd="0" presId="urn:microsoft.com/office/officeart/2005/8/layout/default"/>
    <dgm:cxn modelId="{C6C7FDF4-9633-4396-970C-9336AD9DC347}" type="presParOf" srcId="{526ED410-7073-40FA-935D-09FF81EDB4EB}" destId="{D88F6377-AA5B-451A-8774-B379989686CC}" srcOrd="6" destOrd="0" presId="urn:microsoft.com/office/officeart/2005/8/layout/default"/>
    <dgm:cxn modelId="{540A606F-F51D-42BC-8EC0-D728FA545ED7}" type="presParOf" srcId="{526ED410-7073-40FA-935D-09FF81EDB4EB}" destId="{1A0BF58C-8F13-45F4-BAB9-18BC73667E15}" srcOrd="7" destOrd="0" presId="urn:microsoft.com/office/officeart/2005/8/layout/default"/>
    <dgm:cxn modelId="{26673716-96F3-4544-8FB9-7CDDA20B54ED}" type="presParOf" srcId="{526ED410-7073-40FA-935D-09FF81EDB4EB}" destId="{A37C9D5F-BEDD-4B66-9AA0-147C881712DE}" srcOrd="8" destOrd="0" presId="urn:microsoft.com/office/officeart/2005/8/layout/default"/>
    <dgm:cxn modelId="{4043BB8E-030C-4B1F-9324-EC7E17045CE9}" type="presParOf" srcId="{526ED410-7073-40FA-935D-09FF81EDB4EB}" destId="{C21E4605-CE4F-4B1D-8F15-454E13EE82E3}" srcOrd="9" destOrd="0" presId="urn:microsoft.com/office/officeart/2005/8/layout/default"/>
    <dgm:cxn modelId="{4ECEB83D-45A7-42DA-A358-C12A84D826E8}" type="presParOf" srcId="{526ED410-7073-40FA-935D-09FF81EDB4EB}" destId="{0871BC7D-99C9-4CCB-B69A-8FDA18E363E5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B1F791E-2D3C-4114-BD67-CC7991C391D1}" type="doc">
      <dgm:prSet loTypeId="urn:microsoft.com/office/officeart/2005/8/layout/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FCF2C2F-BF39-4A37-9CC8-3FB4CFF20B8D}">
      <dgm:prSet/>
      <dgm:spPr/>
      <dgm:t>
        <a:bodyPr/>
        <a:lstStyle/>
        <a:p>
          <a:r>
            <a:rPr lang="en-US"/>
            <a:t>Cultural intelligence is the ability to adapt behaviour across different cultural contexts (Mammadov &amp; Wald, 2025) </a:t>
          </a:r>
        </a:p>
      </dgm:t>
    </dgm:pt>
    <dgm:pt modelId="{BF0AEA36-E143-4492-9C06-666FFB1D65EC}" type="parTrans" cxnId="{A442F982-D389-4AE6-B32C-80987342914E}">
      <dgm:prSet/>
      <dgm:spPr/>
      <dgm:t>
        <a:bodyPr/>
        <a:lstStyle/>
        <a:p>
          <a:endParaRPr lang="en-US"/>
        </a:p>
      </dgm:t>
    </dgm:pt>
    <dgm:pt modelId="{1FD45FB9-5A67-4BE9-B904-A9D3767E52C9}" type="sibTrans" cxnId="{A442F982-D389-4AE6-B32C-80987342914E}">
      <dgm:prSet/>
      <dgm:spPr/>
      <dgm:t>
        <a:bodyPr/>
        <a:lstStyle/>
        <a:p>
          <a:endParaRPr lang="en-US"/>
        </a:p>
      </dgm:t>
    </dgm:pt>
    <dgm:pt modelId="{007BB618-ECFE-40A0-B53C-2310BE2BB02E}">
      <dgm:prSet/>
      <dgm:spPr/>
      <dgm:t>
        <a:bodyPr/>
        <a:lstStyle/>
        <a:p>
          <a:r>
            <a:rPr lang="en-US"/>
            <a:t>It includes cognitive, motivational, and behavioural components (Haikuo, 2025) </a:t>
          </a:r>
        </a:p>
      </dgm:t>
    </dgm:pt>
    <dgm:pt modelId="{88BA10DD-4FDD-494D-A2A6-F4C72A34C5EA}" type="parTrans" cxnId="{7589118A-83E6-4C67-BB03-71879B2B73EB}">
      <dgm:prSet/>
      <dgm:spPr/>
      <dgm:t>
        <a:bodyPr/>
        <a:lstStyle/>
        <a:p>
          <a:endParaRPr lang="en-US"/>
        </a:p>
      </dgm:t>
    </dgm:pt>
    <dgm:pt modelId="{E146E67B-D03A-44D3-847D-85ACC0683DF4}" type="sibTrans" cxnId="{7589118A-83E6-4C67-BB03-71879B2B73EB}">
      <dgm:prSet/>
      <dgm:spPr/>
      <dgm:t>
        <a:bodyPr/>
        <a:lstStyle/>
        <a:p>
          <a:endParaRPr lang="en-US"/>
        </a:p>
      </dgm:t>
    </dgm:pt>
    <dgm:pt modelId="{1C52758F-7258-40F9-B8E6-55C599F312C2}">
      <dgm:prSet/>
      <dgm:spPr/>
      <dgm:t>
        <a:bodyPr/>
        <a:lstStyle/>
        <a:p>
          <a:r>
            <a:rPr lang="en-US"/>
            <a:t>High CQ improves communication and negotiation effectiveness (Mammadov &amp; Wald, 2025) </a:t>
          </a:r>
        </a:p>
      </dgm:t>
    </dgm:pt>
    <dgm:pt modelId="{B75D2393-5E28-4AB5-9B10-F291C5173E63}" type="parTrans" cxnId="{26DB6DD1-8074-405D-9F12-901F2FF6A2E7}">
      <dgm:prSet/>
      <dgm:spPr/>
      <dgm:t>
        <a:bodyPr/>
        <a:lstStyle/>
        <a:p>
          <a:endParaRPr lang="en-US"/>
        </a:p>
      </dgm:t>
    </dgm:pt>
    <dgm:pt modelId="{C878AD7A-5142-4C0B-BCF5-8528CBB97155}" type="sibTrans" cxnId="{26DB6DD1-8074-405D-9F12-901F2FF6A2E7}">
      <dgm:prSet/>
      <dgm:spPr/>
      <dgm:t>
        <a:bodyPr/>
        <a:lstStyle/>
        <a:p>
          <a:endParaRPr lang="en-US"/>
        </a:p>
      </dgm:t>
    </dgm:pt>
    <dgm:pt modelId="{1D2388DB-81BD-4D46-A061-29B64FF7973F}">
      <dgm:prSet/>
      <dgm:spPr/>
      <dgm:t>
        <a:bodyPr/>
        <a:lstStyle/>
        <a:p>
          <a:r>
            <a:rPr lang="en-US"/>
            <a:t>It allows negotiators to interpret unfamiliar cultural behaviours accurately (Haikuo, 2025) </a:t>
          </a:r>
        </a:p>
      </dgm:t>
    </dgm:pt>
    <dgm:pt modelId="{F233399D-A1F6-498D-9CC8-9A7177E378DC}" type="parTrans" cxnId="{E874A5E8-ECCB-4AA0-8278-8E2AC549A6D1}">
      <dgm:prSet/>
      <dgm:spPr/>
      <dgm:t>
        <a:bodyPr/>
        <a:lstStyle/>
        <a:p>
          <a:endParaRPr lang="en-US"/>
        </a:p>
      </dgm:t>
    </dgm:pt>
    <dgm:pt modelId="{C2EA5C43-EB47-439E-ACDC-3DAF37CCF94D}" type="sibTrans" cxnId="{E874A5E8-ECCB-4AA0-8278-8E2AC549A6D1}">
      <dgm:prSet/>
      <dgm:spPr/>
      <dgm:t>
        <a:bodyPr/>
        <a:lstStyle/>
        <a:p>
          <a:endParaRPr lang="en-US"/>
        </a:p>
      </dgm:t>
    </dgm:pt>
    <dgm:pt modelId="{1EFAFD77-73A6-46E8-A866-0C2D962A9ED8}">
      <dgm:prSet/>
      <dgm:spPr/>
      <dgm:t>
        <a:bodyPr/>
        <a:lstStyle/>
        <a:p>
          <a:r>
            <a:rPr lang="en-US"/>
            <a:t>CQ is essential in global business environments with diverse stakeholders (Mammadov &amp; Wald, 2025) </a:t>
          </a:r>
        </a:p>
      </dgm:t>
    </dgm:pt>
    <dgm:pt modelId="{A1164CF9-1C68-4E03-B5DF-D097A65F1B82}" type="parTrans" cxnId="{77ED0EF5-60BA-4E1E-B02E-CA0751AC7D35}">
      <dgm:prSet/>
      <dgm:spPr/>
      <dgm:t>
        <a:bodyPr/>
        <a:lstStyle/>
        <a:p>
          <a:endParaRPr lang="en-US"/>
        </a:p>
      </dgm:t>
    </dgm:pt>
    <dgm:pt modelId="{6D6D7A75-7270-4BE1-8F16-D78DD4AA7BF8}" type="sibTrans" cxnId="{77ED0EF5-60BA-4E1E-B02E-CA0751AC7D35}">
      <dgm:prSet/>
      <dgm:spPr/>
      <dgm:t>
        <a:bodyPr/>
        <a:lstStyle/>
        <a:p>
          <a:endParaRPr lang="en-US"/>
        </a:p>
      </dgm:t>
    </dgm:pt>
    <dgm:pt modelId="{63075C14-176A-4134-ABC1-CBFC982F5DC5}">
      <dgm:prSet/>
      <dgm:spPr/>
      <dgm:t>
        <a:bodyPr/>
        <a:lstStyle/>
        <a:p>
          <a:r>
            <a:rPr lang="en-US"/>
            <a:t>Studies show CQ significantly improves intercultural performance (Haikuo, 2025) </a:t>
          </a:r>
        </a:p>
      </dgm:t>
    </dgm:pt>
    <dgm:pt modelId="{DEEE5914-0DD6-4B7E-91A2-BA404054C3B1}" type="parTrans" cxnId="{C2473025-AE26-4D0A-A547-2B44AB12DB2F}">
      <dgm:prSet/>
      <dgm:spPr/>
      <dgm:t>
        <a:bodyPr/>
        <a:lstStyle/>
        <a:p>
          <a:endParaRPr lang="en-US"/>
        </a:p>
      </dgm:t>
    </dgm:pt>
    <dgm:pt modelId="{B9AB0322-E0F7-4B7A-8D68-7D868AE1C79E}" type="sibTrans" cxnId="{C2473025-AE26-4D0A-A547-2B44AB12DB2F}">
      <dgm:prSet/>
      <dgm:spPr/>
      <dgm:t>
        <a:bodyPr/>
        <a:lstStyle/>
        <a:p>
          <a:endParaRPr lang="en-US"/>
        </a:p>
      </dgm:t>
    </dgm:pt>
    <dgm:pt modelId="{318F6FA6-1DA5-41A6-88BF-1055346A83EE}" type="pres">
      <dgm:prSet presAssocID="{3B1F791E-2D3C-4114-BD67-CC7991C391D1}" presName="diagram" presStyleCnt="0">
        <dgm:presLayoutVars>
          <dgm:dir/>
          <dgm:resizeHandles val="exact"/>
        </dgm:presLayoutVars>
      </dgm:prSet>
      <dgm:spPr/>
    </dgm:pt>
    <dgm:pt modelId="{95DFB1BB-2E50-471B-B7B8-CB1E91F75627}" type="pres">
      <dgm:prSet presAssocID="{DFCF2C2F-BF39-4A37-9CC8-3FB4CFF20B8D}" presName="node" presStyleLbl="node1" presStyleIdx="0" presStyleCnt="6">
        <dgm:presLayoutVars>
          <dgm:bulletEnabled val="1"/>
        </dgm:presLayoutVars>
      </dgm:prSet>
      <dgm:spPr/>
    </dgm:pt>
    <dgm:pt modelId="{DA9A4685-FB89-491B-A344-3144260A5ECC}" type="pres">
      <dgm:prSet presAssocID="{1FD45FB9-5A67-4BE9-B904-A9D3767E52C9}" presName="sibTrans" presStyleLbl="sibTrans2D1" presStyleIdx="0" presStyleCnt="5"/>
      <dgm:spPr/>
    </dgm:pt>
    <dgm:pt modelId="{19EB728B-AE76-42AE-8E9C-93196502A966}" type="pres">
      <dgm:prSet presAssocID="{1FD45FB9-5A67-4BE9-B904-A9D3767E52C9}" presName="connectorText" presStyleLbl="sibTrans2D1" presStyleIdx="0" presStyleCnt="5"/>
      <dgm:spPr/>
    </dgm:pt>
    <dgm:pt modelId="{35D2884A-A97D-4120-8468-7C9BC246D97A}" type="pres">
      <dgm:prSet presAssocID="{007BB618-ECFE-40A0-B53C-2310BE2BB02E}" presName="node" presStyleLbl="node1" presStyleIdx="1" presStyleCnt="6">
        <dgm:presLayoutVars>
          <dgm:bulletEnabled val="1"/>
        </dgm:presLayoutVars>
      </dgm:prSet>
      <dgm:spPr/>
    </dgm:pt>
    <dgm:pt modelId="{A51B371E-8B14-4B04-8E8D-6C6A2295C9AE}" type="pres">
      <dgm:prSet presAssocID="{E146E67B-D03A-44D3-847D-85ACC0683DF4}" presName="sibTrans" presStyleLbl="sibTrans2D1" presStyleIdx="1" presStyleCnt="5"/>
      <dgm:spPr/>
    </dgm:pt>
    <dgm:pt modelId="{7CA3597F-12B0-4D0A-A9A0-8CCE4526F188}" type="pres">
      <dgm:prSet presAssocID="{E146E67B-D03A-44D3-847D-85ACC0683DF4}" presName="connectorText" presStyleLbl="sibTrans2D1" presStyleIdx="1" presStyleCnt="5"/>
      <dgm:spPr/>
    </dgm:pt>
    <dgm:pt modelId="{C88D6CF8-EABB-4363-8BAE-0FD9456E241D}" type="pres">
      <dgm:prSet presAssocID="{1C52758F-7258-40F9-B8E6-55C599F312C2}" presName="node" presStyleLbl="node1" presStyleIdx="2" presStyleCnt="6">
        <dgm:presLayoutVars>
          <dgm:bulletEnabled val="1"/>
        </dgm:presLayoutVars>
      </dgm:prSet>
      <dgm:spPr/>
    </dgm:pt>
    <dgm:pt modelId="{A81631B7-DE94-4787-94DA-0D9C3EB66E9B}" type="pres">
      <dgm:prSet presAssocID="{C878AD7A-5142-4C0B-BCF5-8528CBB97155}" presName="sibTrans" presStyleLbl="sibTrans2D1" presStyleIdx="2" presStyleCnt="5"/>
      <dgm:spPr/>
    </dgm:pt>
    <dgm:pt modelId="{E2B7F964-397A-48E4-B2D2-DAC1E3E0DCB5}" type="pres">
      <dgm:prSet presAssocID="{C878AD7A-5142-4C0B-BCF5-8528CBB97155}" presName="connectorText" presStyleLbl="sibTrans2D1" presStyleIdx="2" presStyleCnt="5"/>
      <dgm:spPr/>
    </dgm:pt>
    <dgm:pt modelId="{E0CE79A3-D657-4B44-8F6D-E321EF77DB86}" type="pres">
      <dgm:prSet presAssocID="{1D2388DB-81BD-4D46-A061-29B64FF7973F}" presName="node" presStyleLbl="node1" presStyleIdx="3" presStyleCnt="6">
        <dgm:presLayoutVars>
          <dgm:bulletEnabled val="1"/>
        </dgm:presLayoutVars>
      </dgm:prSet>
      <dgm:spPr/>
    </dgm:pt>
    <dgm:pt modelId="{2CE6E386-EEC6-4D8D-AE93-0102ED0540B0}" type="pres">
      <dgm:prSet presAssocID="{C2EA5C43-EB47-439E-ACDC-3DAF37CCF94D}" presName="sibTrans" presStyleLbl="sibTrans2D1" presStyleIdx="3" presStyleCnt="5"/>
      <dgm:spPr/>
    </dgm:pt>
    <dgm:pt modelId="{1EEB3A7B-F787-4DDB-BC07-7E0C90391B7F}" type="pres">
      <dgm:prSet presAssocID="{C2EA5C43-EB47-439E-ACDC-3DAF37CCF94D}" presName="connectorText" presStyleLbl="sibTrans2D1" presStyleIdx="3" presStyleCnt="5"/>
      <dgm:spPr/>
    </dgm:pt>
    <dgm:pt modelId="{5DD02162-EAF0-4C45-9384-D8C095F9966C}" type="pres">
      <dgm:prSet presAssocID="{1EFAFD77-73A6-46E8-A866-0C2D962A9ED8}" presName="node" presStyleLbl="node1" presStyleIdx="4" presStyleCnt="6">
        <dgm:presLayoutVars>
          <dgm:bulletEnabled val="1"/>
        </dgm:presLayoutVars>
      </dgm:prSet>
      <dgm:spPr/>
    </dgm:pt>
    <dgm:pt modelId="{A9E47FF4-95B6-4B20-AB72-094B1A7AA618}" type="pres">
      <dgm:prSet presAssocID="{6D6D7A75-7270-4BE1-8F16-D78DD4AA7BF8}" presName="sibTrans" presStyleLbl="sibTrans2D1" presStyleIdx="4" presStyleCnt="5"/>
      <dgm:spPr/>
    </dgm:pt>
    <dgm:pt modelId="{12D6CAEE-AFB1-4A4A-98B0-68276D59C37E}" type="pres">
      <dgm:prSet presAssocID="{6D6D7A75-7270-4BE1-8F16-D78DD4AA7BF8}" presName="connectorText" presStyleLbl="sibTrans2D1" presStyleIdx="4" presStyleCnt="5"/>
      <dgm:spPr/>
    </dgm:pt>
    <dgm:pt modelId="{A3128E81-3EE2-496F-B218-2D0D158CC2E6}" type="pres">
      <dgm:prSet presAssocID="{63075C14-176A-4134-ABC1-CBFC982F5DC5}" presName="node" presStyleLbl="node1" presStyleIdx="5" presStyleCnt="6">
        <dgm:presLayoutVars>
          <dgm:bulletEnabled val="1"/>
        </dgm:presLayoutVars>
      </dgm:prSet>
      <dgm:spPr/>
    </dgm:pt>
  </dgm:ptLst>
  <dgm:cxnLst>
    <dgm:cxn modelId="{A663470B-EBB5-4DA8-8E69-446F8D2CEA40}" type="presOf" srcId="{C2EA5C43-EB47-439E-ACDC-3DAF37CCF94D}" destId="{1EEB3A7B-F787-4DDB-BC07-7E0C90391B7F}" srcOrd="1" destOrd="0" presId="urn:microsoft.com/office/officeart/2005/8/layout/process5"/>
    <dgm:cxn modelId="{16AD4F1C-6F6F-4B80-9031-FF2C79A047B8}" type="presOf" srcId="{3B1F791E-2D3C-4114-BD67-CC7991C391D1}" destId="{318F6FA6-1DA5-41A6-88BF-1055346A83EE}" srcOrd="0" destOrd="0" presId="urn:microsoft.com/office/officeart/2005/8/layout/process5"/>
    <dgm:cxn modelId="{C2473025-AE26-4D0A-A547-2B44AB12DB2F}" srcId="{3B1F791E-2D3C-4114-BD67-CC7991C391D1}" destId="{63075C14-176A-4134-ABC1-CBFC982F5DC5}" srcOrd="5" destOrd="0" parTransId="{DEEE5914-0DD6-4B7E-91A2-BA404054C3B1}" sibTransId="{B9AB0322-E0F7-4B7A-8D68-7D868AE1C79E}"/>
    <dgm:cxn modelId="{8D48362B-BC34-469D-B9F4-E350B36896B1}" type="presOf" srcId="{007BB618-ECFE-40A0-B53C-2310BE2BB02E}" destId="{35D2884A-A97D-4120-8468-7C9BC246D97A}" srcOrd="0" destOrd="0" presId="urn:microsoft.com/office/officeart/2005/8/layout/process5"/>
    <dgm:cxn modelId="{69429A5D-24B4-4C80-96BD-19F357FE4E6E}" type="presOf" srcId="{1EFAFD77-73A6-46E8-A866-0C2D962A9ED8}" destId="{5DD02162-EAF0-4C45-9384-D8C095F9966C}" srcOrd="0" destOrd="0" presId="urn:microsoft.com/office/officeart/2005/8/layout/process5"/>
    <dgm:cxn modelId="{FB0A4965-DF87-4D2E-86DF-7BC6BC5EB288}" type="presOf" srcId="{1C52758F-7258-40F9-B8E6-55C599F312C2}" destId="{C88D6CF8-EABB-4363-8BAE-0FD9456E241D}" srcOrd="0" destOrd="0" presId="urn:microsoft.com/office/officeart/2005/8/layout/process5"/>
    <dgm:cxn modelId="{90901B4C-A185-45B8-9B61-722B02AA6093}" type="presOf" srcId="{1FD45FB9-5A67-4BE9-B904-A9D3767E52C9}" destId="{DA9A4685-FB89-491B-A344-3144260A5ECC}" srcOrd="0" destOrd="0" presId="urn:microsoft.com/office/officeart/2005/8/layout/process5"/>
    <dgm:cxn modelId="{E9D1D375-313D-4D72-8462-0B94E79159AE}" type="presOf" srcId="{C878AD7A-5142-4C0B-BCF5-8528CBB97155}" destId="{A81631B7-DE94-4787-94DA-0D9C3EB66E9B}" srcOrd="0" destOrd="0" presId="urn:microsoft.com/office/officeart/2005/8/layout/process5"/>
    <dgm:cxn modelId="{CFFE757C-15CD-4A2D-8D69-AB6FF90F3486}" type="presOf" srcId="{E146E67B-D03A-44D3-847D-85ACC0683DF4}" destId="{A51B371E-8B14-4B04-8E8D-6C6A2295C9AE}" srcOrd="0" destOrd="0" presId="urn:microsoft.com/office/officeart/2005/8/layout/process5"/>
    <dgm:cxn modelId="{FC824A82-D861-44DC-A57C-C3BCC9070EB9}" type="presOf" srcId="{C2EA5C43-EB47-439E-ACDC-3DAF37CCF94D}" destId="{2CE6E386-EEC6-4D8D-AE93-0102ED0540B0}" srcOrd="0" destOrd="0" presId="urn:microsoft.com/office/officeart/2005/8/layout/process5"/>
    <dgm:cxn modelId="{A442F982-D389-4AE6-B32C-80987342914E}" srcId="{3B1F791E-2D3C-4114-BD67-CC7991C391D1}" destId="{DFCF2C2F-BF39-4A37-9CC8-3FB4CFF20B8D}" srcOrd="0" destOrd="0" parTransId="{BF0AEA36-E143-4492-9C06-666FFB1D65EC}" sibTransId="{1FD45FB9-5A67-4BE9-B904-A9D3767E52C9}"/>
    <dgm:cxn modelId="{7589118A-83E6-4C67-BB03-71879B2B73EB}" srcId="{3B1F791E-2D3C-4114-BD67-CC7991C391D1}" destId="{007BB618-ECFE-40A0-B53C-2310BE2BB02E}" srcOrd="1" destOrd="0" parTransId="{88BA10DD-4FDD-494D-A2A6-F4C72A34C5EA}" sibTransId="{E146E67B-D03A-44D3-847D-85ACC0683DF4}"/>
    <dgm:cxn modelId="{6A08CB94-8FD7-4FB6-8BAF-7B4742D45615}" type="presOf" srcId="{C878AD7A-5142-4C0B-BCF5-8528CBB97155}" destId="{E2B7F964-397A-48E4-B2D2-DAC1E3E0DCB5}" srcOrd="1" destOrd="0" presId="urn:microsoft.com/office/officeart/2005/8/layout/process5"/>
    <dgm:cxn modelId="{89C180A2-AF1B-462E-81EA-B0EAFCCBCF4E}" type="presOf" srcId="{1FD45FB9-5A67-4BE9-B904-A9D3767E52C9}" destId="{19EB728B-AE76-42AE-8E9C-93196502A966}" srcOrd="1" destOrd="0" presId="urn:microsoft.com/office/officeart/2005/8/layout/process5"/>
    <dgm:cxn modelId="{8CFC15B4-5DAF-4B6D-95B3-272945DF1F68}" type="presOf" srcId="{6D6D7A75-7270-4BE1-8F16-D78DD4AA7BF8}" destId="{A9E47FF4-95B6-4B20-AB72-094B1A7AA618}" srcOrd="0" destOrd="0" presId="urn:microsoft.com/office/officeart/2005/8/layout/process5"/>
    <dgm:cxn modelId="{E2C1AEC3-46FB-4D98-B80B-D9266D8DD3AB}" type="presOf" srcId="{DFCF2C2F-BF39-4A37-9CC8-3FB4CFF20B8D}" destId="{95DFB1BB-2E50-471B-B7B8-CB1E91F75627}" srcOrd="0" destOrd="0" presId="urn:microsoft.com/office/officeart/2005/8/layout/process5"/>
    <dgm:cxn modelId="{3782FCC5-7231-4B44-9538-4CA7BFCBD02A}" type="presOf" srcId="{E146E67B-D03A-44D3-847D-85ACC0683DF4}" destId="{7CA3597F-12B0-4D0A-A9A0-8CCE4526F188}" srcOrd="1" destOrd="0" presId="urn:microsoft.com/office/officeart/2005/8/layout/process5"/>
    <dgm:cxn modelId="{EB4128C7-410C-4C4C-8303-6E4350C60B66}" type="presOf" srcId="{1D2388DB-81BD-4D46-A061-29B64FF7973F}" destId="{E0CE79A3-D657-4B44-8F6D-E321EF77DB86}" srcOrd="0" destOrd="0" presId="urn:microsoft.com/office/officeart/2005/8/layout/process5"/>
    <dgm:cxn modelId="{26DB6DD1-8074-405D-9F12-901F2FF6A2E7}" srcId="{3B1F791E-2D3C-4114-BD67-CC7991C391D1}" destId="{1C52758F-7258-40F9-B8E6-55C599F312C2}" srcOrd="2" destOrd="0" parTransId="{B75D2393-5E28-4AB5-9B10-F291C5173E63}" sibTransId="{C878AD7A-5142-4C0B-BCF5-8528CBB97155}"/>
    <dgm:cxn modelId="{CBC022E2-C04C-410A-BCCA-F031105AA7D1}" type="presOf" srcId="{6D6D7A75-7270-4BE1-8F16-D78DD4AA7BF8}" destId="{12D6CAEE-AFB1-4A4A-98B0-68276D59C37E}" srcOrd="1" destOrd="0" presId="urn:microsoft.com/office/officeart/2005/8/layout/process5"/>
    <dgm:cxn modelId="{E874A5E8-ECCB-4AA0-8278-8E2AC549A6D1}" srcId="{3B1F791E-2D3C-4114-BD67-CC7991C391D1}" destId="{1D2388DB-81BD-4D46-A061-29B64FF7973F}" srcOrd="3" destOrd="0" parTransId="{F233399D-A1F6-498D-9CC8-9A7177E378DC}" sibTransId="{C2EA5C43-EB47-439E-ACDC-3DAF37CCF94D}"/>
    <dgm:cxn modelId="{77ED0EF5-60BA-4E1E-B02E-CA0751AC7D35}" srcId="{3B1F791E-2D3C-4114-BD67-CC7991C391D1}" destId="{1EFAFD77-73A6-46E8-A866-0C2D962A9ED8}" srcOrd="4" destOrd="0" parTransId="{A1164CF9-1C68-4E03-B5DF-D097A65F1B82}" sibTransId="{6D6D7A75-7270-4BE1-8F16-D78DD4AA7BF8}"/>
    <dgm:cxn modelId="{DA4302FE-E4D7-4EC9-9315-0822BF1451E4}" type="presOf" srcId="{63075C14-176A-4134-ABC1-CBFC982F5DC5}" destId="{A3128E81-3EE2-496F-B218-2D0D158CC2E6}" srcOrd="0" destOrd="0" presId="urn:microsoft.com/office/officeart/2005/8/layout/process5"/>
    <dgm:cxn modelId="{0A332F33-AD05-4B8C-AFB3-94088CEA4711}" type="presParOf" srcId="{318F6FA6-1DA5-41A6-88BF-1055346A83EE}" destId="{95DFB1BB-2E50-471B-B7B8-CB1E91F75627}" srcOrd="0" destOrd="0" presId="urn:microsoft.com/office/officeart/2005/8/layout/process5"/>
    <dgm:cxn modelId="{9091C1BC-DC4F-48D0-AA47-CF9EFF733165}" type="presParOf" srcId="{318F6FA6-1DA5-41A6-88BF-1055346A83EE}" destId="{DA9A4685-FB89-491B-A344-3144260A5ECC}" srcOrd="1" destOrd="0" presId="urn:microsoft.com/office/officeart/2005/8/layout/process5"/>
    <dgm:cxn modelId="{2FE2C31D-EC2A-43CB-BEF7-0C13AB05DFDB}" type="presParOf" srcId="{DA9A4685-FB89-491B-A344-3144260A5ECC}" destId="{19EB728B-AE76-42AE-8E9C-93196502A966}" srcOrd="0" destOrd="0" presId="urn:microsoft.com/office/officeart/2005/8/layout/process5"/>
    <dgm:cxn modelId="{C2076ACC-47E3-4207-9AB1-48F25095B92F}" type="presParOf" srcId="{318F6FA6-1DA5-41A6-88BF-1055346A83EE}" destId="{35D2884A-A97D-4120-8468-7C9BC246D97A}" srcOrd="2" destOrd="0" presId="urn:microsoft.com/office/officeart/2005/8/layout/process5"/>
    <dgm:cxn modelId="{57E8ECCB-4F3B-48D6-A6F7-05E7515949B6}" type="presParOf" srcId="{318F6FA6-1DA5-41A6-88BF-1055346A83EE}" destId="{A51B371E-8B14-4B04-8E8D-6C6A2295C9AE}" srcOrd="3" destOrd="0" presId="urn:microsoft.com/office/officeart/2005/8/layout/process5"/>
    <dgm:cxn modelId="{17DF2DB4-7D90-4F51-975A-28A57AB1E318}" type="presParOf" srcId="{A51B371E-8B14-4B04-8E8D-6C6A2295C9AE}" destId="{7CA3597F-12B0-4D0A-A9A0-8CCE4526F188}" srcOrd="0" destOrd="0" presId="urn:microsoft.com/office/officeart/2005/8/layout/process5"/>
    <dgm:cxn modelId="{F0F20F13-1E04-4E0C-B785-6BDCC2AC5F1C}" type="presParOf" srcId="{318F6FA6-1DA5-41A6-88BF-1055346A83EE}" destId="{C88D6CF8-EABB-4363-8BAE-0FD9456E241D}" srcOrd="4" destOrd="0" presId="urn:microsoft.com/office/officeart/2005/8/layout/process5"/>
    <dgm:cxn modelId="{620F5127-CE0D-4979-B7A3-B8A2AC41DDE9}" type="presParOf" srcId="{318F6FA6-1DA5-41A6-88BF-1055346A83EE}" destId="{A81631B7-DE94-4787-94DA-0D9C3EB66E9B}" srcOrd="5" destOrd="0" presId="urn:microsoft.com/office/officeart/2005/8/layout/process5"/>
    <dgm:cxn modelId="{4F537508-3CC4-4336-B2C7-266FC521CCAF}" type="presParOf" srcId="{A81631B7-DE94-4787-94DA-0D9C3EB66E9B}" destId="{E2B7F964-397A-48E4-B2D2-DAC1E3E0DCB5}" srcOrd="0" destOrd="0" presId="urn:microsoft.com/office/officeart/2005/8/layout/process5"/>
    <dgm:cxn modelId="{C8C4D3A0-9D39-4BA4-AEAC-35B595C8D379}" type="presParOf" srcId="{318F6FA6-1DA5-41A6-88BF-1055346A83EE}" destId="{E0CE79A3-D657-4B44-8F6D-E321EF77DB86}" srcOrd="6" destOrd="0" presId="urn:microsoft.com/office/officeart/2005/8/layout/process5"/>
    <dgm:cxn modelId="{C987F243-FE8A-4454-B71F-ECBCCC489B71}" type="presParOf" srcId="{318F6FA6-1DA5-41A6-88BF-1055346A83EE}" destId="{2CE6E386-EEC6-4D8D-AE93-0102ED0540B0}" srcOrd="7" destOrd="0" presId="urn:microsoft.com/office/officeart/2005/8/layout/process5"/>
    <dgm:cxn modelId="{D6537A1A-6B74-4F45-B55A-F1B438432D3D}" type="presParOf" srcId="{2CE6E386-EEC6-4D8D-AE93-0102ED0540B0}" destId="{1EEB3A7B-F787-4DDB-BC07-7E0C90391B7F}" srcOrd="0" destOrd="0" presId="urn:microsoft.com/office/officeart/2005/8/layout/process5"/>
    <dgm:cxn modelId="{AF783F0F-CF56-49C1-8228-896A591AED8A}" type="presParOf" srcId="{318F6FA6-1DA5-41A6-88BF-1055346A83EE}" destId="{5DD02162-EAF0-4C45-9384-D8C095F9966C}" srcOrd="8" destOrd="0" presId="urn:microsoft.com/office/officeart/2005/8/layout/process5"/>
    <dgm:cxn modelId="{B44C1806-797B-418A-8727-265DF97E1F71}" type="presParOf" srcId="{318F6FA6-1DA5-41A6-88BF-1055346A83EE}" destId="{A9E47FF4-95B6-4B20-AB72-094B1A7AA618}" srcOrd="9" destOrd="0" presId="urn:microsoft.com/office/officeart/2005/8/layout/process5"/>
    <dgm:cxn modelId="{8E4891F3-671F-42DF-A86D-35B6D0006218}" type="presParOf" srcId="{A9E47FF4-95B6-4B20-AB72-094B1A7AA618}" destId="{12D6CAEE-AFB1-4A4A-98B0-68276D59C37E}" srcOrd="0" destOrd="0" presId="urn:microsoft.com/office/officeart/2005/8/layout/process5"/>
    <dgm:cxn modelId="{AFA0D8DB-C91E-46D3-A3E8-5612CA8E6059}" type="presParOf" srcId="{318F6FA6-1DA5-41A6-88BF-1055346A83EE}" destId="{A3128E81-3EE2-496F-B218-2D0D158CC2E6}" srcOrd="10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B16B1CC-3542-49DB-9C61-8EF094D538AB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41A8200-1740-4CC2-92D2-3BCD2D43EFB5}">
      <dgm:prSet/>
      <dgm:spPr/>
      <dgm:t>
        <a:bodyPr/>
        <a:lstStyle/>
        <a:p>
          <a:r>
            <a:rPr lang="en-US"/>
            <a:t>CQ enables negotiators to adapt communication styles to cultural expectations (Skaria &amp; Montayre, 2023) </a:t>
          </a:r>
        </a:p>
      </dgm:t>
    </dgm:pt>
    <dgm:pt modelId="{12456CF0-D182-407C-9843-7105DDF8F547}" type="parTrans" cxnId="{2260DEBB-8EB7-402A-A688-64A6AA3CF44D}">
      <dgm:prSet/>
      <dgm:spPr/>
      <dgm:t>
        <a:bodyPr/>
        <a:lstStyle/>
        <a:p>
          <a:endParaRPr lang="en-US"/>
        </a:p>
      </dgm:t>
    </dgm:pt>
    <dgm:pt modelId="{9D93F64A-9634-43FA-A74D-D09BD60B43FD}" type="sibTrans" cxnId="{2260DEBB-8EB7-402A-A688-64A6AA3CF44D}">
      <dgm:prSet/>
      <dgm:spPr/>
      <dgm:t>
        <a:bodyPr/>
        <a:lstStyle/>
        <a:p>
          <a:endParaRPr lang="en-US"/>
        </a:p>
      </dgm:t>
    </dgm:pt>
    <dgm:pt modelId="{41E06B26-28F7-4640-B0F7-301E0F938C9B}">
      <dgm:prSet/>
      <dgm:spPr/>
      <dgm:t>
        <a:bodyPr/>
        <a:lstStyle/>
        <a:p>
          <a:r>
            <a:rPr lang="en-US"/>
            <a:t>It reduces misunderstandings and improves collaboration (Skaria &amp; Montayre, 2023) </a:t>
          </a:r>
        </a:p>
      </dgm:t>
    </dgm:pt>
    <dgm:pt modelId="{ACB243A8-372D-4748-A5A7-7651D9C407D1}" type="parTrans" cxnId="{31A51DCA-C319-4D55-B3F0-021F9B145829}">
      <dgm:prSet/>
      <dgm:spPr/>
      <dgm:t>
        <a:bodyPr/>
        <a:lstStyle/>
        <a:p>
          <a:endParaRPr lang="en-US"/>
        </a:p>
      </dgm:t>
    </dgm:pt>
    <dgm:pt modelId="{F8F0993E-2D9D-4FF9-9386-17B58477E57A}" type="sibTrans" cxnId="{31A51DCA-C319-4D55-B3F0-021F9B145829}">
      <dgm:prSet/>
      <dgm:spPr/>
      <dgm:t>
        <a:bodyPr/>
        <a:lstStyle/>
        <a:p>
          <a:endParaRPr lang="en-US"/>
        </a:p>
      </dgm:t>
    </dgm:pt>
    <dgm:pt modelId="{427209C8-93C6-4808-9EBD-23425EEBA126}">
      <dgm:prSet/>
      <dgm:spPr/>
      <dgm:t>
        <a:bodyPr/>
        <a:lstStyle/>
        <a:p>
          <a:r>
            <a:rPr lang="en-US"/>
            <a:t>Supports relationship-building in collectivist cultures such as China (Machia, 2024) </a:t>
          </a:r>
        </a:p>
      </dgm:t>
    </dgm:pt>
    <dgm:pt modelId="{E2150506-1BBD-48AF-B5B2-221EE4E6601B}" type="parTrans" cxnId="{0BC2BE22-5AC0-4BA2-8361-209C08A7F9DC}">
      <dgm:prSet/>
      <dgm:spPr/>
      <dgm:t>
        <a:bodyPr/>
        <a:lstStyle/>
        <a:p>
          <a:endParaRPr lang="en-US"/>
        </a:p>
      </dgm:t>
    </dgm:pt>
    <dgm:pt modelId="{2301DB01-79AC-4197-A74B-38C20DEC7109}" type="sibTrans" cxnId="{0BC2BE22-5AC0-4BA2-8361-209C08A7F9DC}">
      <dgm:prSet/>
      <dgm:spPr/>
      <dgm:t>
        <a:bodyPr/>
        <a:lstStyle/>
        <a:p>
          <a:endParaRPr lang="en-US"/>
        </a:p>
      </dgm:t>
    </dgm:pt>
    <dgm:pt modelId="{AFD6A1FA-B701-416C-8538-65AC78A12C3D}">
      <dgm:prSet/>
      <dgm:spPr/>
      <dgm:t>
        <a:bodyPr/>
        <a:lstStyle/>
        <a:p>
          <a:r>
            <a:rPr lang="en-US"/>
            <a:t>Helps interpret indirect communication and non-verbal cues (Chaney &amp; Martin, 2021) </a:t>
          </a:r>
        </a:p>
      </dgm:t>
    </dgm:pt>
    <dgm:pt modelId="{B74FD8DA-3CE6-4F32-AD0F-B104CE3A8095}" type="parTrans" cxnId="{AC7AC4C1-D044-490A-81B9-CE3E133BC11A}">
      <dgm:prSet/>
      <dgm:spPr/>
      <dgm:t>
        <a:bodyPr/>
        <a:lstStyle/>
        <a:p>
          <a:endParaRPr lang="en-US"/>
        </a:p>
      </dgm:t>
    </dgm:pt>
    <dgm:pt modelId="{44739BE9-DAC9-44CF-B7BC-69C7AA5DD207}" type="sibTrans" cxnId="{AC7AC4C1-D044-490A-81B9-CE3E133BC11A}">
      <dgm:prSet/>
      <dgm:spPr/>
      <dgm:t>
        <a:bodyPr/>
        <a:lstStyle/>
        <a:p>
          <a:endParaRPr lang="en-US"/>
        </a:p>
      </dgm:t>
    </dgm:pt>
    <dgm:pt modelId="{4018986A-D135-413E-A4D1-3BA85454BD90}">
      <dgm:prSet/>
      <dgm:spPr/>
      <dgm:t>
        <a:bodyPr/>
        <a:lstStyle/>
        <a:p>
          <a:r>
            <a:rPr lang="en-US"/>
            <a:t>For example, adapting communication to focus on trust rather than speed improves outcomes (Machia, 2024) </a:t>
          </a:r>
        </a:p>
      </dgm:t>
    </dgm:pt>
    <dgm:pt modelId="{FF2BE647-83BB-49CC-828D-1051385AB573}" type="parTrans" cxnId="{011C567D-694B-47CB-B340-E8F1A97298E8}">
      <dgm:prSet/>
      <dgm:spPr/>
      <dgm:t>
        <a:bodyPr/>
        <a:lstStyle/>
        <a:p>
          <a:endParaRPr lang="en-US"/>
        </a:p>
      </dgm:t>
    </dgm:pt>
    <dgm:pt modelId="{67D8D440-614F-4FF7-9235-10CB6F80F5D1}" type="sibTrans" cxnId="{011C567D-694B-47CB-B340-E8F1A97298E8}">
      <dgm:prSet/>
      <dgm:spPr/>
      <dgm:t>
        <a:bodyPr/>
        <a:lstStyle/>
        <a:p>
          <a:endParaRPr lang="en-US"/>
        </a:p>
      </dgm:t>
    </dgm:pt>
    <dgm:pt modelId="{556DB971-3EF2-4FC8-8279-1290D76A7952}">
      <dgm:prSet/>
      <dgm:spPr/>
      <dgm:t>
        <a:bodyPr/>
        <a:lstStyle/>
        <a:p>
          <a:r>
            <a:rPr lang="en-US"/>
            <a:t>Organisations with culturally intelligent leaders perform better globally (Machia, 2024) </a:t>
          </a:r>
        </a:p>
      </dgm:t>
    </dgm:pt>
    <dgm:pt modelId="{E951CAE0-6772-4652-B1AA-70DC6C075112}" type="parTrans" cxnId="{6DCAD40C-85EC-46F8-B27E-C0C46E37ECC4}">
      <dgm:prSet/>
      <dgm:spPr/>
      <dgm:t>
        <a:bodyPr/>
        <a:lstStyle/>
        <a:p>
          <a:endParaRPr lang="en-US"/>
        </a:p>
      </dgm:t>
    </dgm:pt>
    <dgm:pt modelId="{D7BB008D-6EA1-4A26-90A8-1D42001A5AD8}" type="sibTrans" cxnId="{6DCAD40C-85EC-46F8-B27E-C0C46E37ECC4}">
      <dgm:prSet/>
      <dgm:spPr/>
      <dgm:t>
        <a:bodyPr/>
        <a:lstStyle/>
        <a:p>
          <a:endParaRPr lang="en-US"/>
        </a:p>
      </dgm:t>
    </dgm:pt>
    <dgm:pt modelId="{D9C593F4-60BF-4351-B3E3-B6C5133CB9E7}" type="pres">
      <dgm:prSet presAssocID="{FB16B1CC-3542-49DB-9C61-8EF094D538AB}" presName="diagram" presStyleCnt="0">
        <dgm:presLayoutVars>
          <dgm:dir/>
          <dgm:resizeHandles val="exact"/>
        </dgm:presLayoutVars>
      </dgm:prSet>
      <dgm:spPr/>
    </dgm:pt>
    <dgm:pt modelId="{15A9E5BF-2C36-4CFB-AB64-C28897D7D547}" type="pres">
      <dgm:prSet presAssocID="{541A8200-1740-4CC2-92D2-3BCD2D43EFB5}" presName="node" presStyleLbl="node1" presStyleIdx="0" presStyleCnt="6">
        <dgm:presLayoutVars>
          <dgm:bulletEnabled val="1"/>
        </dgm:presLayoutVars>
      </dgm:prSet>
      <dgm:spPr/>
    </dgm:pt>
    <dgm:pt modelId="{7CFC9C7F-500A-458B-B840-8ED25558D4AB}" type="pres">
      <dgm:prSet presAssocID="{9D93F64A-9634-43FA-A74D-D09BD60B43FD}" presName="sibTrans" presStyleCnt="0"/>
      <dgm:spPr/>
    </dgm:pt>
    <dgm:pt modelId="{585BD5D5-C62F-4BCA-8651-59141B746601}" type="pres">
      <dgm:prSet presAssocID="{41E06B26-28F7-4640-B0F7-301E0F938C9B}" presName="node" presStyleLbl="node1" presStyleIdx="1" presStyleCnt="6">
        <dgm:presLayoutVars>
          <dgm:bulletEnabled val="1"/>
        </dgm:presLayoutVars>
      </dgm:prSet>
      <dgm:spPr/>
    </dgm:pt>
    <dgm:pt modelId="{447F828E-7E16-403E-A459-356E2CB6CE77}" type="pres">
      <dgm:prSet presAssocID="{F8F0993E-2D9D-4FF9-9386-17B58477E57A}" presName="sibTrans" presStyleCnt="0"/>
      <dgm:spPr/>
    </dgm:pt>
    <dgm:pt modelId="{B227BE5A-D47A-48C2-88B1-61D5936C5A83}" type="pres">
      <dgm:prSet presAssocID="{427209C8-93C6-4808-9EBD-23425EEBA126}" presName="node" presStyleLbl="node1" presStyleIdx="2" presStyleCnt="6">
        <dgm:presLayoutVars>
          <dgm:bulletEnabled val="1"/>
        </dgm:presLayoutVars>
      </dgm:prSet>
      <dgm:spPr/>
    </dgm:pt>
    <dgm:pt modelId="{86C3B0C4-7686-43EE-907D-D6D5848B4E12}" type="pres">
      <dgm:prSet presAssocID="{2301DB01-79AC-4197-A74B-38C20DEC7109}" presName="sibTrans" presStyleCnt="0"/>
      <dgm:spPr/>
    </dgm:pt>
    <dgm:pt modelId="{D4D91DA7-1679-4440-AD44-27D6EAD3982D}" type="pres">
      <dgm:prSet presAssocID="{AFD6A1FA-B701-416C-8538-65AC78A12C3D}" presName="node" presStyleLbl="node1" presStyleIdx="3" presStyleCnt="6">
        <dgm:presLayoutVars>
          <dgm:bulletEnabled val="1"/>
        </dgm:presLayoutVars>
      </dgm:prSet>
      <dgm:spPr/>
    </dgm:pt>
    <dgm:pt modelId="{EF87638C-A42D-43CE-B2FB-C4EF562530C4}" type="pres">
      <dgm:prSet presAssocID="{44739BE9-DAC9-44CF-B7BC-69C7AA5DD207}" presName="sibTrans" presStyleCnt="0"/>
      <dgm:spPr/>
    </dgm:pt>
    <dgm:pt modelId="{E889D3B7-6472-4440-8FA4-F08183C9D242}" type="pres">
      <dgm:prSet presAssocID="{4018986A-D135-413E-A4D1-3BA85454BD90}" presName="node" presStyleLbl="node1" presStyleIdx="4" presStyleCnt="6">
        <dgm:presLayoutVars>
          <dgm:bulletEnabled val="1"/>
        </dgm:presLayoutVars>
      </dgm:prSet>
      <dgm:spPr/>
    </dgm:pt>
    <dgm:pt modelId="{A2BEAF38-3AF7-441A-9F79-5DB3DDEEF197}" type="pres">
      <dgm:prSet presAssocID="{67D8D440-614F-4FF7-9235-10CB6F80F5D1}" presName="sibTrans" presStyleCnt="0"/>
      <dgm:spPr/>
    </dgm:pt>
    <dgm:pt modelId="{DCF1C7BE-32B1-4236-9088-6395DC1EA379}" type="pres">
      <dgm:prSet presAssocID="{556DB971-3EF2-4FC8-8279-1290D76A7952}" presName="node" presStyleLbl="node1" presStyleIdx="5" presStyleCnt="6">
        <dgm:presLayoutVars>
          <dgm:bulletEnabled val="1"/>
        </dgm:presLayoutVars>
      </dgm:prSet>
      <dgm:spPr/>
    </dgm:pt>
  </dgm:ptLst>
  <dgm:cxnLst>
    <dgm:cxn modelId="{6DCAD40C-85EC-46F8-B27E-C0C46E37ECC4}" srcId="{FB16B1CC-3542-49DB-9C61-8EF094D538AB}" destId="{556DB971-3EF2-4FC8-8279-1290D76A7952}" srcOrd="5" destOrd="0" parTransId="{E951CAE0-6772-4652-B1AA-70DC6C075112}" sibTransId="{D7BB008D-6EA1-4A26-90A8-1D42001A5AD8}"/>
    <dgm:cxn modelId="{4E2FC61C-2B4D-4C79-9CFD-FC347762E779}" type="presOf" srcId="{556DB971-3EF2-4FC8-8279-1290D76A7952}" destId="{DCF1C7BE-32B1-4236-9088-6395DC1EA379}" srcOrd="0" destOrd="0" presId="urn:microsoft.com/office/officeart/2005/8/layout/default"/>
    <dgm:cxn modelId="{E7279A1F-67C8-4F88-984C-5566D80DC32B}" type="presOf" srcId="{541A8200-1740-4CC2-92D2-3BCD2D43EFB5}" destId="{15A9E5BF-2C36-4CFB-AB64-C28897D7D547}" srcOrd="0" destOrd="0" presId="urn:microsoft.com/office/officeart/2005/8/layout/default"/>
    <dgm:cxn modelId="{0BC2BE22-5AC0-4BA2-8361-209C08A7F9DC}" srcId="{FB16B1CC-3542-49DB-9C61-8EF094D538AB}" destId="{427209C8-93C6-4808-9EBD-23425EEBA126}" srcOrd="2" destOrd="0" parTransId="{E2150506-1BBD-48AF-B5B2-221EE4E6601B}" sibTransId="{2301DB01-79AC-4197-A74B-38C20DEC7109}"/>
    <dgm:cxn modelId="{47F7A335-1EE5-448B-9320-D83AE40C86EA}" type="presOf" srcId="{FB16B1CC-3542-49DB-9C61-8EF094D538AB}" destId="{D9C593F4-60BF-4351-B3E3-B6C5133CB9E7}" srcOrd="0" destOrd="0" presId="urn:microsoft.com/office/officeart/2005/8/layout/default"/>
    <dgm:cxn modelId="{5E3BAF4D-9EE3-4B94-82EA-6DC88102A322}" type="presOf" srcId="{427209C8-93C6-4808-9EBD-23425EEBA126}" destId="{B227BE5A-D47A-48C2-88B1-61D5936C5A83}" srcOrd="0" destOrd="0" presId="urn:microsoft.com/office/officeart/2005/8/layout/default"/>
    <dgm:cxn modelId="{EA097B51-953C-4DFB-8A30-A8F88E2BAF64}" type="presOf" srcId="{AFD6A1FA-B701-416C-8538-65AC78A12C3D}" destId="{D4D91DA7-1679-4440-AD44-27D6EAD3982D}" srcOrd="0" destOrd="0" presId="urn:microsoft.com/office/officeart/2005/8/layout/default"/>
    <dgm:cxn modelId="{011C567D-694B-47CB-B340-E8F1A97298E8}" srcId="{FB16B1CC-3542-49DB-9C61-8EF094D538AB}" destId="{4018986A-D135-413E-A4D1-3BA85454BD90}" srcOrd="4" destOrd="0" parTransId="{FF2BE647-83BB-49CC-828D-1051385AB573}" sibTransId="{67D8D440-614F-4FF7-9235-10CB6F80F5D1}"/>
    <dgm:cxn modelId="{36F43098-3744-462E-B5C6-6829AB97AFA8}" type="presOf" srcId="{4018986A-D135-413E-A4D1-3BA85454BD90}" destId="{E889D3B7-6472-4440-8FA4-F08183C9D242}" srcOrd="0" destOrd="0" presId="urn:microsoft.com/office/officeart/2005/8/layout/default"/>
    <dgm:cxn modelId="{2260DEBB-8EB7-402A-A688-64A6AA3CF44D}" srcId="{FB16B1CC-3542-49DB-9C61-8EF094D538AB}" destId="{541A8200-1740-4CC2-92D2-3BCD2D43EFB5}" srcOrd="0" destOrd="0" parTransId="{12456CF0-D182-407C-9843-7105DDF8F547}" sibTransId="{9D93F64A-9634-43FA-A74D-D09BD60B43FD}"/>
    <dgm:cxn modelId="{AC7AC4C1-D044-490A-81B9-CE3E133BC11A}" srcId="{FB16B1CC-3542-49DB-9C61-8EF094D538AB}" destId="{AFD6A1FA-B701-416C-8538-65AC78A12C3D}" srcOrd="3" destOrd="0" parTransId="{B74FD8DA-3CE6-4F32-AD0F-B104CE3A8095}" sibTransId="{44739BE9-DAC9-44CF-B7BC-69C7AA5DD207}"/>
    <dgm:cxn modelId="{31A51DCA-C319-4D55-B3F0-021F9B145829}" srcId="{FB16B1CC-3542-49DB-9C61-8EF094D538AB}" destId="{41E06B26-28F7-4640-B0F7-301E0F938C9B}" srcOrd="1" destOrd="0" parTransId="{ACB243A8-372D-4748-A5A7-7651D9C407D1}" sibTransId="{F8F0993E-2D9D-4FF9-9386-17B58477E57A}"/>
    <dgm:cxn modelId="{2E1FD6DD-669B-4EDD-8A44-2A177B73C053}" type="presOf" srcId="{41E06B26-28F7-4640-B0F7-301E0F938C9B}" destId="{585BD5D5-C62F-4BCA-8651-59141B746601}" srcOrd="0" destOrd="0" presId="urn:microsoft.com/office/officeart/2005/8/layout/default"/>
    <dgm:cxn modelId="{BEDB80F2-FDDF-49BE-8898-CEFEAF583E8F}" type="presParOf" srcId="{D9C593F4-60BF-4351-B3E3-B6C5133CB9E7}" destId="{15A9E5BF-2C36-4CFB-AB64-C28897D7D547}" srcOrd="0" destOrd="0" presId="urn:microsoft.com/office/officeart/2005/8/layout/default"/>
    <dgm:cxn modelId="{7ABB1CA0-2582-4A40-8832-E1955D649E23}" type="presParOf" srcId="{D9C593F4-60BF-4351-B3E3-B6C5133CB9E7}" destId="{7CFC9C7F-500A-458B-B840-8ED25558D4AB}" srcOrd="1" destOrd="0" presId="urn:microsoft.com/office/officeart/2005/8/layout/default"/>
    <dgm:cxn modelId="{CE5B28D8-00A5-4097-A397-B027A63B7578}" type="presParOf" srcId="{D9C593F4-60BF-4351-B3E3-B6C5133CB9E7}" destId="{585BD5D5-C62F-4BCA-8651-59141B746601}" srcOrd="2" destOrd="0" presId="urn:microsoft.com/office/officeart/2005/8/layout/default"/>
    <dgm:cxn modelId="{2BFB7B31-35CB-4765-819B-C8CBE4F9385E}" type="presParOf" srcId="{D9C593F4-60BF-4351-B3E3-B6C5133CB9E7}" destId="{447F828E-7E16-403E-A459-356E2CB6CE77}" srcOrd="3" destOrd="0" presId="urn:microsoft.com/office/officeart/2005/8/layout/default"/>
    <dgm:cxn modelId="{0AA04DE7-4ED4-4EF8-9460-13D6394FF34B}" type="presParOf" srcId="{D9C593F4-60BF-4351-B3E3-B6C5133CB9E7}" destId="{B227BE5A-D47A-48C2-88B1-61D5936C5A83}" srcOrd="4" destOrd="0" presId="urn:microsoft.com/office/officeart/2005/8/layout/default"/>
    <dgm:cxn modelId="{648D3151-33D9-4452-BBA5-E8CD03F79E98}" type="presParOf" srcId="{D9C593F4-60BF-4351-B3E3-B6C5133CB9E7}" destId="{86C3B0C4-7686-43EE-907D-D6D5848B4E12}" srcOrd="5" destOrd="0" presId="urn:microsoft.com/office/officeart/2005/8/layout/default"/>
    <dgm:cxn modelId="{C56FC4D6-7402-440E-B137-E179B66A13DA}" type="presParOf" srcId="{D9C593F4-60BF-4351-B3E3-B6C5133CB9E7}" destId="{D4D91DA7-1679-4440-AD44-27D6EAD3982D}" srcOrd="6" destOrd="0" presId="urn:microsoft.com/office/officeart/2005/8/layout/default"/>
    <dgm:cxn modelId="{EF831415-6094-4506-81AE-4F3CA9015CE0}" type="presParOf" srcId="{D9C593F4-60BF-4351-B3E3-B6C5133CB9E7}" destId="{EF87638C-A42D-43CE-B2FB-C4EF562530C4}" srcOrd="7" destOrd="0" presId="urn:microsoft.com/office/officeart/2005/8/layout/default"/>
    <dgm:cxn modelId="{8F8BEB19-1D2E-46DF-A32B-81482C30631C}" type="presParOf" srcId="{D9C593F4-60BF-4351-B3E3-B6C5133CB9E7}" destId="{E889D3B7-6472-4440-8FA4-F08183C9D242}" srcOrd="8" destOrd="0" presId="urn:microsoft.com/office/officeart/2005/8/layout/default"/>
    <dgm:cxn modelId="{C3F27FA0-3D6D-4941-8B3E-8F7A6ADCFF71}" type="presParOf" srcId="{D9C593F4-60BF-4351-B3E3-B6C5133CB9E7}" destId="{A2BEAF38-3AF7-441A-9F79-5DB3DDEEF197}" srcOrd="9" destOrd="0" presId="urn:microsoft.com/office/officeart/2005/8/layout/default"/>
    <dgm:cxn modelId="{67A31922-5BC2-4A95-AF94-2599ED6324F1}" type="presParOf" srcId="{D9C593F4-60BF-4351-B3E3-B6C5133CB9E7}" destId="{DCF1C7BE-32B1-4236-9088-6395DC1EA379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BFAC2EA-E62E-42FB-A118-F993E78F7246}" type="doc">
      <dgm:prSet loTypeId="urn:microsoft.com/office/officeart/2016/7/layout/RepeatingBendingProcessNew" loCatId="process" qsTypeId="urn:microsoft.com/office/officeart/2005/8/quickstyle/simple2" qsCatId="simple" csTypeId="urn:microsoft.com/office/officeart/2005/8/colors/accent5_2" csCatId="accent5"/>
      <dgm:spPr/>
      <dgm:t>
        <a:bodyPr/>
        <a:lstStyle/>
        <a:p>
          <a:endParaRPr lang="en-US"/>
        </a:p>
      </dgm:t>
    </dgm:pt>
    <dgm:pt modelId="{C5DD1254-DBA8-4BEC-BDDC-3BAABB04AD1F}">
      <dgm:prSet/>
      <dgm:spPr/>
      <dgm:t>
        <a:bodyPr/>
        <a:lstStyle/>
        <a:p>
          <a:r>
            <a:rPr lang="en-US"/>
            <a:t>Guanxi refers to relationship networks that influence business success in China (Liu, Lu &amp; Zhan, 2021) </a:t>
          </a:r>
        </a:p>
      </dgm:t>
    </dgm:pt>
    <dgm:pt modelId="{1F708479-C15F-4A4A-AA25-E23346F1CA97}" type="parTrans" cxnId="{BCFDA99D-D3C0-4EE0-A2EE-33418848EDED}">
      <dgm:prSet/>
      <dgm:spPr/>
      <dgm:t>
        <a:bodyPr/>
        <a:lstStyle/>
        <a:p>
          <a:endParaRPr lang="en-US"/>
        </a:p>
      </dgm:t>
    </dgm:pt>
    <dgm:pt modelId="{AF80B6FD-1413-47ED-94BF-00F1D4C341EC}" type="sibTrans" cxnId="{BCFDA99D-D3C0-4EE0-A2EE-33418848EDED}">
      <dgm:prSet/>
      <dgm:spPr/>
      <dgm:t>
        <a:bodyPr/>
        <a:lstStyle/>
        <a:p>
          <a:endParaRPr lang="en-US"/>
        </a:p>
      </dgm:t>
    </dgm:pt>
    <dgm:pt modelId="{349BA0D7-6411-4193-9ABA-EBA8D79F35B4}">
      <dgm:prSet/>
      <dgm:spPr/>
      <dgm:t>
        <a:bodyPr/>
        <a:lstStyle/>
        <a:p>
          <a:r>
            <a:rPr lang="en-US"/>
            <a:t>Trust must be established before formal negotiations begin (Morrison, 2020) </a:t>
          </a:r>
        </a:p>
      </dgm:t>
    </dgm:pt>
    <dgm:pt modelId="{79D1B745-B26A-454B-B3BD-7F2431B449AE}" type="parTrans" cxnId="{8BA3F247-2E7A-4271-9342-9A57ED22D20D}">
      <dgm:prSet/>
      <dgm:spPr/>
      <dgm:t>
        <a:bodyPr/>
        <a:lstStyle/>
        <a:p>
          <a:endParaRPr lang="en-US"/>
        </a:p>
      </dgm:t>
    </dgm:pt>
    <dgm:pt modelId="{FF0387C1-81C1-47C6-8994-8EC8C53AF34F}" type="sibTrans" cxnId="{8BA3F247-2E7A-4271-9342-9A57ED22D20D}">
      <dgm:prSet/>
      <dgm:spPr/>
      <dgm:t>
        <a:bodyPr/>
        <a:lstStyle/>
        <a:p>
          <a:endParaRPr lang="en-US"/>
        </a:p>
      </dgm:t>
    </dgm:pt>
    <dgm:pt modelId="{0038DDFA-D5D1-4A85-A4D9-B88C256C5702}">
      <dgm:prSet/>
      <dgm:spPr/>
      <dgm:t>
        <a:bodyPr/>
        <a:lstStyle/>
        <a:p>
          <a:r>
            <a:rPr lang="en-US"/>
            <a:t>Business discussions are often preceded by social interactions (Liu, Lu &amp; Zhan, 2021) </a:t>
          </a:r>
        </a:p>
      </dgm:t>
    </dgm:pt>
    <dgm:pt modelId="{DA57A151-E9D5-43BB-B95F-0875C415D228}" type="parTrans" cxnId="{3803CA66-0FD8-49CC-9726-3F6E8E49D39F}">
      <dgm:prSet/>
      <dgm:spPr/>
      <dgm:t>
        <a:bodyPr/>
        <a:lstStyle/>
        <a:p>
          <a:endParaRPr lang="en-US"/>
        </a:p>
      </dgm:t>
    </dgm:pt>
    <dgm:pt modelId="{45F43246-0736-4563-A930-9BC375AC944F}" type="sibTrans" cxnId="{3803CA66-0FD8-49CC-9726-3F6E8E49D39F}">
      <dgm:prSet/>
      <dgm:spPr/>
      <dgm:t>
        <a:bodyPr/>
        <a:lstStyle/>
        <a:p>
          <a:endParaRPr lang="en-US"/>
        </a:p>
      </dgm:t>
    </dgm:pt>
    <dgm:pt modelId="{6573545E-67FD-48E9-95E3-0D1985A1D86C}">
      <dgm:prSet/>
      <dgm:spPr/>
      <dgm:t>
        <a:bodyPr/>
        <a:lstStyle/>
        <a:p>
          <a:r>
            <a:rPr lang="en-US"/>
            <a:t>Long-term relationships are prioritised over short-term gains (Hofstede, 2011) </a:t>
          </a:r>
        </a:p>
      </dgm:t>
    </dgm:pt>
    <dgm:pt modelId="{51D79CE6-CC1C-463B-9FA3-2F53F2ABB83E}" type="parTrans" cxnId="{D7038580-6323-4743-927E-3C9BC2F9A4EC}">
      <dgm:prSet/>
      <dgm:spPr/>
      <dgm:t>
        <a:bodyPr/>
        <a:lstStyle/>
        <a:p>
          <a:endParaRPr lang="en-US"/>
        </a:p>
      </dgm:t>
    </dgm:pt>
    <dgm:pt modelId="{EE3D191C-3C12-4E46-AB7F-4E4E64F3FBC2}" type="sibTrans" cxnId="{D7038580-6323-4743-927E-3C9BC2F9A4EC}">
      <dgm:prSet/>
      <dgm:spPr/>
      <dgm:t>
        <a:bodyPr/>
        <a:lstStyle/>
        <a:p>
          <a:endParaRPr lang="en-US"/>
        </a:p>
      </dgm:t>
    </dgm:pt>
    <dgm:pt modelId="{6F756FD3-C0A8-4BD7-9944-19A91C415E42}">
      <dgm:prSet/>
      <dgm:spPr/>
      <dgm:t>
        <a:bodyPr/>
        <a:lstStyle/>
        <a:p>
          <a:r>
            <a:rPr lang="en-US"/>
            <a:t>For example, companies engage in multiple meetings before signing agreements (Čuhlová &amp; Demel, 2024) </a:t>
          </a:r>
        </a:p>
      </dgm:t>
    </dgm:pt>
    <dgm:pt modelId="{DABA391B-3A7B-45C3-9360-2A2EE54AA20B}" type="parTrans" cxnId="{554A7449-8D8F-494C-82EE-FAEA5981A1B4}">
      <dgm:prSet/>
      <dgm:spPr/>
      <dgm:t>
        <a:bodyPr/>
        <a:lstStyle/>
        <a:p>
          <a:endParaRPr lang="en-US"/>
        </a:p>
      </dgm:t>
    </dgm:pt>
    <dgm:pt modelId="{718479D3-986A-41F0-9294-CA163F6FBD24}" type="sibTrans" cxnId="{554A7449-8D8F-494C-82EE-FAEA5981A1B4}">
      <dgm:prSet/>
      <dgm:spPr/>
      <dgm:t>
        <a:bodyPr/>
        <a:lstStyle/>
        <a:p>
          <a:endParaRPr lang="en-US"/>
        </a:p>
      </dgm:t>
    </dgm:pt>
    <dgm:pt modelId="{96FCBC4F-7DBC-405B-A7C2-D5F11AA10E76}">
      <dgm:prSet/>
      <dgm:spPr/>
      <dgm:t>
        <a:bodyPr/>
        <a:lstStyle/>
        <a:p>
          <a:r>
            <a:rPr lang="en-US"/>
            <a:t>Strong relationships increase cooperation and negotiation success (Morrison, 2020)</a:t>
          </a:r>
        </a:p>
      </dgm:t>
    </dgm:pt>
    <dgm:pt modelId="{E85A1322-0579-4379-BE1F-C00D49955F3C}" type="parTrans" cxnId="{2129706A-C785-480A-ACFD-4FA8449D0E79}">
      <dgm:prSet/>
      <dgm:spPr/>
      <dgm:t>
        <a:bodyPr/>
        <a:lstStyle/>
        <a:p>
          <a:endParaRPr lang="en-US"/>
        </a:p>
      </dgm:t>
    </dgm:pt>
    <dgm:pt modelId="{119D832B-5326-4CF3-A211-C4EBF3BE7203}" type="sibTrans" cxnId="{2129706A-C785-480A-ACFD-4FA8449D0E79}">
      <dgm:prSet/>
      <dgm:spPr/>
      <dgm:t>
        <a:bodyPr/>
        <a:lstStyle/>
        <a:p>
          <a:endParaRPr lang="en-US"/>
        </a:p>
      </dgm:t>
    </dgm:pt>
    <dgm:pt modelId="{B0CF38B1-1828-4366-AD03-DB3D951AB1B4}" type="pres">
      <dgm:prSet presAssocID="{CBFAC2EA-E62E-42FB-A118-F993E78F7246}" presName="Name0" presStyleCnt="0">
        <dgm:presLayoutVars>
          <dgm:dir/>
          <dgm:resizeHandles val="exact"/>
        </dgm:presLayoutVars>
      </dgm:prSet>
      <dgm:spPr/>
    </dgm:pt>
    <dgm:pt modelId="{0982D0CD-8275-44E9-A26C-1624EDCCFCAE}" type="pres">
      <dgm:prSet presAssocID="{C5DD1254-DBA8-4BEC-BDDC-3BAABB04AD1F}" presName="node" presStyleLbl="node1" presStyleIdx="0" presStyleCnt="6">
        <dgm:presLayoutVars>
          <dgm:bulletEnabled val="1"/>
        </dgm:presLayoutVars>
      </dgm:prSet>
      <dgm:spPr/>
    </dgm:pt>
    <dgm:pt modelId="{B63A775D-EA49-40F6-856E-5CE8F07A098E}" type="pres">
      <dgm:prSet presAssocID="{AF80B6FD-1413-47ED-94BF-00F1D4C341EC}" presName="sibTrans" presStyleLbl="sibTrans1D1" presStyleIdx="0" presStyleCnt="5"/>
      <dgm:spPr/>
    </dgm:pt>
    <dgm:pt modelId="{848762D7-75B1-4B22-AB19-BB7BC50DF6B1}" type="pres">
      <dgm:prSet presAssocID="{AF80B6FD-1413-47ED-94BF-00F1D4C341EC}" presName="connectorText" presStyleLbl="sibTrans1D1" presStyleIdx="0" presStyleCnt="5"/>
      <dgm:spPr/>
    </dgm:pt>
    <dgm:pt modelId="{3AAEF95E-A30F-440B-93DA-17FE9AFBD929}" type="pres">
      <dgm:prSet presAssocID="{349BA0D7-6411-4193-9ABA-EBA8D79F35B4}" presName="node" presStyleLbl="node1" presStyleIdx="1" presStyleCnt="6">
        <dgm:presLayoutVars>
          <dgm:bulletEnabled val="1"/>
        </dgm:presLayoutVars>
      </dgm:prSet>
      <dgm:spPr/>
    </dgm:pt>
    <dgm:pt modelId="{71353A3C-365D-4B40-A0A4-B18673454F31}" type="pres">
      <dgm:prSet presAssocID="{FF0387C1-81C1-47C6-8994-8EC8C53AF34F}" presName="sibTrans" presStyleLbl="sibTrans1D1" presStyleIdx="1" presStyleCnt="5"/>
      <dgm:spPr/>
    </dgm:pt>
    <dgm:pt modelId="{BD6ABED0-025B-4F0C-88DC-9665D77891A3}" type="pres">
      <dgm:prSet presAssocID="{FF0387C1-81C1-47C6-8994-8EC8C53AF34F}" presName="connectorText" presStyleLbl="sibTrans1D1" presStyleIdx="1" presStyleCnt="5"/>
      <dgm:spPr/>
    </dgm:pt>
    <dgm:pt modelId="{E348A07D-1BF3-4308-BB4E-AAC1F5F1B96B}" type="pres">
      <dgm:prSet presAssocID="{0038DDFA-D5D1-4A85-A4D9-B88C256C5702}" presName="node" presStyleLbl="node1" presStyleIdx="2" presStyleCnt="6">
        <dgm:presLayoutVars>
          <dgm:bulletEnabled val="1"/>
        </dgm:presLayoutVars>
      </dgm:prSet>
      <dgm:spPr/>
    </dgm:pt>
    <dgm:pt modelId="{319928D9-80C1-4742-9C83-738F89D1B16D}" type="pres">
      <dgm:prSet presAssocID="{45F43246-0736-4563-A930-9BC375AC944F}" presName="sibTrans" presStyleLbl="sibTrans1D1" presStyleIdx="2" presStyleCnt="5"/>
      <dgm:spPr/>
    </dgm:pt>
    <dgm:pt modelId="{751CC7DF-7466-4858-9E0D-7483C37226CD}" type="pres">
      <dgm:prSet presAssocID="{45F43246-0736-4563-A930-9BC375AC944F}" presName="connectorText" presStyleLbl="sibTrans1D1" presStyleIdx="2" presStyleCnt="5"/>
      <dgm:spPr/>
    </dgm:pt>
    <dgm:pt modelId="{51362443-BC31-4FE0-85B7-BBB43E52F4DB}" type="pres">
      <dgm:prSet presAssocID="{6573545E-67FD-48E9-95E3-0D1985A1D86C}" presName="node" presStyleLbl="node1" presStyleIdx="3" presStyleCnt="6">
        <dgm:presLayoutVars>
          <dgm:bulletEnabled val="1"/>
        </dgm:presLayoutVars>
      </dgm:prSet>
      <dgm:spPr/>
    </dgm:pt>
    <dgm:pt modelId="{83168372-ADBD-4F87-8689-87AA9D4E472D}" type="pres">
      <dgm:prSet presAssocID="{EE3D191C-3C12-4E46-AB7F-4E4E64F3FBC2}" presName="sibTrans" presStyleLbl="sibTrans1D1" presStyleIdx="3" presStyleCnt="5"/>
      <dgm:spPr/>
    </dgm:pt>
    <dgm:pt modelId="{CD6D52CD-4AA5-4F3E-907D-ED436EC30C28}" type="pres">
      <dgm:prSet presAssocID="{EE3D191C-3C12-4E46-AB7F-4E4E64F3FBC2}" presName="connectorText" presStyleLbl="sibTrans1D1" presStyleIdx="3" presStyleCnt="5"/>
      <dgm:spPr/>
    </dgm:pt>
    <dgm:pt modelId="{558EC046-4D40-4456-A1F0-00652DD20CA6}" type="pres">
      <dgm:prSet presAssocID="{6F756FD3-C0A8-4BD7-9944-19A91C415E42}" presName="node" presStyleLbl="node1" presStyleIdx="4" presStyleCnt="6">
        <dgm:presLayoutVars>
          <dgm:bulletEnabled val="1"/>
        </dgm:presLayoutVars>
      </dgm:prSet>
      <dgm:spPr/>
    </dgm:pt>
    <dgm:pt modelId="{015507A4-1D18-4F99-B255-F05BB4855097}" type="pres">
      <dgm:prSet presAssocID="{718479D3-986A-41F0-9294-CA163F6FBD24}" presName="sibTrans" presStyleLbl="sibTrans1D1" presStyleIdx="4" presStyleCnt="5"/>
      <dgm:spPr/>
    </dgm:pt>
    <dgm:pt modelId="{DC189050-2AC7-4BA3-984D-E6A1540AA401}" type="pres">
      <dgm:prSet presAssocID="{718479D3-986A-41F0-9294-CA163F6FBD24}" presName="connectorText" presStyleLbl="sibTrans1D1" presStyleIdx="4" presStyleCnt="5"/>
      <dgm:spPr/>
    </dgm:pt>
    <dgm:pt modelId="{4D01D459-96D9-4A20-974B-7923F2F69DE7}" type="pres">
      <dgm:prSet presAssocID="{96FCBC4F-7DBC-405B-A7C2-D5F11AA10E76}" presName="node" presStyleLbl="node1" presStyleIdx="5" presStyleCnt="6">
        <dgm:presLayoutVars>
          <dgm:bulletEnabled val="1"/>
        </dgm:presLayoutVars>
      </dgm:prSet>
      <dgm:spPr/>
    </dgm:pt>
  </dgm:ptLst>
  <dgm:cxnLst>
    <dgm:cxn modelId="{3C55F00C-4932-4499-BA97-1FA475CF8895}" type="presOf" srcId="{45F43246-0736-4563-A930-9BC375AC944F}" destId="{319928D9-80C1-4742-9C83-738F89D1B16D}" srcOrd="0" destOrd="0" presId="urn:microsoft.com/office/officeart/2016/7/layout/RepeatingBendingProcessNew"/>
    <dgm:cxn modelId="{00D2F038-98ED-4648-81C9-1C5AC55D28FA}" type="presOf" srcId="{EE3D191C-3C12-4E46-AB7F-4E4E64F3FBC2}" destId="{CD6D52CD-4AA5-4F3E-907D-ED436EC30C28}" srcOrd="1" destOrd="0" presId="urn:microsoft.com/office/officeart/2016/7/layout/RepeatingBendingProcessNew"/>
    <dgm:cxn modelId="{8605543C-9B46-4093-B301-74C6D0B86CA8}" type="presOf" srcId="{96FCBC4F-7DBC-405B-A7C2-D5F11AA10E76}" destId="{4D01D459-96D9-4A20-974B-7923F2F69DE7}" srcOrd="0" destOrd="0" presId="urn:microsoft.com/office/officeart/2016/7/layout/RepeatingBendingProcessNew"/>
    <dgm:cxn modelId="{19BA605C-1830-494E-BDDF-645C49C7EA12}" type="presOf" srcId="{349BA0D7-6411-4193-9ABA-EBA8D79F35B4}" destId="{3AAEF95E-A30F-440B-93DA-17FE9AFBD929}" srcOrd="0" destOrd="0" presId="urn:microsoft.com/office/officeart/2016/7/layout/RepeatingBendingProcessNew"/>
    <dgm:cxn modelId="{2FF53563-4A7B-4769-9130-7C7F9878A29C}" type="presOf" srcId="{FF0387C1-81C1-47C6-8994-8EC8C53AF34F}" destId="{BD6ABED0-025B-4F0C-88DC-9665D77891A3}" srcOrd="1" destOrd="0" presId="urn:microsoft.com/office/officeart/2016/7/layout/RepeatingBendingProcessNew"/>
    <dgm:cxn modelId="{3803CA66-0FD8-49CC-9726-3F6E8E49D39F}" srcId="{CBFAC2EA-E62E-42FB-A118-F993E78F7246}" destId="{0038DDFA-D5D1-4A85-A4D9-B88C256C5702}" srcOrd="2" destOrd="0" parTransId="{DA57A151-E9D5-43BB-B95F-0875C415D228}" sibTransId="{45F43246-0736-4563-A930-9BC375AC944F}"/>
    <dgm:cxn modelId="{61559747-B7BE-4142-B547-26088C27ABA3}" type="presOf" srcId="{718479D3-986A-41F0-9294-CA163F6FBD24}" destId="{015507A4-1D18-4F99-B255-F05BB4855097}" srcOrd="0" destOrd="0" presId="urn:microsoft.com/office/officeart/2016/7/layout/RepeatingBendingProcessNew"/>
    <dgm:cxn modelId="{8BA3F247-2E7A-4271-9342-9A57ED22D20D}" srcId="{CBFAC2EA-E62E-42FB-A118-F993E78F7246}" destId="{349BA0D7-6411-4193-9ABA-EBA8D79F35B4}" srcOrd="1" destOrd="0" parTransId="{79D1B745-B26A-454B-B3BD-7F2431B449AE}" sibTransId="{FF0387C1-81C1-47C6-8994-8EC8C53AF34F}"/>
    <dgm:cxn modelId="{554A7449-8D8F-494C-82EE-FAEA5981A1B4}" srcId="{CBFAC2EA-E62E-42FB-A118-F993E78F7246}" destId="{6F756FD3-C0A8-4BD7-9944-19A91C415E42}" srcOrd="4" destOrd="0" parTransId="{DABA391B-3A7B-45C3-9360-2A2EE54AA20B}" sibTransId="{718479D3-986A-41F0-9294-CA163F6FBD24}"/>
    <dgm:cxn modelId="{2129706A-C785-480A-ACFD-4FA8449D0E79}" srcId="{CBFAC2EA-E62E-42FB-A118-F993E78F7246}" destId="{96FCBC4F-7DBC-405B-A7C2-D5F11AA10E76}" srcOrd="5" destOrd="0" parTransId="{E85A1322-0579-4379-BE1F-C00D49955F3C}" sibTransId="{119D832B-5326-4CF3-A211-C4EBF3BE7203}"/>
    <dgm:cxn modelId="{1D5DD36D-90C8-4E8A-BE64-0B346BA51BEC}" type="presOf" srcId="{6573545E-67FD-48E9-95E3-0D1985A1D86C}" destId="{51362443-BC31-4FE0-85B7-BBB43E52F4DB}" srcOrd="0" destOrd="0" presId="urn:microsoft.com/office/officeart/2016/7/layout/RepeatingBendingProcessNew"/>
    <dgm:cxn modelId="{B4577C6E-B1A8-49EE-846F-2C331FD9CE40}" type="presOf" srcId="{EE3D191C-3C12-4E46-AB7F-4E4E64F3FBC2}" destId="{83168372-ADBD-4F87-8689-87AA9D4E472D}" srcOrd="0" destOrd="0" presId="urn:microsoft.com/office/officeart/2016/7/layout/RepeatingBendingProcessNew"/>
    <dgm:cxn modelId="{D7038580-6323-4743-927E-3C9BC2F9A4EC}" srcId="{CBFAC2EA-E62E-42FB-A118-F993E78F7246}" destId="{6573545E-67FD-48E9-95E3-0D1985A1D86C}" srcOrd="3" destOrd="0" parTransId="{51D79CE6-CC1C-463B-9FA3-2F53F2ABB83E}" sibTransId="{EE3D191C-3C12-4E46-AB7F-4E4E64F3FBC2}"/>
    <dgm:cxn modelId="{D1F0D396-EEC9-4529-B1EC-7689E9E20F24}" type="presOf" srcId="{C5DD1254-DBA8-4BEC-BDDC-3BAABB04AD1F}" destId="{0982D0CD-8275-44E9-A26C-1624EDCCFCAE}" srcOrd="0" destOrd="0" presId="urn:microsoft.com/office/officeart/2016/7/layout/RepeatingBendingProcessNew"/>
    <dgm:cxn modelId="{BCFDA99D-D3C0-4EE0-A2EE-33418848EDED}" srcId="{CBFAC2EA-E62E-42FB-A118-F993E78F7246}" destId="{C5DD1254-DBA8-4BEC-BDDC-3BAABB04AD1F}" srcOrd="0" destOrd="0" parTransId="{1F708479-C15F-4A4A-AA25-E23346F1CA97}" sibTransId="{AF80B6FD-1413-47ED-94BF-00F1D4C341EC}"/>
    <dgm:cxn modelId="{6C4D63AD-D214-4D6C-B2ED-0B2330BB7CBA}" type="presOf" srcId="{718479D3-986A-41F0-9294-CA163F6FBD24}" destId="{DC189050-2AC7-4BA3-984D-E6A1540AA401}" srcOrd="1" destOrd="0" presId="urn:microsoft.com/office/officeart/2016/7/layout/RepeatingBendingProcessNew"/>
    <dgm:cxn modelId="{D9C474BD-FDE7-45BA-93D8-B5DAC3E5C516}" type="presOf" srcId="{6F756FD3-C0A8-4BD7-9944-19A91C415E42}" destId="{558EC046-4D40-4456-A1F0-00652DD20CA6}" srcOrd="0" destOrd="0" presId="urn:microsoft.com/office/officeart/2016/7/layout/RepeatingBendingProcessNew"/>
    <dgm:cxn modelId="{B80984C3-E1DF-4E1F-812C-D13995135154}" type="presOf" srcId="{AF80B6FD-1413-47ED-94BF-00F1D4C341EC}" destId="{B63A775D-EA49-40F6-856E-5CE8F07A098E}" srcOrd="0" destOrd="0" presId="urn:microsoft.com/office/officeart/2016/7/layout/RepeatingBendingProcessNew"/>
    <dgm:cxn modelId="{519580D0-BF0E-49EC-AB48-E6306B4F4A7E}" type="presOf" srcId="{0038DDFA-D5D1-4A85-A4D9-B88C256C5702}" destId="{E348A07D-1BF3-4308-BB4E-AAC1F5F1B96B}" srcOrd="0" destOrd="0" presId="urn:microsoft.com/office/officeart/2016/7/layout/RepeatingBendingProcessNew"/>
    <dgm:cxn modelId="{E65434DB-4915-4516-83DD-D6F7ED9EFCAB}" type="presOf" srcId="{FF0387C1-81C1-47C6-8994-8EC8C53AF34F}" destId="{71353A3C-365D-4B40-A0A4-B18673454F31}" srcOrd="0" destOrd="0" presId="urn:microsoft.com/office/officeart/2016/7/layout/RepeatingBendingProcessNew"/>
    <dgm:cxn modelId="{B46ABCDE-9DA6-4166-BFD3-1B525E992796}" type="presOf" srcId="{AF80B6FD-1413-47ED-94BF-00F1D4C341EC}" destId="{848762D7-75B1-4B22-AB19-BB7BC50DF6B1}" srcOrd="1" destOrd="0" presId="urn:microsoft.com/office/officeart/2016/7/layout/RepeatingBendingProcessNew"/>
    <dgm:cxn modelId="{DBDC06E7-81FB-4657-98EA-A69CDCF4E1A5}" type="presOf" srcId="{45F43246-0736-4563-A930-9BC375AC944F}" destId="{751CC7DF-7466-4858-9E0D-7483C37226CD}" srcOrd="1" destOrd="0" presId="urn:microsoft.com/office/officeart/2016/7/layout/RepeatingBendingProcessNew"/>
    <dgm:cxn modelId="{61299EF9-43B7-4929-833E-49CFA48DB2C8}" type="presOf" srcId="{CBFAC2EA-E62E-42FB-A118-F993E78F7246}" destId="{B0CF38B1-1828-4366-AD03-DB3D951AB1B4}" srcOrd="0" destOrd="0" presId="urn:microsoft.com/office/officeart/2016/7/layout/RepeatingBendingProcessNew"/>
    <dgm:cxn modelId="{A1F69746-B3F8-42E1-A0D4-70F297B79FDB}" type="presParOf" srcId="{B0CF38B1-1828-4366-AD03-DB3D951AB1B4}" destId="{0982D0CD-8275-44E9-A26C-1624EDCCFCAE}" srcOrd="0" destOrd="0" presId="urn:microsoft.com/office/officeart/2016/7/layout/RepeatingBendingProcessNew"/>
    <dgm:cxn modelId="{FB61D3C9-7DBC-4625-9E2F-19E5FB0BBD3B}" type="presParOf" srcId="{B0CF38B1-1828-4366-AD03-DB3D951AB1B4}" destId="{B63A775D-EA49-40F6-856E-5CE8F07A098E}" srcOrd="1" destOrd="0" presId="urn:microsoft.com/office/officeart/2016/7/layout/RepeatingBendingProcessNew"/>
    <dgm:cxn modelId="{FB6A1883-E65E-403B-AE3B-A0D8D0BC479D}" type="presParOf" srcId="{B63A775D-EA49-40F6-856E-5CE8F07A098E}" destId="{848762D7-75B1-4B22-AB19-BB7BC50DF6B1}" srcOrd="0" destOrd="0" presId="urn:microsoft.com/office/officeart/2016/7/layout/RepeatingBendingProcessNew"/>
    <dgm:cxn modelId="{6D3C9458-1E82-493E-A068-6442576A49E7}" type="presParOf" srcId="{B0CF38B1-1828-4366-AD03-DB3D951AB1B4}" destId="{3AAEF95E-A30F-440B-93DA-17FE9AFBD929}" srcOrd="2" destOrd="0" presId="urn:microsoft.com/office/officeart/2016/7/layout/RepeatingBendingProcessNew"/>
    <dgm:cxn modelId="{BD548B39-10FD-4295-89A4-1F3B5C882F60}" type="presParOf" srcId="{B0CF38B1-1828-4366-AD03-DB3D951AB1B4}" destId="{71353A3C-365D-4B40-A0A4-B18673454F31}" srcOrd="3" destOrd="0" presId="urn:microsoft.com/office/officeart/2016/7/layout/RepeatingBendingProcessNew"/>
    <dgm:cxn modelId="{AB6AF6EA-0432-4810-8745-C52643364C96}" type="presParOf" srcId="{71353A3C-365D-4B40-A0A4-B18673454F31}" destId="{BD6ABED0-025B-4F0C-88DC-9665D77891A3}" srcOrd="0" destOrd="0" presId="urn:microsoft.com/office/officeart/2016/7/layout/RepeatingBendingProcessNew"/>
    <dgm:cxn modelId="{05E1E29A-0E7B-432E-9D34-3EA1F5A55D1A}" type="presParOf" srcId="{B0CF38B1-1828-4366-AD03-DB3D951AB1B4}" destId="{E348A07D-1BF3-4308-BB4E-AAC1F5F1B96B}" srcOrd="4" destOrd="0" presId="urn:microsoft.com/office/officeart/2016/7/layout/RepeatingBendingProcessNew"/>
    <dgm:cxn modelId="{7AEB3EE2-98E9-456C-97DF-11298A636AAE}" type="presParOf" srcId="{B0CF38B1-1828-4366-AD03-DB3D951AB1B4}" destId="{319928D9-80C1-4742-9C83-738F89D1B16D}" srcOrd="5" destOrd="0" presId="urn:microsoft.com/office/officeart/2016/7/layout/RepeatingBendingProcessNew"/>
    <dgm:cxn modelId="{DDFB41E4-FC67-41D0-98A9-8ABE911159BA}" type="presParOf" srcId="{319928D9-80C1-4742-9C83-738F89D1B16D}" destId="{751CC7DF-7466-4858-9E0D-7483C37226CD}" srcOrd="0" destOrd="0" presId="urn:microsoft.com/office/officeart/2016/7/layout/RepeatingBendingProcessNew"/>
    <dgm:cxn modelId="{431D3416-BA40-4698-A0CE-DE22DEA11DF6}" type="presParOf" srcId="{B0CF38B1-1828-4366-AD03-DB3D951AB1B4}" destId="{51362443-BC31-4FE0-85B7-BBB43E52F4DB}" srcOrd="6" destOrd="0" presId="urn:microsoft.com/office/officeart/2016/7/layout/RepeatingBendingProcessNew"/>
    <dgm:cxn modelId="{FF181C98-05BB-4BE7-BA35-DA92623FFDC2}" type="presParOf" srcId="{B0CF38B1-1828-4366-AD03-DB3D951AB1B4}" destId="{83168372-ADBD-4F87-8689-87AA9D4E472D}" srcOrd="7" destOrd="0" presId="urn:microsoft.com/office/officeart/2016/7/layout/RepeatingBendingProcessNew"/>
    <dgm:cxn modelId="{5D721B5E-17C4-454C-96C1-0E6C749650BF}" type="presParOf" srcId="{83168372-ADBD-4F87-8689-87AA9D4E472D}" destId="{CD6D52CD-4AA5-4F3E-907D-ED436EC30C28}" srcOrd="0" destOrd="0" presId="urn:microsoft.com/office/officeart/2016/7/layout/RepeatingBendingProcessNew"/>
    <dgm:cxn modelId="{739FD0DF-457E-4F78-A7F3-CE6BB0BCBD5C}" type="presParOf" srcId="{B0CF38B1-1828-4366-AD03-DB3D951AB1B4}" destId="{558EC046-4D40-4456-A1F0-00652DD20CA6}" srcOrd="8" destOrd="0" presId="urn:microsoft.com/office/officeart/2016/7/layout/RepeatingBendingProcessNew"/>
    <dgm:cxn modelId="{2B0E9D39-6846-4358-9F0E-CF1B5A4B9557}" type="presParOf" srcId="{B0CF38B1-1828-4366-AD03-DB3D951AB1B4}" destId="{015507A4-1D18-4F99-B255-F05BB4855097}" srcOrd="9" destOrd="0" presId="urn:microsoft.com/office/officeart/2016/7/layout/RepeatingBendingProcessNew"/>
    <dgm:cxn modelId="{5887216C-B6E2-49A7-8C9F-BE4FBEF069A4}" type="presParOf" srcId="{015507A4-1D18-4F99-B255-F05BB4855097}" destId="{DC189050-2AC7-4BA3-984D-E6A1540AA401}" srcOrd="0" destOrd="0" presId="urn:microsoft.com/office/officeart/2016/7/layout/RepeatingBendingProcessNew"/>
    <dgm:cxn modelId="{51868817-CF14-4F21-9981-04174EB723D6}" type="presParOf" srcId="{B0CF38B1-1828-4366-AD03-DB3D951AB1B4}" destId="{4D01D459-96D9-4A20-974B-7923F2F69DE7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4352090-2FAD-4A1C-900D-C22A99A3C2AB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831667D-065C-4256-8CC1-FC87D7F1859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/>
            <a:t>Use indirect and polite communication to align with Chinese norms (Shonk, 2019) </a:t>
          </a:r>
        </a:p>
      </dgm:t>
    </dgm:pt>
    <dgm:pt modelId="{4CE523FF-EF0B-47CE-9280-ED6E1620A19A}" type="parTrans" cxnId="{224F53C0-EDF2-4977-981D-51A9E0A413D2}">
      <dgm:prSet/>
      <dgm:spPr/>
      <dgm:t>
        <a:bodyPr/>
        <a:lstStyle/>
        <a:p>
          <a:endParaRPr lang="en-US" sz="1800"/>
        </a:p>
      </dgm:t>
    </dgm:pt>
    <dgm:pt modelId="{8A0EB1C4-1754-492D-9D53-C45D9419FBC9}" type="sibTrans" cxnId="{224F53C0-EDF2-4977-981D-51A9E0A413D2}">
      <dgm:prSet/>
      <dgm:spPr/>
      <dgm:t>
        <a:bodyPr/>
        <a:lstStyle/>
        <a:p>
          <a:pPr>
            <a:lnSpc>
              <a:spcPct val="100000"/>
            </a:lnSpc>
          </a:pPr>
          <a:endParaRPr lang="en-US" sz="1800"/>
        </a:p>
      </dgm:t>
    </dgm:pt>
    <dgm:pt modelId="{B9444035-EC71-4D77-BB5E-5D399ABE6B9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/>
            <a:t>Avoid direct confrontation or criticism during negotiations (Chaney &amp; Martin, 2021) </a:t>
          </a:r>
        </a:p>
      </dgm:t>
    </dgm:pt>
    <dgm:pt modelId="{3320D579-4820-4856-9F8C-5F00BF862A85}" type="parTrans" cxnId="{E96202A2-C8F1-452B-8B42-76C3143EFBDB}">
      <dgm:prSet/>
      <dgm:spPr/>
      <dgm:t>
        <a:bodyPr/>
        <a:lstStyle/>
        <a:p>
          <a:endParaRPr lang="en-US" sz="1800"/>
        </a:p>
      </dgm:t>
    </dgm:pt>
    <dgm:pt modelId="{4ABF5D5F-6B37-48E9-AAEE-448B9BBB5B35}" type="sibTrans" cxnId="{E96202A2-C8F1-452B-8B42-76C3143EFBDB}">
      <dgm:prSet/>
      <dgm:spPr/>
      <dgm:t>
        <a:bodyPr/>
        <a:lstStyle/>
        <a:p>
          <a:pPr>
            <a:lnSpc>
              <a:spcPct val="100000"/>
            </a:lnSpc>
          </a:pPr>
          <a:endParaRPr lang="en-US" sz="1800"/>
        </a:p>
      </dgm:t>
    </dgm:pt>
    <dgm:pt modelId="{3FEC9DBF-FE8A-4AC4-AC22-47C1AFBD814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/>
            <a:t>Pay attention to tone, silence, and body language (Shonk, 2019) </a:t>
          </a:r>
        </a:p>
      </dgm:t>
    </dgm:pt>
    <dgm:pt modelId="{4FF9D6B2-BAC8-4CCE-8A85-99BBA6B12021}" type="parTrans" cxnId="{12D61354-67BF-46A3-863F-A0E34A991F76}">
      <dgm:prSet/>
      <dgm:spPr/>
      <dgm:t>
        <a:bodyPr/>
        <a:lstStyle/>
        <a:p>
          <a:endParaRPr lang="en-US" sz="1800"/>
        </a:p>
      </dgm:t>
    </dgm:pt>
    <dgm:pt modelId="{4D52BEE6-A4CE-4122-ADE2-E6D351CF55D1}" type="sibTrans" cxnId="{12D61354-67BF-46A3-863F-A0E34A991F76}">
      <dgm:prSet/>
      <dgm:spPr/>
      <dgm:t>
        <a:bodyPr/>
        <a:lstStyle/>
        <a:p>
          <a:pPr>
            <a:lnSpc>
              <a:spcPct val="100000"/>
            </a:lnSpc>
          </a:pPr>
          <a:endParaRPr lang="en-US" sz="1800"/>
        </a:p>
      </dgm:t>
    </dgm:pt>
    <dgm:pt modelId="{95EE7751-5CC9-48FF-8E16-62BE858BC56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/>
            <a:t>Clarify meaning carefully without forcing direct responses (Chaney &amp; Martin, 2021) </a:t>
          </a:r>
        </a:p>
      </dgm:t>
    </dgm:pt>
    <dgm:pt modelId="{8E06BF83-F63B-45BE-9018-7C4E5D481C6C}" type="parTrans" cxnId="{2C2B5F68-9DA4-44CA-A37A-CE0E60634126}">
      <dgm:prSet/>
      <dgm:spPr/>
      <dgm:t>
        <a:bodyPr/>
        <a:lstStyle/>
        <a:p>
          <a:endParaRPr lang="en-US" sz="1800"/>
        </a:p>
      </dgm:t>
    </dgm:pt>
    <dgm:pt modelId="{712498D5-5911-4081-9670-B2C59E65061A}" type="sibTrans" cxnId="{2C2B5F68-9DA4-44CA-A37A-CE0E60634126}">
      <dgm:prSet/>
      <dgm:spPr/>
      <dgm:t>
        <a:bodyPr/>
        <a:lstStyle/>
        <a:p>
          <a:pPr>
            <a:lnSpc>
              <a:spcPct val="100000"/>
            </a:lnSpc>
          </a:pPr>
          <a:endParaRPr lang="en-US" sz="1800"/>
        </a:p>
      </dgm:t>
    </dgm:pt>
    <dgm:pt modelId="{3CC3B85B-4F3D-4507-BB5A-CBDFAFE6B17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/>
            <a:t>For example, rephrasing questions helps maintain harmony (Shonk, 2019) </a:t>
          </a:r>
        </a:p>
      </dgm:t>
    </dgm:pt>
    <dgm:pt modelId="{E0A5BBE1-D990-4158-9D31-0D07CA2E77F6}" type="parTrans" cxnId="{9D3B207E-1C36-47AE-B26D-773CDED6586D}">
      <dgm:prSet/>
      <dgm:spPr/>
      <dgm:t>
        <a:bodyPr/>
        <a:lstStyle/>
        <a:p>
          <a:endParaRPr lang="en-US" sz="1800"/>
        </a:p>
      </dgm:t>
    </dgm:pt>
    <dgm:pt modelId="{E130E73E-7462-44A4-8591-3661FE09C542}" type="sibTrans" cxnId="{9D3B207E-1C36-47AE-B26D-773CDED6586D}">
      <dgm:prSet/>
      <dgm:spPr/>
      <dgm:t>
        <a:bodyPr/>
        <a:lstStyle/>
        <a:p>
          <a:pPr>
            <a:lnSpc>
              <a:spcPct val="100000"/>
            </a:lnSpc>
          </a:pPr>
          <a:endParaRPr lang="en-US" sz="1800"/>
        </a:p>
      </dgm:t>
    </dgm:pt>
    <dgm:pt modelId="{3BCA535E-EFCD-4014-99C6-AE29E216C22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/>
            <a:t>Adapting communication improves trust and reduces misunderstandings (Čuhlová &amp; Demel, 2024)</a:t>
          </a:r>
        </a:p>
      </dgm:t>
    </dgm:pt>
    <dgm:pt modelId="{0B7F2BA8-E836-4DF8-A669-816D39366AFD}" type="parTrans" cxnId="{509C68D4-C2C7-4A33-A6EF-D12DBDD9BDC6}">
      <dgm:prSet/>
      <dgm:spPr/>
      <dgm:t>
        <a:bodyPr/>
        <a:lstStyle/>
        <a:p>
          <a:endParaRPr lang="en-US" sz="1800"/>
        </a:p>
      </dgm:t>
    </dgm:pt>
    <dgm:pt modelId="{9925C1BB-2C29-487C-B5A3-C42BC354F5A3}" type="sibTrans" cxnId="{509C68D4-C2C7-4A33-A6EF-D12DBDD9BDC6}">
      <dgm:prSet/>
      <dgm:spPr/>
      <dgm:t>
        <a:bodyPr/>
        <a:lstStyle/>
        <a:p>
          <a:endParaRPr lang="en-US" sz="1800"/>
        </a:p>
      </dgm:t>
    </dgm:pt>
    <dgm:pt modelId="{1ABC8809-D61C-40A9-BAF7-335AAAEA01B7}" type="pres">
      <dgm:prSet presAssocID="{54352090-2FAD-4A1C-900D-C22A99A3C2AB}" presName="root" presStyleCnt="0">
        <dgm:presLayoutVars>
          <dgm:dir/>
          <dgm:resizeHandles val="exact"/>
        </dgm:presLayoutVars>
      </dgm:prSet>
      <dgm:spPr/>
    </dgm:pt>
    <dgm:pt modelId="{C0FB70E4-8DC2-4A3A-9FB1-628597BD7E8C}" type="pres">
      <dgm:prSet presAssocID="{54352090-2FAD-4A1C-900D-C22A99A3C2AB}" presName="container" presStyleCnt="0">
        <dgm:presLayoutVars>
          <dgm:dir/>
          <dgm:resizeHandles val="exact"/>
        </dgm:presLayoutVars>
      </dgm:prSet>
      <dgm:spPr/>
    </dgm:pt>
    <dgm:pt modelId="{24505AF0-DEB6-4A9F-9911-793E323D2C62}" type="pres">
      <dgm:prSet presAssocID="{F831667D-065C-4256-8CC1-FC87D7F1859E}" presName="compNode" presStyleCnt="0"/>
      <dgm:spPr/>
    </dgm:pt>
    <dgm:pt modelId="{94F0D74C-927A-4291-B15B-4B7F3D7940C4}" type="pres">
      <dgm:prSet presAssocID="{F831667D-065C-4256-8CC1-FC87D7F1859E}" presName="iconBgRect" presStyleLbl="bgShp" presStyleIdx="0" presStyleCnt="6"/>
      <dgm:spPr/>
    </dgm:pt>
    <dgm:pt modelId="{5DA9FB1F-D8EB-4C79-B377-72927F7F00E5}" type="pres">
      <dgm:prSet presAssocID="{F831667D-065C-4256-8CC1-FC87D7F1859E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ngue"/>
        </a:ext>
      </dgm:extLst>
    </dgm:pt>
    <dgm:pt modelId="{DEAE740B-14DC-445A-8902-D43BD376B9A6}" type="pres">
      <dgm:prSet presAssocID="{F831667D-065C-4256-8CC1-FC87D7F1859E}" presName="spaceRect" presStyleCnt="0"/>
      <dgm:spPr/>
    </dgm:pt>
    <dgm:pt modelId="{F4F46633-EEC1-40E1-8954-5D92E4FE9020}" type="pres">
      <dgm:prSet presAssocID="{F831667D-065C-4256-8CC1-FC87D7F1859E}" presName="textRect" presStyleLbl="revTx" presStyleIdx="0" presStyleCnt="6">
        <dgm:presLayoutVars>
          <dgm:chMax val="1"/>
          <dgm:chPref val="1"/>
        </dgm:presLayoutVars>
      </dgm:prSet>
      <dgm:spPr/>
    </dgm:pt>
    <dgm:pt modelId="{03978253-F01D-4FE2-8FD2-638AF9C12C92}" type="pres">
      <dgm:prSet presAssocID="{8A0EB1C4-1754-492D-9D53-C45D9419FBC9}" presName="sibTrans" presStyleLbl="sibTrans2D1" presStyleIdx="0" presStyleCnt="0"/>
      <dgm:spPr/>
    </dgm:pt>
    <dgm:pt modelId="{A4105E79-CAB7-4620-BAF8-8BAFBE9E7C23}" type="pres">
      <dgm:prSet presAssocID="{B9444035-EC71-4D77-BB5E-5D399ABE6B9E}" presName="compNode" presStyleCnt="0"/>
      <dgm:spPr/>
    </dgm:pt>
    <dgm:pt modelId="{E1EE5FF8-0366-44E1-B68D-6AC426711196}" type="pres">
      <dgm:prSet presAssocID="{B9444035-EC71-4D77-BB5E-5D399ABE6B9E}" presName="iconBgRect" presStyleLbl="bgShp" presStyleIdx="1" presStyleCnt="6"/>
      <dgm:spPr/>
    </dgm:pt>
    <dgm:pt modelId="{95A0C992-1CC3-4079-B947-6E03D8895D93}" type="pres">
      <dgm:prSet presAssocID="{B9444035-EC71-4D77-BB5E-5D399ABE6B9E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8D0D1D47-6D83-4A8D-80C6-80BE06FE9309}" type="pres">
      <dgm:prSet presAssocID="{B9444035-EC71-4D77-BB5E-5D399ABE6B9E}" presName="spaceRect" presStyleCnt="0"/>
      <dgm:spPr/>
    </dgm:pt>
    <dgm:pt modelId="{37F30DCA-B0E6-4B7D-AF62-6715EEFFC7A0}" type="pres">
      <dgm:prSet presAssocID="{B9444035-EC71-4D77-BB5E-5D399ABE6B9E}" presName="textRect" presStyleLbl="revTx" presStyleIdx="1" presStyleCnt="6">
        <dgm:presLayoutVars>
          <dgm:chMax val="1"/>
          <dgm:chPref val="1"/>
        </dgm:presLayoutVars>
      </dgm:prSet>
      <dgm:spPr/>
    </dgm:pt>
    <dgm:pt modelId="{E491ADB4-D1B6-4047-8DCD-654977CA166E}" type="pres">
      <dgm:prSet presAssocID="{4ABF5D5F-6B37-48E9-AAEE-448B9BBB5B35}" presName="sibTrans" presStyleLbl="sibTrans2D1" presStyleIdx="0" presStyleCnt="0"/>
      <dgm:spPr/>
    </dgm:pt>
    <dgm:pt modelId="{036EA833-7589-4C51-9398-059484B89BAF}" type="pres">
      <dgm:prSet presAssocID="{3FEC9DBF-FE8A-4AC4-AC22-47C1AFBD814C}" presName="compNode" presStyleCnt="0"/>
      <dgm:spPr/>
    </dgm:pt>
    <dgm:pt modelId="{1F48187B-194A-4FAE-9CBE-B8C23CEDC68D}" type="pres">
      <dgm:prSet presAssocID="{3FEC9DBF-FE8A-4AC4-AC22-47C1AFBD814C}" presName="iconBgRect" presStyleLbl="bgShp" presStyleIdx="2" presStyleCnt="6"/>
      <dgm:spPr/>
    </dgm:pt>
    <dgm:pt modelId="{EB21D42B-8B44-4195-96C0-99F59A75D7E4}" type="pres">
      <dgm:prSet presAssocID="{3FEC9DBF-FE8A-4AC4-AC22-47C1AFBD814C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ute Speaker"/>
        </a:ext>
      </dgm:extLst>
    </dgm:pt>
    <dgm:pt modelId="{89F19129-BEFA-494B-9392-5FC9E923CA15}" type="pres">
      <dgm:prSet presAssocID="{3FEC9DBF-FE8A-4AC4-AC22-47C1AFBD814C}" presName="spaceRect" presStyleCnt="0"/>
      <dgm:spPr/>
    </dgm:pt>
    <dgm:pt modelId="{8B1F90F5-4281-4C9C-9FCE-3978E01728A3}" type="pres">
      <dgm:prSet presAssocID="{3FEC9DBF-FE8A-4AC4-AC22-47C1AFBD814C}" presName="textRect" presStyleLbl="revTx" presStyleIdx="2" presStyleCnt="6">
        <dgm:presLayoutVars>
          <dgm:chMax val="1"/>
          <dgm:chPref val="1"/>
        </dgm:presLayoutVars>
      </dgm:prSet>
      <dgm:spPr/>
    </dgm:pt>
    <dgm:pt modelId="{91B0B5DC-361E-4445-8F99-C5B279DCD777}" type="pres">
      <dgm:prSet presAssocID="{4D52BEE6-A4CE-4122-ADE2-E6D351CF55D1}" presName="sibTrans" presStyleLbl="sibTrans2D1" presStyleIdx="0" presStyleCnt="0"/>
      <dgm:spPr/>
    </dgm:pt>
    <dgm:pt modelId="{1EA754AB-8CD6-4F78-B42F-074580D97DF9}" type="pres">
      <dgm:prSet presAssocID="{95EE7751-5CC9-48FF-8E16-62BE858BC569}" presName="compNode" presStyleCnt="0"/>
      <dgm:spPr/>
    </dgm:pt>
    <dgm:pt modelId="{0C241E95-42E1-4B72-B3D6-46120C35FB6E}" type="pres">
      <dgm:prSet presAssocID="{95EE7751-5CC9-48FF-8E16-62BE858BC569}" presName="iconBgRect" presStyleLbl="bgShp" presStyleIdx="3" presStyleCnt="6"/>
      <dgm:spPr/>
    </dgm:pt>
    <dgm:pt modelId="{AC9A917A-3450-4C58-B644-4DF2D321030E}" type="pres">
      <dgm:prSet presAssocID="{95EE7751-5CC9-48FF-8E16-62BE858BC569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ximize"/>
        </a:ext>
      </dgm:extLst>
    </dgm:pt>
    <dgm:pt modelId="{FFA2DBB8-FD62-428A-9CDE-4F688DF0CE92}" type="pres">
      <dgm:prSet presAssocID="{95EE7751-5CC9-48FF-8E16-62BE858BC569}" presName="spaceRect" presStyleCnt="0"/>
      <dgm:spPr/>
    </dgm:pt>
    <dgm:pt modelId="{2F1445D2-8594-4DCC-9919-DB2997EF1C9B}" type="pres">
      <dgm:prSet presAssocID="{95EE7751-5CC9-48FF-8E16-62BE858BC569}" presName="textRect" presStyleLbl="revTx" presStyleIdx="3" presStyleCnt="6">
        <dgm:presLayoutVars>
          <dgm:chMax val="1"/>
          <dgm:chPref val="1"/>
        </dgm:presLayoutVars>
      </dgm:prSet>
      <dgm:spPr/>
    </dgm:pt>
    <dgm:pt modelId="{9FC8A2A3-D931-4FC8-8309-368A40F8526F}" type="pres">
      <dgm:prSet presAssocID="{712498D5-5911-4081-9670-B2C59E65061A}" presName="sibTrans" presStyleLbl="sibTrans2D1" presStyleIdx="0" presStyleCnt="0"/>
      <dgm:spPr/>
    </dgm:pt>
    <dgm:pt modelId="{DE1AC5DE-394B-4EBD-B45A-0462E3E6A39A}" type="pres">
      <dgm:prSet presAssocID="{3CC3B85B-4F3D-4507-BB5A-CBDFAFE6B17B}" presName="compNode" presStyleCnt="0"/>
      <dgm:spPr/>
    </dgm:pt>
    <dgm:pt modelId="{A519B945-AA42-4716-BCA3-FFF3A7A2EDE5}" type="pres">
      <dgm:prSet presAssocID="{3CC3B85B-4F3D-4507-BB5A-CBDFAFE6B17B}" presName="iconBgRect" presStyleLbl="bgShp" presStyleIdx="4" presStyleCnt="6"/>
      <dgm:spPr/>
    </dgm:pt>
    <dgm:pt modelId="{AF989EA4-18CF-4F69-8D2E-0B0D54EECF3B}" type="pres">
      <dgm:prSet presAssocID="{3CC3B85B-4F3D-4507-BB5A-CBDFAFE6B17B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57A2EB8E-9D24-461A-99FC-1C17220469F7}" type="pres">
      <dgm:prSet presAssocID="{3CC3B85B-4F3D-4507-BB5A-CBDFAFE6B17B}" presName="spaceRect" presStyleCnt="0"/>
      <dgm:spPr/>
    </dgm:pt>
    <dgm:pt modelId="{0275AAB2-5F1C-42CC-8EE1-931DBE51F9BD}" type="pres">
      <dgm:prSet presAssocID="{3CC3B85B-4F3D-4507-BB5A-CBDFAFE6B17B}" presName="textRect" presStyleLbl="revTx" presStyleIdx="4" presStyleCnt="6">
        <dgm:presLayoutVars>
          <dgm:chMax val="1"/>
          <dgm:chPref val="1"/>
        </dgm:presLayoutVars>
      </dgm:prSet>
      <dgm:spPr/>
    </dgm:pt>
    <dgm:pt modelId="{4F41B253-25D1-4846-B404-445C836EA8E0}" type="pres">
      <dgm:prSet presAssocID="{E130E73E-7462-44A4-8591-3661FE09C542}" presName="sibTrans" presStyleLbl="sibTrans2D1" presStyleIdx="0" presStyleCnt="0"/>
      <dgm:spPr/>
    </dgm:pt>
    <dgm:pt modelId="{7F3CAA5F-035C-40CB-95F6-6CD66D58E65E}" type="pres">
      <dgm:prSet presAssocID="{3BCA535E-EFCD-4014-99C6-AE29E216C22C}" presName="compNode" presStyleCnt="0"/>
      <dgm:spPr/>
    </dgm:pt>
    <dgm:pt modelId="{F8D1CC0D-1277-4309-9A87-6E36DB40DD12}" type="pres">
      <dgm:prSet presAssocID="{3BCA535E-EFCD-4014-99C6-AE29E216C22C}" presName="iconBgRect" presStyleLbl="bgShp" presStyleIdx="5" presStyleCnt="6"/>
      <dgm:spPr/>
    </dgm:pt>
    <dgm:pt modelId="{C80FDC90-34B3-4AD8-BD77-1DA6D1924E8C}" type="pres">
      <dgm:prSet presAssocID="{3BCA535E-EFCD-4014-99C6-AE29E216C22C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F3235B01-89B1-4DCB-BE12-E51455E2EE79}" type="pres">
      <dgm:prSet presAssocID="{3BCA535E-EFCD-4014-99C6-AE29E216C22C}" presName="spaceRect" presStyleCnt="0"/>
      <dgm:spPr/>
    </dgm:pt>
    <dgm:pt modelId="{3652F5EB-EACB-47D0-B505-584AA339DA37}" type="pres">
      <dgm:prSet presAssocID="{3BCA535E-EFCD-4014-99C6-AE29E216C22C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867A5722-8254-418D-A31F-CD680482A1F2}" type="presOf" srcId="{B9444035-EC71-4D77-BB5E-5D399ABE6B9E}" destId="{37F30DCA-B0E6-4B7D-AF62-6715EEFFC7A0}" srcOrd="0" destOrd="0" presId="urn:microsoft.com/office/officeart/2018/2/layout/IconCircleList"/>
    <dgm:cxn modelId="{2C2B5F68-9DA4-44CA-A37A-CE0E60634126}" srcId="{54352090-2FAD-4A1C-900D-C22A99A3C2AB}" destId="{95EE7751-5CC9-48FF-8E16-62BE858BC569}" srcOrd="3" destOrd="0" parTransId="{8E06BF83-F63B-45BE-9018-7C4E5D481C6C}" sibTransId="{712498D5-5911-4081-9670-B2C59E65061A}"/>
    <dgm:cxn modelId="{B9297D48-3DB9-40C8-B094-57EE5F2B404D}" type="presOf" srcId="{F831667D-065C-4256-8CC1-FC87D7F1859E}" destId="{F4F46633-EEC1-40E1-8954-5D92E4FE9020}" srcOrd="0" destOrd="0" presId="urn:microsoft.com/office/officeart/2018/2/layout/IconCircleList"/>
    <dgm:cxn modelId="{6707664D-A520-4B4E-87DD-0DC899E5445A}" type="presOf" srcId="{8A0EB1C4-1754-492D-9D53-C45D9419FBC9}" destId="{03978253-F01D-4FE2-8FD2-638AF9C12C92}" srcOrd="0" destOrd="0" presId="urn:microsoft.com/office/officeart/2018/2/layout/IconCircleList"/>
    <dgm:cxn modelId="{C0DF9450-FD34-4225-ADBF-0AB4EE712E92}" type="presOf" srcId="{4D52BEE6-A4CE-4122-ADE2-E6D351CF55D1}" destId="{91B0B5DC-361E-4445-8F99-C5B279DCD777}" srcOrd="0" destOrd="0" presId="urn:microsoft.com/office/officeart/2018/2/layout/IconCircleList"/>
    <dgm:cxn modelId="{05870954-7F33-43CC-B2FE-333D991596FA}" type="presOf" srcId="{E130E73E-7462-44A4-8591-3661FE09C542}" destId="{4F41B253-25D1-4846-B404-445C836EA8E0}" srcOrd="0" destOrd="0" presId="urn:microsoft.com/office/officeart/2018/2/layout/IconCircleList"/>
    <dgm:cxn modelId="{12D61354-67BF-46A3-863F-A0E34A991F76}" srcId="{54352090-2FAD-4A1C-900D-C22A99A3C2AB}" destId="{3FEC9DBF-FE8A-4AC4-AC22-47C1AFBD814C}" srcOrd="2" destOrd="0" parTransId="{4FF9D6B2-BAC8-4CCE-8A85-99BBA6B12021}" sibTransId="{4D52BEE6-A4CE-4122-ADE2-E6D351CF55D1}"/>
    <dgm:cxn modelId="{9D3B207E-1C36-47AE-B26D-773CDED6586D}" srcId="{54352090-2FAD-4A1C-900D-C22A99A3C2AB}" destId="{3CC3B85B-4F3D-4507-BB5A-CBDFAFE6B17B}" srcOrd="4" destOrd="0" parTransId="{E0A5BBE1-D990-4158-9D31-0D07CA2E77F6}" sibTransId="{E130E73E-7462-44A4-8591-3661FE09C542}"/>
    <dgm:cxn modelId="{DFC17B82-107A-4648-BAFE-FCF0A0D2E70C}" type="presOf" srcId="{3CC3B85B-4F3D-4507-BB5A-CBDFAFE6B17B}" destId="{0275AAB2-5F1C-42CC-8EE1-931DBE51F9BD}" srcOrd="0" destOrd="0" presId="urn:microsoft.com/office/officeart/2018/2/layout/IconCircleList"/>
    <dgm:cxn modelId="{88FAA091-A6A3-4880-949F-A76E8885BC93}" type="presOf" srcId="{3BCA535E-EFCD-4014-99C6-AE29E216C22C}" destId="{3652F5EB-EACB-47D0-B505-584AA339DA37}" srcOrd="0" destOrd="0" presId="urn:microsoft.com/office/officeart/2018/2/layout/IconCircleList"/>
    <dgm:cxn modelId="{F8D9F994-DBC0-4344-8A31-A0EA6A5176B0}" type="presOf" srcId="{3FEC9DBF-FE8A-4AC4-AC22-47C1AFBD814C}" destId="{8B1F90F5-4281-4C9C-9FCE-3978E01728A3}" srcOrd="0" destOrd="0" presId="urn:microsoft.com/office/officeart/2018/2/layout/IconCircleList"/>
    <dgm:cxn modelId="{E96202A2-C8F1-452B-8B42-76C3143EFBDB}" srcId="{54352090-2FAD-4A1C-900D-C22A99A3C2AB}" destId="{B9444035-EC71-4D77-BB5E-5D399ABE6B9E}" srcOrd="1" destOrd="0" parTransId="{3320D579-4820-4856-9F8C-5F00BF862A85}" sibTransId="{4ABF5D5F-6B37-48E9-AAEE-448B9BBB5B35}"/>
    <dgm:cxn modelId="{71AD38A8-746C-4FC0-90BB-1586C7D358E8}" type="presOf" srcId="{95EE7751-5CC9-48FF-8E16-62BE858BC569}" destId="{2F1445D2-8594-4DCC-9919-DB2997EF1C9B}" srcOrd="0" destOrd="0" presId="urn:microsoft.com/office/officeart/2018/2/layout/IconCircleList"/>
    <dgm:cxn modelId="{224F53C0-EDF2-4977-981D-51A9E0A413D2}" srcId="{54352090-2FAD-4A1C-900D-C22A99A3C2AB}" destId="{F831667D-065C-4256-8CC1-FC87D7F1859E}" srcOrd="0" destOrd="0" parTransId="{4CE523FF-EF0B-47CE-9280-ED6E1620A19A}" sibTransId="{8A0EB1C4-1754-492D-9D53-C45D9419FBC9}"/>
    <dgm:cxn modelId="{BF0F8FCD-2E3A-491C-90D7-3BF19B3CEED4}" type="presOf" srcId="{712498D5-5911-4081-9670-B2C59E65061A}" destId="{9FC8A2A3-D931-4FC8-8309-368A40F8526F}" srcOrd="0" destOrd="0" presId="urn:microsoft.com/office/officeart/2018/2/layout/IconCircleList"/>
    <dgm:cxn modelId="{792844D1-D44B-4BA3-BF8D-744E0FC93DD8}" type="presOf" srcId="{54352090-2FAD-4A1C-900D-C22A99A3C2AB}" destId="{1ABC8809-D61C-40A9-BAF7-335AAAEA01B7}" srcOrd="0" destOrd="0" presId="urn:microsoft.com/office/officeart/2018/2/layout/IconCircleList"/>
    <dgm:cxn modelId="{509C68D4-C2C7-4A33-A6EF-D12DBDD9BDC6}" srcId="{54352090-2FAD-4A1C-900D-C22A99A3C2AB}" destId="{3BCA535E-EFCD-4014-99C6-AE29E216C22C}" srcOrd="5" destOrd="0" parTransId="{0B7F2BA8-E836-4DF8-A669-816D39366AFD}" sibTransId="{9925C1BB-2C29-487C-B5A3-C42BC354F5A3}"/>
    <dgm:cxn modelId="{9E372DEF-04BA-4732-B47D-168EFCA137DD}" type="presOf" srcId="{4ABF5D5F-6B37-48E9-AAEE-448B9BBB5B35}" destId="{E491ADB4-D1B6-4047-8DCD-654977CA166E}" srcOrd="0" destOrd="0" presId="urn:microsoft.com/office/officeart/2018/2/layout/IconCircleList"/>
    <dgm:cxn modelId="{0253441C-9DE4-4D00-984F-3EF1804EFA07}" type="presParOf" srcId="{1ABC8809-D61C-40A9-BAF7-335AAAEA01B7}" destId="{C0FB70E4-8DC2-4A3A-9FB1-628597BD7E8C}" srcOrd="0" destOrd="0" presId="urn:microsoft.com/office/officeart/2018/2/layout/IconCircleList"/>
    <dgm:cxn modelId="{4412506F-FC2F-4E3A-AD58-C6A2F3D1FB9B}" type="presParOf" srcId="{C0FB70E4-8DC2-4A3A-9FB1-628597BD7E8C}" destId="{24505AF0-DEB6-4A9F-9911-793E323D2C62}" srcOrd="0" destOrd="0" presId="urn:microsoft.com/office/officeart/2018/2/layout/IconCircleList"/>
    <dgm:cxn modelId="{78F32F01-341C-46EA-975E-4F449E37D0E4}" type="presParOf" srcId="{24505AF0-DEB6-4A9F-9911-793E323D2C62}" destId="{94F0D74C-927A-4291-B15B-4B7F3D7940C4}" srcOrd="0" destOrd="0" presId="urn:microsoft.com/office/officeart/2018/2/layout/IconCircleList"/>
    <dgm:cxn modelId="{524BA23C-92CF-4C63-9EEC-5FF9D9F99F1C}" type="presParOf" srcId="{24505AF0-DEB6-4A9F-9911-793E323D2C62}" destId="{5DA9FB1F-D8EB-4C79-B377-72927F7F00E5}" srcOrd="1" destOrd="0" presId="urn:microsoft.com/office/officeart/2018/2/layout/IconCircleList"/>
    <dgm:cxn modelId="{0540FA10-395E-4608-B079-6F099F9122CA}" type="presParOf" srcId="{24505AF0-DEB6-4A9F-9911-793E323D2C62}" destId="{DEAE740B-14DC-445A-8902-D43BD376B9A6}" srcOrd="2" destOrd="0" presId="urn:microsoft.com/office/officeart/2018/2/layout/IconCircleList"/>
    <dgm:cxn modelId="{F33B7CE2-6C16-4793-8A03-39B19A0B1F63}" type="presParOf" srcId="{24505AF0-DEB6-4A9F-9911-793E323D2C62}" destId="{F4F46633-EEC1-40E1-8954-5D92E4FE9020}" srcOrd="3" destOrd="0" presId="urn:microsoft.com/office/officeart/2018/2/layout/IconCircleList"/>
    <dgm:cxn modelId="{689CF1FF-B9E6-4CDE-BC72-7638956185C0}" type="presParOf" srcId="{C0FB70E4-8DC2-4A3A-9FB1-628597BD7E8C}" destId="{03978253-F01D-4FE2-8FD2-638AF9C12C92}" srcOrd="1" destOrd="0" presId="urn:microsoft.com/office/officeart/2018/2/layout/IconCircleList"/>
    <dgm:cxn modelId="{2D20C851-CCBE-4B36-8E05-9EC41EA0CE75}" type="presParOf" srcId="{C0FB70E4-8DC2-4A3A-9FB1-628597BD7E8C}" destId="{A4105E79-CAB7-4620-BAF8-8BAFBE9E7C23}" srcOrd="2" destOrd="0" presId="urn:microsoft.com/office/officeart/2018/2/layout/IconCircleList"/>
    <dgm:cxn modelId="{6D979462-6C53-4152-8AB5-2F71F912ECD7}" type="presParOf" srcId="{A4105E79-CAB7-4620-BAF8-8BAFBE9E7C23}" destId="{E1EE5FF8-0366-44E1-B68D-6AC426711196}" srcOrd="0" destOrd="0" presId="urn:microsoft.com/office/officeart/2018/2/layout/IconCircleList"/>
    <dgm:cxn modelId="{C42C54A3-E65A-42C7-B625-7B252EA1C5FB}" type="presParOf" srcId="{A4105E79-CAB7-4620-BAF8-8BAFBE9E7C23}" destId="{95A0C992-1CC3-4079-B947-6E03D8895D93}" srcOrd="1" destOrd="0" presId="urn:microsoft.com/office/officeart/2018/2/layout/IconCircleList"/>
    <dgm:cxn modelId="{A067A866-A690-4BAA-B28A-A6255B605949}" type="presParOf" srcId="{A4105E79-CAB7-4620-BAF8-8BAFBE9E7C23}" destId="{8D0D1D47-6D83-4A8D-80C6-80BE06FE9309}" srcOrd="2" destOrd="0" presId="urn:microsoft.com/office/officeart/2018/2/layout/IconCircleList"/>
    <dgm:cxn modelId="{93C08057-A761-4398-8B8A-25EF51C9F535}" type="presParOf" srcId="{A4105E79-CAB7-4620-BAF8-8BAFBE9E7C23}" destId="{37F30DCA-B0E6-4B7D-AF62-6715EEFFC7A0}" srcOrd="3" destOrd="0" presId="urn:microsoft.com/office/officeart/2018/2/layout/IconCircleList"/>
    <dgm:cxn modelId="{67834964-9BA4-45BD-9A5D-6ABE348947E9}" type="presParOf" srcId="{C0FB70E4-8DC2-4A3A-9FB1-628597BD7E8C}" destId="{E491ADB4-D1B6-4047-8DCD-654977CA166E}" srcOrd="3" destOrd="0" presId="urn:microsoft.com/office/officeart/2018/2/layout/IconCircleList"/>
    <dgm:cxn modelId="{9A91AED7-F4D4-48B2-AE9D-542D35948523}" type="presParOf" srcId="{C0FB70E4-8DC2-4A3A-9FB1-628597BD7E8C}" destId="{036EA833-7589-4C51-9398-059484B89BAF}" srcOrd="4" destOrd="0" presId="urn:microsoft.com/office/officeart/2018/2/layout/IconCircleList"/>
    <dgm:cxn modelId="{4601002A-7AD1-44F7-A156-1CC65EA2BE13}" type="presParOf" srcId="{036EA833-7589-4C51-9398-059484B89BAF}" destId="{1F48187B-194A-4FAE-9CBE-B8C23CEDC68D}" srcOrd="0" destOrd="0" presId="urn:microsoft.com/office/officeart/2018/2/layout/IconCircleList"/>
    <dgm:cxn modelId="{FCCD2E66-7C3A-4869-95CD-26D93D20064C}" type="presParOf" srcId="{036EA833-7589-4C51-9398-059484B89BAF}" destId="{EB21D42B-8B44-4195-96C0-99F59A75D7E4}" srcOrd="1" destOrd="0" presId="urn:microsoft.com/office/officeart/2018/2/layout/IconCircleList"/>
    <dgm:cxn modelId="{2F45A6F1-137C-4B5E-AF2F-2AF45517E1AC}" type="presParOf" srcId="{036EA833-7589-4C51-9398-059484B89BAF}" destId="{89F19129-BEFA-494B-9392-5FC9E923CA15}" srcOrd="2" destOrd="0" presId="urn:microsoft.com/office/officeart/2018/2/layout/IconCircleList"/>
    <dgm:cxn modelId="{A45E42B8-E6A1-4334-B3ED-26554458543C}" type="presParOf" srcId="{036EA833-7589-4C51-9398-059484B89BAF}" destId="{8B1F90F5-4281-4C9C-9FCE-3978E01728A3}" srcOrd="3" destOrd="0" presId="urn:microsoft.com/office/officeart/2018/2/layout/IconCircleList"/>
    <dgm:cxn modelId="{7762E339-E4C5-47E2-8875-D821E70F5590}" type="presParOf" srcId="{C0FB70E4-8DC2-4A3A-9FB1-628597BD7E8C}" destId="{91B0B5DC-361E-4445-8F99-C5B279DCD777}" srcOrd="5" destOrd="0" presId="urn:microsoft.com/office/officeart/2018/2/layout/IconCircleList"/>
    <dgm:cxn modelId="{289A0A80-8EB3-4074-9DD8-A543F81BCD0B}" type="presParOf" srcId="{C0FB70E4-8DC2-4A3A-9FB1-628597BD7E8C}" destId="{1EA754AB-8CD6-4F78-B42F-074580D97DF9}" srcOrd="6" destOrd="0" presId="urn:microsoft.com/office/officeart/2018/2/layout/IconCircleList"/>
    <dgm:cxn modelId="{BA61C336-76E6-4566-B53B-E947A55311C4}" type="presParOf" srcId="{1EA754AB-8CD6-4F78-B42F-074580D97DF9}" destId="{0C241E95-42E1-4B72-B3D6-46120C35FB6E}" srcOrd="0" destOrd="0" presId="urn:microsoft.com/office/officeart/2018/2/layout/IconCircleList"/>
    <dgm:cxn modelId="{29145A87-9396-40D7-B4FA-102E38B62F2F}" type="presParOf" srcId="{1EA754AB-8CD6-4F78-B42F-074580D97DF9}" destId="{AC9A917A-3450-4C58-B644-4DF2D321030E}" srcOrd="1" destOrd="0" presId="urn:microsoft.com/office/officeart/2018/2/layout/IconCircleList"/>
    <dgm:cxn modelId="{49809AB5-1846-480C-A390-C06318A76C3E}" type="presParOf" srcId="{1EA754AB-8CD6-4F78-B42F-074580D97DF9}" destId="{FFA2DBB8-FD62-428A-9CDE-4F688DF0CE92}" srcOrd="2" destOrd="0" presId="urn:microsoft.com/office/officeart/2018/2/layout/IconCircleList"/>
    <dgm:cxn modelId="{C28086EA-DB7E-41CA-907B-DD720A6A221C}" type="presParOf" srcId="{1EA754AB-8CD6-4F78-B42F-074580D97DF9}" destId="{2F1445D2-8594-4DCC-9919-DB2997EF1C9B}" srcOrd="3" destOrd="0" presId="urn:microsoft.com/office/officeart/2018/2/layout/IconCircleList"/>
    <dgm:cxn modelId="{DEBE2B30-F93B-4A77-ADF8-CC519AEDC01F}" type="presParOf" srcId="{C0FB70E4-8DC2-4A3A-9FB1-628597BD7E8C}" destId="{9FC8A2A3-D931-4FC8-8309-368A40F8526F}" srcOrd="7" destOrd="0" presId="urn:microsoft.com/office/officeart/2018/2/layout/IconCircleList"/>
    <dgm:cxn modelId="{2D379BC6-95CB-4D1C-968D-2932608DF4B1}" type="presParOf" srcId="{C0FB70E4-8DC2-4A3A-9FB1-628597BD7E8C}" destId="{DE1AC5DE-394B-4EBD-B45A-0462E3E6A39A}" srcOrd="8" destOrd="0" presId="urn:microsoft.com/office/officeart/2018/2/layout/IconCircleList"/>
    <dgm:cxn modelId="{94292A35-2C31-44FB-BEC6-C3486A8D59CB}" type="presParOf" srcId="{DE1AC5DE-394B-4EBD-B45A-0462E3E6A39A}" destId="{A519B945-AA42-4716-BCA3-FFF3A7A2EDE5}" srcOrd="0" destOrd="0" presId="urn:microsoft.com/office/officeart/2018/2/layout/IconCircleList"/>
    <dgm:cxn modelId="{E843B3C7-7B49-43A2-8A40-B71DAC423D89}" type="presParOf" srcId="{DE1AC5DE-394B-4EBD-B45A-0462E3E6A39A}" destId="{AF989EA4-18CF-4F69-8D2E-0B0D54EECF3B}" srcOrd="1" destOrd="0" presId="urn:microsoft.com/office/officeart/2018/2/layout/IconCircleList"/>
    <dgm:cxn modelId="{CBD3214C-B0EA-4073-A24B-14749DBE7192}" type="presParOf" srcId="{DE1AC5DE-394B-4EBD-B45A-0462E3E6A39A}" destId="{57A2EB8E-9D24-461A-99FC-1C17220469F7}" srcOrd="2" destOrd="0" presId="urn:microsoft.com/office/officeart/2018/2/layout/IconCircleList"/>
    <dgm:cxn modelId="{D69DCFC7-5D28-411A-B0D3-A692127795F6}" type="presParOf" srcId="{DE1AC5DE-394B-4EBD-B45A-0462E3E6A39A}" destId="{0275AAB2-5F1C-42CC-8EE1-931DBE51F9BD}" srcOrd="3" destOrd="0" presId="urn:microsoft.com/office/officeart/2018/2/layout/IconCircleList"/>
    <dgm:cxn modelId="{F35F1882-F761-483F-8CB4-E352F75DFDA3}" type="presParOf" srcId="{C0FB70E4-8DC2-4A3A-9FB1-628597BD7E8C}" destId="{4F41B253-25D1-4846-B404-445C836EA8E0}" srcOrd="9" destOrd="0" presId="urn:microsoft.com/office/officeart/2018/2/layout/IconCircleList"/>
    <dgm:cxn modelId="{003C1268-66D7-459E-AC45-83F4C5952499}" type="presParOf" srcId="{C0FB70E4-8DC2-4A3A-9FB1-628597BD7E8C}" destId="{7F3CAA5F-035C-40CB-95F6-6CD66D58E65E}" srcOrd="10" destOrd="0" presId="urn:microsoft.com/office/officeart/2018/2/layout/IconCircleList"/>
    <dgm:cxn modelId="{D83B09CB-3445-42EC-8E91-ABE5ACC2FBE5}" type="presParOf" srcId="{7F3CAA5F-035C-40CB-95F6-6CD66D58E65E}" destId="{F8D1CC0D-1277-4309-9A87-6E36DB40DD12}" srcOrd="0" destOrd="0" presId="urn:microsoft.com/office/officeart/2018/2/layout/IconCircleList"/>
    <dgm:cxn modelId="{BF6D1967-916D-4AE9-BE8A-F27928918527}" type="presParOf" srcId="{7F3CAA5F-035C-40CB-95F6-6CD66D58E65E}" destId="{C80FDC90-34B3-4AD8-BD77-1DA6D1924E8C}" srcOrd="1" destOrd="0" presId="urn:microsoft.com/office/officeart/2018/2/layout/IconCircleList"/>
    <dgm:cxn modelId="{024D1F7A-01A2-4E78-9BAC-DC7693BB00EF}" type="presParOf" srcId="{7F3CAA5F-035C-40CB-95F6-6CD66D58E65E}" destId="{F3235B01-89B1-4DCB-BE12-E51455E2EE79}" srcOrd="2" destOrd="0" presId="urn:microsoft.com/office/officeart/2018/2/layout/IconCircleList"/>
    <dgm:cxn modelId="{5A632B7D-C163-4A1B-BC48-24D6CA2BEB9E}" type="presParOf" srcId="{7F3CAA5F-035C-40CB-95F6-6CD66D58E65E}" destId="{3652F5EB-EACB-47D0-B505-584AA339DA3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6D02AD4-F703-4B5D-856B-077B74BC8F70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AAC4940-7EF4-4302-8139-B12DB904D031}">
      <dgm:prSet/>
      <dgm:spPr/>
      <dgm:t>
        <a:bodyPr/>
        <a:lstStyle/>
        <a:p>
          <a:r>
            <a:rPr lang="en-US"/>
            <a:t>Chinese organisations have high power distance, emphasising authority (Hofstede, 2011) </a:t>
          </a:r>
        </a:p>
      </dgm:t>
    </dgm:pt>
    <dgm:pt modelId="{9C51E616-B7BC-47A6-82D8-700517513DA2}" type="parTrans" cxnId="{0731A4D8-5677-476E-8FE2-29EC38EF6C98}">
      <dgm:prSet/>
      <dgm:spPr/>
      <dgm:t>
        <a:bodyPr/>
        <a:lstStyle/>
        <a:p>
          <a:endParaRPr lang="en-US"/>
        </a:p>
      </dgm:t>
    </dgm:pt>
    <dgm:pt modelId="{A820F293-BE51-4D33-BC70-9C4FA9C41A62}" type="sibTrans" cxnId="{0731A4D8-5677-476E-8FE2-29EC38EF6C98}">
      <dgm:prSet/>
      <dgm:spPr/>
      <dgm:t>
        <a:bodyPr/>
        <a:lstStyle/>
        <a:p>
          <a:endParaRPr lang="en-US"/>
        </a:p>
      </dgm:t>
    </dgm:pt>
    <dgm:pt modelId="{6A750053-5F88-4ED5-995A-C5D1F99986AD}">
      <dgm:prSet/>
      <dgm:spPr/>
      <dgm:t>
        <a:bodyPr/>
        <a:lstStyle/>
        <a:p>
          <a:r>
            <a:rPr lang="en-US"/>
            <a:t>Decisions are made by senior leaders rather than individuals (Liu, Lu &amp; Zhan, 2021) </a:t>
          </a:r>
        </a:p>
      </dgm:t>
    </dgm:pt>
    <dgm:pt modelId="{D1DCFEE7-CFFC-4D7C-BE55-D6D6B02024B1}" type="parTrans" cxnId="{A4DCF739-3C4F-4757-A1AF-E408AAA83964}">
      <dgm:prSet/>
      <dgm:spPr/>
      <dgm:t>
        <a:bodyPr/>
        <a:lstStyle/>
        <a:p>
          <a:endParaRPr lang="en-US"/>
        </a:p>
      </dgm:t>
    </dgm:pt>
    <dgm:pt modelId="{FA26EDB1-EE95-40CA-9B4F-03D33CE85A00}" type="sibTrans" cxnId="{A4DCF739-3C4F-4757-A1AF-E408AAA83964}">
      <dgm:prSet/>
      <dgm:spPr/>
      <dgm:t>
        <a:bodyPr/>
        <a:lstStyle/>
        <a:p>
          <a:endParaRPr lang="en-US"/>
        </a:p>
      </dgm:t>
    </dgm:pt>
    <dgm:pt modelId="{241A85EB-5743-41E6-9B86-B317CFB1E7C5}">
      <dgm:prSet/>
      <dgm:spPr/>
      <dgm:t>
        <a:bodyPr/>
        <a:lstStyle/>
        <a:p>
          <a:r>
            <a:rPr lang="en-US"/>
            <a:t>Showing respect through formal communication improves credibility (Morrison, 2020) </a:t>
          </a:r>
        </a:p>
      </dgm:t>
    </dgm:pt>
    <dgm:pt modelId="{99AC9778-A69B-4D94-911C-63A056B0FB42}" type="parTrans" cxnId="{F208F499-EAEA-4C72-A0CA-7EA22F909AB2}">
      <dgm:prSet/>
      <dgm:spPr/>
      <dgm:t>
        <a:bodyPr/>
        <a:lstStyle/>
        <a:p>
          <a:endParaRPr lang="en-US"/>
        </a:p>
      </dgm:t>
    </dgm:pt>
    <dgm:pt modelId="{DA14D95C-B80F-425C-A535-E83CBC5D53C5}" type="sibTrans" cxnId="{F208F499-EAEA-4C72-A0CA-7EA22F909AB2}">
      <dgm:prSet/>
      <dgm:spPr/>
      <dgm:t>
        <a:bodyPr/>
        <a:lstStyle/>
        <a:p>
          <a:endParaRPr lang="en-US"/>
        </a:p>
      </dgm:t>
    </dgm:pt>
    <dgm:pt modelId="{80CDAA52-3314-41A9-9F8E-3EDEEEC4814A}">
      <dgm:prSet/>
      <dgm:spPr/>
      <dgm:t>
        <a:bodyPr/>
        <a:lstStyle/>
        <a:p>
          <a:r>
            <a:rPr lang="en-US"/>
            <a:t>Avoid bypassing senior management in negotiations (Liu, Lu &amp; Zhan, 2021) </a:t>
          </a:r>
        </a:p>
      </dgm:t>
    </dgm:pt>
    <dgm:pt modelId="{2FDC631C-A936-480D-AF5E-750136BB0DE7}" type="parTrans" cxnId="{4AB650CA-15E7-4880-8330-BEEDF8CB0C2D}">
      <dgm:prSet/>
      <dgm:spPr/>
      <dgm:t>
        <a:bodyPr/>
        <a:lstStyle/>
        <a:p>
          <a:endParaRPr lang="en-US"/>
        </a:p>
      </dgm:t>
    </dgm:pt>
    <dgm:pt modelId="{6C2E5A15-3487-45EE-B0F9-C5AF80C33DAD}" type="sibTrans" cxnId="{4AB650CA-15E7-4880-8330-BEEDF8CB0C2D}">
      <dgm:prSet/>
      <dgm:spPr/>
      <dgm:t>
        <a:bodyPr/>
        <a:lstStyle/>
        <a:p>
          <a:endParaRPr lang="en-US"/>
        </a:p>
      </dgm:t>
    </dgm:pt>
    <dgm:pt modelId="{E735A1E1-306A-4046-BD29-42684D0BA21B}">
      <dgm:prSet/>
      <dgm:spPr/>
      <dgm:t>
        <a:bodyPr/>
        <a:lstStyle/>
        <a:p>
          <a:r>
            <a:rPr lang="en-US"/>
            <a:t>For example, addressing senior executives directly builds trust (Hofstede, 2011) </a:t>
          </a:r>
        </a:p>
      </dgm:t>
    </dgm:pt>
    <dgm:pt modelId="{269D0002-937B-4890-9869-F80E2E205AFD}" type="parTrans" cxnId="{A24299F6-A2E9-4976-90F2-67F03A17586B}">
      <dgm:prSet/>
      <dgm:spPr/>
      <dgm:t>
        <a:bodyPr/>
        <a:lstStyle/>
        <a:p>
          <a:endParaRPr lang="en-US"/>
        </a:p>
      </dgm:t>
    </dgm:pt>
    <dgm:pt modelId="{159CA53C-6C63-4553-845F-F7CCA79D2F44}" type="sibTrans" cxnId="{A24299F6-A2E9-4976-90F2-67F03A17586B}">
      <dgm:prSet/>
      <dgm:spPr/>
      <dgm:t>
        <a:bodyPr/>
        <a:lstStyle/>
        <a:p>
          <a:endParaRPr lang="en-US"/>
        </a:p>
      </dgm:t>
    </dgm:pt>
    <dgm:pt modelId="{83A7FAC1-9C59-4BA7-B150-8B016104E658}">
      <dgm:prSet/>
      <dgm:spPr/>
      <dgm:t>
        <a:bodyPr/>
        <a:lstStyle/>
        <a:p>
          <a:r>
            <a:rPr lang="en-US"/>
            <a:t>Respecting hierarchy strengthens professional relationships (Morrison, 2020) </a:t>
          </a:r>
        </a:p>
      </dgm:t>
    </dgm:pt>
    <dgm:pt modelId="{8053E826-9E19-49C8-BA09-43CBF642C61B}" type="parTrans" cxnId="{7AB4AB97-00CA-4717-A800-047AF2361468}">
      <dgm:prSet/>
      <dgm:spPr/>
      <dgm:t>
        <a:bodyPr/>
        <a:lstStyle/>
        <a:p>
          <a:endParaRPr lang="en-US"/>
        </a:p>
      </dgm:t>
    </dgm:pt>
    <dgm:pt modelId="{AEF170C4-8541-48E6-BBAB-92A4CD35128B}" type="sibTrans" cxnId="{7AB4AB97-00CA-4717-A800-047AF2361468}">
      <dgm:prSet/>
      <dgm:spPr/>
      <dgm:t>
        <a:bodyPr/>
        <a:lstStyle/>
        <a:p>
          <a:endParaRPr lang="en-US"/>
        </a:p>
      </dgm:t>
    </dgm:pt>
    <dgm:pt modelId="{28193D02-EC1E-4BDB-831C-2E05D7D221C9}" type="pres">
      <dgm:prSet presAssocID="{66D02AD4-F703-4B5D-856B-077B74BC8F70}" presName="diagram" presStyleCnt="0">
        <dgm:presLayoutVars>
          <dgm:dir/>
          <dgm:resizeHandles val="exact"/>
        </dgm:presLayoutVars>
      </dgm:prSet>
      <dgm:spPr/>
    </dgm:pt>
    <dgm:pt modelId="{70D4A7B2-CE1B-46F7-8412-35E9158543D8}" type="pres">
      <dgm:prSet presAssocID="{1AAC4940-7EF4-4302-8139-B12DB904D031}" presName="node" presStyleLbl="node1" presStyleIdx="0" presStyleCnt="6">
        <dgm:presLayoutVars>
          <dgm:bulletEnabled val="1"/>
        </dgm:presLayoutVars>
      </dgm:prSet>
      <dgm:spPr/>
    </dgm:pt>
    <dgm:pt modelId="{2CFD439D-2B2F-4349-B422-FF6533B64488}" type="pres">
      <dgm:prSet presAssocID="{A820F293-BE51-4D33-BC70-9C4FA9C41A62}" presName="sibTrans" presStyleCnt="0"/>
      <dgm:spPr/>
    </dgm:pt>
    <dgm:pt modelId="{2621FC5B-22F2-4ACC-B49A-4F8D3279056E}" type="pres">
      <dgm:prSet presAssocID="{6A750053-5F88-4ED5-995A-C5D1F99986AD}" presName="node" presStyleLbl="node1" presStyleIdx="1" presStyleCnt="6">
        <dgm:presLayoutVars>
          <dgm:bulletEnabled val="1"/>
        </dgm:presLayoutVars>
      </dgm:prSet>
      <dgm:spPr/>
    </dgm:pt>
    <dgm:pt modelId="{29F43F41-8025-438A-95D4-AA93ECEF5535}" type="pres">
      <dgm:prSet presAssocID="{FA26EDB1-EE95-40CA-9B4F-03D33CE85A00}" presName="sibTrans" presStyleCnt="0"/>
      <dgm:spPr/>
    </dgm:pt>
    <dgm:pt modelId="{97912F43-2BFE-4B55-BF83-4D435D15ABE2}" type="pres">
      <dgm:prSet presAssocID="{241A85EB-5743-41E6-9B86-B317CFB1E7C5}" presName="node" presStyleLbl="node1" presStyleIdx="2" presStyleCnt="6">
        <dgm:presLayoutVars>
          <dgm:bulletEnabled val="1"/>
        </dgm:presLayoutVars>
      </dgm:prSet>
      <dgm:spPr/>
    </dgm:pt>
    <dgm:pt modelId="{CBE61442-7317-462C-AEAE-37E27718FCA5}" type="pres">
      <dgm:prSet presAssocID="{DA14D95C-B80F-425C-A535-E83CBC5D53C5}" presName="sibTrans" presStyleCnt="0"/>
      <dgm:spPr/>
    </dgm:pt>
    <dgm:pt modelId="{2EF5E1D6-7073-4E49-BD81-1EFDB21342D5}" type="pres">
      <dgm:prSet presAssocID="{80CDAA52-3314-41A9-9F8E-3EDEEEC4814A}" presName="node" presStyleLbl="node1" presStyleIdx="3" presStyleCnt="6">
        <dgm:presLayoutVars>
          <dgm:bulletEnabled val="1"/>
        </dgm:presLayoutVars>
      </dgm:prSet>
      <dgm:spPr/>
    </dgm:pt>
    <dgm:pt modelId="{70FF6B2A-436D-4C38-B0D6-11B8B1AD0ABA}" type="pres">
      <dgm:prSet presAssocID="{6C2E5A15-3487-45EE-B0F9-C5AF80C33DAD}" presName="sibTrans" presStyleCnt="0"/>
      <dgm:spPr/>
    </dgm:pt>
    <dgm:pt modelId="{B102744F-AB76-4928-A0EF-EEBF9CB92BD9}" type="pres">
      <dgm:prSet presAssocID="{E735A1E1-306A-4046-BD29-42684D0BA21B}" presName="node" presStyleLbl="node1" presStyleIdx="4" presStyleCnt="6">
        <dgm:presLayoutVars>
          <dgm:bulletEnabled val="1"/>
        </dgm:presLayoutVars>
      </dgm:prSet>
      <dgm:spPr/>
    </dgm:pt>
    <dgm:pt modelId="{710C98C6-97EF-494E-97A9-F81FD06807D3}" type="pres">
      <dgm:prSet presAssocID="{159CA53C-6C63-4553-845F-F7CCA79D2F44}" presName="sibTrans" presStyleCnt="0"/>
      <dgm:spPr/>
    </dgm:pt>
    <dgm:pt modelId="{43CC8F4B-8CAB-48B3-8F36-9C30E06B5F91}" type="pres">
      <dgm:prSet presAssocID="{83A7FAC1-9C59-4BA7-B150-8B016104E658}" presName="node" presStyleLbl="node1" presStyleIdx="5" presStyleCnt="6">
        <dgm:presLayoutVars>
          <dgm:bulletEnabled val="1"/>
        </dgm:presLayoutVars>
      </dgm:prSet>
      <dgm:spPr/>
    </dgm:pt>
  </dgm:ptLst>
  <dgm:cxnLst>
    <dgm:cxn modelId="{11130904-A026-44AF-813C-A1998209FFD4}" type="presOf" srcId="{66D02AD4-F703-4B5D-856B-077B74BC8F70}" destId="{28193D02-EC1E-4BDB-831C-2E05D7D221C9}" srcOrd="0" destOrd="0" presId="urn:microsoft.com/office/officeart/2005/8/layout/default"/>
    <dgm:cxn modelId="{D2C91715-B3EF-417D-99F8-CBE6F4806C61}" type="presOf" srcId="{E735A1E1-306A-4046-BD29-42684D0BA21B}" destId="{B102744F-AB76-4928-A0EF-EEBF9CB92BD9}" srcOrd="0" destOrd="0" presId="urn:microsoft.com/office/officeart/2005/8/layout/default"/>
    <dgm:cxn modelId="{85CC5C1B-144B-4A8C-A88D-DBA8E5FF0BE5}" type="presOf" srcId="{83A7FAC1-9C59-4BA7-B150-8B016104E658}" destId="{43CC8F4B-8CAB-48B3-8F36-9C30E06B5F91}" srcOrd="0" destOrd="0" presId="urn:microsoft.com/office/officeart/2005/8/layout/default"/>
    <dgm:cxn modelId="{4111F931-9861-4E60-8E6B-52C0618B7E69}" type="presOf" srcId="{80CDAA52-3314-41A9-9F8E-3EDEEEC4814A}" destId="{2EF5E1D6-7073-4E49-BD81-1EFDB21342D5}" srcOrd="0" destOrd="0" presId="urn:microsoft.com/office/officeart/2005/8/layout/default"/>
    <dgm:cxn modelId="{A4DCF739-3C4F-4757-A1AF-E408AAA83964}" srcId="{66D02AD4-F703-4B5D-856B-077B74BC8F70}" destId="{6A750053-5F88-4ED5-995A-C5D1F99986AD}" srcOrd="1" destOrd="0" parTransId="{D1DCFEE7-CFFC-4D7C-BE55-D6D6B02024B1}" sibTransId="{FA26EDB1-EE95-40CA-9B4F-03D33CE85A00}"/>
    <dgm:cxn modelId="{58EBEF62-4C6E-44E3-BE6F-64560E96330D}" type="presOf" srcId="{1AAC4940-7EF4-4302-8139-B12DB904D031}" destId="{70D4A7B2-CE1B-46F7-8412-35E9158543D8}" srcOrd="0" destOrd="0" presId="urn:microsoft.com/office/officeart/2005/8/layout/default"/>
    <dgm:cxn modelId="{7AB4AB97-00CA-4717-A800-047AF2361468}" srcId="{66D02AD4-F703-4B5D-856B-077B74BC8F70}" destId="{83A7FAC1-9C59-4BA7-B150-8B016104E658}" srcOrd="5" destOrd="0" parTransId="{8053E826-9E19-49C8-BA09-43CBF642C61B}" sibTransId="{AEF170C4-8541-48E6-BBAB-92A4CD35128B}"/>
    <dgm:cxn modelId="{F208F499-EAEA-4C72-A0CA-7EA22F909AB2}" srcId="{66D02AD4-F703-4B5D-856B-077B74BC8F70}" destId="{241A85EB-5743-41E6-9B86-B317CFB1E7C5}" srcOrd="2" destOrd="0" parTransId="{99AC9778-A69B-4D94-911C-63A056B0FB42}" sibTransId="{DA14D95C-B80F-425C-A535-E83CBC5D53C5}"/>
    <dgm:cxn modelId="{DB8716A5-F2FC-4E15-9051-FF3BBB8E7FDE}" type="presOf" srcId="{241A85EB-5743-41E6-9B86-B317CFB1E7C5}" destId="{97912F43-2BFE-4B55-BF83-4D435D15ABE2}" srcOrd="0" destOrd="0" presId="urn:microsoft.com/office/officeart/2005/8/layout/default"/>
    <dgm:cxn modelId="{4AB650CA-15E7-4880-8330-BEEDF8CB0C2D}" srcId="{66D02AD4-F703-4B5D-856B-077B74BC8F70}" destId="{80CDAA52-3314-41A9-9F8E-3EDEEEC4814A}" srcOrd="3" destOrd="0" parTransId="{2FDC631C-A936-480D-AF5E-750136BB0DE7}" sibTransId="{6C2E5A15-3487-45EE-B0F9-C5AF80C33DAD}"/>
    <dgm:cxn modelId="{0731A4D8-5677-476E-8FE2-29EC38EF6C98}" srcId="{66D02AD4-F703-4B5D-856B-077B74BC8F70}" destId="{1AAC4940-7EF4-4302-8139-B12DB904D031}" srcOrd="0" destOrd="0" parTransId="{9C51E616-B7BC-47A6-82D8-700517513DA2}" sibTransId="{A820F293-BE51-4D33-BC70-9C4FA9C41A62}"/>
    <dgm:cxn modelId="{A24299F6-A2E9-4976-90F2-67F03A17586B}" srcId="{66D02AD4-F703-4B5D-856B-077B74BC8F70}" destId="{E735A1E1-306A-4046-BD29-42684D0BA21B}" srcOrd="4" destOrd="0" parTransId="{269D0002-937B-4890-9869-F80E2E205AFD}" sibTransId="{159CA53C-6C63-4553-845F-F7CCA79D2F44}"/>
    <dgm:cxn modelId="{6485C6F6-5CCC-445B-B957-F29C001B13A0}" type="presOf" srcId="{6A750053-5F88-4ED5-995A-C5D1F99986AD}" destId="{2621FC5B-22F2-4ACC-B49A-4F8D3279056E}" srcOrd="0" destOrd="0" presId="urn:microsoft.com/office/officeart/2005/8/layout/default"/>
    <dgm:cxn modelId="{EA511F39-26F7-4475-BB2D-86BF97DAEB76}" type="presParOf" srcId="{28193D02-EC1E-4BDB-831C-2E05D7D221C9}" destId="{70D4A7B2-CE1B-46F7-8412-35E9158543D8}" srcOrd="0" destOrd="0" presId="urn:microsoft.com/office/officeart/2005/8/layout/default"/>
    <dgm:cxn modelId="{56779517-E63F-49EB-AB39-820D01BF4AF8}" type="presParOf" srcId="{28193D02-EC1E-4BDB-831C-2E05D7D221C9}" destId="{2CFD439D-2B2F-4349-B422-FF6533B64488}" srcOrd="1" destOrd="0" presId="urn:microsoft.com/office/officeart/2005/8/layout/default"/>
    <dgm:cxn modelId="{43410961-0830-405F-9690-C393F8038848}" type="presParOf" srcId="{28193D02-EC1E-4BDB-831C-2E05D7D221C9}" destId="{2621FC5B-22F2-4ACC-B49A-4F8D3279056E}" srcOrd="2" destOrd="0" presId="urn:microsoft.com/office/officeart/2005/8/layout/default"/>
    <dgm:cxn modelId="{4FD793D6-FC2B-40F5-8FA0-7767C4A4B145}" type="presParOf" srcId="{28193D02-EC1E-4BDB-831C-2E05D7D221C9}" destId="{29F43F41-8025-438A-95D4-AA93ECEF5535}" srcOrd="3" destOrd="0" presId="urn:microsoft.com/office/officeart/2005/8/layout/default"/>
    <dgm:cxn modelId="{72088052-458B-4A1F-8920-75D639A9B5B1}" type="presParOf" srcId="{28193D02-EC1E-4BDB-831C-2E05D7D221C9}" destId="{97912F43-2BFE-4B55-BF83-4D435D15ABE2}" srcOrd="4" destOrd="0" presId="urn:microsoft.com/office/officeart/2005/8/layout/default"/>
    <dgm:cxn modelId="{854DBFDB-3127-48FB-A86B-445324629005}" type="presParOf" srcId="{28193D02-EC1E-4BDB-831C-2E05D7D221C9}" destId="{CBE61442-7317-462C-AEAE-37E27718FCA5}" srcOrd="5" destOrd="0" presId="urn:microsoft.com/office/officeart/2005/8/layout/default"/>
    <dgm:cxn modelId="{4CDD7429-5292-49AA-A392-6352980B3402}" type="presParOf" srcId="{28193D02-EC1E-4BDB-831C-2E05D7D221C9}" destId="{2EF5E1D6-7073-4E49-BD81-1EFDB21342D5}" srcOrd="6" destOrd="0" presId="urn:microsoft.com/office/officeart/2005/8/layout/default"/>
    <dgm:cxn modelId="{99AD73C8-572C-4C49-9742-9420DA36320E}" type="presParOf" srcId="{28193D02-EC1E-4BDB-831C-2E05D7D221C9}" destId="{70FF6B2A-436D-4C38-B0D6-11B8B1AD0ABA}" srcOrd="7" destOrd="0" presId="urn:microsoft.com/office/officeart/2005/8/layout/default"/>
    <dgm:cxn modelId="{A158A489-7535-4418-AD1A-6AEAE6564A69}" type="presParOf" srcId="{28193D02-EC1E-4BDB-831C-2E05D7D221C9}" destId="{B102744F-AB76-4928-A0EF-EEBF9CB92BD9}" srcOrd="8" destOrd="0" presId="urn:microsoft.com/office/officeart/2005/8/layout/default"/>
    <dgm:cxn modelId="{5E43E4F8-AD11-42C8-8876-405BB9058D35}" type="presParOf" srcId="{28193D02-EC1E-4BDB-831C-2E05D7D221C9}" destId="{710C98C6-97EF-494E-97A9-F81FD06807D3}" srcOrd="9" destOrd="0" presId="urn:microsoft.com/office/officeart/2005/8/layout/default"/>
    <dgm:cxn modelId="{07544BBD-5AF6-46EB-A922-5E5E3D0B5AB9}" type="presParOf" srcId="{28193D02-EC1E-4BDB-831C-2E05D7D221C9}" destId="{43CC8F4B-8CAB-48B3-8F36-9C30E06B5F91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099F2D65-BFD3-42A3-865C-75321EB2CD0D}" type="doc">
      <dgm:prSet loTypeId="urn:microsoft.com/office/officeart/2005/8/layout/defaul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EA477B57-943E-4E93-88A2-DC622FD58B4D}">
      <dgm:prSet/>
      <dgm:spPr/>
      <dgm:t>
        <a:bodyPr/>
        <a:lstStyle/>
        <a:p>
          <a:r>
            <a:rPr lang="en-US"/>
            <a:t>Negotiations in China take longer due to relationship-building (Čuhlová &amp; Demel, 2024) </a:t>
          </a:r>
        </a:p>
      </dgm:t>
    </dgm:pt>
    <dgm:pt modelId="{79973623-104D-4965-9179-293ED7396308}" type="parTrans" cxnId="{841AD267-F4C3-47BB-8376-9E5B6276B732}">
      <dgm:prSet/>
      <dgm:spPr/>
      <dgm:t>
        <a:bodyPr/>
        <a:lstStyle/>
        <a:p>
          <a:endParaRPr lang="en-US"/>
        </a:p>
      </dgm:t>
    </dgm:pt>
    <dgm:pt modelId="{7BB1E93F-2050-45D8-B902-2B8D78546DAC}" type="sibTrans" cxnId="{841AD267-F4C3-47BB-8376-9E5B6276B732}">
      <dgm:prSet/>
      <dgm:spPr/>
      <dgm:t>
        <a:bodyPr/>
        <a:lstStyle/>
        <a:p>
          <a:endParaRPr lang="en-US"/>
        </a:p>
      </dgm:t>
    </dgm:pt>
    <dgm:pt modelId="{A5C6DC2F-1DB9-455A-A2E7-E0E799CCD399}">
      <dgm:prSet/>
      <dgm:spPr/>
      <dgm:t>
        <a:bodyPr/>
        <a:lstStyle/>
        <a:p>
          <a:r>
            <a:rPr lang="en-US"/>
            <a:t>Avoid imposing strict deadlines or rushing decisions (Shonk, 2019) </a:t>
          </a:r>
        </a:p>
      </dgm:t>
    </dgm:pt>
    <dgm:pt modelId="{0E88DD39-857C-4A53-A168-898ECF861086}" type="parTrans" cxnId="{34849150-4870-4773-BF82-B7B3BAB20DDF}">
      <dgm:prSet/>
      <dgm:spPr/>
      <dgm:t>
        <a:bodyPr/>
        <a:lstStyle/>
        <a:p>
          <a:endParaRPr lang="en-US"/>
        </a:p>
      </dgm:t>
    </dgm:pt>
    <dgm:pt modelId="{736C1CA4-A3FE-4828-901C-1F6E98402B5F}" type="sibTrans" cxnId="{34849150-4870-4773-BF82-B7B3BAB20DDF}">
      <dgm:prSet/>
      <dgm:spPr/>
      <dgm:t>
        <a:bodyPr/>
        <a:lstStyle/>
        <a:p>
          <a:endParaRPr lang="en-US"/>
        </a:p>
      </dgm:t>
    </dgm:pt>
    <dgm:pt modelId="{3D3C3D93-ED55-4AA7-9980-BCA1113D475B}">
      <dgm:prSet/>
      <dgm:spPr/>
      <dgm:t>
        <a:bodyPr/>
        <a:lstStyle/>
        <a:p>
          <a:r>
            <a:rPr lang="en-US"/>
            <a:t>Be flexible in adapting negotiation strategies (Mammadov &amp; Wald, 2025) </a:t>
          </a:r>
        </a:p>
      </dgm:t>
    </dgm:pt>
    <dgm:pt modelId="{284B09C8-B03F-4F26-B360-8DB60B3C1EB4}" type="parTrans" cxnId="{60E5C05A-91E6-40D4-A000-A1AC84943D60}">
      <dgm:prSet/>
      <dgm:spPr/>
      <dgm:t>
        <a:bodyPr/>
        <a:lstStyle/>
        <a:p>
          <a:endParaRPr lang="en-US"/>
        </a:p>
      </dgm:t>
    </dgm:pt>
    <dgm:pt modelId="{DFDB35F2-6A8E-4D61-B8E3-F5EF8BA2563C}" type="sibTrans" cxnId="{60E5C05A-91E6-40D4-A000-A1AC84943D60}">
      <dgm:prSet/>
      <dgm:spPr/>
      <dgm:t>
        <a:bodyPr/>
        <a:lstStyle/>
        <a:p>
          <a:endParaRPr lang="en-US"/>
        </a:p>
      </dgm:t>
    </dgm:pt>
    <dgm:pt modelId="{CCC7E0E8-1C63-41B3-ABE5-B9A948B7E8E2}">
      <dgm:prSet/>
      <dgm:spPr/>
      <dgm:t>
        <a:bodyPr/>
        <a:lstStyle/>
        <a:p>
          <a:r>
            <a:rPr lang="en-US"/>
            <a:t>Expect multiple discussions before reaching agreement (Liu, Lu &amp; Zhan, 2021) </a:t>
          </a:r>
        </a:p>
      </dgm:t>
    </dgm:pt>
    <dgm:pt modelId="{690D9DED-87E6-469A-B350-14942894F714}" type="parTrans" cxnId="{A0B74E2A-9B1E-438C-91A2-CEAF82300862}">
      <dgm:prSet/>
      <dgm:spPr/>
      <dgm:t>
        <a:bodyPr/>
        <a:lstStyle/>
        <a:p>
          <a:endParaRPr lang="en-US"/>
        </a:p>
      </dgm:t>
    </dgm:pt>
    <dgm:pt modelId="{0F6A4833-C1D3-4FDD-924D-AF98AE269BF1}" type="sibTrans" cxnId="{A0B74E2A-9B1E-438C-91A2-CEAF82300862}">
      <dgm:prSet/>
      <dgm:spPr/>
      <dgm:t>
        <a:bodyPr/>
        <a:lstStyle/>
        <a:p>
          <a:endParaRPr lang="en-US"/>
        </a:p>
      </dgm:t>
    </dgm:pt>
    <dgm:pt modelId="{A721CE71-525C-4FFC-A7C5-4B95BEC8202B}">
      <dgm:prSet/>
      <dgm:spPr/>
      <dgm:t>
        <a:bodyPr/>
        <a:lstStyle/>
        <a:p>
          <a:r>
            <a:rPr lang="en-US"/>
            <a:t>For example, revisiting terms over several meetings improves outcomes (Čuhlová &amp; Demel, 2024) </a:t>
          </a:r>
        </a:p>
      </dgm:t>
    </dgm:pt>
    <dgm:pt modelId="{C7523664-66D2-4345-8C73-827AE8FF0E1D}" type="parTrans" cxnId="{5C7FAF8F-5FCC-4BB1-BE0A-8933B6240699}">
      <dgm:prSet/>
      <dgm:spPr/>
      <dgm:t>
        <a:bodyPr/>
        <a:lstStyle/>
        <a:p>
          <a:endParaRPr lang="en-US"/>
        </a:p>
      </dgm:t>
    </dgm:pt>
    <dgm:pt modelId="{55B55D07-BAD3-404E-8F87-4A5310142B93}" type="sibTrans" cxnId="{5C7FAF8F-5FCC-4BB1-BE0A-8933B6240699}">
      <dgm:prSet/>
      <dgm:spPr/>
      <dgm:t>
        <a:bodyPr/>
        <a:lstStyle/>
        <a:p>
          <a:endParaRPr lang="en-US"/>
        </a:p>
      </dgm:t>
    </dgm:pt>
    <dgm:pt modelId="{781C2C00-B709-496C-BEB6-791BAF7AE421}">
      <dgm:prSet/>
      <dgm:spPr/>
      <dgm:t>
        <a:bodyPr/>
        <a:lstStyle/>
        <a:p>
          <a:r>
            <a:rPr lang="en-US"/>
            <a:t>Patience demonstrates respect and commitment (Morrison, 2020)</a:t>
          </a:r>
        </a:p>
      </dgm:t>
    </dgm:pt>
    <dgm:pt modelId="{8070BE44-7B44-4E21-BA4D-D39F4D67AE26}" type="parTrans" cxnId="{C6AAEBB3-A7DB-482D-87B1-6EE30D6E1E39}">
      <dgm:prSet/>
      <dgm:spPr/>
      <dgm:t>
        <a:bodyPr/>
        <a:lstStyle/>
        <a:p>
          <a:endParaRPr lang="en-US"/>
        </a:p>
      </dgm:t>
    </dgm:pt>
    <dgm:pt modelId="{AF5ECC03-DD0E-4864-9BE8-9957E300DB0C}" type="sibTrans" cxnId="{C6AAEBB3-A7DB-482D-87B1-6EE30D6E1E39}">
      <dgm:prSet/>
      <dgm:spPr/>
      <dgm:t>
        <a:bodyPr/>
        <a:lstStyle/>
        <a:p>
          <a:endParaRPr lang="en-US"/>
        </a:p>
      </dgm:t>
    </dgm:pt>
    <dgm:pt modelId="{4F6A9DEF-E9E2-4569-B297-119CEE50EC96}" type="pres">
      <dgm:prSet presAssocID="{099F2D65-BFD3-42A3-865C-75321EB2CD0D}" presName="diagram" presStyleCnt="0">
        <dgm:presLayoutVars>
          <dgm:dir/>
          <dgm:resizeHandles val="exact"/>
        </dgm:presLayoutVars>
      </dgm:prSet>
      <dgm:spPr/>
    </dgm:pt>
    <dgm:pt modelId="{38E8A985-C801-4076-AA74-9117767F0E1A}" type="pres">
      <dgm:prSet presAssocID="{EA477B57-943E-4E93-88A2-DC622FD58B4D}" presName="node" presStyleLbl="node1" presStyleIdx="0" presStyleCnt="6">
        <dgm:presLayoutVars>
          <dgm:bulletEnabled val="1"/>
        </dgm:presLayoutVars>
      </dgm:prSet>
      <dgm:spPr/>
    </dgm:pt>
    <dgm:pt modelId="{DA71CFA8-9F40-46A6-B4B9-98E1DC781F28}" type="pres">
      <dgm:prSet presAssocID="{7BB1E93F-2050-45D8-B902-2B8D78546DAC}" presName="sibTrans" presStyleCnt="0"/>
      <dgm:spPr/>
    </dgm:pt>
    <dgm:pt modelId="{935CEA78-FC1A-4377-A673-0EB3B388964B}" type="pres">
      <dgm:prSet presAssocID="{A5C6DC2F-1DB9-455A-A2E7-E0E799CCD399}" presName="node" presStyleLbl="node1" presStyleIdx="1" presStyleCnt="6">
        <dgm:presLayoutVars>
          <dgm:bulletEnabled val="1"/>
        </dgm:presLayoutVars>
      </dgm:prSet>
      <dgm:spPr/>
    </dgm:pt>
    <dgm:pt modelId="{2669DF80-370B-4D39-BF44-3826BCBDA3E7}" type="pres">
      <dgm:prSet presAssocID="{736C1CA4-A3FE-4828-901C-1F6E98402B5F}" presName="sibTrans" presStyleCnt="0"/>
      <dgm:spPr/>
    </dgm:pt>
    <dgm:pt modelId="{0EA76061-D1E8-4F4C-93ED-50B39720B96D}" type="pres">
      <dgm:prSet presAssocID="{3D3C3D93-ED55-4AA7-9980-BCA1113D475B}" presName="node" presStyleLbl="node1" presStyleIdx="2" presStyleCnt="6">
        <dgm:presLayoutVars>
          <dgm:bulletEnabled val="1"/>
        </dgm:presLayoutVars>
      </dgm:prSet>
      <dgm:spPr/>
    </dgm:pt>
    <dgm:pt modelId="{B297B767-8A86-4E43-ABD0-D37D744214BF}" type="pres">
      <dgm:prSet presAssocID="{DFDB35F2-6A8E-4D61-B8E3-F5EF8BA2563C}" presName="sibTrans" presStyleCnt="0"/>
      <dgm:spPr/>
    </dgm:pt>
    <dgm:pt modelId="{801870C9-4C65-4CB2-9995-B9FB1D8AA14F}" type="pres">
      <dgm:prSet presAssocID="{CCC7E0E8-1C63-41B3-ABE5-B9A948B7E8E2}" presName="node" presStyleLbl="node1" presStyleIdx="3" presStyleCnt="6">
        <dgm:presLayoutVars>
          <dgm:bulletEnabled val="1"/>
        </dgm:presLayoutVars>
      </dgm:prSet>
      <dgm:spPr/>
    </dgm:pt>
    <dgm:pt modelId="{B7EBE05B-1C6F-4810-AFF4-BB6FF433A46C}" type="pres">
      <dgm:prSet presAssocID="{0F6A4833-C1D3-4FDD-924D-AF98AE269BF1}" presName="sibTrans" presStyleCnt="0"/>
      <dgm:spPr/>
    </dgm:pt>
    <dgm:pt modelId="{AAB579C0-DD67-4D51-B6C4-03D07FD18E75}" type="pres">
      <dgm:prSet presAssocID="{A721CE71-525C-4FFC-A7C5-4B95BEC8202B}" presName="node" presStyleLbl="node1" presStyleIdx="4" presStyleCnt="6">
        <dgm:presLayoutVars>
          <dgm:bulletEnabled val="1"/>
        </dgm:presLayoutVars>
      </dgm:prSet>
      <dgm:spPr/>
    </dgm:pt>
    <dgm:pt modelId="{6C4556E1-82BD-4891-AE89-D6272804450B}" type="pres">
      <dgm:prSet presAssocID="{55B55D07-BAD3-404E-8F87-4A5310142B93}" presName="sibTrans" presStyleCnt="0"/>
      <dgm:spPr/>
    </dgm:pt>
    <dgm:pt modelId="{4F693176-E4F8-443B-BC1E-ED24EE6771E8}" type="pres">
      <dgm:prSet presAssocID="{781C2C00-B709-496C-BEB6-791BAF7AE421}" presName="node" presStyleLbl="node1" presStyleIdx="5" presStyleCnt="6">
        <dgm:presLayoutVars>
          <dgm:bulletEnabled val="1"/>
        </dgm:presLayoutVars>
      </dgm:prSet>
      <dgm:spPr/>
    </dgm:pt>
  </dgm:ptLst>
  <dgm:cxnLst>
    <dgm:cxn modelId="{84C76A09-4293-4765-BCB1-824E9E42FDC1}" type="presOf" srcId="{A5C6DC2F-1DB9-455A-A2E7-E0E799CCD399}" destId="{935CEA78-FC1A-4377-A673-0EB3B388964B}" srcOrd="0" destOrd="0" presId="urn:microsoft.com/office/officeart/2005/8/layout/default"/>
    <dgm:cxn modelId="{A0B74E2A-9B1E-438C-91A2-CEAF82300862}" srcId="{099F2D65-BFD3-42A3-865C-75321EB2CD0D}" destId="{CCC7E0E8-1C63-41B3-ABE5-B9A948B7E8E2}" srcOrd="3" destOrd="0" parTransId="{690D9DED-87E6-469A-B350-14942894F714}" sibTransId="{0F6A4833-C1D3-4FDD-924D-AF98AE269BF1}"/>
    <dgm:cxn modelId="{841AD267-F4C3-47BB-8376-9E5B6276B732}" srcId="{099F2D65-BFD3-42A3-865C-75321EB2CD0D}" destId="{EA477B57-943E-4E93-88A2-DC622FD58B4D}" srcOrd="0" destOrd="0" parTransId="{79973623-104D-4965-9179-293ED7396308}" sibTransId="{7BB1E93F-2050-45D8-B902-2B8D78546DAC}"/>
    <dgm:cxn modelId="{8E134C68-94B5-4E8D-B9F0-E521DEFD615B}" type="presOf" srcId="{3D3C3D93-ED55-4AA7-9980-BCA1113D475B}" destId="{0EA76061-D1E8-4F4C-93ED-50B39720B96D}" srcOrd="0" destOrd="0" presId="urn:microsoft.com/office/officeart/2005/8/layout/default"/>
    <dgm:cxn modelId="{A6441E4C-7E1B-4475-8CCB-18BE228055B0}" type="presOf" srcId="{A721CE71-525C-4FFC-A7C5-4B95BEC8202B}" destId="{AAB579C0-DD67-4D51-B6C4-03D07FD18E75}" srcOrd="0" destOrd="0" presId="urn:microsoft.com/office/officeart/2005/8/layout/default"/>
    <dgm:cxn modelId="{C3CE9E6F-0172-4C70-8664-C14615212914}" type="presOf" srcId="{781C2C00-B709-496C-BEB6-791BAF7AE421}" destId="{4F693176-E4F8-443B-BC1E-ED24EE6771E8}" srcOrd="0" destOrd="0" presId="urn:microsoft.com/office/officeart/2005/8/layout/default"/>
    <dgm:cxn modelId="{34849150-4870-4773-BF82-B7B3BAB20DDF}" srcId="{099F2D65-BFD3-42A3-865C-75321EB2CD0D}" destId="{A5C6DC2F-1DB9-455A-A2E7-E0E799CCD399}" srcOrd="1" destOrd="0" parTransId="{0E88DD39-857C-4A53-A168-898ECF861086}" sibTransId="{736C1CA4-A3FE-4828-901C-1F6E98402B5F}"/>
    <dgm:cxn modelId="{48CA9472-2BE9-4FF9-86B2-190F53A4DC44}" type="presOf" srcId="{EA477B57-943E-4E93-88A2-DC622FD58B4D}" destId="{38E8A985-C801-4076-AA74-9117767F0E1A}" srcOrd="0" destOrd="0" presId="urn:microsoft.com/office/officeart/2005/8/layout/default"/>
    <dgm:cxn modelId="{60E5C05A-91E6-40D4-A000-A1AC84943D60}" srcId="{099F2D65-BFD3-42A3-865C-75321EB2CD0D}" destId="{3D3C3D93-ED55-4AA7-9980-BCA1113D475B}" srcOrd="2" destOrd="0" parTransId="{284B09C8-B03F-4F26-B360-8DB60B3C1EB4}" sibTransId="{DFDB35F2-6A8E-4D61-B8E3-F5EF8BA2563C}"/>
    <dgm:cxn modelId="{C0196E84-450D-4AA5-AC23-3808740B29AB}" type="presOf" srcId="{CCC7E0E8-1C63-41B3-ABE5-B9A948B7E8E2}" destId="{801870C9-4C65-4CB2-9995-B9FB1D8AA14F}" srcOrd="0" destOrd="0" presId="urn:microsoft.com/office/officeart/2005/8/layout/default"/>
    <dgm:cxn modelId="{5C7FAF8F-5FCC-4BB1-BE0A-8933B6240699}" srcId="{099F2D65-BFD3-42A3-865C-75321EB2CD0D}" destId="{A721CE71-525C-4FFC-A7C5-4B95BEC8202B}" srcOrd="4" destOrd="0" parTransId="{C7523664-66D2-4345-8C73-827AE8FF0E1D}" sibTransId="{55B55D07-BAD3-404E-8F87-4A5310142B93}"/>
    <dgm:cxn modelId="{77490297-DF22-4C51-89B3-40758D7B711A}" type="presOf" srcId="{099F2D65-BFD3-42A3-865C-75321EB2CD0D}" destId="{4F6A9DEF-E9E2-4569-B297-119CEE50EC96}" srcOrd="0" destOrd="0" presId="urn:microsoft.com/office/officeart/2005/8/layout/default"/>
    <dgm:cxn modelId="{C6AAEBB3-A7DB-482D-87B1-6EE30D6E1E39}" srcId="{099F2D65-BFD3-42A3-865C-75321EB2CD0D}" destId="{781C2C00-B709-496C-BEB6-791BAF7AE421}" srcOrd="5" destOrd="0" parTransId="{8070BE44-7B44-4E21-BA4D-D39F4D67AE26}" sibTransId="{AF5ECC03-DD0E-4864-9BE8-9957E300DB0C}"/>
    <dgm:cxn modelId="{AE42E659-4D06-4E91-81EC-69C65AABC5F6}" type="presParOf" srcId="{4F6A9DEF-E9E2-4569-B297-119CEE50EC96}" destId="{38E8A985-C801-4076-AA74-9117767F0E1A}" srcOrd="0" destOrd="0" presId="urn:microsoft.com/office/officeart/2005/8/layout/default"/>
    <dgm:cxn modelId="{E9A11E4E-B2CE-42FB-9163-0EECA185D702}" type="presParOf" srcId="{4F6A9DEF-E9E2-4569-B297-119CEE50EC96}" destId="{DA71CFA8-9F40-46A6-B4B9-98E1DC781F28}" srcOrd="1" destOrd="0" presId="urn:microsoft.com/office/officeart/2005/8/layout/default"/>
    <dgm:cxn modelId="{6EA78099-5A20-454A-AADC-F04716CE2E34}" type="presParOf" srcId="{4F6A9DEF-E9E2-4569-B297-119CEE50EC96}" destId="{935CEA78-FC1A-4377-A673-0EB3B388964B}" srcOrd="2" destOrd="0" presId="urn:microsoft.com/office/officeart/2005/8/layout/default"/>
    <dgm:cxn modelId="{980DC6E9-D684-4E91-9C18-B64497FF14DE}" type="presParOf" srcId="{4F6A9DEF-E9E2-4569-B297-119CEE50EC96}" destId="{2669DF80-370B-4D39-BF44-3826BCBDA3E7}" srcOrd="3" destOrd="0" presId="urn:microsoft.com/office/officeart/2005/8/layout/default"/>
    <dgm:cxn modelId="{6A752126-E920-4CF0-BFED-49B494412503}" type="presParOf" srcId="{4F6A9DEF-E9E2-4569-B297-119CEE50EC96}" destId="{0EA76061-D1E8-4F4C-93ED-50B39720B96D}" srcOrd="4" destOrd="0" presId="urn:microsoft.com/office/officeart/2005/8/layout/default"/>
    <dgm:cxn modelId="{3AEC52AF-82D3-4A23-A593-566104B4F2FF}" type="presParOf" srcId="{4F6A9DEF-E9E2-4569-B297-119CEE50EC96}" destId="{B297B767-8A86-4E43-ABD0-D37D744214BF}" srcOrd="5" destOrd="0" presId="urn:microsoft.com/office/officeart/2005/8/layout/default"/>
    <dgm:cxn modelId="{D3F76601-9398-4806-A80E-0638E893B759}" type="presParOf" srcId="{4F6A9DEF-E9E2-4569-B297-119CEE50EC96}" destId="{801870C9-4C65-4CB2-9995-B9FB1D8AA14F}" srcOrd="6" destOrd="0" presId="urn:microsoft.com/office/officeart/2005/8/layout/default"/>
    <dgm:cxn modelId="{6B3B69CC-6860-40C8-A1B9-891E708BF041}" type="presParOf" srcId="{4F6A9DEF-E9E2-4569-B297-119CEE50EC96}" destId="{B7EBE05B-1C6F-4810-AFF4-BB6FF433A46C}" srcOrd="7" destOrd="0" presId="urn:microsoft.com/office/officeart/2005/8/layout/default"/>
    <dgm:cxn modelId="{D8BD687A-51F9-4334-A3D4-04B4FA2E7D3A}" type="presParOf" srcId="{4F6A9DEF-E9E2-4569-B297-119CEE50EC96}" destId="{AAB579C0-DD67-4D51-B6C4-03D07FD18E75}" srcOrd="8" destOrd="0" presId="urn:microsoft.com/office/officeart/2005/8/layout/default"/>
    <dgm:cxn modelId="{A719AFFC-28B7-46B0-9FF6-AC44F4C37749}" type="presParOf" srcId="{4F6A9DEF-E9E2-4569-B297-119CEE50EC96}" destId="{6C4556E1-82BD-4891-AE89-D6272804450B}" srcOrd="9" destOrd="0" presId="urn:microsoft.com/office/officeart/2005/8/layout/default"/>
    <dgm:cxn modelId="{2150D370-8209-483E-B7FC-9311657D6B1C}" type="presParOf" srcId="{4F6A9DEF-E9E2-4569-B297-119CEE50EC96}" destId="{4F693176-E4F8-443B-BC1E-ED24EE6771E8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4BD98ED3-59DF-40D3-A1C8-0EF7DE55974E}" type="doc">
      <dgm:prSet loTypeId="urn:microsoft.com/office/officeart/2005/8/layout/process5" loCatId="process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6259EC4D-A3CB-48FB-9D95-9450E5F4A79F}">
      <dgm:prSet/>
      <dgm:spPr/>
      <dgm:t>
        <a:bodyPr/>
        <a:lstStyle/>
        <a:p>
          <a:r>
            <a:rPr lang="en-US"/>
            <a:t>Hofstede explains why UK and China differ in negotiation behaviour (Hofstede, 2011) </a:t>
          </a:r>
        </a:p>
      </dgm:t>
    </dgm:pt>
    <dgm:pt modelId="{0046E939-A64F-4A14-B29C-B557F78EBD84}" type="parTrans" cxnId="{2793B8F0-21DF-41C7-832F-93DCE8EDC5F5}">
      <dgm:prSet/>
      <dgm:spPr/>
      <dgm:t>
        <a:bodyPr/>
        <a:lstStyle/>
        <a:p>
          <a:endParaRPr lang="en-US" sz="1600"/>
        </a:p>
      </dgm:t>
    </dgm:pt>
    <dgm:pt modelId="{EB3DC22A-90B5-466A-86E4-34218F394505}" type="sibTrans" cxnId="{2793B8F0-21DF-41C7-832F-93DCE8EDC5F5}">
      <dgm:prSet phldrT="1"/>
      <dgm:spPr/>
      <dgm:t>
        <a:bodyPr/>
        <a:lstStyle/>
        <a:p>
          <a:r>
            <a:rPr lang="en-US"/>
            <a:t>1</a:t>
          </a:r>
        </a:p>
      </dgm:t>
    </dgm:pt>
    <dgm:pt modelId="{B4E98879-9DFF-4C0D-B701-4C4762AC5BE2}">
      <dgm:prSet/>
      <dgm:spPr/>
      <dgm:t>
        <a:bodyPr/>
        <a:lstStyle/>
        <a:p>
          <a:r>
            <a:rPr lang="en-US"/>
            <a:t>Cultural intelligence provides practical tools to manage these differences (Mammadov &amp; Wald, 2025) </a:t>
          </a:r>
        </a:p>
      </dgm:t>
    </dgm:pt>
    <dgm:pt modelId="{26A175E0-DE40-48EA-BEA0-7ECBBB75BEF1}" type="parTrans" cxnId="{2B769DD5-66E1-429C-A092-C200D1E40207}">
      <dgm:prSet/>
      <dgm:spPr/>
      <dgm:t>
        <a:bodyPr/>
        <a:lstStyle/>
        <a:p>
          <a:endParaRPr lang="en-US" sz="1600"/>
        </a:p>
      </dgm:t>
    </dgm:pt>
    <dgm:pt modelId="{1D716285-7D66-4172-BDDF-A5E615886809}" type="sibTrans" cxnId="{2B769DD5-66E1-429C-A092-C200D1E40207}">
      <dgm:prSet phldrT="2"/>
      <dgm:spPr/>
      <dgm:t>
        <a:bodyPr/>
        <a:lstStyle/>
        <a:p>
          <a:r>
            <a:rPr lang="en-US"/>
            <a:t>2</a:t>
          </a:r>
        </a:p>
      </dgm:t>
    </dgm:pt>
    <dgm:pt modelId="{04EE0C7A-0247-4157-B663-468A52B3665A}">
      <dgm:prSet/>
      <dgm:spPr/>
      <dgm:t>
        <a:bodyPr/>
        <a:lstStyle/>
        <a:p>
          <a:r>
            <a:rPr lang="en-US"/>
            <a:t>Combining theory and practice improves negotiation effectiveness (Haikuo, 2025) </a:t>
          </a:r>
        </a:p>
      </dgm:t>
    </dgm:pt>
    <dgm:pt modelId="{74EE2B41-E0AC-4A70-A205-FBB3A7D3EA37}" type="parTrans" cxnId="{525F8E5C-871F-470A-8609-B137E7DE5D17}">
      <dgm:prSet/>
      <dgm:spPr/>
      <dgm:t>
        <a:bodyPr/>
        <a:lstStyle/>
        <a:p>
          <a:endParaRPr lang="en-US" sz="1600"/>
        </a:p>
      </dgm:t>
    </dgm:pt>
    <dgm:pt modelId="{9FC8A7E7-D73B-4250-8C16-5035FC61AEE6}" type="sibTrans" cxnId="{525F8E5C-871F-470A-8609-B137E7DE5D17}">
      <dgm:prSet phldrT="3"/>
      <dgm:spPr/>
      <dgm:t>
        <a:bodyPr/>
        <a:lstStyle/>
        <a:p>
          <a:r>
            <a:rPr lang="en-US"/>
            <a:t>3</a:t>
          </a:r>
        </a:p>
      </dgm:t>
    </dgm:pt>
    <dgm:pt modelId="{FD63C806-83CF-4E3D-B525-B47A25902972}">
      <dgm:prSet/>
      <dgm:spPr/>
      <dgm:t>
        <a:bodyPr/>
        <a:lstStyle/>
        <a:p>
          <a:r>
            <a:rPr lang="en-US"/>
            <a:t>For example, adapting communication based on high-context culture improves clarity (Shonk, 2019) </a:t>
          </a:r>
        </a:p>
      </dgm:t>
    </dgm:pt>
    <dgm:pt modelId="{4785E2D5-17DE-4E94-83D4-752144C054B7}" type="parTrans" cxnId="{BD5E7F91-4032-4DC3-9114-E9380BE35446}">
      <dgm:prSet/>
      <dgm:spPr/>
      <dgm:t>
        <a:bodyPr/>
        <a:lstStyle/>
        <a:p>
          <a:endParaRPr lang="en-US" sz="1600"/>
        </a:p>
      </dgm:t>
    </dgm:pt>
    <dgm:pt modelId="{5E21BC61-2933-4095-86FF-611E4F0B1204}" type="sibTrans" cxnId="{BD5E7F91-4032-4DC3-9114-E9380BE35446}">
      <dgm:prSet phldrT="4"/>
      <dgm:spPr/>
      <dgm:t>
        <a:bodyPr/>
        <a:lstStyle/>
        <a:p>
          <a:r>
            <a:rPr lang="en-US"/>
            <a:t>4</a:t>
          </a:r>
        </a:p>
      </dgm:t>
    </dgm:pt>
    <dgm:pt modelId="{CD9011A2-C78C-45B4-8505-5342780F476E}">
      <dgm:prSet/>
      <dgm:spPr/>
      <dgm:t>
        <a:bodyPr/>
        <a:lstStyle/>
        <a:p>
          <a:r>
            <a:rPr lang="en-US"/>
            <a:t>For example, prioritising relationships aligns with collectivist values (Liu, Lu &amp; Zhan, 2021) </a:t>
          </a:r>
        </a:p>
      </dgm:t>
    </dgm:pt>
    <dgm:pt modelId="{1A8E55A5-E642-4C29-8A89-9FCE1D23EADE}" type="parTrans" cxnId="{94B92D83-7A17-4B23-8C73-47A5DBE1945A}">
      <dgm:prSet/>
      <dgm:spPr/>
      <dgm:t>
        <a:bodyPr/>
        <a:lstStyle/>
        <a:p>
          <a:endParaRPr lang="en-US" sz="1600"/>
        </a:p>
      </dgm:t>
    </dgm:pt>
    <dgm:pt modelId="{7E1026EA-CFC4-4443-94BF-11D8A5A614EA}" type="sibTrans" cxnId="{94B92D83-7A17-4B23-8C73-47A5DBE1945A}">
      <dgm:prSet phldrT="5"/>
      <dgm:spPr/>
      <dgm:t>
        <a:bodyPr/>
        <a:lstStyle/>
        <a:p>
          <a:r>
            <a:rPr lang="en-US"/>
            <a:t>5</a:t>
          </a:r>
        </a:p>
      </dgm:t>
    </dgm:pt>
    <dgm:pt modelId="{36B34485-166E-4978-9987-4981CF5143C1}">
      <dgm:prSet/>
      <dgm:spPr/>
      <dgm:t>
        <a:bodyPr/>
        <a:lstStyle/>
        <a:p>
          <a:r>
            <a:rPr lang="en-US"/>
            <a:t>Successful negotiation requires both theoretical understanding and practical adaptation (Morrison, 2020)</a:t>
          </a:r>
        </a:p>
      </dgm:t>
    </dgm:pt>
    <dgm:pt modelId="{D349A6D5-B9BF-4A67-90D7-0C5A772CEF3E}" type="parTrans" cxnId="{ADDFB4D8-8EE6-4804-9F92-6BF115F1DE75}">
      <dgm:prSet/>
      <dgm:spPr/>
      <dgm:t>
        <a:bodyPr/>
        <a:lstStyle/>
        <a:p>
          <a:endParaRPr lang="en-US" sz="1600"/>
        </a:p>
      </dgm:t>
    </dgm:pt>
    <dgm:pt modelId="{D5D45912-5245-4CFF-8CF6-4C84059E1888}" type="sibTrans" cxnId="{ADDFB4D8-8EE6-4804-9F92-6BF115F1DE75}">
      <dgm:prSet phldrT="6"/>
      <dgm:spPr/>
      <dgm:t>
        <a:bodyPr/>
        <a:lstStyle/>
        <a:p>
          <a:endParaRPr lang="en-US"/>
        </a:p>
      </dgm:t>
    </dgm:pt>
    <dgm:pt modelId="{808146EA-54B9-4B71-AF37-46975FF7FD4F}" type="pres">
      <dgm:prSet presAssocID="{4BD98ED3-59DF-40D3-A1C8-0EF7DE55974E}" presName="diagram" presStyleCnt="0">
        <dgm:presLayoutVars>
          <dgm:dir/>
          <dgm:resizeHandles val="exact"/>
        </dgm:presLayoutVars>
      </dgm:prSet>
      <dgm:spPr/>
    </dgm:pt>
    <dgm:pt modelId="{678F0DDD-1302-484B-AD6C-CFCEEE819B68}" type="pres">
      <dgm:prSet presAssocID="{6259EC4D-A3CB-48FB-9D95-9450E5F4A79F}" presName="node" presStyleLbl="node1" presStyleIdx="0" presStyleCnt="6">
        <dgm:presLayoutVars>
          <dgm:bulletEnabled val="1"/>
        </dgm:presLayoutVars>
      </dgm:prSet>
      <dgm:spPr/>
    </dgm:pt>
    <dgm:pt modelId="{8C418CD2-4794-4D5F-B8E3-65A0D223B7F1}" type="pres">
      <dgm:prSet presAssocID="{EB3DC22A-90B5-466A-86E4-34218F394505}" presName="sibTrans" presStyleLbl="sibTrans2D1" presStyleIdx="0" presStyleCnt="5"/>
      <dgm:spPr/>
    </dgm:pt>
    <dgm:pt modelId="{DA5E94BE-EE8C-4871-9245-F742E7313CDD}" type="pres">
      <dgm:prSet presAssocID="{EB3DC22A-90B5-466A-86E4-34218F394505}" presName="connectorText" presStyleLbl="sibTrans2D1" presStyleIdx="0" presStyleCnt="5"/>
      <dgm:spPr/>
    </dgm:pt>
    <dgm:pt modelId="{08B1ED7A-271C-4E29-991A-34EB330B2FAF}" type="pres">
      <dgm:prSet presAssocID="{B4E98879-9DFF-4C0D-B701-4C4762AC5BE2}" presName="node" presStyleLbl="node1" presStyleIdx="1" presStyleCnt="6">
        <dgm:presLayoutVars>
          <dgm:bulletEnabled val="1"/>
        </dgm:presLayoutVars>
      </dgm:prSet>
      <dgm:spPr/>
    </dgm:pt>
    <dgm:pt modelId="{E8F61CF0-C489-44C3-9499-1053E5481537}" type="pres">
      <dgm:prSet presAssocID="{1D716285-7D66-4172-BDDF-A5E615886809}" presName="sibTrans" presStyleLbl="sibTrans2D1" presStyleIdx="1" presStyleCnt="5"/>
      <dgm:spPr/>
    </dgm:pt>
    <dgm:pt modelId="{10073B85-2E9D-4EA0-BFCF-EE6AB717DE52}" type="pres">
      <dgm:prSet presAssocID="{1D716285-7D66-4172-BDDF-A5E615886809}" presName="connectorText" presStyleLbl="sibTrans2D1" presStyleIdx="1" presStyleCnt="5"/>
      <dgm:spPr/>
    </dgm:pt>
    <dgm:pt modelId="{BEB25B77-06A9-4F0F-A501-8F1A629F0EEE}" type="pres">
      <dgm:prSet presAssocID="{04EE0C7A-0247-4157-B663-468A52B3665A}" presName="node" presStyleLbl="node1" presStyleIdx="2" presStyleCnt="6">
        <dgm:presLayoutVars>
          <dgm:bulletEnabled val="1"/>
        </dgm:presLayoutVars>
      </dgm:prSet>
      <dgm:spPr/>
    </dgm:pt>
    <dgm:pt modelId="{8893FFFA-3A2A-4E4E-9792-A3DC844E55F4}" type="pres">
      <dgm:prSet presAssocID="{9FC8A7E7-D73B-4250-8C16-5035FC61AEE6}" presName="sibTrans" presStyleLbl="sibTrans2D1" presStyleIdx="2" presStyleCnt="5"/>
      <dgm:spPr/>
    </dgm:pt>
    <dgm:pt modelId="{FBC30CE8-6DD2-438E-BFEC-069B87632D1C}" type="pres">
      <dgm:prSet presAssocID="{9FC8A7E7-D73B-4250-8C16-5035FC61AEE6}" presName="connectorText" presStyleLbl="sibTrans2D1" presStyleIdx="2" presStyleCnt="5"/>
      <dgm:spPr/>
    </dgm:pt>
    <dgm:pt modelId="{26C64921-2690-4168-9EB3-002B1DD43624}" type="pres">
      <dgm:prSet presAssocID="{FD63C806-83CF-4E3D-B525-B47A25902972}" presName="node" presStyleLbl="node1" presStyleIdx="3" presStyleCnt="6">
        <dgm:presLayoutVars>
          <dgm:bulletEnabled val="1"/>
        </dgm:presLayoutVars>
      </dgm:prSet>
      <dgm:spPr/>
    </dgm:pt>
    <dgm:pt modelId="{C8D0C2A5-0D6A-4765-BF9A-138BF3CA2C3A}" type="pres">
      <dgm:prSet presAssocID="{5E21BC61-2933-4095-86FF-611E4F0B1204}" presName="sibTrans" presStyleLbl="sibTrans2D1" presStyleIdx="3" presStyleCnt="5"/>
      <dgm:spPr/>
    </dgm:pt>
    <dgm:pt modelId="{747C1306-F8B7-4835-863C-7685C2698B29}" type="pres">
      <dgm:prSet presAssocID="{5E21BC61-2933-4095-86FF-611E4F0B1204}" presName="connectorText" presStyleLbl="sibTrans2D1" presStyleIdx="3" presStyleCnt="5"/>
      <dgm:spPr/>
    </dgm:pt>
    <dgm:pt modelId="{EF3CE894-4449-4BD4-9918-AF02B6DFC86E}" type="pres">
      <dgm:prSet presAssocID="{CD9011A2-C78C-45B4-8505-5342780F476E}" presName="node" presStyleLbl="node1" presStyleIdx="4" presStyleCnt="6">
        <dgm:presLayoutVars>
          <dgm:bulletEnabled val="1"/>
        </dgm:presLayoutVars>
      </dgm:prSet>
      <dgm:spPr/>
    </dgm:pt>
    <dgm:pt modelId="{24FE90A9-C276-401F-9942-2F3DC2DB8125}" type="pres">
      <dgm:prSet presAssocID="{7E1026EA-CFC4-4443-94BF-11D8A5A614EA}" presName="sibTrans" presStyleLbl="sibTrans2D1" presStyleIdx="4" presStyleCnt="5"/>
      <dgm:spPr/>
    </dgm:pt>
    <dgm:pt modelId="{C981EEE2-12D7-401E-A091-B0390BF0CE7A}" type="pres">
      <dgm:prSet presAssocID="{7E1026EA-CFC4-4443-94BF-11D8A5A614EA}" presName="connectorText" presStyleLbl="sibTrans2D1" presStyleIdx="4" presStyleCnt="5"/>
      <dgm:spPr/>
    </dgm:pt>
    <dgm:pt modelId="{397FC800-3AEC-4040-88D0-3EC08CF20CA9}" type="pres">
      <dgm:prSet presAssocID="{36B34485-166E-4978-9987-4981CF5143C1}" presName="node" presStyleLbl="node1" presStyleIdx="5" presStyleCnt="6">
        <dgm:presLayoutVars>
          <dgm:bulletEnabled val="1"/>
        </dgm:presLayoutVars>
      </dgm:prSet>
      <dgm:spPr/>
    </dgm:pt>
  </dgm:ptLst>
  <dgm:cxnLst>
    <dgm:cxn modelId="{F1EBB714-EC7F-4144-A4DF-FB95CDFC9900}" type="presOf" srcId="{7E1026EA-CFC4-4443-94BF-11D8A5A614EA}" destId="{24FE90A9-C276-401F-9942-2F3DC2DB8125}" srcOrd="0" destOrd="0" presId="urn:microsoft.com/office/officeart/2005/8/layout/process5"/>
    <dgm:cxn modelId="{A999365C-E5E8-41E5-B1E3-F53921CD5EC3}" type="presOf" srcId="{EB3DC22A-90B5-466A-86E4-34218F394505}" destId="{DA5E94BE-EE8C-4871-9245-F742E7313CDD}" srcOrd="1" destOrd="0" presId="urn:microsoft.com/office/officeart/2005/8/layout/process5"/>
    <dgm:cxn modelId="{525F8E5C-871F-470A-8609-B137E7DE5D17}" srcId="{4BD98ED3-59DF-40D3-A1C8-0EF7DE55974E}" destId="{04EE0C7A-0247-4157-B663-468A52B3665A}" srcOrd="2" destOrd="0" parTransId="{74EE2B41-E0AC-4A70-A205-FBB3A7D3EA37}" sibTransId="{9FC8A7E7-D73B-4250-8C16-5035FC61AEE6}"/>
    <dgm:cxn modelId="{CE174660-E6F4-49EC-8FFE-EEBC91F3DF4B}" type="presOf" srcId="{5E21BC61-2933-4095-86FF-611E4F0B1204}" destId="{747C1306-F8B7-4835-863C-7685C2698B29}" srcOrd="1" destOrd="0" presId="urn:microsoft.com/office/officeart/2005/8/layout/process5"/>
    <dgm:cxn modelId="{8937B863-B11E-48E4-8262-4F15F24F43C7}" type="presOf" srcId="{CD9011A2-C78C-45B4-8505-5342780F476E}" destId="{EF3CE894-4449-4BD4-9918-AF02B6DFC86E}" srcOrd="0" destOrd="0" presId="urn:microsoft.com/office/officeart/2005/8/layout/process5"/>
    <dgm:cxn modelId="{67F75D46-CB25-4FFA-A8B3-E2F0AFBB1F15}" type="presOf" srcId="{B4E98879-9DFF-4C0D-B701-4C4762AC5BE2}" destId="{08B1ED7A-271C-4E29-991A-34EB330B2FAF}" srcOrd="0" destOrd="0" presId="urn:microsoft.com/office/officeart/2005/8/layout/process5"/>
    <dgm:cxn modelId="{94B92D83-7A17-4B23-8C73-47A5DBE1945A}" srcId="{4BD98ED3-59DF-40D3-A1C8-0EF7DE55974E}" destId="{CD9011A2-C78C-45B4-8505-5342780F476E}" srcOrd="4" destOrd="0" parTransId="{1A8E55A5-E642-4C29-8A89-9FCE1D23EADE}" sibTransId="{7E1026EA-CFC4-4443-94BF-11D8A5A614EA}"/>
    <dgm:cxn modelId="{18AF0F8B-72F7-4845-AE9D-EB0F23974986}" type="presOf" srcId="{04EE0C7A-0247-4157-B663-468A52B3665A}" destId="{BEB25B77-06A9-4F0F-A501-8F1A629F0EEE}" srcOrd="0" destOrd="0" presId="urn:microsoft.com/office/officeart/2005/8/layout/process5"/>
    <dgm:cxn modelId="{03534991-4A0F-4D42-812B-776B1B1436A6}" type="presOf" srcId="{FD63C806-83CF-4E3D-B525-B47A25902972}" destId="{26C64921-2690-4168-9EB3-002B1DD43624}" srcOrd="0" destOrd="0" presId="urn:microsoft.com/office/officeart/2005/8/layout/process5"/>
    <dgm:cxn modelId="{BD5E7F91-4032-4DC3-9114-E9380BE35446}" srcId="{4BD98ED3-59DF-40D3-A1C8-0EF7DE55974E}" destId="{FD63C806-83CF-4E3D-B525-B47A25902972}" srcOrd="3" destOrd="0" parTransId="{4785E2D5-17DE-4E94-83D4-752144C054B7}" sibTransId="{5E21BC61-2933-4095-86FF-611E4F0B1204}"/>
    <dgm:cxn modelId="{41467F92-49EF-4151-BE43-AE66CCB49D21}" type="presOf" srcId="{7E1026EA-CFC4-4443-94BF-11D8A5A614EA}" destId="{C981EEE2-12D7-401E-A091-B0390BF0CE7A}" srcOrd="1" destOrd="0" presId="urn:microsoft.com/office/officeart/2005/8/layout/process5"/>
    <dgm:cxn modelId="{2FEA4594-F8E7-40D2-8110-D77186FC579D}" type="presOf" srcId="{9FC8A7E7-D73B-4250-8C16-5035FC61AEE6}" destId="{FBC30CE8-6DD2-438E-BFEC-069B87632D1C}" srcOrd="1" destOrd="0" presId="urn:microsoft.com/office/officeart/2005/8/layout/process5"/>
    <dgm:cxn modelId="{752B4DA0-7958-4E77-8E21-41FED9ABF455}" type="presOf" srcId="{9FC8A7E7-D73B-4250-8C16-5035FC61AEE6}" destId="{8893FFFA-3A2A-4E4E-9792-A3DC844E55F4}" srcOrd="0" destOrd="0" presId="urn:microsoft.com/office/officeart/2005/8/layout/process5"/>
    <dgm:cxn modelId="{0297C8C3-FFF1-460B-B285-C96F5E4F39B4}" type="presOf" srcId="{EB3DC22A-90B5-466A-86E4-34218F394505}" destId="{8C418CD2-4794-4D5F-B8E3-65A0D223B7F1}" srcOrd="0" destOrd="0" presId="urn:microsoft.com/office/officeart/2005/8/layout/process5"/>
    <dgm:cxn modelId="{D6EC5ACA-8AA4-47DF-AAB4-F35FD057F712}" type="presOf" srcId="{6259EC4D-A3CB-48FB-9D95-9450E5F4A79F}" destId="{678F0DDD-1302-484B-AD6C-CFCEEE819B68}" srcOrd="0" destOrd="0" presId="urn:microsoft.com/office/officeart/2005/8/layout/process5"/>
    <dgm:cxn modelId="{2B769DD5-66E1-429C-A092-C200D1E40207}" srcId="{4BD98ED3-59DF-40D3-A1C8-0EF7DE55974E}" destId="{B4E98879-9DFF-4C0D-B701-4C4762AC5BE2}" srcOrd="1" destOrd="0" parTransId="{26A175E0-DE40-48EA-BEA0-7ECBBB75BEF1}" sibTransId="{1D716285-7D66-4172-BDDF-A5E615886809}"/>
    <dgm:cxn modelId="{221103D8-BAD3-468C-8978-AE6BC4723758}" type="presOf" srcId="{4BD98ED3-59DF-40D3-A1C8-0EF7DE55974E}" destId="{808146EA-54B9-4B71-AF37-46975FF7FD4F}" srcOrd="0" destOrd="0" presId="urn:microsoft.com/office/officeart/2005/8/layout/process5"/>
    <dgm:cxn modelId="{ADDFB4D8-8EE6-4804-9F92-6BF115F1DE75}" srcId="{4BD98ED3-59DF-40D3-A1C8-0EF7DE55974E}" destId="{36B34485-166E-4978-9987-4981CF5143C1}" srcOrd="5" destOrd="0" parTransId="{D349A6D5-B9BF-4A67-90D7-0C5A772CEF3E}" sibTransId="{D5D45912-5245-4CFF-8CF6-4C84059E1888}"/>
    <dgm:cxn modelId="{2793B8F0-21DF-41C7-832F-93DCE8EDC5F5}" srcId="{4BD98ED3-59DF-40D3-A1C8-0EF7DE55974E}" destId="{6259EC4D-A3CB-48FB-9D95-9450E5F4A79F}" srcOrd="0" destOrd="0" parTransId="{0046E939-A64F-4A14-B29C-B557F78EBD84}" sibTransId="{EB3DC22A-90B5-466A-86E4-34218F394505}"/>
    <dgm:cxn modelId="{8CC2E2F3-FBDC-4761-A143-1DD82FB4CE92}" type="presOf" srcId="{36B34485-166E-4978-9987-4981CF5143C1}" destId="{397FC800-3AEC-4040-88D0-3EC08CF20CA9}" srcOrd="0" destOrd="0" presId="urn:microsoft.com/office/officeart/2005/8/layout/process5"/>
    <dgm:cxn modelId="{E609EDF8-6C64-49E7-B5AE-617A57744934}" type="presOf" srcId="{1D716285-7D66-4172-BDDF-A5E615886809}" destId="{E8F61CF0-C489-44C3-9499-1053E5481537}" srcOrd="0" destOrd="0" presId="urn:microsoft.com/office/officeart/2005/8/layout/process5"/>
    <dgm:cxn modelId="{FA489CFB-9A24-40CC-B582-98027FA026D6}" type="presOf" srcId="{1D716285-7D66-4172-BDDF-A5E615886809}" destId="{10073B85-2E9D-4EA0-BFCF-EE6AB717DE52}" srcOrd="1" destOrd="0" presId="urn:microsoft.com/office/officeart/2005/8/layout/process5"/>
    <dgm:cxn modelId="{3DB1B6FF-1701-47C2-AAC5-9008564FB3BE}" type="presOf" srcId="{5E21BC61-2933-4095-86FF-611E4F0B1204}" destId="{C8D0C2A5-0D6A-4765-BF9A-138BF3CA2C3A}" srcOrd="0" destOrd="0" presId="urn:microsoft.com/office/officeart/2005/8/layout/process5"/>
    <dgm:cxn modelId="{3D08D176-3960-4450-AE11-90DD5DBACC51}" type="presParOf" srcId="{808146EA-54B9-4B71-AF37-46975FF7FD4F}" destId="{678F0DDD-1302-484B-AD6C-CFCEEE819B68}" srcOrd="0" destOrd="0" presId="urn:microsoft.com/office/officeart/2005/8/layout/process5"/>
    <dgm:cxn modelId="{DEDE99BE-1BEA-4019-B032-729FA5B2BB33}" type="presParOf" srcId="{808146EA-54B9-4B71-AF37-46975FF7FD4F}" destId="{8C418CD2-4794-4D5F-B8E3-65A0D223B7F1}" srcOrd="1" destOrd="0" presId="urn:microsoft.com/office/officeart/2005/8/layout/process5"/>
    <dgm:cxn modelId="{9B6D0DB5-37F0-410E-9CEA-33CDFF6309DA}" type="presParOf" srcId="{8C418CD2-4794-4D5F-B8E3-65A0D223B7F1}" destId="{DA5E94BE-EE8C-4871-9245-F742E7313CDD}" srcOrd="0" destOrd="0" presId="urn:microsoft.com/office/officeart/2005/8/layout/process5"/>
    <dgm:cxn modelId="{F34B2E68-443D-4F32-8F6D-144BFF60D2AB}" type="presParOf" srcId="{808146EA-54B9-4B71-AF37-46975FF7FD4F}" destId="{08B1ED7A-271C-4E29-991A-34EB330B2FAF}" srcOrd="2" destOrd="0" presId="urn:microsoft.com/office/officeart/2005/8/layout/process5"/>
    <dgm:cxn modelId="{A6030516-3270-43CE-A049-31A585D3460E}" type="presParOf" srcId="{808146EA-54B9-4B71-AF37-46975FF7FD4F}" destId="{E8F61CF0-C489-44C3-9499-1053E5481537}" srcOrd="3" destOrd="0" presId="urn:microsoft.com/office/officeart/2005/8/layout/process5"/>
    <dgm:cxn modelId="{FBA74CE6-F9D8-47A4-AEA0-B749BEF2106C}" type="presParOf" srcId="{E8F61CF0-C489-44C3-9499-1053E5481537}" destId="{10073B85-2E9D-4EA0-BFCF-EE6AB717DE52}" srcOrd="0" destOrd="0" presId="urn:microsoft.com/office/officeart/2005/8/layout/process5"/>
    <dgm:cxn modelId="{8F8BBA43-8FC3-482C-984B-763F3F993891}" type="presParOf" srcId="{808146EA-54B9-4B71-AF37-46975FF7FD4F}" destId="{BEB25B77-06A9-4F0F-A501-8F1A629F0EEE}" srcOrd="4" destOrd="0" presId="urn:microsoft.com/office/officeart/2005/8/layout/process5"/>
    <dgm:cxn modelId="{C6301C39-ED7E-4C0A-8DB4-4E2351B45C6A}" type="presParOf" srcId="{808146EA-54B9-4B71-AF37-46975FF7FD4F}" destId="{8893FFFA-3A2A-4E4E-9792-A3DC844E55F4}" srcOrd="5" destOrd="0" presId="urn:microsoft.com/office/officeart/2005/8/layout/process5"/>
    <dgm:cxn modelId="{D2B22E5D-9E20-4691-A58C-CCA6806E79C5}" type="presParOf" srcId="{8893FFFA-3A2A-4E4E-9792-A3DC844E55F4}" destId="{FBC30CE8-6DD2-438E-BFEC-069B87632D1C}" srcOrd="0" destOrd="0" presId="urn:microsoft.com/office/officeart/2005/8/layout/process5"/>
    <dgm:cxn modelId="{B50B9798-B3DB-4EB5-A404-9321CE83AFC1}" type="presParOf" srcId="{808146EA-54B9-4B71-AF37-46975FF7FD4F}" destId="{26C64921-2690-4168-9EB3-002B1DD43624}" srcOrd="6" destOrd="0" presId="urn:microsoft.com/office/officeart/2005/8/layout/process5"/>
    <dgm:cxn modelId="{EF0B2021-FFA0-4E47-AF2B-4D7F8ADB2E69}" type="presParOf" srcId="{808146EA-54B9-4B71-AF37-46975FF7FD4F}" destId="{C8D0C2A5-0D6A-4765-BF9A-138BF3CA2C3A}" srcOrd="7" destOrd="0" presId="urn:microsoft.com/office/officeart/2005/8/layout/process5"/>
    <dgm:cxn modelId="{70BC953E-31C2-42E7-818A-E71DE3FB46C0}" type="presParOf" srcId="{C8D0C2A5-0D6A-4765-BF9A-138BF3CA2C3A}" destId="{747C1306-F8B7-4835-863C-7685C2698B29}" srcOrd="0" destOrd="0" presId="urn:microsoft.com/office/officeart/2005/8/layout/process5"/>
    <dgm:cxn modelId="{28689BD9-402F-46B4-B8AA-DAC3EB287D13}" type="presParOf" srcId="{808146EA-54B9-4B71-AF37-46975FF7FD4F}" destId="{EF3CE894-4449-4BD4-9918-AF02B6DFC86E}" srcOrd="8" destOrd="0" presId="urn:microsoft.com/office/officeart/2005/8/layout/process5"/>
    <dgm:cxn modelId="{6E0886F1-3B96-43F2-BB80-3A97C01CBFCA}" type="presParOf" srcId="{808146EA-54B9-4B71-AF37-46975FF7FD4F}" destId="{24FE90A9-C276-401F-9942-2F3DC2DB8125}" srcOrd="9" destOrd="0" presId="urn:microsoft.com/office/officeart/2005/8/layout/process5"/>
    <dgm:cxn modelId="{A358AA4A-4F90-44D9-87AB-01B2DD6498F7}" type="presParOf" srcId="{24FE90A9-C276-401F-9942-2F3DC2DB8125}" destId="{C981EEE2-12D7-401E-A091-B0390BF0CE7A}" srcOrd="0" destOrd="0" presId="urn:microsoft.com/office/officeart/2005/8/layout/process5"/>
    <dgm:cxn modelId="{1AEE1850-7A7C-4B6F-95D6-E31F08F4161B}" type="presParOf" srcId="{808146EA-54B9-4B71-AF37-46975FF7FD4F}" destId="{397FC800-3AEC-4040-88D0-3EC08CF20CA9}" srcOrd="10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6916788E-7295-4568-ACFD-A56381F36970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0C9E307-4EC4-4F54-86B0-ECCF7C57670D}">
      <dgm:prSet/>
      <dgm:spPr/>
      <dgm:t>
        <a:bodyPr/>
        <a:lstStyle/>
        <a:p>
          <a:r>
            <a:rPr lang="en-US"/>
            <a:t>Cultural differences significantly impact UK–China negotiations (Liu, Lu &amp; Zhan, 2021) </a:t>
          </a:r>
        </a:p>
      </dgm:t>
    </dgm:pt>
    <dgm:pt modelId="{A9FE4D65-20FB-432E-A454-531DFD220065}" type="parTrans" cxnId="{B4054F76-EDAF-4C89-B63C-98A0934AE439}">
      <dgm:prSet/>
      <dgm:spPr/>
      <dgm:t>
        <a:bodyPr/>
        <a:lstStyle/>
        <a:p>
          <a:endParaRPr lang="en-US"/>
        </a:p>
      </dgm:t>
    </dgm:pt>
    <dgm:pt modelId="{90FFAF68-52DC-45C8-ABF7-29E042850D9B}" type="sibTrans" cxnId="{B4054F76-EDAF-4C89-B63C-98A0934AE439}">
      <dgm:prSet/>
      <dgm:spPr/>
      <dgm:t>
        <a:bodyPr/>
        <a:lstStyle/>
        <a:p>
          <a:endParaRPr lang="en-US"/>
        </a:p>
      </dgm:t>
    </dgm:pt>
    <dgm:pt modelId="{FFD738CC-E765-425C-9529-A5405D25D037}">
      <dgm:prSet/>
      <dgm:spPr/>
      <dgm:t>
        <a:bodyPr/>
        <a:lstStyle/>
        <a:p>
          <a:r>
            <a:rPr lang="en-US"/>
            <a:t>Miscommunication can lead to failed agreements if not managed effectively (Shonk, 2019) </a:t>
          </a:r>
        </a:p>
      </dgm:t>
    </dgm:pt>
    <dgm:pt modelId="{0BF6ACE5-CF50-4DAC-9926-1DF2635B6730}" type="parTrans" cxnId="{82FE13FA-6DE7-4970-812B-29EED8279324}">
      <dgm:prSet/>
      <dgm:spPr/>
      <dgm:t>
        <a:bodyPr/>
        <a:lstStyle/>
        <a:p>
          <a:endParaRPr lang="en-US"/>
        </a:p>
      </dgm:t>
    </dgm:pt>
    <dgm:pt modelId="{C2B5A1C8-1740-48D1-A95F-563F3D215FB9}" type="sibTrans" cxnId="{82FE13FA-6DE7-4970-812B-29EED8279324}">
      <dgm:prSet/>
      <dgm:spPr/>
      <dgm:t>
        <a:bodyPr/>
        <a:lstStyle/>
        <a:p>
          <a:endParaRPr lang="en-US"/>
        </a:p>
      </dgm:t>
    </dgm:pt>
    <dgm:pt modelId="{A33029F9-9EB8-465D-8A6A-F7D9719220AA}">
      <dgm:prSet/>
      <dgm:spPr/>
      <dgm:t>
        <a:bodyPr/>
        <a:lstStyle/>
        <a:p>
          <a:r>
            <a:rPr lang="en-US"/>
            <a:t>Theoretical models help explain behaviour but require practical application (Hofstede, 2011) </a:t>
          </a:r>
        </a:p>
      </dgm:t>
    </dgm:pt>
    <dgm:pt modelId="{C6C65338-6578-4491-ACE6-2D933DF416F4}" type="parTrans" cxnId="{EF1A1E98-EFE5-4B91-87C1-37C4592D5E54}">
      <dgm:prSet/>
      <dgm:spPr/>
      <dgm:t>
        <a:bodyPr/>
        <a:lstStyle/>
        <a:p>
          <a:endParaRPr lang="en-US"/>
        </a:p>
      </dgm:t>
    </dgm:pt>
    <dgm:pt modelId="{9F6C2A49-F001-49EA-BB9B-C4BCA0377BE5}" type="sibTrans" cxnId="{EF1A1E98-EFE5-4B91-87C1-37C4592D5E54}">
      <dgm:prSet/>
      <dgm:spPr/>
      <dgm:t>
        <a:bodyPr/>
        <a:lstStyle/>
        <a:p>
          <a:endParaRPr lang="en-US"/>
        </a:p>
      </dgm:t>
    </dgm:pt>
    <dgm:pt modelId="{634EF482-698E-4B67-9137-009BF12C0725}">
      <dgm:prSet/>
      <dgm:spPr/>
      <dgm:t>
        <a:bodyPr/>
        <a:lstStyle/>
        <a:p>
          <a:r>
            <a:rPr lang="en-US"/>
            <a:t>Cultural intelligence enables effective adaptation in global business (Mammadov &amp; Wald, 2025) </a:t>
          </a:r>
        </a:p>
      </dgm:t>
    </dgm:pt>
    <dgm:pt modelId="{4F2479BD-21AF-4F6F-8F07-7C2337D07772}" type="parTrans" cxnId="{FF06C312-8B6C-4AD9-89F6-2888FC70754B}">
      <dgm:prSet/>
      <dgm:spPr/>
      <dgm:t>
        <a:bodyPr/>
        <a:lstStyle/>
        <a:p>
          <a:endParaRPr lang="en-US"/>
        </a:p>
      </dgm:t>
    </dgm:pt>
    <dgm:pt modelId="{3CB7ACF1-D3C5-4326-93C1-53D81CAAED09}" type="sibTrans" cxnId="{FF06C312-8B6C-4AD9-89F6-2888FC70754B}">
      <dgm:prSet/>
      <dgm:spPr/>
      <dgm:t>
        <a:bodyPr/>
        <a:lstStyle/>
        <a:p>
          <a:endParaRPr lang="en-US"/>
        </a:p>
      </dgm:t>
    </dgm:pt>
    <dgm:pt modelId="{14D12431-4A73-4627-8F93-55F979D1EF58}">
      <dgm:prSet/>
      <dgm:spPr/>
      <dgm:t>
        <a:bodyPr/>
        <a:lstStyle/>
        <a:p>
          <a:r>
            <a:rPr lang="en-US"/>
            <a:t>Strategies such as relationship-building and patience improve outcomes (Čuhlová &amp; Demel, 2024) </a:t>
          </a:r>
        </a:p>
      </dgm:t>
    </dgm:pt>
    <dgm:pt modelId="{87A074FC-8CED-437D-829D-CCC0752736BF}" type="parTrans" cxnId="{85179B49-FA4B-41EE-9E04-F65CE887D90C}">
      <dgm:prSet/>
      <dgm:spPr/>
      <dgm:t>
        <a:bodyPr/>
        <a:lstStyle/>
        <a:p>
          <a:endParaRPr lang="en-US"/>
        </a:p>
      </dgm:t>
    </dgm:pt>
    <dgm:pt modelId="{08B451E5-A66F-4E17-8084-008624CE0C4B}" type="sibTrans" cxnId="{85179B49-FA4B-41EE-9E04-F65CE887D90C}">
      <dgm:prSet/>
      <dgm:spPr/>
      <dgm:t>
        <a:bodyPr/>
        <a:lstStyle/>
        <a:p>
          <a:endParaRPr lang="en-US"/>
        </a:p>
      </dgm:t>
    </dgm:pt>
    <dgm:pt modelId="{64247D7A-9B5F-444D-A5EE-6FB82A72F534}">
      <dgm:prSet/>
      <dgm:spPr/>
      <dgm:t>
        <a:bodyPr/>
        <a:lstStyle/>
        <a:p>
          <a:r>
            <a:rPr lang="en-US"/>
            <a:t>Cultural awareness is essential for successful international partnerships (Machia, 2024) </a:t>
          </a:r>
        </a:p>
      </dgm:t>
    </dgm:pt>
    <dgm:pt modelId="{09B01E58-2E9B-4408-849B-96532235A40A}" type="parTrans" cxnId="{5AE7B5B0-2BE0-455E-BC12-CCDAECB7725D}">
      <dgm:prSet/>
      <dgm:spPr/>
      <dgm:t>
        <a:bodyPr/>
        <a:lstStyle/>
        <a:p>
          <a:endParaRPr lang="en-US"/>
        </a:p>
      </dgm:t>
    </dgm:pt>
    <dgm:pt modelId="{5C09095C-7B60-4C65-B729-6EF0D36C0C38}" type="sibTrans" cxnId="{5AE7B5B0-2BE0-455E-BC12-CCDAECB7725D}">
      <dgm:prSet/>
      <dgm:spPr/>
      <dgm:t>
        <a:bodyPr/>
        <a:lstStyle/>
        <a:p>
          <a:endParaRPr lang="en-US"/>
        </a:p>
      </dgm:t>
    </dgm:pt>
    <dgm:pt modelId="{7B3BE7FD-B22F-4158-BDD5-44593B6D551A}" type="pres">
      <dgm:prSet presAssocID="{6916788E-7295-4568-ACFD-A56381F36970}" presName="Name0" presStyleCnt="0">
        <dgm:presLayoutVars>
          <dgm:dir/>
          <dgm:resizeHandles val="exact"/>
        </dgm:presLayoutVars>
      </dgm:prSet>
      <dgm:spPr/>
    </dgm:pt>
    <dgm:pt modelId="{ADAB6D73-492C-4CC9-9ACD-7CDAF2E24AAB}" type="pres">
      <dgm:prSet presAssocID="{30C9E307-4EC4-4F54-86B0-ECCF7C57670D}" presName="node" presStyleLbl="node1" presStyleIdx="0" presStyleCnt="6">
        <dgm:presLayoutVars>
          <dgm:bulletEnabled val="1"/>
        </dgm:presLayoutVars>
      </dgm:prSet>
      <dgm:spPr/>
    </dgm:pt>
    <dgm:pt modelId="{4813D4CE-25FE-416C-80C1-DA9BA9E70690}" type="pres">
      <dgm:prSet presAssocID="{90FFAF68-52DC-45C8-ABF7-29E042850D9B}" presName="sibTrans" presStyleLbl="sibTrans1D1" presStyleIdx="0" presStyleCnt="5"/>
      <dgm:spPr/>
    </dgm:pt>
    <dgm:pt modelId="{55709095-7148-4F36-AC0C-B4398AB5DA72}" type="pres">
      <dgm:prSet presAssocID="{90FFAF68-52DC-45C8-ABF7-29E042850D9B}" presName="connectorText" presStyleLbl="sibTrans1D1" presStyleIdx="0" presStyleCnt="5"/>
      <dgm:spPr/>
    </dgm:pt>
    <dgm:pt modelId="{0596F5AC-F34A-4F96-95EC-9211B44CB277}" type="pres">
      <dgm:prSet presAssocID="{FFD738CC-E765-425C-9529-A5405D25D037}" presName="node" presStyleLbl="node1" presStyleIdx="1" presStyleCnt="6">
        <dgm:presLayoutVars>
          <dgm:bulletEnabled val="1"/>
        </dgm:presLayoutVars>
      </dgm:prSet>
      <dgm:spPr/>
    </dgm:pt>
    <dgm:pt modelId="{FFF7A92A-1D9E-426C-86FB-7B24B83BB222}" type="pres">
      <dgm:prSet presAssocID="{C2B5A1C8-1740-48D1-A95F-563F3D215FB9}" presName="sibTrans" presStyleLbl="sibTrans1D1" presStyleIdx="1" presStyleCnt="5"/>
      <dgm:spPr/>
    </dgm:pt>
    <dgm:pt modelId="{1B6C77E7-33A8-4F4C-AE89-11F59ACF72F1}" type="pres">
      <dgm:prSet presAssocID="{C2B5A1C8-1740-48D1-A95F-563F3D215FB9}" presName="connectorText" presStyleLbl="sibTrans1D1" presStyleIdx="1" presStyleCnt="5"/>
      <dgm:spPr/>
    </dgm:pt>
    <dgm:pt modelId="{675BA894-98BF-4639-8B62-93B758F1E41D}" type="pres">
      <dgm:prSet presAssocID="{A33029F9-9EB8-465D-8A6A-F7D9719220AA}" presName="node" presStyleLbl="node1" presStyleIdx="2" presStyleCnt="6">
        <dgm:presLayoutVars>
          <dgm:bulletEnabled val="1"/>
        </dgm:presLayoutVars>
      </dgm:prSet>
      <dgm:spPr/>
    </dgm:pt>
    <dgm:pt modelId="{B3BC7492-E0D0-47F2-B4FA-896A34DA481D}" type="pres">
      <dgm:prSet presAssocID="{9F6C2A49-F001-49EA-BB9B-C4BCA0377BE5}" presName="sibTrans" presStyleLbl="sibTrans1D1" presStyleIdx="2" presStyleCnt="5"/>
      <dgm:spPr/>
    </dgm:pt>
    <dgm:pt modelId="{46622C76-4986-4383-81A5-BACF7FE96820}" type="pres">
      <dgm:prSet presAssocID="{9F6C2A49-F001-49EA-BB9B-C4BCA0377BE5}" presName="connectorText" presStyleLbl="sibTrans1D1" presStyleIdx="2" presStyleCnt="5"/>
      <dgm:spPr/>
    </dgm:pt>
    <dgm:pt modelId="{FC8FC525-FA07-4C63-8591-60B1C54BE825}" type="pres">
      <dgm:prSet presAssocID="{634EF482-698E-4B67-9137-009BF12C0725}" presName="node" presStyleLbl="node1" presStyleIdx="3" presStyleCnt="6">
        <dgm:presLayoutVars>
          <dgm:bulletEnabled val="1"/>
        </dgm:presLayoutVars>
      </dgm:prSet>
      <dgm:spPr/>
    </dgm:pt>
    <dgm:pt modelId="{FCE9CF42-24D9-4A36-8C23-76FD14ADA22C}" type="pres">
      <dgm:prSet presAssocID="{3CB7ACF1-D3C5-4326-93C1-53D81CAAED09}" presName="sibTrans" presStyleLbl="sibTrans1D1" presStyleIdx="3" presStyleCnt="5"/>
      <dgm:spPr/>
    </dgm:pt>
    <dgm:pt modelId="{B26AF1D9-B54F-4F45-8078-EA98841F8CB6}" type="pres">
      <dgm:prSet presAssocID="{3CB7ACF1-D3C5-4326-93C1-53D81CAAED09}" presName="connectorText" presStyleLbl="sibTrans1D1" presStyleIdx="3" presStyleCnt="5"/>
      <dgm:spPr/>
    </dgm:pt>
    <dgm:pt modelId="{4F9628FD-0A45-44A6-9DC3-B86BD4D9997F}" type="pres">
      <dgm:prSet presAssocID="{14D12431-4A73-4627-8F93-55F979D1EF58}" presName="node" presStyleLbl="node1" presStyleIdx="4" presStyleCnt="6">
        <dgm:presLayoutVars>
          <dgm:bulletEnabled val="1"/>
        </dgm:presLayoutVars>
      </dgm:prSet>
      <dgm:spPr/>
    </dgm:pt>
    <dgm:pt modelId="{EF913FA1-D2EA-480A-A407-7DA2F5D4AC4A}" type="pres">
      <dgm:prSet presAssocID="{08B451E5-A66F-4E17-8084-008624CE0C4B}" presName="sibTrans" presStyleLbl="sibTrans1D1" presStyleIdx="4" presStyleCnt="5"/>
      <dgm:spPr/>
    </dgm:pt>
    <dgm:pt modelId="{437995EE-7D8F-4202-9B19-03034CEB5CD7}" type="pres">
      <dgm:prSet presAssocID="{08B451E5-A66F-4E17-8084-008624CE0C4B}" presName="connectorText" presStyleLbl="sibTrans1D1" presStyleIdx="4" presStyleCnt="5"/>
      <dgm:spPr/>
    </dgm:pt>
    <dgm:pt modelId="{BAD5A891-58B9-4B3B-9D07-9FB81B52CE79}" type="pres">
      <dgm:prSet presAssocID="{64247D7A-9B5F-444D-A5EE-6FB82A72F534}" presName="node" presStyleLbl="node1" presStyleIdx="5" presStyleCnt="6">
        <dgm:presLayoutVars>
          <dgm:bulletEnabled val="1"/>
        </dgm:presLayoutVars>
      </dgm:prSet>
      <dgm:spPr/>
    </dgm:pt>
  </dgm:ptLst>
  <dgm:cxnLst>
    <dgm:cxn modelId="{1AD5ED00-EF4F-4C21-803A-2AC91D44F974}" type="presOf" srcId="{08B451E5-A66F-4E17-8084-008624CE0C4B}" destId="{EF913FA1-D2EA-480A-A407-7DA2F5D4AC4A}" srcOrd="0" destOrd="0" presId="urn:microsoft.com/office/officeart/2016/7/layout/RepeatingBendingProcessNew"/>
    <dgm:cxn modelId="{FF06C312-8B6C-4AD9-89F6-2888FC70754B}" srcId="{6916788E-7295-4568-ACFD-A56381F36970}" destId="{634EF482-698E-4B67-9137-009BF12C0725}" srcOrd="3" destOrd="0" parTransId="{4F2479BD-21AF-4F6F-8F07-7C2337D07772}" sibTransId="{3CB7ACF1-D3C5-4326-93C1-53D81CAAED09}"/>
    <dgm:cxn modelId="{0D61891C-7704-4706-91F3-6DDDC502B0D7}" type="presOf" srcId="{64247D7A-9B5F-444D-A5EE-6FB82A72F534}" destId="{BAD5A891-58B9-4B3B-9D07-9FB81B52CE79}" srcOrd="0" destOrd="0" presId="urn:microsoft.com/office/officeart/2016/7/layout/RepeatingBendingProcessNew"/>
    <dgm:cxn modelId="{E7956F3F-9C98-489D-9A8E-BC72BB3958E1}" type="presOf" srcId="{90FFAF68-52DC-45C8-ABF7-29E042850D9B}" destId="{4813D4CE-25FE-416C-80C1-DA9BA9E70690}" srcOrd="0" destOrd="0" presId="urn:microsoft.com/office/officeart/2016/7/layout/RepeatingBendingProcessNew"/>
    <dgm:cxn modelId="{4614EB45-07B2-420B-AA72-A2F4B10BD948}" type="presOf" srcId="{9F6C2A49-F001-49EA-BB9B-C4BCA0377BE5}" destId="{B3BC7492-E0D0-47F2-B4FA-896A34DA481D}" srcOrd="0" destOrd="0" presId="urn:microsoft.com/office/officeart/2016/7/layout/RepeatingBendingProcessNew"/>
    <dgm:cxn modelId="{913D1566-6E50-4DA8-A7BE-A6593E3408BC}" type="presOf" srcId="{3CB7ACF1-D3C5-4326-93C1-53D81CAAED09}" destId="{B26AF1D9-B54F-4F45-8078-EA98841F8CB6}" srcOrd="1" destOrd="0" presId="urn:microsoft.com/office/officeart/2016/7/layout/RepeatingBendingProcessNew"/>
    <dgm:cxn modelId="{CA04C246-6959-4F92-B45D-A003B579714B}" type="presOf" srcId="{6916788E-7295-4568-ACFD-A56381F36970}" destId="{7B3BE7FD-B22F-4158-BDD5-44593B6D551A}" srcOrd="0" destOrd="0" presId="urn:microsoft.com/office/officeart/2016/7/layout/RepeatingBendingProcessNew"/>
    <dgm:cxn modelId="{85179B49-FA4B-41EE-9E04-F65CE887D90C}" srcId="{6916788E-7295-4568-ACFD-A56381F36970}" destId="{14D12431-4A73-4627-8F93-55F979D1EF58}" srcOrd="4" destOrd="0" parTransId="{87A074FC-8CED-437D-829D-CCC0752736BF}" sibTransId="{08B451E5-A66F-4E17-8084-008624CE0C4B}"/>
    <dgm:cxn modelId="{E39ACC55-506A-44EC-B91A-744E11EE063F}" type="presOf" srcId="{3CB7ACF1-D3C5-4326-93C1-53D81CAAED09}" destId="{FCE9CF42-24D9-4A36-8C23-76FD14ADA22C}" srcOrd="0" destOrd="0" presId="urn:microsoft.com/office/officeart/2016/7/layout/RepeatingBendingProcessNew"/>
    <dgm:cxn modelId="{B4054F76-EDAF-4C89-B63C-98A0934AE439}" srcId="{6916788E-7295-4568-ACFD-A56381F36970}" destId="{30C9E307-4EC4-4F54-86B0-ECCF7C57670D}" srcOrd="0" destOrd="0" parTransId="{A9FE4D65-20FB-432E-A454-531DFD220065}" sibTransId="{90FFAF68-52DC-45C8-ABF7-29E042850D9B}"/>
    <dgm:cxn modelId="{4B5C617B-EFC7-4940-BE28-7F7E9F3D6486}" type="presOf" srcId="{90FFAF68-52DC-45C8-ABF7-29E042850D9B}" destId="{55709095-7148-4F36-AC0C-B4398AB5DA72}" srcOrd="1" destOrd="0" presId="urn:microsoft.com/office/officeart/2016/7/layout/RepeatingBendingProcessNew"/>
    <dgm:cxn modelId="{11198982-BCD2-46E8-B699-F0E11EE37998}" type="presOf" srcId="{9F6C2A49-F001-49EA-BB9B-C4BCA0377BE5}" destId="{46622C76-4986-4383-81A5-BACF7FE96820}" srcOrd="1" destOrd="0" presId="urn:microsoft.com/office/officeart/2016/7/layout/RepeatingBendingProcessNew"/>
    <dgm:cxn modelId="{38962384-E505-45B3-89DD-3C6E9BA67653}" type="presOf" srcId="{A33029F9-9EB8-465D-8A6A-F7D9719220AA}" destId="{675BA894-98BF-4639-8B62-93B758F1E41D}" srcOrd="0" destOrd="0" presId="urn:microsoft.com/office/officeart/2016/7/layout/RepeatingBendingProcessNew"/>
    <dgm:cxn modelId="{FB2D6089-ACA7-4848-BB7F-CAFBFCD51D16}" type="presOf" srcId="{634EF482-698E-4B67-9137-009BF12C0725}" destId="{FC8FC525-FA07-4C63-8591-60B1C54BE825}" srcOrd="0" destOrd="0" presId="urn:microsoft.com/office/officeart/2016/7/layout/RepeatingBendingProcessNew"/>
    <dgm:cxn modelId="{B65A198B-D2DC-4E25-82C5-0A03FC7FE12C}" type="presOf" srcId="{C2B5A1C8-1740-48D1-A95F-563F3D215FB9}" destId="{1B6C77E7-33A8-4F4C-AE89-11F59ACF72F1}" srcOrd="1" destOrd="0" presId="urn:microsoft.com/office/officeart/2016/7/layout/RepeatingBendingProcessNew"/>
    <dgm:cxn modelId="{EF1A1E98-EFE5-4B91-87C1-37C4592D5E54}" srcId="{6916788E-7295-4568-ACFD-A56381F36970}" destId="{A33029F9-9EB8-465D-8A6A-F7D9719220AA}" srcOrd="2" destOrd="0" parTransId="{C6C65338-6578-4491-ACE6-2D933DF416F4}" sibTransId="{9F6C2A49-F001-49EA-BB9B-C4BCA0377BE5}"/>
    <dgm:cxn modelId="{5D47F3A5-6C47-40CA-A2B6-F432C9C7D67A}" type="presOf" srcId="{30C9E307-4EC4-4F54-86B0-ECCF7C57670D}" destId="{ADAB6D73-492C-4CC9-9ACD-7CDAF2E24AAB}" srcOrd="0" destOrd="0" presId="urn:microsoft.com/office/officeart/2016/7/layout/RepeatingBendingProcessNew"/>
    <dgm:cxn modelId="{5AE7B5B0-2BE0-455E-BC12-CCDAECB7725D}" srcId="{6916788E-7295-4568-ACFD-A56381F36970}" destId="{64247D7A-9B5F-444D-A5EE-6FB82A72F534}" srcOrd="5" destOrd="0" parTransId="{09B01E58-2E9B-4408-849B-96532235A40A}" sibTransId="{5C09095C-7B60-4C65-B729-6EF0D36C0C38}"/>
    <dgm:cxn modelId="{081128BA-1C30-4F8B-99CD-D446AE10DC64}" type="presOf" srcId="{14D12431-4A73-4627-8F93-55F979D1EF58}" destId="{4F9628FD-0A45-44A6-9DC3-B86BD4D9997F}" srcOrd="0" destOrd="0" presId="urn:microsoft.com/office/officeart/2016/7/layout/RepeatingBendingProcessNew"/>
    <dgm:cxn modelId="{A8590EC0-676E-4712-8C84-9625D0653CE1}" type="presOf" srcId="{C2B5A1C8-1740-48D1-A95F-563F3D215FB9}" destId="{FFF7A92A-1D9E-426C-86FB-7B24B83BB222}" srcOrd="0" destOrd="0" presId="urn:microsoft.com/office/officeart/2016/7/layout/RepeatingBendingProcessNew"/>
    <dgm:cxn modelId="{CD956FC6-9DE1-4C40-A322-EF71812E033D}" type="presOf" srcId="{08B451E5-A66F-4E17-8084-008624CE0C4B}" destId="{437995EE-7D8F-4202-9B19-03034CEB5CD7}" srcOrd="1" destOrd="0" presId="urn:microsoft.com/office/officeart/2016/7/layout/RepeatingBendingProcessNew"/>
    <dgm:cxn modelId="{922BDAF4-9C85-4149-B1BE-6C7635CE486A}" type="presOf" srcId="{FFD738CC-E765-425C-9529-A5405D25D037}" destId="{0596F5AC-F34A-4F96-95EC-9211B44CB277}" srcOrd="0" destOrd="0" presId="urn:microsoft.com/office/officeart/2016/7/layout/RepeatingBendingProcessNew"/>
    <dgm:cxn modelId="{82FE13FA-6DE7-4970-812B-29EED8279324}" srcId="{6916788E-7295-4568-ACFD-A56381F36970}" destId="{FFD738CC-E765-425C-9529-A5405D25D037}" srcOrd="1" destOrd="0" parTransId="{0BF6ACE5-CF50-4DAC-9926-1DF2635B6730}" sibTransId="{C2B5A1C8-1740-48D1-A95F-563F3D215FB9}"/>
    <dgm:cxn modelId="{C0BB2755-F328-4B92-A6BD-80EA6FB1A914}" type="presParOf" srcId="{7B3BE7FD-B22F-4158-BDD5-44593B6D551A}" destId="{ADAB6D73-492C-4CC9-9ACD-7CDAF2E24AAB}" srcOrd="0" destOrd="0" presId="urn:microsoft.com/office/officeart/2016/7/layout/RepeatingBendingProcessNew"/>
    <dgm:cxn modelId="{C5622031-EEE2-4122-B81D-0DFFBFF574AC}" type="presParOf" srcId="{7B3BE7FD-B22F-4158-BDD5-44593B6D551A}" destId="{4813D4CE-25FE-416C-80C1-DA9BA9E70690}" srcOrd="1" destOrd="0" presId="urn:microsoft.com/office/officeart/2016/7/layout/RepeatingBendingProcessNew"/>
    <dgm:cxn modelId="{8ACDFF77-CEF4-429D-B0F0-70320C9ECAF5}" type="presParOf" srcId="{4813D4CE-25FE-416C-80C1-DA9BA9E70690}" destId="{55709095-7148-4F36-AC0C-B4398AB5DA72}" srcOrd="0" destOrd="0" presId="urn:microsoft.com/office/officeart/2016/7/layout/RepeatingBendingProcessNew"/>
    <dgm:cxn modelId="{88623BA9-ADCD-4CAD-8B74-B4C2436C9BC7}" type="presParOf" srcId="{7B3BE7FD-B22F-4158-BDD5-44593B6D551A}" destId="{0596F5AC-F34A-4F96-95EC-9211B44CB277}" srcOrd="2" destOrd="0" presId="urn:microsoft.com/office/officeart/2016/7/layout/RepeatingBendingProcessNew"/>
    <dgm:cxn modelId="{CB1455C9-1206-460E-BA61-EFE63237002C}" type="presParOf" srcId="{7B3BE7FD-B22F-4158-BDD5-44593B6D551A}" destId="{FFF7A92A-1D9E-426C-86FB-7B24B83BB222}" srcOrd="3" destOrd="0" presId="urn:microsoft.com/office/officeart/2016/7/layout/RepeatingBendingProcessNew"/>
    <dgm:cxn modelId="{E4CA467E-BFC0-4957-91FE-AB210F327F7C}" type="presParOf" srcId="{FFF7A92A-1D9E-426C-86FB-7B24B83BB222}" destId="{1B6C77E7-33A8-4F4C-AE89-11F59ACF72F1}" srcOrd="0" destOrd="0" presId="urn:microsoft.com/office/officeart/2016/7/layout/RepeatingBendingProcessNew"/>
    <dgm:cxn modelId="{63943260-8EAD-4724-A534-E8CECC23DA4C}" type="presParOf" srcId="{7B3BE7FD-B22F-4158-BDD5-44593B6D551A}" destId="{675BA894-98BF-4639-8B62-93B758F1E41D}" srcOrd="4" destOrd="0" presId="urn:microsoft.com/office/officeart/2016/7/layout/RepeatingBendingProcessNew"/>
    <dgm:cxn modelId="{07F6C0DF-251A-4264-B7B3-1579D82041B9}" type="presParOf" srcId="{7B3BE7FD-B22F-4158-BDD5-44593B6D551A}" destId="{B3BC7492-E0D0-47F2-B4FA-896A34DA481D}" srcOrd="5" destOrd="0" presId="urn:microsoft.com/office/officeart/2016/7/layout/RepeatingBendingProcessNew"/>
    <dgm:cxn modelId="{7260642E-44B3-4E7F-8CD2-132CA2618B95}" type="presParOf" srcId="{B3BC7492-E0D0-47F2-B4FA-896A34DA481D}" destId="{46622C76-4986-4383-81A5-BACF7FE96820}" srcOrd="0" destOrd="0" presId="urn:microsoft.com/office/officeart/2016/7/layout/RepeatingBendingProcessNew"/>
    <dgm:cxn modelId="{3A2C4CA7-A39E-488A-8D7A-E024F568B735}" type="presParOf" srcId="{7B3BE7FD-B22F-4158-BDD5-44593B6D551A}" destId="{FC8FC525-FA07-4C63-8591-60B1C54BE825}" srcOrd="6" destOrd="0" presId="urn:microsoft.com/office/officeart/2016/7/layout/RepeatingBendingProcessNew"/>
    <dgm:cxn modelId="{E4F7AE7F-1AFC-436C-A36B-A7BA7CD1EA95}" type="presParOf" srcId="{7B3BE7FD-B22F-4158-BDD5-44593B6D551A}" destId="{FCE9CF42-24D9-4A36-8C23-76FD14ADA22C}" srcOrd="7" destOrd="0" presId="urn:microsoft.com/office/officeart/2016/7/layout/RepeatingBendingProcessNew"/>
    <dgm:cxn modelId="{398646C4-7656-4450-97B2-967CE08F6059}" type="presParOf" srcId="{FCE9CF42-24D9-4A36-8C23-76FD14ADA22C}" destId="{B26AF1D9-B54F-4F45-8078-EA98841F8CB6}" srcOrd="0" destOrd="0" presId="urn:microsoft.com/office/officeart/2016/7/layout/RepeatingBendingProcessNew"/>
    <dgm:cxn modelId="{6CD18CCB-7361-4E22-9587-F4A0C6AB81FB}" type="presParOf" srcId="{7B3BE7FD-B22F-4158-BDD5-44593B6D551A}" destId="{4F9628FD-0A45-44A6-9DC3-B86BD4D9997F}" srcOrd="8" destOrd="0" presId="urn:microsoft.com/office/officeart/2016/7/layout/RepeatingBendingProcessNew"/>
    <dgm:cxn modelId="{8B506FB8-3F2C-41FD-B5FF-E9553EDA9A9B}" type="presParOf" srcId="{7B3BE7FD-B22F-4158-BDD5-44593B6D551A}" destId="{EF913FA1-D2EA-480A-A407-7DA2F5D4AC4A}" srcOrd="9" destOrd="0" presId="urn:microsoft.com/office/officeart/2016/7/layout/RepeatingBendingProcessNew"/>
    <dgm:cxn modelId="{09B0D5E9-3491-4AA0-A9F5-460C6E521664}" type="presParOf" srcId="{EF913FA1-D2EA-480A-A407-7DA2F5D4AC4A}" destId="{437995EE-7D8F-4202-9B19-03034CEB5CD7}" srcOrd="0" destOrd="0" presId="urn:microsoft.com/office/officeart/2016/7/layout/RepeatingBendingProcessNew"/>
    <dgm:cxn modelId="{B708FB2C-2985-4E31-A8CD-A44CFFE9D883}" type="presParOf" srcId="{7B3BE7FD-B22F-4158-BDD5-44593B6D551A}" destId="{BAD5A891-58B9-4B3B-9D07-9FB81B52CE79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A856BB-266E-4A27-9453-09CD1FA24F8A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Culture refers to shared values, beliefs, and behaviours that shape how individuals interact in society and business (Chaney &amp; Martin, 2021) </a:t>
          </a:r>
        </a:p>
      </dsp:txBody>
      <dsp:txXfrm>
        <a:off x="0" y="39687"/>
        <a:ext cx="3286125" cy="1971675"/>
      </dsp:txXfrm>
    </dsp:sp>
    <dsp:sp modelId="{02348720-308C-493D-8C6E-9C6A57589100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It influences communication styles, negotiation approaches, and decision-making processes (Morrison, 2020) </a:t>
          </a:r>
        </a:p>
      </dsp:txBody>
      <dsp:txXfrm>
        <a:off x="3614737" y="39687"/>
        <a:ext cx="3286125" cy="1971675"/>
      </dsp:txXfrm>
    </dsp:sp>
    <dsp:sp modelId="{374A23A7-3BAC-4796-B6C3-1B552A4894C4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Culture is learned through socialisation and differs significantly across countries </a:t>
          </a:r>
        </a:p>
      </dsp:txBody>
      <dsp:txXfrm>
        <a:off x="7229475" y="39687"/>
        <a:ext cx="3286125" cy="1971675"/>
      </dsp:txXfrm>
    </dsp:sp>
    <dsp:sp modelId="{58A8D1EA-7C59-4C1D-83EA-55C37673A212}">
      <dsp:nvSpPr>
        <dsp:cNvPr id="0" name=""/>
        <dsp:cNvSpPr/>
      </dsp:nvSpPr>
      <dsp:spPr>
        <a:xfrm>
          <a:off x="0" y="2339975"/>
          <a:ext cx="3286125" cy="1971675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In business, cultural differences affect trust-building and relationship management </a:t>
          </a:r>
        </a:p>
      </dsp:txBody>
      <dsp:txXfrm>
        <a:off x="0" y="2339975"/>
        <a:ext cx="3286125" cy="1971675"/>
      </dsp:txXfrm>
    </dsp:sp>
    <dsp:sp modelId="{432F79CD-0E9D-46CE-847B-53810A179E1D}">
      <dsp:nvSpPr>
        <dsp:cNvPr id="0" name=""/>
        <dsp:cNvSpPr/>
      </dsp:nvSpPr>
      <dsp:spPr>
        <a:xfrm>
          <a:off x="3614737" y="2339975"/>
          <a:ext cx="3286125" cy="1971675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For example, UK firms prioritise efficiency, while Chinese firms emphasise long-term relationships </a:t>
          </a:r>
        </a:p>
      </dsp:txBody>
      <dsp:txXfrm>
        <a:off x="3614737" y="2339975"/>
        <a:ext cx="3286125" cy="1971675"/>
      </dsp:txXfrm>
    </dsp:sp>
    <dsp:sp modelId="{DA4A5BAC-C779-44BC-BA08-B226489A2176}">
      <dsp:nvSpPr>
        <dsp:cNvPr id="0" name=""/>
        <dsp:cNvSpPr/>
      </dsp:nvSpPr>
      <dsp:spPr>
        <a:xfrm>
          <a:off x="7229475" y="2339975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Understanding culture reduces the risk of miscommunication in global negotiations (Shonk, 2019) </a:t>
          </a:r>
        </a:p>
      </dsp:txBody>
      <dsp:txXfrm>
        <a:off x="7229475" y="2339975"/>
        <a:ext cx="3286125" cy="197167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80F857-298E-4E82-A1AA-34848F6009BA}">
      <dsp:nvSpPr>
        <dsp:cNvPr id="0" name=""/>
        <dsp:cNvSpPr/>
      </dsp:nvSpPr>
      <dsp:spPr>
        <a:xfrm>
          <a:off x="3040792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912848"/>
        <a:ext cx="34897" cy="6979"/>
      </dsp:txXfrm>
    </dsp:sp>
    <dsp:sp modelId="{507E87A4-27EB-4B71-807C-71DA2A152D25}">
      <dsp:nvSpPr>
        <dsp:cNvPr id="0" name=""/>
        <dsp:cNvSpPr/>
      </dsp:nvSpPr>
      <dsp:spPr>
        <a:xfrm>
          <a:off x="8061" y="5979"/>
          <a:ext cx="3034531" cy="182071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Values: UK emphasises individual achievement, while China values group harmony (Hofstede, 2011) </a:t>
          </a:r>
        </a:p>
      </dsp:txBody>
      <dsp:txXfrm>
        <a:off x="8061" y="5979"/>
        <a:ext cx="3034531" cy="1820718"/>
      </dsp:txXfrm>
    </dsp:sp>
    <dsp:sp modelId="{AB6ABB6F-8FED-41A3-B487-61964D2D0FE3}">
      <dsp:nvSpPr>
        <dsp:cNvPr id="0" name=""/>
        <dsp:cNvSpPr/>
      </dsp:nvSpPr>
      <dsp:spPr>
        <a:xfrm>
          <a:off x="6773265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5">
              <a:hueOff val="-3038037"/>
              <a:satOff val="-207"/>
              <a:lumOff val="49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912848"/>
        <a:ext cx="34897" cy="6979"/>
      </dsp:txXfrm>
    </dsp:sp>
    <dsp:sp modelId="{C2598D19-2A82-470E-9339-CB75A9BDB7FA}">
      <dsp:nvSpPr>
        <dsp:cNvPr id="0" name=""/>
        <dsp:cNvSpPr/>
      </dsp:nvSpPr>
      <dsp:spPr>
        <a:xfrm>
          <a:off x="3740534" y="5979"/>
          <a:ext cx="3034531" cy="1820718"/>
        </a:xfrm>
        <a:prstGeom prst="rect">
          <a:avLst/>
        </a:prstGeom>
        <a:solidFill>
          <a:schemeClr val="accent5">
            <a:hueOff val="-2430430"/>
            <a:satOff val="-165"/>
            <a:lumOff val="39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Communication: UK uses direct communication, China relies on indirect, high-context communication (Chaney &amp; Martin, 2021) </a:t>
          </a:r>
        </a:p>
      </dsp:txBody>
      <dsp:txXfrm>
        <a:off x="3740534" y="5979"/>
        <a:ext cx="3034531" cy="1820718"/>
      </dsp:txXfrm>
    </dsp:sp>
    <dsp:sp modelId="{98596E8B-14A2-4309-8C22-760C0A3DC5A7}">
      <dsp:nvSpPr>
        <dsp:cNvPr id="0" name=""/>
        <dsp:cNvSpPr/>
      </dsp:nvSpPr>
      <dsp:spPr>
        <a:xfrm>
          <a:off x="1525326" y="1824897"/>
          <a:ext cx="7464946" cy="667342"/>
        </a:xfrm>
        <a:custGeom>
          <a:avLst/>
          <a:gdLst/>
          <a:ahLst/>
          <a:cxnLst/>
          <a:rect l="0" t="0" r="0" b="0"/>
          <a:pathLst>
            <a:path>
              <a:moveTo>
                <a:pt x="7464946" y="0"/>
              </a:moveTo>
              <a:lnTo>
                <a:pt x="7464946" y="350771"/>
              </a:lnTo>
              <a:lnTo>
                <a:pt x="0" y="350771"/>
              </a:lnTo>
              <a:lnTo>
                <a:pt x="0" y="667342"/>
              </a:lnTo>
            </a:path>
          </a:pathLst>
        </a:custGeom>
        <a:noFill/>
        <a:ln w="1270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70362" y="2155079"/>
        <a:ext cx="374875" cy="6979"/>
      </dsp:txXfrm>
    </dsp:sp>
    <dsp:sp modelId="{0F04E80D-96EA-49C3-89F5-C07FFC293EE6}">
      <dsp:nvSpPr>
        <dsp:cNvPr id="0" name=""/>
        <dsp:cNvSpPr/>
      </dsp:nvSpPr>
      <dsp:spPr>
        <a:xfrm>
          <a:off x="7473007" y="5979"/>
          <a:ext cx="3034531" cy="1820718"/>
        </a:xfrm>
        <a:prstGeom prst="rect">
          <a:avLst/>
        </a:prstGeom>
        <a:solidFill>
          <a:schemeClr val="accent5">
            <a:hueOff val="-4860860"/>
            <a:satOff val="-330"/>
            <a:lumOff val="78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Power distance: China has higher acceptance of hierarchy compared to the UK (Hofstede, 2011) </a:t>
          </a:r>
        </a:p>
      </dsp:txBody>
      <dsp:txXfrm>
        <a:off x="7473007" y="5979"/>
        <a:ext cx="3034531" cy="1820718"/>
      </dsp:txXfrm>
    </dsp:sp>
    <dsp:sp modelId="{9DDCB71D-7593-4FCF-AF15-C7553EF9E6F0}">
      <dsp:nvSpPr>
        <dsp:cNvPr id="0" name=""/>
        <dsp:cNvSpPr/>
      </dsp:nvSpPr>
      <dsp:spPr>
        <a:xfrm>
          <a:off x="3040792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5">
              <a:hueOff val="-9114112"/>
              <a:satOff val="-620"/>
              <a:lumOff val="147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3431509"/>
        <a:ext cx="34897" cy="6979"/>
      </dsp:txXfrm>
    </dsp:sp>
    <dsp:sp modelId="{4BBAB7F6-9FE0-461B-9690-9761FE8B8180}">
      <dsp:nvSpPr>
        <dsp:cNvPr id="0" name=""/>
        <dsp:cNvSpPr/>
      </dsp:nvSpPr>
      <dsp:spPr>
        <a:xfrm>
          <a:off x="8061" y="2524640"/>
          <a:ext cx="3034531" cy="1820718"/>
        </a:xfrm>
        <a:prstGeom prst="rect">
          <a:avLst/>
        </a:prstGeom>
        <a:solidFill>
          <a:schemeClr val="accent5">
            <a:hueOff val="-7291290"/>
            <a:satOff val="-496"/>
            <a:lumOff val="117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Social norms: Formality and respect are more emphasised in Chinese business settings </a:t>
          </a:r>
        </a:p>
      </dsp:txBody>
      <dsp:txXfrm>
        <a:off x="8061" y="2524640"/>
        <a:ext cx="3034531" cy="1820718"/>
      </dsp:txXfrm>
    </dsp:sp>
    <dsp:sp modelId="{30E05221-F841-48A5-967C-B00457E13C4C}">
      <dsp:nvSpPr>
        <dsp:cNvPr id="0" name=""/>
        <dsp:cNvSpPr/>
      </dsp:nvSpPr>
      <dsp:spPr>
        <a:xfrm>
          <a:off x="6773265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3431509"/>
        <a:ext cx="34897" cy="6979"/>
      </dsp:txXfrm>
    </dsp:sp>
    <dsp:sp modelId="{954E3876-5CCA-42B6-ADF8-AC92F088D3A6}">
      <dsp:nvSpPr>
        <dsp:cNvPr id="0" name=""/>
        <dsp:cNvSpPr/>
      </dsp:nvSpPr>
      <dsp:spPr>
        <a:xfrm>
          <a:off x="3740534" y="2524640"/>
          <a:ext cx="3034531" cy="1820718"/>
        </a:xfrm>
        <a:prstGeom prst="rect">
          <a:avLst/>
        </a:prstGeom>
        <a:solidFill>
          <a:schemeClr val="accent5">
            <a:hueOff val="-9721720"/>
            <a:satOff val="-661"/>
            <a:lumOff val="15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Time orientation: China focuses on long-term relationships, UK often prioritises short-term outcomes </a:t>
          </a:r>
        </a:p>
      </dsp:txBody>
      <dsp:txXfrm>
        <a:off x="3740534" y="2524640"/>
        <a:ext cx="3034531" cy="1820718"/>
      </dsp:txXfrm>
    </dsp:sp>
    <dsp:sp modelId="{47ED295A-FAAB-45AE-A418-BC2E91275502}">
      <dsp:nvSpPr>
        <dsp:cNvPr id="0" name=""/>
        <dsp:cNvSpPr/>
      </dsp:nvSpPr>
      <dsp:spPr>
        <a:xfrm>
          <a:off x="7473007" y="2524640"/>
          <a:ext cx="3034531" cy="1820718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These cultural elements directly influence negotiation expectations and behaviours (Morrison, 2020) </a:t>
          </a:r>
        </a:p>
      </dsp:txBody>
      <dsp:txXfrm>
        <a:off x="7473007" y="2524640"/>
        <a:ext cx="3034531" cy="182071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B810EF-8F33-43C5-8F63-8F0A9F432A22}">
      <dsp:nvSpPr>
        <dsp:cNvPr id="0" name=""/>
        <dsp:cNvSpPr/>
      </dsp:nvSpPr>
      <dsp:spPr>
        <a:xfrm>
          <a:off x="0" y="24489"/>
          <a:ext cx="10515600" cy="6762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Hofstede’s model explains cultural differences using dimensions such as individualism and power distance (Hofstede, 2011) </a:t>
          </a:r>
        </a:p>
      </dsp:txBody>
      <dsp:txXfrm>
        <a:off x="33012" y="57501"/>
        <a:ext cx="10449576" cy="610236"/>
      </dsp:txXfrm>
    </dsp:sp>
    <dsp:sp modelId="{179056BF-F1DE-4C1D-9FC1-8FAF4567E0EC}">
      <dsp:nvSpPr>
        <dsp:cNvPr id="0" name=""/>
        <dsp:cNvSpPr/>
      </dsp:nvSpPr>
      <dsp:spPr>
        <a:xfrm>
          <a:off x="0" y="749709"/>
          <a:ext cx="10515600" cy="67626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Individualism vs collectivism explains why UK negotiators act independently while Chinese negotiators prioritise group consensus (Hofstede, 2011) </a:t>
          </a:r>
        </a:p>
      </dsp:txBody>
      <dsp:txXfrm>
        <a:off x="33012" y="782721"/>
        <a:ext cx="10449576" cy="610236"/>
      </dsp:txXfrm>
    </dsp:sp>
    <dsp:sp modelId="{EF8601FC-9B87-4A8D-8602-19E2B2311206}">
      <dsp:nvSpPr>
        <dsp:cNvPr id="0" name=""/>
        <dsp:cNvSpPr/>
      </dsp:nvSpPr>
      <dsp:spPr>
        <a:xfrm>
          <a:off x="0" y="1474929"/>
          <a:ext cx="10515600" cy="67626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Power distance explains why Chinese organisations rely on hierarchical decision-making (Nickerson, 2025) </a:t>
          </a:r>
        </a:p>
      </dsp:txBody>
      <dsp:txXfrm>
        <a:off x="33012" y="1507941"/>
        <a:ext cx="10449576" cy="610236"/>
      </dsp:txXfrm>
    </dsp:sp>
    <dsp:sp modelId="{2A4A3FF6-C35F-4EDA-B3EE-0ABFCF47F5C5}">
      <dsp:nvSpPr>
        <dsp:cNvPr id="0" name=""/>
        <dsp:cNvSpPr/>
      </dsp:nvSpPr>
      <dsp:spPr>
        <a:xfrm>
          <a:off x="0" y="2200149"/>
          <a:ext cx="10515600" cy="6762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Long-term orientation explains China’s focus on sustained partnerships rather than quick deals (Hofstede, 2011) </a:t>
          </a:r>
        </a:p>
      </dsp:txBody>
      <dsp:txXfrm>
        <a:off x="33012" y="2233161"/>
        <a:ext cx="10449576" cy="610236"/>
      </dsp:txXfrm>
    </dsp:sp>
    <dsp:sp modelId="{3642CC46-F906-469C-A35C-F10718ADECBA}">
      <dsp:nvSpPr>
        <dsp:cNvPr id="0" name=""/>
        <dsp:cNvSpPr/>
      </dsp:nvSpPr>
      <dsp:spPr>
        <a:xfrm>
          <a:off x="0" y="2925369"/>
          <a:ext cx="10515600" cy="67626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 model helps predict negotiation behaviour across cultures (Nickerson, 2025) </a:t>
          </a:r>
        </a:p>
      </dsp:txBody>
      <dsp:txXfrm>
        <a:off x="33012" y="2958381"/>
        <a:ext cx="10449576" cy="610236"/>
      </dsp:txXfrm>
    </dsp:sp>
    <dsp:sp modelId="{C75C169A-0FC9-41DD-8E60-04B93DB85A8A}">
      <dsp:nvSpPr>
        <dsp:cNvPr id="0" name=""/>
        <dsp:cNvSpPr/>
      </dsp:nvSpPr>
      <dsp:spPr>
        <a:xfrm>
          <a:off x="0" y="3650589"/>
          <a:ext cx="10515600" cy="6762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However, it may oversimplify cultural differences and should be applied critically (Morrison, 2020)</a:t>
          </a:r>
        </a:p>
      </dsp:txBody>
      <dsp:txXfrm>
        <a:off x="33012" y="3683601"/>
        <a:ext cx="10449576" cy="61023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E1D4C7-CDE6-443A-9F16-D1330DE9FD20}">
      <dsp:nvSpPr>
        <dsp:cNvPr id="0" name=""/>
        <dsp:cNvSpPr/>
      </dsp:nvSpPr>
      <dsp:spPr>
        <a:xfrm>
          <a:off x="409455" y="149"/>
          <a:ext cx="2175519" cy="130531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UK communication is low-context, meaning messages are direct and explicit (Shonk, 2019) </a:t>
          </a:r>
        </a:p>
      </dsp:txBody>
      <dsp:txXfrm>
        <a:off x="409455" y="149"/>
        <a:ext cx="2175519" cy="1305311"/>
      </dsp:txXfrm>
    </dsp:sp>
    <dsp:sp modelId="{6AC2C15D-47A6-49CD-BBF1-5086753EC39F}">
      <dsp:nvSpPr>
        <dsp:cNvPr id="0" name=""/>
        <dsp:cNvSpPr/>
      </dsp:nvSpPr>
      <dsp:spPr>
        <a:xfrm>
          <a:off x="2802526" y="149"/>
          <a:ext cx="2175519" cy="130531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Chinese communication is high-context, relying on implied meaning and non-verbal cues (Chaney &amp; Martin, 2021) </a:t>
          </a:r>
        </a:p>
      </dsp:txBody>
      <dsp:txXfrm>
        <a:off x="2802526" y="149"/>
        <a:ext cx="2175519" cy="1305311"/>
      </dsp:txXfrm>
    </dsp:sp>
    <dsp:sp modelId="{CAF86F16-7B43-4FF5-8EF3-9505B6F81FF6}">
      <dsp:nvSpPr>
        <dsp:cNvPr id="0" name=""/>
        <dsp:cNvSpPr/>
      </dsp:nvSpPr>
      <dsp:spPr>
        <a:xfrm>
          <a:off x="409455" y="1523013"/>
          <a:ext cx="2175519" cy="130531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Direct disagreement in the UK may cause loss of face in Chinese culture (Liu, Lu &amp; Zhan, 2021) </a:t>
          </a:r>
        </a:p>
      </dsp:txBody>
      <dsp:txXfrm>
        <a:off x="409455" y="1523013"/>
        <a:ext cx="2175519" cy="1305311"/>
      </dsp:txXfrm>
    </dsp:sp>
    <dsp:sp modelId="{D88F6377-AA5B-451A-8774-B379989686CC}">
      <dsp:nvSpPr>
        <dsp:cNvPr id="0" name=""/>
        <dsp:cNvSpPr/>
      </dsp:nvSpPr>
      <dsp:spPr>
        <a:xfrm>
          <a:off x="2802526" y="1523013"/>
          <a:ext cx="2175519" cy="130531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Silence in Chinese negotiation often indicates reflection rather than disagreement (Shonk, 2019) </a:t>
          </a:r>
        </a:p>
      </dsp:txBody>
      <dsp:txXfrm>
        <a:off x="2802526" y="1523013"/>
        <a:ext cx="2175519" cy="1305311"/>
      </dsp:txXfrm>
    </dsp:sp>
    <dsp:sp modelId="{A37C9D5F-BEDD-4B66-9AA0-147C881712DE}">
      <dsp:nvSpPr>
        <dsp:cNvPr id="0" name=""/>
        <dsp:cNvSpPr/>
      </dsp:nvSpPr>
      <dsp:spPr>
        <a:xfrm>
          <a:off x="409455" y="3045876"/>
          <a:ext cx="2175519" cy="130531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For example, “we will consider it” may signal hesitation rather than agreement (Shonk, 2019) </a:t>
          </a:r>
        </a:p>
      </dsp:txBody>
      <dsp:txXfrm>
        <a:off x="409455" y="3045876"/>
        <a:ext cx="2175519" cy="1305311"/>
      </dsp:txXfrm>
    </dsp:sp>
    <dsp:sp modelId="{0871BC7D-99C9-4CCB-B69A-8FDA18E363E5}">
      <dsp:nvSpPr>
        <dsp:cNvPr id="0" name=""/>
        <dsp:cNvSpPr/>
      </dsp:nvSpPr>
      <dsp:spPr>
        <a:xfrm>
          <a:off x="2802526" y="3045876"/>
          <a:ext cx="2175519" cy="130531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Misinterpretation of communication styles can lead to failed negotiations (Čuhlová &amp; Demel, 2024) </a:t>
          </a:r>
        </a:p>
      </dsp:txBody>
      <dsp:txXfrm>
        <a:off x="2802526" y="3045876"/>
        <a:ext cx="2175519" cy="130531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DFB1BB-2E50-471B-B7B8-CB1E91F75627}">
      <dsp:nvSpPr>
        <dsp:cNvPr id="0" name=""/>
        <dsp:cNvSpPr/>
      </dsp:nvSpPr>
      <dsp:spPr>
        <a:xfrm>
          <a:off x="97043" y="2718"/>
          <a:ext cx="2716187" cy="162971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Cultural intelligence is the ability to adapt behaviour across different cultural contexts (Mammadov &amp; Wald, 2025) </a:t>
          </a:r>
        </a:p>
      </dsp:txBody>
      <dsp:txXfrm>
        <a:off x="144776" y="50451"/>
        <a:ext cx="2620721" cy="1534246"/>
      </dsp:txXfrm>
    </dsp:sp>
    <dsp:sp modelId="{DA9A4685-FB89-491B-A344-3144260A5ECC}">
      <dsp:nvSpPr>
        <dsp:cNvPr id="0" name=""/>
        <dsp:cNvSpPr/>
      </dsp:nvSpPr>
      <dsp:spPr>
        <a:xfrm>
          <a:off x="3052255" y="480767"/>
          <a:ext cx="575831" cy="6736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3052255" y="615490"/>
        <a:ext cx="403082" cy="404168"/>
      </dsp:txXfrm>
    </dsp:sp>
    <dsp:sp modelId="{35D2884A-A97D-4120-8468-7C9BC246D97A}">
      <dsp:nvSpPr>
        <dsp:cNvPr id="0" name=""/>
        <dsp:cNvSpPr/>
      </dsp:nvSpPr>
      <dsp:spPr>
        <a:xfrm>
          <a:off x="3899706" y="2718"/>
          <a:ext cx="2716187" cy="1629712"/>
        </a:xfrm>
        <a:prstGeom prst="roundRect">
          <a:avLst>
            <a:gd name="adj" fmla="val 10000"/>
          </a:avLst>
        </a:prstGeom>
        <a:solidFill>
          <a:schemeClr val="accent2">
            <a:hueOff val="1288723"/>
            <a:satOff val="-3699"/>
            <a:lumOff val="-592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It includes cognitive, motivational, and behavioural components (Haikuo, 2025) </a:t>
          </a:r>
        </a:p>
      </dsp:txBody>
      <dsp:txXfrm>
        <a:off x="3947439" y="50451"/>
        <a:ext cx="2620721" cy="1534246"/>
      </dsp:txXfrm>
    </dsp:sp>
    <dsp:sp modelId="{A51B371E-8B14-4B04-8E8D-6C6A2295C9AE}">
      <dsp:nvSpPr>
        <dsp:cNvPr id="0" name=""/>
        <dsp:cNvSpPr/>
      </dsp:nvSpPr>
      <dsp:spPr>
        <a:xfrm>
          <a:off x="6854918" y="480767"/>
          <a:ext cx="575831" cy="6736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6854918" y="615490"/>
        <a:ext cx="403082" cy="404168"/>
      </dsp:txXfrm>
    </dsp:sp>
    <dsp:sp modelId="{C88D6CF8-EABB-4363-8BAE-0FD9456E241D}">
      <dsp:nvSpPr>
        <dsp:cNvPr id="0" name=""/>
        <dsp:cNvSpPr/>
      </dsp:nvSpPr>
      <dsp:spPr>
        <a:xfrm>
          <a:off x="7702368" y="2718"/>
          <a:ext cx="2716187" cy="1629712"/>
        </a:xfrm>
        <a:prstGeom prst="roundRect">
          <a:avLst>
            <a:gd name="adj" fmla="val 10000"/>
          </a:avLst>
        </a:prstGeom>
        <a:solidFill>
          <a:schemeClr val="accent2">
            <a:hueOff val="2577445"/>
            <a:satOff val="-7397"/>
            <a:lumOff val="-1184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High CQ improves communication and negotiation effectiveness (Mammadov &amp; Wald, 2025) </a:t>
          </a:r>
        </a:p>
      </dsp:txBody>
      <dsp:txXfrm>
        <a:off x="7750101" y="50451"/>
        <a:ext cx="2620721" cy="1534246"/>
      </dsp:txXfrm>
    </dsp:sp>
    <dsp:sp modelId="{A81631B7-DE94-4787-94DA-0D9C3EB66E9B}">
      <dsp:nvSpPr>
        <dsp:cNvPr id="0" name=""/>
        <dsp:cNvSpPr/>
      </dsp:nvSpPr>
      <dsp:spPr>
        <a:xfrm rot="5400000">
          <a:off x="8772546" y="1822564"/>
          <a:ext cx="575831" cy="6736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-5400000">
        <a:off x="8858378" y="1871456"/>
        <a:ext cx="404168" cy="403082"/>
      </dsp:txXfrm>
    </dsp:sp>
    <dsp:sp modelId="{E0CE79A3-D657-4B44-8F6D-E321EF77DB86}">
      <dsp:nvSpPr>
        <dsp:cNvPr id="0" name=""/>
        <dsp:cNvSpPr/>
      </dsp:nvSpPr>
      <dsp:spPr>
        <a:xfrm>
          <a:off x="7702368" y="2718906"/>
          <a:ext cx="2716187" cy="1629712"/>
        </a:xfrm>
        <a:prstGeom prst="roundRect">
          <a:avLst>
            <a:gd name="adj" fmla="val 10000"/>
          </a:avLst>
        </a:prstGeom>
        <a:solidFill>
          <a:schemeClr val="accent2">
            <a:hueOff val="3866169"/>
            <a:satOff val="-11096"/>
            <a:lumOff val="-17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It allows negotiators to interpret unfamiliar cultural behaviours accurately (Haikuo, 2025) </a:t>
          </a:r>
        </a:p>
      </dsp:txBody>
      <dsp:txXfrm>
        <a:off x="7750101" y="2766639"/>
        <a:ext cx="2620721" cy="1534246"/>
      </dsp:txXfrm>
    </dsp:sp>
    <dsp:sp modelId="{2CE6E386-EEC6-4D8D-AE93-0102ED0540B0}">
      <dsp:nvSpPr>
        <dsp:cNvPr id="0" name=""/>
        <dsp:cNvSpPr/>
      </dsp:nvSpPr>
      <dsp:spPr>
        <a:xfrm rot="10800000">
          <a:off x="6887512" y="3196955"/>
          <a:ext cx="575831" cy="6736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10800000">
        <a:off x="7060261" y="3331678"/>
        <a:ext cx="403082" cy="404168"/>
      </dsp:txXfrm>
    </dsp:sp>
    <dsp:sp modelId="{5DD02162-EAF0-4C45-9384-D8C095F9966C}">
      <dsp:nvSpPr>
        <dsp:cNvPr id="0" name=""/>
        <dsp:cNvSpPr/>
      </dsp:nvSpPr>
      <dsp:spPr>
        <a:xfrm>
          <a:off x="3899706" y="2718906"/>
          <a:ext cx="2716187" cy="1629712"/>
        </a:xfrm>
        <a:prstGeom prst="roundRect">
          <a:avLst>
            <a:gd name="adj" fmla="val 10000"/>
          </a:avLst>
        </a:prstGeom>
        <a:solidFill>
          <a:schemeClr val="accent2">
            <a:hueOff val="5154891"/>
            <a:satOff val="-14794"/>
            <a:lumOff val="-2368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CQ is essential in global business environments with diverse stakeholders (Mammadov &amp; Wald, 2025) </a:t>
          </a:r>
        </a:p>
      </dsp:txBody>
      <dsp:txXfrm>
        <a:off x="3947439" y="2766639"/>
        <a:ext cx="2620721" cy="1534246"/>
      </dsp:txXfrm>
    </dsp:sp>
    <dsp:sp modelId="{A9E47FF4-95B6-4B20-AB72-094B1A7AA618}">
      <dsp:nvSpPr>
        <dsp:cNvPr id="0" name=""/>
        <dsp:cNvSpPr/>
      </dsp:nvSpPr>
      <dsp:spPr>
        <a:xfrm rot="10800000">
          <a:off x="3084849" y="3196955"/>
          <a:ext cx="575831" cy="6736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10800000">
        <a:off x="3257598" y="3331678"/>
        <a:ext cx="403082" cy="404168"/>
      </dsp:txXfrm>
    </dsp:sp>
    <dsp:sp modelId="{A3128E81-3EE2-496F-B218-2D0D158CC2E6}">
      <dsp:nvSpPr>
        <dsp:cNvPr id="0" name=""/>
        <dsp:cNvSpPr/>
      </dsp:nvSpPr>
      <dsp:spPr>
        <a:xfrm>
          <a:off x="97043" y="2718906"/>
          <a:ext cx="2716187" cy="1629712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Studies show CQ significantly improves intercultural performance (Haikuo, 2025) </a:t>
          </a:r>
        </a:p>
      </dsp:txBody>
      <dsp:txXfrm>
        <a:off x="144776" y="2766639"/>
        <a:ext cx="2620721" cy="153424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A9E5BF-2C36-4CFB-AB64-C28897D7D547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CQ enables negotiators to adapt communication styles to cultural expectations (Skaria &amp; Montayre, 2023) </a:t>
          </a:r>
        </a:p>
      </dsp:txBody>
      <dsp:txXfrm>
        <a:off x="0" y="39687"/>
        <a:ext cx="3286125" cy="1971675"/>
      </dsp:txXfrm>
    </dsp:sp>
    <dsp:sp modelId="{585BD5D5-C62F-4BCA-8651-59141B746601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1288723"/>
                <a:satOff val="-3699"/>
                <a:lumOff val="-5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288723"/>
                <a:satOff val="-3699"/>
                <a:lumOff val="-5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288723"/>
                <a:satOff val="-3699"/>
                <a:lumOff val="-5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It reduces misunderstandings and improves collaboration (Skaria &amp; Montayre, 2023) </a:t>
          </a:r>
        </a:p>
      </dsp:txBody>
      <dsp:txXfrm>
        <a:off x="3614737" y="39687"/>
        <a:ext cx="3286125" cy="1971675"/>
      </dsp:txXfrm>
    </dsp:sp>
    <dsp:sp modelId="{B227BE5A-D47A-48C2-88B1-61D5936C5A83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2577445"/>
                <a:satOff val="-7397"/>
                <a:lumOff val="-1184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577445"/>
                <a:satOff val="-7397"/>
                <a:lumOff val="-1184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577445"/>
                <a:satOff val="-7397"/>
                <a:lumOff val="-1184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Supports relationship-building in collectivist cultures such as China (Machia, 2024) </a:t>
          </a:r>
        </a:p>
      </dsp:txBody>
      <dsp:txXfrm>
        <a:off x="7229475" y="39687"/>
        <a:ext cx="3286125" cy="1971675"/>
      </dsp:txXfrm>
    </dsp:sp>
    <dsp:sp modelId="{D4D91DA7-1679-4440-AD44-27D6EAD3982D}">
      <dsp:nvSpPr>
        <dsp:cNvPr id="0" name=""/>
        <dsp:cNvSpPr/>
      </dsp:nvSpPr>
      <dsp:spPr>
        <a:xfrm>
          <a:off x="0" y="2339975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3866169"/>
                <a:satOff val="-11096"/>
                <a:lumOff val="-17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866169"/>
                <a:satOff val="-11096"/>
                <a:lumOff val="-17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866169"/>
                <a:satOff val="-11096"/>
                <a:lumOff val="-17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Helps interpret indirect communication and non-verbal cues (Chaney &amp; Martin, 2021) </a:t>
          </a:r>
        </a:p>
      </dsp:txBody>
      <dsp:txXfrm>
        <a:off x="0" y="2339975"/>
        <a:ext cx="3286125" cy="1971675"/>
      </dsp:txXfrm>
    </dsp:sp>
    <dsp:sp modelId="{E889D3B7-6472-4440-8FA4-F08183C9D242}">
      <dsp:nvSpPr>
        <dsp:cNvPr id="0" name=""/>
        <dsp:cNvSpPr/>
      </dsp:nvSpPr>
      <dsp:spPr>
        <a:xfrm>
          <a:off x="3614737" y="2339975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5154891"/>
                <a:satOff val="-14794"/>
                <a:lumOff val="-2368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154891"/>
                <a:satOff val="-14794"/>
                <a:lumOff val="-2368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154891"/>
                <a:satOff val="-14794"/>
                <a:lumOff val="-2368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For example, adapting communication to focus on trust rather than speed improves outcomes (Machia, 2024) </a:t>
          </a:r>
        </a:p>
      </dsp:txBody>
      <dsp:txXfrm>
        <a:off x="3614737" y="2339975"/>
        <a:ext cx="3286125" cy="1971675"/>
      </dsp:txXfrm>
    </dsp:sp>
    <dsp:sp modelId="{DCF1C7BE-32B1-4236-9088-6395DC1EA379}">
      <dsp:nvSpPr>
        <dsp:cNvPr id="0" name=""/>
        <dsp:cNvSpPr/>
      </dsp:nvSpPr>
      <dsp:spPr>
        <a:xfrm>
          <a:off x="7229475" y="2339975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Organisations with culturally intelligent leaders perform better globally (Machia, 2024) </a:t>
          </a:r>
        </a:p>
      </dsp:txBody>
      <dsp:txXfrm>
        <a:off x="7229475" y="2339975"/>
        <a:ext cx="3286125" cy="197167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3A775D-EA49-40F6-856E-5CE8F07A098E}">
      <dsp:nvSpPr>
        <dsp:cNvPr id="0" name=""/>
        <dsp:cNvSpPr/>
      </dsp:nvSpPr>
      <dsp:spPr>
        <a:xfrm>
          <a:off x="3040792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912848"/>
        <a:ext cx="34897" cy="6979"/>
      </dsp:txXfrm>
    </dsp:sp>
    <dsp:sp modelId="{0982D0CD-8275-44E9-A26C-1624EDCCFCAE}">
      <dsp:nvSpPr>
        <dsp:cNvPr id="0" name=""/>
        <dsp:cNvSpPr/>
      </dsp:nvSpPr>
      <dsp:spPr>
        <a:xfrm>
          <a:off x="8061" y="5979"/>
          <a:ext cx="3034531" cy="182071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Guanxi refers to relationship networks that influence business success in China (Liu, Lu &amp; Zhan, 2021) </a:t>
          </a:r>
        </a:p>
      </dsp:txBody>
      <dsp:txXfrm>
        <a:off x="8061" y="5979"/>
        <a:ext cx="3034531" cy="1820718"/>
      </dsp:txXfrm>
    </dsp:sp>
    <dsp:sp modelId="{71353A3C-365D-4B40-A0A4-B18673454F31}">
      <dsp:nvSpPr>
        <dsp:cNvPr id="0" name=""/>
        <dsp:cNvSpPr/>
      </dsp:nvSpPr>
      <dsp:spPr>
        <a:xfrm>
          <a:off x="6773265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912848"/>
        <a:ext cx="34897" cy="6979"/>
      </dsp:txXfrm>
    </dsp:sp>
    <dsp:sp modelId="{3AAEF95E-A30F-440B-93DA-17FE9AFBD929}">
      <dsp:nvSpPr>
        <dsp:cNvPr id="0" name=""/>
        <dsp:cNvSpPr/>
      </dsp:nvSpPr>
      <dsp:spPr>
        <a:xfrm>
          <a:off x="3740534" y="5979"/>
          <a:ext cx="3034531" cy="182071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Trust must be established before formal negotiations begin (Morrison, 2020) </a:t>
          </a:r>
        </a:p>
      </dsp:txBody>
      <dsp:txXfrm>
        <a:off x="3740534" y="5979"/>
        <a:ext cx="3034531" cy="1820718"/>
      </dsp:txXfrm>
    </dsp:sp>
    <dsp:sp modelId="{319928D9-80C1-4742-9C83-738F89D1B16D}">
      <dsp:nvSpPr>
        <dsp:cNvPr id="0" name=""/>
        <dsp:cNvSpPr/>
      </dsp:nvSpPr>
      <dsp:spPr>
        <a:xfrm>
          <a:off x="1525326" y="1824897"/>
          <a:ext cx="7464946" cy="667342"/>
        </a:xfrm>
        <a:custGeom>
          <a:avLst/>
          <a:gdLst/>
          <a:ahLst/>
          <a:cxnLst/>
          <a:rect l="0" t="0" r="0" b="0"/>
          <a:pathLst>
            <a:path>
              <a:moveTo>
                <a:pt x="7464946" y="0"/>
              </a:moveTo>
              <a:lnTo>
                <a:pt x="7464946" y="350771"/>
              </a:lnTo>
              <a:lnTo>
                <a:pt x="0" y="350771"/>
              </a:lnTo>
              <a:lnTo>
                <a:pt x="0" y="667342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70362" y="2155079"/>
        <a:ext cx="374875" cy="6979"/>
      </dsp:txXfrm>
    </dsp:sp>
    <dsp:sp modelId="{E348A07D-1BF3-4308-BB4E-AAC1F5F1B96B}">
      <dsp:nvSpPr>
        <dsp:cNvPr id="0" name=""/>
        <dsp:cNvSpPr/>
      </dsp:nvSpPr>
      <dsp:spPr>
        <a:xfrm>
          <a:off x="7473007" y="5979"/>
          <a:ext cx="3034531" cy="182071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Business discussions are often preceded by social interactions (Liu, Lu &amp; Zhan, 2021) </a:t>
          </a:r>
        </a:p>
      </dsp:txBody>
      <dsp:txXfrm>
        <a:off x="7473007" y="5979"/>
        <a:ext cx="3034531" cy="1820718"/>
      </dsp:txXfrm>
    </dsp:sp>
    <dsp:sp modelId="{83168372-ADBD-4F87-8689-87AA9D4E472D}">
      <dsp:nvSpPr>
        <dsp:cNvPr id="0" name=""/>
        <dsp:cNvSpPr/>
      </dsp:nvSpPr>
      <dsp:spPr>
        <a:xfrm>
          <a:off x="3040792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3431509"/>
        <a:ext cx="34897" cy="6979"/>
      </dsp:txXfrm>
    </dsp:sp>
    <dsp:sp modelId="{51362443-BC31-4FE0-85B7-BBB43E52F4DB}">
      <dsp:nvSpPr>
        <dsp:cNvPr id="0" name=""/>
        <dsp:cNvSpPr/>
      </dsp:nvSpPr>
      <dsp:spPr>
        <a:xfrm>
          <a:off x="8061" y="2524640"/>
          <a:ext cx="3034531" cy="182071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Long-term relationships are prioritised over short-term gains (Hofstede, 2011) </a:t>
          </a:r>
        </a:p>
      </dsp:txBody>
      <dsp:txXfrm>
        <a:off x="8061" y="2524640"/>
        <a:ext cx="3034531" cy="1820718"/>
      </dsp:txXfrm>
    </dsp:sp>
    <dsp:sp modelId="{015507A4-1D18-4F99-B255-F05BB4855097}">
      <dsp:nvSpPr>
        <dsp:cNvPr id="0" name=""/>
        <dsp:cNvSpPr/>
      </dsp:nvSpPr>
      <dsp:spPr>
        <a:xfrm>
          <a:off x="6773265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3431509"/>
        <a:ext cx="34897" cy="6979"/>
      </dsp:txXfrm>
    </dsp:sp>
    <dsp:sp modelId="{558EC046-4D40-4456-A1F0-00652DD20CA6}">
      <dsp:nvSpPr>
        <dsp:cNvPr id="0" name=""/>
        <dsp:cNvSpPr/>
      </dsp:nvSpPr>
      <dsp:spPr>
        <a:xfrm>
          <a:off x="3740534" y="2524640"/>
          <a:ext cx="3034531" cy="182071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For example, companies engage in multiple meetings before signing agreements (Čuhlová &amp; Demel, 2024) </a:t>
          </a:r>
        </a:p>
      </dsp:txBody>
      <dsp:txXfrm>
        <a:off x="3740534" y="2524640"/>
        <a:ext cx="3034531" cy="1820718"/>
      </dsp:txXfrm>
    </dsp:sp>
    <dsp:sp modelId="{4D01D459-96D9-4A20-974B-7923F2F69DE7}">
      <dsp:nvSpPr>
        <dsp:cNvPr id="0" name=""/>
        <dsp:cNvSpPr/>
      </dsp:nvSpPr>
      <dsp:spPr>
        <a:xfrm>
          <a:off x="7473007" y="2524640"/>
          <a:ext cx="3034531" cy="182071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Strong relationships increase cooperation and negotiation success (Morrison, 2020)</a:t>
          </a:r>
        </a:p>
      </dsp:txBody>
      <dsp:txXfrm>
        <a:off x="7473007" y="2524640"/>
        <a:ext cx="3034531" cy="182071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F0D74C-927A-4291-B15B-4B7F3D7940C4}">
      <dsp:nvSpPr>
        <dsp:cNvPr id="0" name=""/>
        <dsp:cNvSpPr/>
      </dsp:nvSpPr>
      <dsp:spPr>
        <a:xfrm>
          <a:off x="308348" y="923395"/>
          <a:ext cx="923747" cy="92374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A9FB1F-D8EB-4C79-B377-72927F7F00E5}">
      <dsp:nvSpPr>
        <dsp:cNvPr id="0" name=""/>
        <dsp:cNvSpPr/>
      </dsp:nvSpPr>
      <dsp:spPr>
        <a:xfrm>
          <a:off x="502335" y="1117382"/>
          <a:ext cx="535773" cy="53577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F46633-EEC1-40E1-8954-5D92E4FE9020}">
      <dsp:nvSpPr>
        <dsp:cNvPr id="0" name=""/>
        <dsp:cNvSpPr/>
      </dsp:nvSpPr>
      <dsp:spPr>
        <a:xfrm>
          <a:off x="1430041" y="923395"/>
          <a:ext cx="2177404" cy="9237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Use indirect and polite communication to align with Chinese norms (Shonk, 2019) </a:t>
          </a:r>
        </a:p>
      </dsp:txBody>
      <dsp:txXfrm>
        <a:off x="1430041" y="923395"/>
        <a:ext cx="2177404" cy="923747"/>
      </dsp:txXfrm>
    </dsp:sp>
    <dsp:sp modelId="{E1EE5FF8-0366-44E1-B68D-6AC426711196}">
      <dsp:nvSpPr>
        <dsp:cNvPr id="0" name=""/>
        <dsp:cNvSpPr/>
      </dsp:nvSpPr>
      <dsp:spPr>
        <a:xfrm>
          <a:off x="3986842" y="923395"/>
          <a:ext cx="923747" cy="92374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A0C992-1CC3-4079-B947-6E03D8895D93}">
      <dsp:nvSpPr>
        <dsp:cNvPr id="0" name=""/>
        <dsp:cNvSpPr/>
      </dsp:nvSpPr>
      <dsp:spPr>
        <a:xfrm>
          <a:off x="4180829" y="1117382"/>
          <a:ext cx="535773" cy="53577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F30DCA-B0E6-4B7D-AF62-6715EEFFC7A0}">
      <dsp:nvSpPr>
        <dsp:cNvPr id="0" name=""/>
        <dsp:cNvSpPr/>
      </dsp:nvSpPr>
      <dsp:spPr>
        <a:xfrm>
          <a:off x="5108535" y="923395"/>
          <a:ext cx="2177404" cy="9237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Avoid direct confrontation or criticism during negotiations (Chaney &amp; Martin, 2021) </a:t>
          </a:r>
        </a:p>
      </dsp:txBody>
      <dsp:txXfrm>
        <a:off x="5108535" y="923395"/>
        <a:ext cx="2177404" cy="923747"/>
      </dsp:txXfrm>
    </dsp:sp>
    <dsp:sp modelId="{1F48187B-194A-4FAE-9CBE-B8C23CEDC68D}">
      <dsp:nvSpPr>
        <dsp:cNvPr id="0" name=""/>
        <dsp:cNvSpPr/>
      </dsp:nvSpPr>
      <dsp:spPr>
        <a:xfrm>
          <a:off x="7665336" y="923395"/>
          <a:ext cx="923747" cy="92374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21D42B-8B44-4195-96C0-99F59A75D7E4}">
      <dsp:nvSpPr>
        <dsp:cNvPr id="0" name=""/>
        <dsp:cNvSpPr/>
      </dsp:nvSpPr>
      <dsp:spPr>
        <a:xfrm>
          <a:off x="7859323" y="1117382"/>
          <a:ext cx="535773" cy="53577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1F90F5-4281-4C9C-9FCE-3978E01728A3}">
      <dsp:nvSpPr>
        <dsp:cNvPr id="0" name=""/>
        <dsp:cNvSpPr/>
      </dsp:nvSpPr>
      <dsp:spPr>
        <a:xfrm>
          <a:off x="8787029" y="923395"/>
          <a:ext cx="2177404" cy="9237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Pay attention to tone, silence, and body language (Shonk, 2019) </a:t>
          </a:r>
        </a:p>
      </dsp:txBody>
      <dsp:txXfrm>
        <a:off x="8787029" y="923395"/>
        <a:ext cx="2177404" cy="923747"/>
      </dsp:txXfrm>
    </dsp:sp>
    <dsp:sp modelId="{0C241E95-42E1-4B72-B3D6-46120C35FB6E}">
      <dsp:nvSpPr>
        <dsp:cNvPr id="0" name=""/>
        <dsp:cNvSpPr/>
      </dsp:nvSpPr>
      <dsp:spPr>
        <a:xfrm>
          <a:off x="308348" y="2603803"/>
          <a:ext cx="923747" cy="92374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9A917A-3450-4C58-B644-4DF2D321030E}">
      <dsp:nvSpPr>
        <dsp:cNvPr id="0" name=""/>
        <dsp:cNvSpPr/>
      </dsp:nvSpPr>
      <dsp:spPr>
        <a:xfrm>
          <a:off x="502335" y="2797790"/>
          <a:ext cx="535773" cy="53577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1445D2-8594-4DCC-9919-DB2997EF1C9B}">
      <dsp:nvSpPr>
        <dsp:cNvPr id="0" name=""/>
        <dsp:cNvSpPr/>
      </dsp:nvSpPr>
      <dsp:spPr>
        <a:xfrm>
          <a:off x="1430041" y="2603803"/>
          <a:ext cx="2177404" cy="9237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Clarify meaning carefully without forcing direct responses (Chaney &amp; Martin, 2021) </a:t>
          </a:r>
        </a:p>
      </dsp:txBody>
      <dsp:txXfrm>
        <a:off x="1430041" y="2603803"/>
        <a:ext cx="2177404" cy="923747"/>
      </dsp:txXfrm>
    </dsp:sp>
    <dsp:sp modelId="{A519B945-AA42-4716-BCA3-FFF3A7A2EDE5}">
      <dsp:nvSpPr>
        <dsp:cNvPr id="0" name=""/>
        <dsp:cNvSpPr/>
      </dsp:nvSpPr>
      <dsp:spPr>
        <a:xfrm>
          <a:off x="3986842" y="2603803"/>
          <a:ext cx="923747" cy="92374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989EA4-18CF-4F69-8D2E-0B0D54EECF3B}">
      <dsp:nvSpPr>
        <dsp:cNvPr id="0" name=""/>
        <dsp:cNvSpPr/>
      </dsp:nvSpPr>
      <dsp:spPr>
        <a:xfrm>
          <a:off x="4180829" y="2797790"/>
          <a:ext cx="535773" cy="53577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75AAB2-5F1C-42CC-8EE1-931DBE51F9BD}">
      <dsp:nvSpPr>
        <dsp:cNvPr id="0" name=""/>
        <dsp:cNvSpPr/>
      </dsp:nvSpPr>
      <dsp:spPr>
        <a:xfrm>
          <a:off x="5108535" y="2603803"/>
          <a:ext cx="2177404" cy="9237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For example, rephrasing questions helps maintain harmony (Shonk, 2019) </a:t>
          </a:r>
        </a:p>
      </dsp:txBody>
      <dsp:txXfrm>
        <a:off x="5108535" y="2603803"/>
        <a:ext cx="2177404" cy="923747"/>
      </dsp:txXfrm>
    </dsp:sp>
    <dsp:sp modelId="{F8D1CC0D-1277-4309-9A87-6E36DB40DD12}">
      <dsp:nvSpPr>
        <dsp:cNvPr id="0" name=""/>
        <dsp:cNvSpPr/>
      </dsp:nvSpPr>
      <dsp:spPr>
        <a:xfrm>
          <a:off x="7665336" y="2603803"/>
          <a:ext cx="923747" cy="92374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0FDC90-34B3-4AD8-BD77-1DA6D1924E8C}">
      <dsp:nvSpPr>
        <dsp:cNvPr id="0" name=""/>
        <dsp:cNvSpPr/>
      </dsp:nvSpPr>
      <dsp:spPr>
        <a:xfrm>
          <a:off x="7859323" y="2797790"/>
          <a:ext cx="535773" cy="53577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52F5EB-EACB-47D0-B505-584AA339DA37}">
      <dsp:nvSpPr>
        <dsp:cNvPr id="0" name=""/>
        <dsp:cNvSpPr/>
      </dsp:nvSpPr>
      <dsp:spPr>
        <a:xfrm>
          <a:off x="8787029" y="2603803"/>
          <a:ext cx="2177404" cy="9237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Adapting communication improves trust and reduces misunderstandings (Čuhlová &amp; Demel, 2024)</a:t>
          </a:r>
        </a:p>
      </dsp:txBody>
      <dsp:txXfrm>
        <a:off x="8787029" y="2603803"/>
        <a:ext cx="2177404" cy="92374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D4A7B2-CE1B-46F7-8412-35E9158543D8}">
      <dsp:nvSpPr>
        <dsp:cNvPr id="0" name=""/>
        <dsp:cNvSpPr/>
      </dsp:nvSpPr>
      <dsp:spPr>
        <a:xfrm>
          <a:off x="307345" y="1546"/>
          <a:ext cx="3222855" cy="19337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Chinese organisations have high power distance, emphasising authority (Hofstede, 2011) </a:t>
          </a:r>
        </a:p>
      </dsp:txBody>
      <dsp:txXfrm>
        <a:off x="307345" y="1546"/>
        <a:ext cx="3222855" cy="1933713"/>
      </dsp:txXfrm>
    </dsp:sp>
    <dsp:sp modelId="{2621FC5B-22F2-4ACC-B49A-4F8D3279056E}">
      <dsp:nvSpPr>
        <dsp:cNvPr id="0" name=""/>
        <dsp:cNvSpPr/>
      </dsp:nvSpPr>
      <dsp:spPr>
        <a:xfrm>
          <a:off x="3852486" y="1546"/>
          <a:ext cx="3222855" cy="193371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Decisions are made by senior leaders rather than individuals (Liu, Lu &amp; Zhan, 2021) </a:t>
          </a:r>
        </a:p>
      </dsp:txBody>
      <dsp:txXfrm>
        <a:off x="3852486" y="1546"/>
        <a:ext cx="3222855" cy="1933713"/>
      </dsp:txXfrm>
    </dsp:sp>
    <dsp:sp modelId="{97912F43-2BFE-4B55-BF83-4D435D15ABE2}">
      <dsp:nvSpPr>
        <dsp:cNvPr id="0" name=""/>
        <dsp:cNvSpPr/>
      </dsp:nvSpPr>
      <dsp:spPr>
        <a:xfrm>
          <a:off x="7397627" y="1546"/>
          <a:ext cx="3222855" cy="193371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Showing respect through formal communication improves credibility (Morrison, 2020) </a:t>
          </a:r>
        </a:p>
      </dsp:txBody>
      <dsp:txXfrm>
        <a:off x="7397627" y="1546"/>
        <a:ext cx="3222855" cy="1933713"/>
      </dsp:txXfrm>
    </dsp:sp>
    <dsp:sp modelId="{2EF5E1D6-7073-4E49-BD81-1EFDB21342D5}">
      <dsp:nvSpPr>
        <dsp:cNvPr id="0" name=""/>
        <dsp:cNvSpPr/>
      </dsp:nvSpPr>
      <dsp:spPr>
        <a:xfrm>
          <a:off x="307345" y="2257545"/>
          <a:ext cx="3222855" cy="193371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Avoid bypassing senior management in negotiations (Liu, Lu &amp; Zhan, 2021) </a:t>
          </a:r>
        </a:p>
      </dsp:txBody>
      <dsp:txXfrm>
        <a:off x="307345" y="2257545"/>
        <a:ext cx="3222855" cy="1933713"/>
      </dsp:txXfrm>
    </dsp:sp>
    <dsp:sp modelId="{B102744F-AB76-4928-A0EF-EEBF9CB92BD9}">
      <dsp:nvSpPr>
        <dsp:cNvPr id="0" name=""/>
        <dsp:cNvSpPr/>
      </dsp:nvSpPr>
      <dsp:spPr>
        <a:xfrm>
          <a:off x="3852486" y="2257545"/>
          <a:ext cx="3222855" cy="193371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For example, addressing senior executives directly builds trust (Hofstede, 2011) </a:t>
          </a:r>
        </a:p>
      </dsp:txBody>
      <dsp:txXfrm>
        <a:off x="3852486" y="2257545"/>
        <a:ext cx="3222855" cy="1933713"/>
      </dsp:txXfrm>
    </dsp:sp>
    <dsp:sp modelId="{43CC8F4B-8CAB-48B3-8F36-9C30E06B5F91}">
      <dsp:nvSpPr>
        <dsp:cNvPr id="0" name=""/>
        <dsp:cNvSpPr/>
      </dsp:nvSpPr>
      <dsp:spPr>
        <a:xfrm>
          <a:off x="7397627" y="2257545"/>
          <a:ext cx="3222855" cy="19337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Respecting hierarchy strengthens professional relationships (Morrison, 2020) </a:t>
          </a:r>
        </a:p>
      </dsp:txBody>
      <dsp:txXfrm>
        <a:off x="7397627" y="2257545"/>
        <a:ext cx="3222855" cy="1933713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E8A985-C801-4076-AA74-9117767F0E1A}">
      <dsp:nvSpPr>
        <dsp:cNvPr id="0" name=""/>
        <dsp:cNvSpPr/>
      </dsp:nvSpPr>
      <dsp:spPr>
        <a:xfrm>
          <a:off x="0" y="40290"/>
          <a:ext cx="3286125" cy="19716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Negotiations in China take longer due to relationship-building (Čuhlová &amp; Demel, 2024) </a:t>
          </a:r>
        </a:p>
      </dsp:txBody>
      <dsp:txXfrm>
        <a:off x="0" y="40290"/>
        <a:ext cx="3286125" cy="1971675"/>
      </dsp:txXfrm>
    </dsp:sp>
    <dsp:sp modelId="{935CEA78-FC1A-4377-A673-0EB3B388964B}">
      <dsp:nvSpPr>
        <dsp:cNvPr id="0" name=""/>
        <dsp:cNvSpPr/>
      </dsp:nvSpPr>
      <dsp:spPr>
        <a:xfrm>
          <a:off x="3614737" y="40290"/>
          <a:ext cx="3286125" cy="19716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Avoid imposing strict deadlines or rushing decisions (Shonk, 2019) </a:t>
          </a:r>
        </a:p>
      </dsp:txBody>
      <dsp:txXfrm>
        <a:off x="3614737" y="40290"/>
        <a:ext cx="3286125" cy="1971675"/>
      </dsp:txXfrm>
    </dsp:sp>
    <dsp:sp modelId="{0EA76061-D1E8-4F4C-93ED-50B39720B96D}">
      <dsp:nvSpPr>
        <dsp:cNvPr id="0" name=""/>
        <dsp:cNvSpPr/>
      </dsp:nvSpPr>
      <dsp:spPr>
        <a:xfrm>
          <a:off x="7229475" y="40290"/>
          <a:ext cx="3286125" cy="19716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Be flexible in adapting negotiation strategies (Mammadov &amp; Wald, 2025) </a:t>
          </a:r>
        </a:p>
      </dsp:txBody>
      <dsp:txXfrm>
        <a:off x="7229475" y="40290"/>
        <a:ext cx="3286125" cy="1971675"/>
      </dsp:txXfrm>
    </dsp:sp>
    <dsp:sp modelId="{801870C9-4C65-4CB2-9995-B9FB1D8AA14F}">
      <dsp:nvSpPr>
        <dsp:cNvPr id="0" name=""/>
        <dsp:cNvSpPr/>
      </dsp:nvSpPr>
      <dsp:spPr>
        <a:xfrm>
          <a:off x="0" y="2340578"/>
          <a:ext cx="3286125" cy="19716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Expect multiple discussions before reaching agreement (Liu, Lu &amp; Zhan, 2021) </a:t>
          </a:r>
        </a:p>
      </dsp:txBody>
      <dsp:txXfrm>
        <a:off x="0" y="2340578"/>
        <a:ext cx="3286125" cy="1971675"/>
      </dsp:txXfrm>
    </dsp:sp>
    <dsp:sp modelId="{AAB579C0-DD67-4D51-B6C4-03D07FD18E75}">
      <dsp:nvSpPr>
        <dsp:cNvPr id="0" name=""/>
        <dsp:cNvSpPr/>
      </dsp:nvSpPr>
      <dsp:spPr>
        <a:xfrm>
          <a:off x="3614737" y="2340578"/>
          <a:ext cx="3286125" cy="19716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For example, revisiting terms over several meetings improves outcomes (Čuhlová &amp; Demel, 2024) </a:t>
          </a:r>
        </a:p>
      </dsp:txBody>
      <dsp:txXfrm>
        <a:off x="3614737" y="2340578"/>
        <a:ext cx="3286125" cy="1971675"/>
      </dsp:txXfrm>
    </dsp:sp>
    <dsp:sp modelId="{4F693176-E4F8-443B-BC1E-ED24EE6771E8}">
      <dsp:nvSpPr>
        <dsp:cNvPr id="0" name=""/>
        <dsp:cNvSpPr/>
      </dsp:nvSpPr>
      <dsp:spPr>
        <a:xfrm>
          <a:off x="7229475" y="2340578"/>
          <a:ext cx="3286125" cy="19716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Patience demonstrates respect and commitment (Morrison, 2020)</a:t>
          </a:r>
        </a:p>
      </dsp:txBody>
      <dsp:txXfrm>
        <a:off x="7229475" y="2340578"/>
        <a:ext cx="3286125" cy="1971675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8F0DDD-1302-484B-AD6C-CFCEEE819B68}">
      <dsp:nvSpPr>
        <dsp:cNvPr id="0" name=""/>
        <dsp:cNvSpPr/>
      </dsp:nvSpPr>
      <dsp:spPr>
        <a:xfrm>
          <a:off x="97043" y="3321"/>
          <a:ext cx="2716187" cy="1629712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Hofstede explains why UK and China differ in negotiation behaviour (Hofstede, 2011) </a:t>
          </a:r>
        </a:p>
      </dsp:txBody>
      <dsp:txXfrm>
        <a:off x="144776" y="51054"/>
        <a:ext cx="2620721" cy="1534246"/>
      </dsp:txXfrm>
    </dsp:sp>
    <dsp:sp modelId="{8C418CD2-4794-4D5F-B8E3-65A0D223B7F1}">
      <dsp:nvSpPr>
        <dsp:cNvPr id="0" name=""/>
        <dsp:cNvSpPr/>
      </dsp:nvSpPr>
      <dsp:spPr>
        <a:xfrm>
          <a:off x="3052255" y="481370"/>
          <a:ext cx="575831" cy="673614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1</a:t>
          </a:r>
        </a:p>
      </dsp:txBody>
      <dsp:txXfrm>
        <a:off x="3052255" y="616093"/>
        <a:ext cx="403082" cy="404168"/>
      </dsp:txXfrm>
    </dsp:sp>
    <dsp:sp modelId="{08B1ED7A-271C-4E29-991A-34EB330B2FAF}">
      <dsp:nvSpPr>
        <dsp:cNvPr id="0" name=""/>
        <dsp:cNvSpPr/>
      </dsp:nvSpPr>
      <dsp:spPr>
        <a:xfrm>
          <a:off x="3899706" y="3321"/>
          <a:ext cx="2716187" cy="1629712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Cultural intelligence provides practical tools to manage these differences (Mammadov &amp; Wald, 2025) </a:t>
          </a:r>
        </a:p>
      </dsp:txBody>
      <dsp:txXfrm>
        <a:off x="3947439" y="51054"/>
        <a:ext cx="2620721" cy="1534246"/>
      </dsp:txXfrm>
    </dsp:sp>
    <dsp:sp modelId="{E8F61CF0-C489-44C3-9499-1053E5481537}">
      <dsp:nvSpPr>
        <dsp:cNvPr id="0" name=""/>
        <dsp:cNvSpPr/>
      </dsp:nvSpPr>
      <dsp:spPr>
        <a:xfrm>
          <a:off x="6854918" y="481370"/>
          <a:ext cx="575831" cy="673614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2</a:t>
          </a:r>
        </a:p>
      </dsp:txBody>
      <dsp:txXfrm>
        <a:off x="6854918" y="616093"/>
        <a:ext cx="403082" cy="404168"/>
      </dsp:txXfrm>
    </dsp:sp>
    <dsp:sp modelId="{BEB25B77-06A9-4F0F-A501-8F1A629F0EEE}">
      <dsp:nvSpPr>
        <dsp:cNvPr id="0" name=""/>
        <dsp:cNvSpPr/>
      </dsp:nvSpPr>
      <dsp:spPr>
        <a:xfrm>
          <a:off x="7702368" y="3321"/>
          <a:ext cx="2716187" cy="1629712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Combining theory and practice improves negotiation effectiveness (Haikuo, 2025) </a:t>
          </a:r>
        </a:p>
      </dsp:txBody>
      <dsp:txXfrm>
        <a:off x="7750101" y="51054"/>
        <a:ext cx="2620721" cy="1534246"/>
      </dsp:txXfrm>
    </dsp:sp>
    <dsp:sp modelId="{8893FFFA-3A2A-4E4E-9792-A3DC844E55F4}">
      <dsp:nvSpPr>
        <dsp:cNvPr id="0" name=""/>
        <dsp:cNvSpPr/>
      </dsp:nvSpPr>
      <dsp:spPr>
        <a:xfrm rot="5400000">
          <a:off x="8772546" y="1823167"/>
          <a:ext cx="575831" cy="673614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3</a:t>
          </a:r>
        </a:p>
      </dsp:txBody>
      <dsp:txXfrm rot="-5400000">
        <a:off x="8858378" y="1872059"/>
        <a:ext cx="404168" cy="403082"/>
      </dsp:txXfrm>
    </dsp:sp>
    <dsp:sp modelId="{26C64921-2690-4168-9EB3-002B1DD43624}">
      <dsp:nvSpPr>
        <dsp:cNvPr id="0" name=""/>
        <dsp:cNvSpPr/>
      </dsp:nvSpPr>
      <dsp:spPr>
        <a:xfrm>
          <a:off x="7702368" y="2719509"/>
          <a:ext cx="2716187" cy="1629712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For example, adapting communication based on high-context culture improves clarity (Shonk, 2019) </a:t>
          </a:r>
        </a:p>
      </dsp:txBody>
      <dsp:txXfrm>
        <a:off x="7750101" y="2767242"/>
        <a:ext cx="2620721" cy="1534246"/>
      </dsp:txXfrm>
    </dsp:sp>
    <dsp:sp modelId="{C8D0C2A5-0D6A-4765-BF9A-138BF3CA2C3A}">
      <dsp:nvSpPr>
        <dsp:cNvPr id="0" name=""/>
        <dsp:cNvSpPr/>
      </dsp:nvSpPr>
      <dsp:spPr>
        <a:xfrm rot="10800000">
          <a:off x="6887512" y="3197558"/>
          <a:ext cx="575831" cy="673614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4</a:t>
          </a:r>
        </a:p>
      </dsp:txBody>
      <dsp:txXfrm rot="10800000">
        <a:off x="7060261" y="3332281"/>
        <a:ext cx="403082" cy="404168"/>
      </dsp:txXfrm>
    </dsp:sp>
    <dsp:sp modelId="{EF3CE894-4449-4BD4-9918-AF02B6DFC86E}">
      <dsp:nvSpPr>
        <dsp:cNvPr id="0" name=""/>
        <dsp:cNvSpPr/>
      </dsp:nvSpPr>
      <dsp:spPr>
        <a:xfrm>
          <a:off x="3899706" y="2719509"/>
          <a:ext cx="2716187" cy="1629712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For example, prioritising relationships aligns with collectivist values (Liu, Lu &amp; Zhan, 2021) </a:t>
          </a:r>
        </a:p>
      </dsp:txBody>
      <dsp:txXfrm>
        <a:off x="3947439" y="2767242"/>
        <a:ext cx="2620721" cy="1534246"/>
      </dsp:txXfrm>
    </dsp:sp>
    <dsp:sp modelId="{24FE90A9-C276-401F-9942-2F3DC2DB8125}">
      <dsp:nvSpPr>
        <dsp:cNvPr id="0" name=""/>
        <dsp:cNvSpPr/>
      </dsp:nvSpPr>
      <dsp:spPr>
        <a:xfrm rot="10800000">
          <a:off x="3084849" y="3197558"/>
          <a:ext cx="575831" cy="673614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5</a:t>
          </a:r>
        </a:p>
      </dsp:txBody>
      <dsp:txXfrm rot="10800000">
        <a:off x="3257598" y="3332281"/>
        <a:ext cx="403082" cy="404168"/>
      </dsp:txXfrm>
    </dsp:sp>
    <dsp:sp modelId="{397FC800-3AEC-4040-88D0-3EC08CF20CA9}">
      <dsp:nvSpPr>
        <dsp:cNvPr id="0" name=""/>
        <dsp:cNvSpPr/>
      </dsp:nvSpPr>
      <dsp:spPr>
        <a:xfrm>
          <a:off x="97043" y="2719509"/>
          <a:ext cx="2716187" cy="1629712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Successful negotiation requires both theoretical understanding and practical adaptation (Morrison, 2020)</a:t>
          </a:r>
        </a:p>
      </dsp:txBody>
      <dsp:txXfrm>
        <a:off x="144776" y="2767242"/>
        <a:ext cx="2620721" cy="153424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13D4CE-25FE-416C-80C1-DA9BA9E70690}">
      <dsp:nvSpPr>
        <dsp:cNvPr id="0" name=""/>
        <dsp:cNvSpPr/>
      </dsp:nvSpPr>
      <dsp:spPr>
        <a:xfrm>
          <a:off x="3040792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912848"/>
        <a:ext cx="34897" cy="6979"/>
      </dsp:txXfrm>
    </dsp:sp>
    <dsp:sp modelId="{ADAB6D73-492C-4CC9-9ACD-7CDAF2E24AAB}">
      <dsp:nvSpPr>
        <dsp:cNvPr id="0" name=""/>
        <dsp:cNvSpPr/>
      </dsp:nvSpPr>
      <dsp:spPr>
        <a:xfrm>
          <a:off x="8061" y="5979"/>
          <a:ext cx="3034531" cy="182071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Cultural differences significantly impact UK–China negotiations (Liu, Lu &amp; Zhan, 2021) </a:t>
          </a:r>
        </a:p>
      </dsp:txBody>
      <dsp:txXfrm>
        <a:off x="8061" y="5979"/>
        <a:ext cx="3034531" cy="1820718"/>
      </dsp:txXfrm>
    </dsp:sp>
    <dsp:sp modelId="{FFF7A92A-1D9E-426C-86FB-7B24B83BB222}">
      <dsp:nvSpPr>
        <dsp:cNvPr id="0" name=""/>
        <dsp:cNvSpPr/>
      </dsp:nvSpPr>
      <dsp:spPr>
        <a:xfrm>
          <a:off x="6773265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5">
              <a:hueOff val="-3038037"/>
              <a:satOff val="-207"/>
              <a:lumOff val="49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912848"/>
        <a:ext cx="34897" cy="6979"/>
      </dsp:txXfrm>
    </dsp:sp>
    <dsp:sp modelId="{0596F5AC-F34A-4F96-95EC-9211B44CB277}">
      <dsp:nvSpPr>
        <dsp:cNvPr id="0" name=""/>
        <dsp:cNvSpPr/>
      </dsp:nvSpPr>
      <dsp:spPr>
        <a:xfrm>
          <a:off x="3740534" y="5979"/>
          <a:ext cx="3034531" cy="1820718"/>
        </a:xfrm>
        <a:prstGeom prst="rect">
          <a:avLst/>
        </a:prstGeom>
        <a:solidFill>
          <a:schemeClr val="accent5">
            <a:hueOff val="-2430430"/>
            <a:satOff val="-165"/>
            <a:lumOff val="39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Miscommunication can lead to failed agreements if not managed effectively (Shonk, 2019) </a:t>
          </a:r>
        </a:p>
      </dsp:txBody>
      <dsp:txXfrm>
        <a:off x="3740534" y="5979"/>
        <a:ext cx="3034531" cy="1820718"/>
      </dsp:txXfrm>
    </dsp:sp>
    <dsp:sp modelId="{B3BC7492-E0D0-47F2-B4FA-896A34DA481D}">
      <dsp:nvSpPr>
        <dsp:cNvPr id="0" name=""/>
        <dsp:cNvSpPr/>
      </dsp:nvSpPr>
      <dsp:spPr>
        <a:xfrm>
          <a:off x="1525326" y="1824897"/>
          <a:ext cx="7464946" cy="667342"/>
        </a:xfrm>
        <a:custGeom>
          <a:avLst/>
          <a:gdLst/>
          <a:ahLst/>
          <a:cxnLst/>
          <a:rect l="0" t="0" r="0" b="0"/>
          <a:pathLst>
            <a:path>
              <a:moveTo>
                <a:pt x="7464946" y="0"/>
              </a:moveTo>
              <a:lnTo>
                <a:pt x="7464946" y="350771"/>
              </a:lnTo>
              <a:lnTo>
                <a:pt x="0" y="350771"/>
              </a:lnTo>
              <a:lnTo>
                <a:pt x="0" y="667342"/>
              </a:lnTo>
            </a:path>
          </a:pathLst>
        </a:custGeom>
        <a:noFill/>
        <a:ln w="1270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70362" y="2155079"/>
        <a:ext cx="374875" cy="6979"/>
      </dsp:txXfrm>
    </dsp:sp>
    <dsp:sp modelId="{675BA894-98BF-4639-8B62-93B758F1E41D}">
      <dsp:nvSpPr>
        <dsp:cNvPr id="0" name=""/>
        <dsp:cNvSpPr/>
      </dsp:nvSpPr>
      <dsp:spPr>
        <a:xfrm>
          <a:off x="7473007" y="5979"/>
          <a:ext cx="3034531" cy="1820718"/>
        </a:xfrm>
        <a:prstGeom prst="rect">
          <a:avLst/>
        </a:prstGeom>
        <a:solidFill>
          <a:schemeClr val="accent5">
            <a:hueOff val="-4860860"/>
            <a:satOff val="-330"/>
            <a:lumOff val="78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Theoretical models help explain behaviour but require practical application (Hofstede, 2011) </a:t>
          </a:r>
        </a:p>
      </dsp:txBody>
      <dsp:txXfrm>
        <a:off x="7473007" y="5979"/>
        <a:ext cx="3034531" cy="1820718"/>
      </dsp:txXfrm>
    </dsp:sp>
    <dsp:sp modelId="{FCE9CF42-24D9-4A36-8C23-76FD14ADA22C}">
      <dsp:nvSpPr>
        <dsp:cNvPr id="0" name=""/>
        <dsp:cNvSpPr/>
      </dsp:nvSpPr>
      <dsp:spPr>
        <a:xfrm>
          <a:off x="3040792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5">
              <a:hueOff val="-9114112"/>
              <a:satOff val="-620"/>
              <a:lumOff val="147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3431509"/>
        <a:ext cx="34897" cy="6979"/>
      </dsp:txXfrm>
    </dsp:sp>
    <dsp:sp modelId="{FC8FC525-FA07-4C63-8591-60B1C54BE825}">
      <dsp:nvSpPr>
        <dsp:cNvPr id="0" name=""/>
        <dsp:cNvSpPr/>
      </dsp:nvSpPr>
      <dsp:spPr>
        <a:xfrm>
          <a:off x="8061" y="2524640"/>
          <a:ext cx="3034531" cy="1820718"/>
        </a:xfrm>
        <a:prstGeom prst="rect">
          <a:avLst/>
        </a:prstGeom>
        <a:solidFill>
          <a:schemeClr val="accent5">
            <a:hueOff val="-7291290"/>
            <a:satOff val="-496"/>
            <a:lumOff val="117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Cultural intelligence enables effective adaptation in global business (Mammadov &amp; Wald, 2025) </a:t>
          </a:r>
        </a:p>
      </dsp:txBody>
      <dsp:txXfrm>
        <a:off x="8061" y="2524640"/>
        <a:ext cx="3034531" cy="1820718"/>
      </dsp:txXfrm>
    </dsp:sp>
    <dsp:sp modelId="{EF913FA1-D2EA-480A-A407-7DA2F5D4AC4A}">
      <dsp:nvSpPr>
        <dsp:cNvPr id="0" name=""/>
        <dsp:cNvSpPr/>
      </dsp:nvSpPr>
      <dsp:spPr>
        <a:xfrm>
          <a:off x="6773265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3431509"/>
        <a:ext cx="34897" cy="6979"/>
      </dsp:txXfrm>
    </dsp:sp>
    <dsp:sp modelId="{4F9628FD-0A45-44A6-9DC3-B86BD4D9997F}">
      <dsp:nvSpPr>
        <dsp:cNvPr id="0" name=""/>
        <dsp:cNvSpPr/>
      </dsp:nvSpPr>
      <dsp:spPr>
        <a:xfrm>
          <a:off x="3740534" y="2524640"/>
          <a:ext cx="3034531" cy="1820718"/>
        </a:xfrm>
        <a:prstGeom prst="rect">
          <a:avLst/>
        </a:prstGeom>
        <a:solidFill>
          <a:schemeClr val="accent5">
            <a:hueOff val="-9721720"/>
            <a:satOff val="-661"/>
            <a:lumOff val="15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Strategies such as relationship-building and patience improve outcomes (Čuhlová &amp; Demel, 2024) </a:t>
          </a:r>
        </a:p>
      </dsp:txBody>
      <dsp:txXfrm>
        <a:off x="3740534" y="2524640"/>
        <a:ext cx="3034531" cy="1820718"/>
      </dsp:txXfrm>
    </dsp:sp>
    <dsp:sp modelId="{BAD5A891-58B9-4B3B-9D07-9FB81B52CE79}">
      <dsp:nvSpPr>
        <dsp:cNvPr id="0" name=""/>
        <dsp:cNvSpPr/>
      </dsp:nvSpPr>
      <dsp:spPr>
        <a:xfrm>
          <a:off x="7473007" y="2524640"/>
          <a:ext cx="3034531" cy="1820718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Cultural awareness is essential for successful international partnerships (Machia, 2024) </a:t>
          </a:r>
        </a:p>
      </dsp:txBody>
      <dsp:txXfrm>
        <a:off x="7473007" y="2524640"/>
        <a:ext cx="3034531" cy="18207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321A1D-AAE5-4A31-A5E9-875367D66E2B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7921A0-C2E3-4C4D-BBDA-EA175EBB59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5878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17921A0-C2E3-4C4D-BBDA-EA175EBB598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4421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E51DD-5F43-85B3-F2F8-F68E542CB8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97F368-B196-4B88-A78C-7A5AB1E652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FAF9B2-B053-5FEE-B5D5-0B6BCC918F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A752A-47E3-4E4A-9922-BF9D11E0101D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BBF0CF-1F47-EBD4-9628-BCF102EFB4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940C3B-9A81-4EE1-1739-BCF10CBB15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704BA-2FF7-47FF-BA49-8C624EB6BE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54218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6C0687-677A-7E91-0D0E-A979E0DD97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3D27F2-A7B7-ABF8-A466-BEB7B60155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7CA027-C951-0C61-5D01-0852B38DAD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A752A-47E3-4E4A-9922-BF9D11E0101D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863203-8198-1120-E482-DFB3AD1B2D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FBDB97-D77F-D9B9-D2D3-857D173F7F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704BA-2FF7-47FF-BA49-8C624EB6BE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7422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0B78E3-C1D1-596F-9849-B640BD6FBC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1042C5-5356-C7EC-EB41-E6870C6433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21C078-7732-8081-0C80-E1C8A430E2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A752A-47E3-4E4A-9922-BF9D11E0101D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0D0FAF-3EEE-71C7-157A-3DCAED45C1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22B818-075D-0463-D8C4-709874D113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704BA-2FF7-47FF-BA49-8C624EB6BE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79074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A7478D-242A-0C1A-B856-14B4675EFC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E61AEC-3842-8F9E-DBEC-B51E22C7C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A4F54A-9D1E-C973-421B-3736B0B87E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64D672-91B5-CDEC-44D3-C8BEC2EAA9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A752A-47E3-4E4A-9922-BF9D11E0101D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AEA1B5-C94F-E1A3-3C1A-F5E6F6EA7A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1BDA4E-AEFE-978D-9F75-AB4C3D330D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704BA-2FF7-47FF-BA49-8C624EB6BE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5419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AB44E3-A442-0057-43AE-D809FD4390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15968C-01F2-F762-00E0-0316F02568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B74A10-4D55-3DF1-49CB-AE64AB7FF1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2E7C02-A4B9-B586-A0E9-A867013F918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4A25DBD-00E9-B73A-07E5-70B9BBB5DE9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4F1C51E-53CB-543F-D8E3-EF9CDE095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A752A-47E3-4E4A-9922-BF9D11E0101D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3A74A0A-B6A4-3FA7-AB17-F88DF0DE6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EAE61B7-5468-EAE0-81DA-0170EF2BE6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704BA-2FF7-47FF-BA49-8C624EB6BE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0045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10CD0-E22F-94F6-F555-01C984DE5F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94E9A2-3FE3-126D-2D11-6489088D69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A752A-47E3-4E4A-9922-BF9D11E0101D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C20CDE-9416-9E04-0858-FDAA12F78A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EC18A2-CBD8-BA51-0740-9CA9DE4CCB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704BA-2FF7-47FF-BA49-8C624EB6BE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3373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DE77809-1AD6-424F-6D82-29A95E4E34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A752A-47E3-4E4A-9922-BF9D11E0101D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CC7A4A0-F5B8-5732-070E-E778B19196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A97CF0-D3B9-8B9F-A89A-3F8F520EBB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704BA-2FF7-47FF-BA49-8C624EB6BE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44357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FA3B89-B366-7A2A-5F83-2F46073C1F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FA4D1B-1971-1292-8E15-BA09626A49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5EA101-9B64-A060-F0FA-F3EAC06126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2D5AC7-F04C-36D1-13C4-7802CD4D5B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A752A-47E3-4E4A-9922-BF9D11E0101D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2331FF-0CB7-C972-9343-F5FA4AAFFE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A97C12-0D24-7E24-67E4-041DB4B13F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704BA-2FF7-47FF-BA49-8C624EB6BE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3452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E691D-C816-289B-1015-B3EA75E561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C361A48-94F0-92A8-49A9-77091E4F7FE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68DA45-FA27-D88C-6D47-963A72FAF1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C2BD7-D62D-6323-16DB-CFC096DA2C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A752A-47E3-4E4A-9922-BF9D11E0101D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00CADD-7418-D812-6E29-ACA018D0E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0CB629-5C5A-59E5-8E92-DE14A41460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704BA-2FF7-47FF-BA49-8C624EB6BE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7019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EEF858-78D3-EFE8-1EAF-7A3E70EB1D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0B22ED3-4779-9CBE-520D-926F718C726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9B2FFC-834A-FFCB-3822-B247100CD6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A752A-47E3-4E4A-9922-BF9D11E0101D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D7018A-6374-B438-2F47-D1E75F617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B3508F-265E-FAB9-3D52-2813CA3DA3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704BA-2FF7-47FF-BA49-8C624EB6BE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1924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65CC934-74A1-E9F7-D11A-78AD0C38E70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5613406-6592-17E5-2E09-ADF3FF44FC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A42456-A94D-B864-E2AF-D4EFF366D0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A752A-47E3-4E4A-9922-BF9D11E0101D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1F2849-90F3-D94B-71D8-47CB4D3955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93EA8A-4404-132E-2DB7-A7D3947F9A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704BA-2FF7-47FF-BA49-8C624EB6BE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1854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CCD558D-9D70-1C3B-DC50-52F7E83CC1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61DA0C-AC68-BFD6-5EF0-ADD1C21ED7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6422E7-BD34-2337-08FF-2FADAE966A0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ABA752A-47E3-4E4A-9922-BF9D11E0101D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979A47-29C5-4613-AF21-831E748D1B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A44156-5083-A4BF-4B22-93051AF3FF8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C6704BA-2FF7-47FF-BA49-8C624EB6BE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3923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implypsychology.org/hofstedes-cultural-dimensions-theory.html" TargetMode="External"/><Relationship Id="rId3" Type="http://schemas.openxmlformats.org/officeDocument/2006/relationships/hyperlink" Target="https://doi.org/10.3389/fpsyg.2025.1661899" TargetMode="External"/><Relationship Id="rId7" Type="http://schemas.openxmlformats.org/officeDocument/2006/relationships/hyperlink" Target="https://doi.org/10.1080/09585192.2025.2592773" TargetMode="External"/><Relationship Id="rId2" Type="http://schemas.openxmlformats.org/officeDocument/2006/relationships/hyperlink" Target="https://doi.org/10.1177/2329490624125351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orbes.com/councils/forbesbusinesscouncil/2024/07/26/cultural-intelligence-navigating-cross-cultural-business-interactions/" TargetMode="External"/><Relationship Id="rId5" Type="http://schemas.openxmlformats.org/officeDocument/2006/relationships/hyperlink" Target="https://doi.org/10.2991/assehr.k.211011.079" TargetMode="External"/><Relationship Id="rId10" Type="http://schemas.openxmlformats.org/officeDocument/2006/relationships/hyperlink" Target="https://doi.org/10.1016/j.nedt.2023.105714" TargetMode="External"/><Relationship Id="rId4" Type="http://schemas.openxmlformats.org/officeDocument/2006/relationships/hyperlink" Target="https://scholarworks.gvsu.edu/orpc/vol2/iss1/8/" TargetMode="External"/><Relationship Id="rId9" Type="http://schemas.openxmlformats.org/officeDocument/2006/relationships/hyperlink" Target="https://www.pon.harvard.edu/daily/international-negotiation-daily/cross-cultural-communication-business-negotiation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43CAA20-3569-4189-9E48-239A229A8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16AE1B-3A5B-647E-A05C-14B382BF4D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451381"/>
            <a:ext cx="10512552" cy="4066540"/>
          </a:xfrm>
        </p:spPr>
        <p:txBody>
          <a:bodyPr anchor="b">
            <a:normAutofit/>
          </a:bodyPr>
          <a:lstStyle/>
          <a:p>
            <a:pPr algn="l"/>
            <a:r>
              <a:rPr lang="en-US" sz="6600"/>
              <a:t>Cross-Cultural Negotiation Strategy: UK–China Partnership</a:t>
            </a:r>
            <a:endParaRPr lang="en-GB" sz="66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B1AA64-8527-FA2F-8717-A8E211D705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199" y="4983276"/>
            <a:ext cx="10512552" cy="1126680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 Mihaela Dorina Enache</a:t>
            </a:r>
            <a:endParaRPr lang="en-GB"/>
          </a:p>
          <a:p>
            <a:pPr algn="l"/>
            <a:r>
              <a:rPr lang="en-GB" dirty="0"/>
              <a:t>2327908</a:t>
            </a:r>
            <a:endParaRPr lang="en-GB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A542B6D-E775-4832-91DC-2D20F8578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18595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8218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2BFE54-4CAC-A91B-9208-23DD144A6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4200" b="1"/>
              <a:t>Presentation Overview</a:t>
            </a:r>
            <a:br>
              <a:rPr lang="en-US" sz="4200" b="1"/>
            </a:br>
            <a:endParaRPr lang="en-GB" sz="42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898634-49E7-9ED5-0435-A746891496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US" sz="1700"/>
              <a:t>Introduce cross-cultural negotiation in UK–China context </a:t>
            </a:r>
          </a:p>
          <a:p>
            <a:r>
              <a:rPr lang="en-US" sz="1700"/>
              <a:t>Explain key cultural theories (Hofstede) </a:t>
            </a:r>
          </a:p>
          <a:p>
            <a:r>
              <a:rPr lang="en-US" sz="1700"/>
              <a:t>Analyse major cultural differences affecting negotiation </a:t>
            </a:r>
          </a:p>
          <a:p>
            <a:r>
              <a:rPr lang="en-US" sz="1700"/>
              <a:t>Identify communication and behavioural challenges </a:t>
            </a:r>
          </a:p>
          <a:p>
            <a:r>
              <a:rPr lang="en-US" sz="1700"/>
              <a:t>Propose practical negotiation strategies </a:t>
            </a:r>
          </a:p>
          <a:p>
            <a:r>
              <a:rPr lang="en-US" sz="1700"/>
              <a:t>Emphasise importance of cultural awareness and adaptability </a:t>
            </a:r>
          </a:p>
          <a:p>
            <a:endParaRPr lang="en-GB" sz="1700"/>
          </a:p>
        </p:txBody>
      </p:sp>
      <p:pic>
        <p:nvPicPr>
          <p:cNvPr id="5" name="Picture 4" descr="3D rendering of game pieces tied together with a rope">
            <a:extLst>
              <a:ext uri="{FF2B5EF4-FFF2-40B4-BE49-F238E27FC236}">
                <a16:creationId xmlns:a16="http://schemas.microsoft.com/office/drawing/2014/main" id="{B601BBED-19F3-EDE6-50E5-08D233455B2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4773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367112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A5F02A7-E67E-C25A-0411-8804516A3DD8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t="853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584C852-E2AE-A1DC-F1F6-E29E896C01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/>
              <a:t>What is Culture?</a:t>
            </a:r>
            <a:br>
              <a:rPr lang="en-US" b="1"/>
            </a:br>
            <a:endParaRPr lang="en-GB" dirty="0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EE619493-AD22-0B7C-7F27-5A4D59700B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944335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448949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2DD5BF1-E615-3ECE-5E01-9F22743146D3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A1A983-0EB7-3E97-9CF4-87AEEA43D2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 dirty="0"/>
              <a:t>Key Elements of Culture</a:t>
            </a:r>
            <a:br>
              <a:rPr lang="en-US" b="1" dirty="0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9065E0A-1B53-30DB-BF26-9103A1F527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07126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924445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id="{BF0B0358-0756-A10A-23B7-57D83117EC68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8607" b="7124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3AE814-37D6-88D6-24C9-A0897E0A51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/>
              <a:t>Hofstede’s Cultural Dimensions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E7BD661-9023-5D14-6D88-BD6554B0FA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2928746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043523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D13CC36-B950-4F02-9BAF-9A7EB267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1BDED99-B35B-4FEE-A274-8E8DB6FEE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02473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yellow figures and a red figure on the other side">
            <a:extLst>
              <a:ext uri="{FF2B5EF4-FFF2-40B4-BE49-F238E27FC236}">
                <a16:creationId xmlns:a16="http://schemas.microsoft.com/office/drawing/2014/main" id="{E400BB7C-5C8E-52AD-BB09-2666A9BB6CB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7755" r="11133" b="-1"/>
          <a:stretch>
            <a:fillRect/>
          </a:stretch>
        </p:blipFill>
        <p:spPr>
          <a:xfrm>
            <a:off x="7968222" y="10"/>
            <a:ext cx="4223778" cy="6857990"/>
          </a:xfrm>
          <a:custGeom>
            <a:avLst/>
            <a:gdLst/>
            <a:ahLst/>
            <a:cxnLst/>
            <a:rect l="l" t="t" r="r" b="b"/>
            <a:pathLst>
              <a:path w="4223778" h="6865951">
                <a:moveTo>
                  <a:pt x="478794" y="0"/>
                </a:moveTo>
                <a:lnTo>
                  <a:pt x="4223778" y="0"/>
                </a:lnTo>
                <a:lnTo>
                  <a:pt x="4223778" y="6865951"/>
                </a:lnTo>
                <a:lnTo>
                  <a:pt x="52221" y="6865951"/>
                </a:lnTo>
                <a:lnTo>
                  <a:pt x="49989" y="6844695"/>
                </a:lnTo>
                <a:cubicBezTo>
                  <a:pt x="46440" y="6810509"/>
                  <a:pt x="42891" y="6776323"/>
                  <a:pt x="41304" y="6765443"/>
                </a:cubicBezTo>
                <a:cubicBezTo>
                  <a:pt x="35681" y="6732842"/>
                  <a:pt x="13533" y="6716945"/>
                  <a:pt x="11182" y="6694817"/>
                </a:cubicBezTo>
                <a:cubicBezTo>
                  <a:pt x="16764" y="6697663"/>
                  <a:pt x="14835" y="6635151"/>
                  <a:pt x="10913" y="6627127"/>
                </a:cubicBezTo>
                <a:cubicBezTo>
                  <a:pt x="19564" y="6579282"/>
                  <a:pt x="-12861" y="6585665"/>
                  <a:pt x="5999" y="6527525"/>
                </a:cubicBezTo>
                <a:cubicBezTo>
                  <a:pt x="12287" y="6468687"/>
                  <a:pt x="19003" y="6409739"/>
                  <a:pt x="7685" y="6346547"/>
                </a:cubicBezTo>
                <a:cubicBezTo>
                  <a:pt x="31149" y="6240430"/>
                  <a:pt x="5895" y="6134229"/>
                  <a:pt x="12535" y="6084924"/>
                </a:cubicBezTo>
                <a:cubicBezTo>
                  <a:pt x="14696" y="6024961"/>
                  <a:pt x="53867" y="6020785"/>
                  <a:pt x="45320" y="5989742"/>
                </a:cubicBezTo>
                <a:cubicBezTo>
                  <a:pt x="41264" y="5940899"/>
                  <a:pt x="43258" y="5932095"/>
                  <a:pt x="40418" y="5889597"/>
                </a:cubicBezTo>
                <a:cubicBezTo>
                  <a:pt x="20860" y="5848611"/>
                  <a:pt x="51187" y="5792775"/>
                  <a:pt x="49796" y="5755774"/>
                </a:cubicBezTo>
                <a:cubicBezTo>
                  <a:pt x="43522" y="5734342"/>
                  <a:pt x="37368" y="5692606"/>
                  <a:pt x="49956" y="5684909"/>
                </a:cubicBezTo>
                <a:cubicBezTo>
                  <a:pt x="52825" y="5660429"/>
                  <a:pt x="62553" y="5623499"/>
                  <a:pt x="67011" y="5608897"/>
                </a:cubicBezTo>
                <a:lnTo>
                  <a:pt x="76701" y="5597290"/>
                </a:lnTo>
                <a:cubicBezTo>
                  <a:pt x="87717" y="5587442"/>
                  <a:pt x="82431" y="5550877"/>
                  <a:pt x="89120" y="5529641"/>
                </a:cubicBezTo>
                <a:cubicBezTo>
                  <a:pt x="69291" y="5496375"/>
                  <a:pt x="118554" y="5526326"/>
                  <a:pt x="94330" y="5470852"/>
                </a:cubicBezTo>
                <a:cubicBezTo>
                  <a:pt x="95483" y="5449506"/>
                  <a:pt x="114690" y="5429653"/>
                  <a:pt x="116139" y="5390946"/>
                </a:cubicBezTo>
                <a:cubicBezTo>
                  <a:pt x="127589" y="5337323"/>
                  <a:pt x="132794" y="5338384"/>
                  <a:pt x="135560" y="5284344"/>
                </a:cubicBezTo>
                <a:cubicBezTo>
                  <a:pt x="143629" y="5226223"/>
                  <a:pt x="148113" y="5192743"/>
                  <a:pt x="158141" y="5143920"/>
                </a:cubicBezTo>
                <a:cubicBezTo>
                  <a:pt x="170128" y="5118849"/>
                  <a:pt x="159838" y="5102006"/>
                  <a:pt x="174950" y="5088188"/>
                </a:cubicBezTo>
                <a:cubicBezTo>
                  <a:pt x="197620" y="5107654"/>
                  <a:pt x="181875" y="4983257"/>
                  <a:pt x="203603" y="5010764"/>
                </a:cubicBezTo>
                <a:lnTo>
                  <a:pt x="258582" y="4919969"/>
                </a:lnTo>
                <a:cubicBezTo>
                  <a:pt x="238838" y="4883087"/>
                  <a:pt x="271098" y="4853332"/>
                  <a:pt x="287910" y="4849612"/>
                </a:cubicBezTo>
                <a:cubicBezTo>
                  <a:pt x="294156" y="4811643"/>
                  <a:pt x="286101" y="4834074"/>
                  <a:pt x="305439" y="4799017"/>
                </a:cubicBezTo>
                <a:cubicBezTo>
                  <a:pt x="322572" y="4758926"/>
                  <a:pt x="352642" y="4705848"/>
                  <a:pt x="373456" y="4667754"/>
                </a:cubicBezTo>
                <a:cubicBezTo>
                  <a:pt x="384080" y="4649919"/>
                  <a:pt x="401158" y="4670663"/>
                  <a:pt x="407944" y="4574050"/>
                </a:cubicBezTo>
                <a:cubicBezTo>
                  <a:pt x="408098" y="4548109"/>
                  <a:pt x="427782" y="4503327"/>
                  <a:pt x="425133" y="4462469"/>
                </a:cubicBezTo>
                <a:lnTo>
                  <a:pt x="433890" y="4364681"/>
                </a:lnTo>
                <a:cubicBezTo>
                  <a:pt x="430018" y="4339230"/>
                  <a:pt x="435361" y="4287915"/>
                  <a:pt x="440691" y="4222147"/>
                </a:cubicBezTo>
                <a:cubicBezTo>
                  <a:pt x="451463" y="4164562"/>
                  <a:pt x="497377" y="4067298"/>
                  <a:pt x="503057" y="3977136"/>
                </a:cubicBezTo>
                <a:cubicBezTo>
                  <a:pt x="519229" y="3939837"/>
                  <a:pt x="472839" y="3875689"/>
                  <a:pt x="507582" y="3776020"/>
                </a:cubicBezTo>
                <a:cubicBezTo>
                  <a:pt x="497716" y="3757477"/>
                  <a:pt x="518006" y="3707185"/>
                  <a:pt x="521577" y="3692206"/>
                </a:cubicBezTo>
                <a:cubicBezTo>
                  <a:pt x="525148" y="3677227"/>
                  <a:pt x="526352" y="3687655"/>
                  <a:pt x="529009" y="3686147"/>
                </a:cubicBezTo>
                <a:cubicBezTo>
                  <a:pt x="531848" y="3650325"/>
                  <a:pt x="545504" y="3563351"/>
                  <a:pt x="551870" y="3514534"/>
                </a:cubicBezTo>
                <a:cubicBezTo>
                  <a:pt x="561331" y="3487751"/>
                  <a:pt x="581973" y="3426419"/>
                  <a:pt x="567205" y="3393248"/>
                </a:cubicBezTo>
                <a:cubicBezTo>
                  <a:pt x="585208" y="3400657"/>
                  <a:pt x="563566" y="3353906"/>
                  <a:pt x="579630" y="3344723"/>
                </a:cubicBezTo>
                <a:cubicBezTo>
                  <a:pt x="592861" y="3339338"/>
                  <a:pt x="589379" y="3323900"/>
                  <a:pt x="592672" y="3310978"/>
                </a:cubicBezTo>
                <a:cubicBezTo>
                  <a:pt x="605351" y="3299735"/>
                  <a:pt x="594296" y="3237176"/>
                  <a:pt x="589270" y="3216655"/>
                </a:cubicBezTo>
                <a:cubicBezTo>
                  <a:pt x="566909" y="3160431"/>
                  <a:pt x="626099" y="3142203"/>
                  <a:pt x="609663" y="3096973"/>
                </a:cubicBezTo>
                <a:cubicBezTo>
                  <a:pt x="609191" y="3084373"/>
                  <a:pt x="615889" y="3033331"/>
                  <a:pt x="618886" y="3023628"/>
                </a:cubicBezTo>
                <a:lnTo>
                  <a:pt x="630425" y="2998646"/>
                </a:lnTo>
                <a:lnTo>
                  <a:pt x="640017" y="2995914"/>
                </a:lnTo>
                <a:lnTo>
                  <a:pt x="643600" y="2978244"/>
                </a:lnTo>
                <a:lnTo>
                  <a:pt x="659520" y="2950805"/>
                </a:lnTo>
                <a:cubicBezTo>
                  <a:pt x="620152" y="2937671"/>
                  <a:pt x="687598" y="2860550"/>
                  <a:pt x="650890" y="2864933"/>
                </a:cubicBezTo>
                <a:cubicBezTo>
                  <a:pt x="663707" y="2817056"/>
                  <a:pt x="662078" y="2779813"/>
                  <a:pt x="640210" y="2741864"/>
                </a:cubicBezTo>
                <a:cubicBezTo>
                  <a:pt x="634452" y="2649732"/>
                  <a:pt x="665268" y="2597914"/>
                  <a:pt x="639387" y="2510931"/>
                </a:cubicBezTo>
                <a:cubicBezTo>
                  <a:pt x="645574" y="2407642"/>
                  <a:pt x="671719" y="2317589"/>
                  <a:pt x="680438" y="2227415"/>
                </a:cubicBezTo>
                <a:cubicBezTo>
                  <a:pt x="664175" y="2189847"/>
                  <a:pt x="704423" y="2141655"/>
                  <a:pt x="688135" y="2054289"/>
                </a:cubicBezTo>
                <a:cubicBezTo>
                  <a:pt x="683239" y="2048201"/>
                  <a:pt x="684029" y="1979567"/>
                  <a:pt x="681480" y="1972202"/>
                </a:cubicBezTo>
                <a:lnTo>
                  <a:pt x="686247" y="1917474"/>
                </a:lnTo>
                <a:lnTo>
                  <a:pt x="679783" y="1862721"/>
                </a:lnTo>
                <a:cubicBezTo>
                  <a:pt x="683677" y="1851209"/>
                  <a:pt x="688980" y="1824057"/>
                  <a:pt x="686639" y="1818227"/>
                </a:cubicBezTo>
                <a:lnTo>
                  <a:pt x="658235" y="1742488"/>
                </a:lnTo>
                <a:cubicBezTo>
                  <a:pt x="645662" y="1715201"/>
                  <a:pt x="661423" y="1719638"/>
                  <a:pt x="636990" y="1638389"/>
                </a:cubicBezTo>
                <a:cubicBezTo>
                  <a:pt x="626351" y="1601441"/>
                  <a:pt x="629414" y="1617134"/>
                  <a:pt x="602059" y="1570807"/>
                </a:cubicBezTo>
                <a:lnTo>
                  <a:pt x="570903" y="1513173"/>
                </a:lnTo>
                <a:cubicBezTo>
                  <a:pt x="570781" y="1503175"/>
                  <a:pt x="550561" y="1468055"/>
                  <a:pt x="550438" y="1458058"/>
                </a:cubicBezTo>
                <a:cubicBezTo>
                  <a:pt x="556848" y="1428101"/>
                  <a:pt x="546263" y="1422712"/>
                  <a:pt x="531416" y="1385478"/>
                </a:cubicBezTo>
                <a:cubicBezTo>
                  <a:pt x="527790" y="1370753"/>
                  <a:pt x="490725" y="1304050"/>
                  <a:pt x="501981" y="1265452"/>
                </a:cubicBezTo>
                <a:cubicBezTo>
                  <a:pt x="501825" y="1234781"/>
                  <a:pt x="490462" y="1187660"/>
                  <a:pt x="487370" y="1141743"/>
                </a:cubicBezTo>
                <a:cubicBezTo>
                  <a:pt x="484278" y="1095826"/>
                  <a:pt x="483852" y="1028118"/>
                  <a:pt x="483427" y="989948"/>
                </a:cubicBezTo>
                <a:cubicBezTo>
                  <a:pt x="483001" y="951779"/>
                  <a:pt x="494678" y="945984"/>
                  <a:pt x="484820" y="912725"/>
                </a:cubicBezTo>
                <a:cubicBezTo>
                  <a:pt x="467566" y="854951"/>
                  <a:pt x="510777" y="860797"/>
                  <a:pt x="475093" y="812798"/>
                </a:cubicBezTo>
                <a:cubicBezTo>
                  <a:pt x="461960" y="787034"/>
                  <a:pt x="498505" y="551948"/>
                  <a:pt x="461972" y="450605"/>
                </a:cubicBezTo>
                <a:cubicBezTo>
                  <a:pt x="470167" y="357604"/>
                  <a:pt x="458694" y="431306"/>
                  <a:pt x="465015" y="372906"/>
                </a:cubicBezTo>
                <a:cubicBezTo>
                  <a:pt x="503427" y="364177"/>
                  <a:pt x="489736" y="290341"/>
                  <a:pt x="490377" y="246134"/>
                </a:cubicBezTo>
                <a:cubicBezTo>
                  <a:pt x="491019" y="201927"/>
                  <a:pt x="449725" y="138160"/>
                  <a:pt x="468864" y="107666"/>
                </a:cubicBezTo>
                <a:cubicBezTo>
                  <a:pt x="468282" y="89794"/>
                  <a:pt x="477749" y="76947"/>
                  <a:pt x="477167" y="59075"/>
                </a:cubicBezTo>
                <a:lnTo>
                  <a:pt x="472992" y="1456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F81954D-2920-A81C-3311-30530C4A88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600"/>
            <a:ext cx="6831188" cy="1322887"/>
          </a:xfrm>
        </p:spPr>
        <p:txBody>
          <a:bodyPr>
            <a:normAutofit/>
          </a:bodyPr>
          <a:lstStyle/>
          <a:p>
            <a:r>
              <a:rPr lang="en-US" sz="3700" b="1"/>
              <a:t>UK vs China Cultural Differences</a:t>
            </a:r>
            <a:br>
              <a:rPr lang="en-US" sz="3700" b="1"/>
            </a:br>
            <a:endParaRPr lang="en-GB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119AA4-C6D7-9EBC-945E-FD063CF990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5" y="2194102"/>
            <a:ext cx="6516216" cy="3908585"/>
          </a:xfrm>
        </p:spPr>
        <p:txBody>
          <a:bodyPr>
            <a:normAutofit/>
          </a:bodyPr>
          <a:lstStyle/>
          <a:p>
            <a:r>
              <a:rPr lang="en-US" sz="1700"/>
              <a:t>The UK is highly individualistic, encouraging independent and fast decision-making (Hofstede, 2011) </a:t>
            </a:r>
          </a:p>
          <a:p>
            <a:r>
              <a:rPr lang="en-US" sz="1700"/>
              <a:t>China is collectivist, prioritising group harmony and consensus in negotiations (Liu, Lu &amp; Zhan, 2021) </a:t>
            </a:r>
          </a:p>
          <a:p>
            <a:r>
              <a:rPr lang="en-US" sz="1700"/>
              <a:t>UK negotiators focus on efficiency and clear outcomes (Morrison, 2020) </a:t>
            </a:r>
          </a:p>
          <a:p>
            <a:r>
              <a:rPr lang="en-US" sz="1700"/>
              <a:t>Chinese negotiators prioritise relationship-building before agreements (Liu, Lu &amp; Zhan, 2021) </a:t>
            </a:r>
          </a:p>
          <a:p>
            <a:r>
              <a:rPr lang="en-US" sz="1700"/>
              <a:t>For example, UK firms may push for quick contracts, while Chinese firms engage in longer discussions (Čuhlová &amp; Demel, 2024) </a:t>
            </a:r>
          </a:p>
          <a:p>
            <a:r>
              <a:rPr lang="en-US" sz="1700"/>
              <a:t>These differences create misunderstandings in expectations and negotiation pace (Čuhlová &amp; Demel, 2024) </a:t>
            </a:r>
          </a:p>
          <a:p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16671364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DB304A14-32D0-4873-B914-423ED7B8D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BB26FF-9A8E-AD66-B49C-740C2ECE7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87502" cy="1325563"/>
          </a:xfrm>
        </p:spPr>
        <p:txBody>
          <a:bodyPr>
            <a:normAutofit/>
          </a:bodyPr>
          <a:lstStyle/>
          <a:p>
            <a:r>
              <a:rPr lang="en-US" sz="3400" b="1"/>
              <a:t>Communication Differences</a:t>
            </a:r>
            <a:br>
              <a:rPr lang="en-US" sz="3400" b="1"/>
            </a:br>
            <a:endParaRPr lang="en-GB" sz="34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55BAB30-1BA7-3322-1F27-997D3F3DC15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121" r="13032" b="2"/>
          <a:stretch>
            <a:fillRect/>
          </a:stretch>
        </p:blipFill>
        <p:spPr>
          <a:xfrm>
            <a:off x="6621294" y="1295416"/>
            <a:ext cx="5570706" cy="5562584"/>
          </a:xfrm>
          <a:custGeom>
            <a:avLst/>
            <a:gdLst/>
            <a:ahLst/>
            <a:cxnLst/>
            <a:rect l="l" t="t" r="r" b="b"/>
            <a:pathLst>
              <a:path w="5570706" h="5562584">
                <a:moveTo>
                  <a:pt x="3374687" y="0"/>
                </a:moveTo>
                <a:cubicBezTo>
                  <a:pt x="4190094" y="0"/>
                  <a:pt x="4937956" y="289196"/>
                  <a:pt x="5521301" y="770615"/>
                </a:cubicBezTo>
                <a:lnTo>
                  <a:pt x="5570706" y="815517"/>
                </a:lnTo>
                <a:lnTo>
                  <a:pt x="5570706" y="5562584"/>
                </a:lnTo>
                <a:lnTo>
                  <a:pt x="808135" y="5562584"/>
                </a:lnTo>
                <a:lnTo>
                  <a:pt x="770615" y="5521302"/>
                </a:lnTo>
                <a:cubicBezTo>
                  <a:pt x="289196" y="4937957"/>
                  <a:pt x="0" y="4190095"/>
                  <a:pt x="0" y="3374687"/>
                </a:cubicBezTo>
                <a:cubicBezTo>
                  <a:pt x="0" y="1510899"/>
                  <a:pt x="1510899" y="0"/>
                  <a:pt x="3374687" y="0"/>
                </a:cubicBezTo>
                <a:close/>
              </a:path>
            </a:pathLst>
          </a:custGeom>
        </p:spPr>
      </p:pic>
      <p:sp>
        <p:nvSpPr>
          <p:cNvPr id="21" name="!!Oval">
            <a:extLst>
              <a:ext uri="{FF2B5EF4-FFF2-40B4-BE49-F238E27FC236}">
                <a16:creationId xmlns:a16="http://schemas.microsoft.com/office/drawing/2014/main" id="{1D460C86-854F-4FB3-ABC2-E823D8FEB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3451" y="1656147"/>
            <a:ext cx="546100" cy="5461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!!Arc">
            <a:extLst>
              <a:ext uri="{FF2B5EF4-FFF2-40B4-BE49-F238E27FC236}">
                <a16:creationId xmlns:a16="http://schemas.microsoft.com/office/drawing/2014/main" id="{BB48116A-278A-4CC5-89D3-9DE8E8FF1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4739" y="587516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CE261E5-DB7F-1268-8145-6483CBC0E8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8916004"/>
              </p:ext>
            </p:extLst>
          </p:nvPr>
        </p:nvGraphicFramePr>
        <p:xfrm>
          <a:off x="838200" y="1825625"/>
          <a:ext cx="5387502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790180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98607F-71BF-6447-23C1-E6FD9933A1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</a:rPr>
              <a:t>Cultural Challenges in Negotiation</a:t>
            </a:r>
            <a:br>
              <a:rPr lang="en-US" b="1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27" name="Arc 26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E39FF-CB5C-E7B7-B9B8-96E3E02DBF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US" sz="2200"/>
              <a:t>Indirect communication can be misunderstood as agreement by UK negotiators (Shonk, 2019) </a:t>
            </a:r>
          </a:p>
          <a:p>
            <a:r>
              <a:rPr lang="en-US" sz="2200"/>
              <a:t>Differences in negotiation speed can create frustration between partners (</a:t>
            </a:r>
            <a:r>
              <a:rPr lang="en-US" sz="2200" err="1"/>
              <a:t>Čuhlová</a:t>
            </a:r>
            <a:r>
              <a:rPr lang="en-US" sz="2200"/>
              <a:t> &amp; Demel, 2024) </a:t>
            </a:r>
          </a:p>
          <a:p>
            <a:r>
              <a:rPr lang="en-US" sz="2200"/>
              <a:t>Lack of awareness of hierarchy may lead to disrespect of senior decision-makers (Hofstede, 2011) </a:t>
            </a:r>
          </a:p>
          <a:p>
            <a:r>
              <a:rPr lang="en-US" sz="2200"/>
              <a:t>UK emphasis on contracts may conflict with China’s relationship-based approach (Liu, Lu &amp; Zhan, 2021) </a:t>
            </a:r>
          </a:p>
          <a:p>
            <a:r>
              <a:rPr lang="en-US" sz="2200"/>
              <a:t>For example, pushing for immediate agreement may damage trust in Chinese negotiations (</a:t>
            </a:r>
            <a:r>
              <a:rPr lang="en-US" sz="2200" err="1"/>
              <a:t>Čuhlová</a:t>
            </a:r>
            <a:r>
              <a:rPr lang="en-US" sz="2200"/>
              <a:t> &amp; Demel, 2024) </a:t>
            </a:r>
          </a:p>
          <a:p>
            <a:r>
              <a:rPr lang="en-US" sz="2200"/>
              <a:t>These challenges increase the risk of negotiation breakdown (</a:t>
            </a:r>
            <a:r>
              <a:rPr lang="en-US" sz="2200" err="1"/>
              <a:t>Čuhlová</a:t>
            </a:r>
            <a:r>
              <a:rPr lang="en-US" sz="2200"/>
              <a:t> &amp; Demel, 2024) </a:t>
            </a:r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40877677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CF84A0B0-514F-D3FE-AD35-0B2F52D856C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091" b="909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2E964E-4409-BC1D-32A5-E5C7D0CDA5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/>
              <a:t>Cultural Intelligence (CQ)</a:t>
            </a:r>
            <a:br>
              <a:rPr lang="en-US" b="1"/>
            </a:br>
            <a:endParaRPr lang="en-GB" dirty="0"/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46BF571B-E5A8-CE0B-FB7C-57B91799BA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831170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857142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D56CC88-271C-A2F5-1CA4-57F27BC62F5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8666" b="-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AB9DE4-5D8C-10D3-8907-71D11C21CE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 dirty="0"/>
              <a:t>Importance of CQ in Business</a:t>
            </a:r>
            <a:br>
              <a:rPr lang="en-US" b="1" dirty="0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382638-6F9E-14FD-0C5B-E20E16F576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4034821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310743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28">
            <a:extLst>
              <a:ext uri="{FF2B5EF4-FFF2-40B4-BE49-F238E27FC236}">
                <a16:creationId xmlns:a16="http://schemas.microsoft.com/office/drawing/2014/main" id="{FA3D568F-7A92-3861-1707-5ABC73C80734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t="2500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C7F4F6C-14F2-0D83-FC57-A1B3DE95B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/>
              <a:t>Strategy 1 – Build Relationships (Guanxi)</a:t>
            </a:r>
            <a:br>
              <a:rPr lang="en-US" b="1"/>
            </a:br>
            <a:endParaRPr lang="en-GB"/>
          </a:p>
        </p:txBody>
      </p:sp>
      <p:graphicFrame>
        <p:nvGraphicFramePr>
          <p:cNvPr id="30" name="Content Placeholder 2">
            <a:extLst>
              <a:ext uri="{FF2B5EF4-FFF2-40B4-BE49-F238E27FC236}">
                <a16:creationId xmlns:a16="http://schemas.microsoft.com/office/drawing/2014/main" id="{CD729DF9-0715-AEFC-3A96-6C54629C1F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501770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12152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1F83CA-784B-47CE-70E6-4C17DA0581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2800" b="1">
                <a:solidFill>
                  <a:srgbClr val="FFFFFF"/>
                </a:solidFill>
              </a:rPr>
              <a:t>Strategy 2 – Adapt Communication</a:t>
            </a:r>
            <a:br>
              <a:rPr lang="en-US" sz="2800" b="1">
                <a:solidFill>
                  <a:srgbClr val="FFFFFF"/>
                </a:solidFill>
              </a:rPr>
            </a:br>
            <a:endParaRPr lang="en-GB" sz="2800">
              <a:solidFill>
                <a:srgbClr val="FFFFFF"/>
              </a:solidFill>
            </a:endParaRP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96863641-C3EA-C1C9-022B-889042E9BB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414515"/>
              </p:ext>
            </p:extLst>
          </p:nvPr>
        </p:nvGraphicFramePr>
        <p:xfrm>
          <a:off x="299104" y="1854437"/>
          <a:ext cx="11272782" cy="44509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774718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90ADDE-994C-B848-0338-AE804EAE8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2800" b="1">
                <a:solidFill>
                  <a:srgbClr val="FFFFFF"/>
                </a:solidFill>
              </a:rPr>
              <a:t>Strategy 3 – Respect Hierarchy</a:t>
            </a:r>
            <a:br>
              <a:rPr lang="en-US" sz="2800" b="1">
                <a:solidFill>
                  <a:srgbClr val="FFFFFF"/>
                </a:solidFill>
              </a:rPr>
            </a:br>
            <a:endParaRPr lang="en-GB" sz="28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4A430E7-86A0-5780-060C-368E600860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5948885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00283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C837C2-9496-2806-DBF8-4CE1317990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US" sz="3600" b="1"/>
              <a:t>Strategy 4 – Be Patient and Flexible</a:t>
            </a:r>
            <a:br>
              <a:rPr lang="en-US" sz="3600" b="1"/>
            </a:br>
            <a:endParaRPr lang="en-GB" sz="36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4F67071-DD06-4660-1293-F7EE148AA7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5804329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638205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5167D2-CF47-166F-BB84-9715F889E7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US" sz="3600" b="1"/>
              <a:t>Applying Theory to Practice</a:t>
            </a:r>
            <a:br>
              <a:rPr lang="en-US" sz="3600" b="1"/>
            </a:br>
            <a:endParaRPr lang="en-GB" sz="36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E81FE58-E153-A6BC-96CF-B4E7EB47C2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5254153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205646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42A4D86-7578-EC45-4D62-3A686DA4BE1A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0413" b="1458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2E4329-1F33-5620-3F27-612C2A8B12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 dirty="0"/>
              <a:t>Conclusion</a:t>
            </a:r>
            <a:br>
              <a:rPr lang="en-US" b="1" dirty="0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3D470DD-E273-C69A-92D1-5B7DBD4FC1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301688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05990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F07AA0-3CE3-4E13-F1F2-B74AF8D51B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</a:rPr>
              <a:t>Reference List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420478-AE0A-4F07-873B-D9408875AE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endParaRPr lang="en-US" sz="1100" b="1"/>
          </a:p>
          <a:p>
            <a:r>
              <a:rPr lang="en-US" sz="1100"/>
              <a:t>Chaney, L. and Martin, J. (2021) </a:t>
            </a:r>
            <a:r>
              <a:rPr lang="en-US" sz="1100" i="1"/>
              <a:t>Intercultural Business Communication</a:t>
            </a:r>
            <a:r>
              <a:rPr lang="en-US" sz="1100"/>
              <a:t>. Pearson.</a:t>
            </a:r>
          </a:p>
          <a:p>
            <a:r>
              <a:rPr lang="en-US" sz="1100" err="1"/>
              <a:t>Čuhlová</a:t>
            </a:r>
            <a:r>
              <a:rPr lang="en-US" sz="1100"/>
              <a:t>, R. and Demel, J. (2024) </a:t>
            </a:r>
            <a:r>
              <a:rPr lang="en-US" sz="1100" i="1"/>
              <a:t>From diverse perspectives to unified agreements: Intercultural negotiation dynamics in the digital age</a:t>
            </a:r>
            <a:r>
              <a:rPr lang="en-US" sz="1100"/>
              <a:t>. Business and Professional Communication Quarterly. Available at: </a:t>
            </a:r>
            <a:r>
              <a:rPr lang="en-US" sz="1100">
                <a:hlinkClick r:id="rId2"/>
              </a:rPr>
              <a:t>https://doi.org/10.1177/23294906241253516</a:t>
            </a:r>
            <a:endParaRPr lang="en-US" sz="1100"/>
          </a:p>
          <a:p>
            <a:r>
              <a:rPr lang="en-US" sz="1100" err="1"/>
              <a:t>Haikuo</a:t>
            </a:r>
            <a:r>
              <a:rPr lang="en-US" sz="1100"/>
              <a:t>, L. (2025) </a:t>
            </a:r>
            <a:r>
              <a:rPr lang="en-US" sz="1100" i="1"/>
              <a:t>Exploring the impact of cultural intelligence on multicultural literacy</a:t>
            </a:r>
            <a:r>
              <a:rPr lang="en-US" sz="1100"/>
              <a:t>. Frontiers in Psychology, 16. Available at: </a:t>
            </a:r>
            <a:r>
              <a:rPr lang="en-US" sz="1100">
                <a:hlinkClick r:id="rId3"/>
              </a:rPr>
              <a:t>https://doi.org/10.3389/fpsyg.2025.1661899</a:t>
            </a:r>
            <a:endParaRPr lang="en-US" sz="1100"/>
          </a:p>
          <a:p>
            <a:r>
              <a:rPr lang="en-US" sz="1100"/>
              <a:t>Hofstede, G. (2011) </a:t>
            </a:r>
            <a:r>
              <a:rPr lang="en-US" sz="1100" i="1" err="1"/>
              <a:t>Dimensionalizing</a:t>
            </a:r>
            <a:r>
              <a:rPr lang="en-US" sz="1100" i="1"/>
              <a:t> cultures: The Hofstede model in context</a:t>
            </a:r>
            <a:r>
              <a:rPr lang="en-US" sz="1100"/>
              <a:t>. Available at: </a:t>
            </a:r>
            <a:r>
              <a:rPr lang="en-US" sz="1100">
                <a:hlinkClick r:id="rId4"/>
              </a:rPr>
              <a:t>https://scholarworks.gvsu.edu/orpc/vol2/iss1/8/</a:t>
            </a:r>
            <a:endParaRPr lang="en-US" sz="1100"/>
          </a:p>
          <a:p>
            <a:r>
              <a:rPr lang="en-US" sz="1100"/>
              <a:t>Liu, C., Lu, J. and Zhan, Y. (2021) </a:t>
            </a:r>
            <a:r>
              <a:rPr lang="en-US" sz="1100" i="1"/>
              <a:t>Cultural differences in business negotiations between China and the UK</a:t>
            </a:r>
            <a:r>
              <a:rPr lang="en-US" sz="1100"/>
              <a:t>. Available at: </a:t>
            </a:r>
            <a:r>
              <a:rPr lang="en-US" sz="1100">
                <a:hlinkClick r:id="rId5"/>
              </a:rPr>
              <a:t>https://doi.org/10.2991/assehr.k.211011.079</a:t>
            </a:r>
            <a:endParaRPr lang="en-US" sz="1100"/>
          </a:p>
          <a:p>
            <a:r>
              <a:rPr lang="en-US" sz="1100"/>
              <a:t>Machia, J. (2024) </a:t>
            </a:r>
            <a:r>
              <a:rPr lang="en-US" sz="1100" i="1"/>
              <a:t>Cultural intelligence: Navigating cross-cultural business interactions</a:t>
            </a:r>
            <a:r>
              <a:rPr lang="en-US" sz="1100"/>
              <a:t>. Forbes. Available at: </a:t>
            </a:r>
            <a:r>
              <a:rPr lang="en-US" sz="1100">
                <a:hlinkClick r:id="rId6"/>
              </a:rPr>
              <a:t>https://www.forbes.com/councils/forbesbusinesscouncil/2024/07/26/cultural-intelligence-navigating-cross-cultural-business-interactions/</a:t>
            </a:r>
            <a:endParaRPr lang="en-US" sz="1100"/>
          </a:p>
          <a:p>
            <a:r>
              <a:rPr lang="en-US" sz="1100"/>
              <a:t>Mammadov, A. and Wald, A. (2025) </a:t>
            </a:r>
            <a:r>
              <a:rPr lang="en-US" sz="1100" i="1"/>
              <a:t>The role of cultural intelligence in a firm’s international activities</a:t>
            </a:r>
            <a:r>
              <a:rPr lang="en-US" sz="1100"/>
              <a:t>. The International Journal of Human Resource Management. Available at: </a:t>
            </a:r>
            <a:r>
              <a:rPr lang="en-US" sz="1100">
                <a:hlinkClick r:id="rId7"/>
              </a:rPr>
              <a:t>https://doi.org/10.1080/09585192.2025.2592773</a:t>
            </a:r>
            <a:endParaRPr lang="en-US" sz="1100"/>
          </a:p>
          <a:p>
            <a:r>
              <a:rPr lang="en-US" sz="1100"/>
              <a:t>Morrison, J. (2020) </a:t>
            </a:r>
            <a:r>
              <a:rPr lang="en-US" sz="1100" i="1"/>
              <a:t>The Global Business Environment: Meeting the Challenges</a:t>
            </a:r>
            <a:r>
              <a:rPr lang="en-US" sz="1100"/>
              <a:t>. Macmillan.</a:t>
            </a:r>
          </a:p>
          <a:p>
            <a:r>
              <a:rPr lang="en-US" sz="1100"/>
              <a:t>Nickerson, C. (2025) </a:t>
            </a:r>
            <a:r>
              <a:rPr lang="en-US" sz="1100" i="1"/>
              <a:t>Hofstede’s cultural dimensions theory &amp; examples</a:t>
            </a:r>
            <a:r>
              <a:rPr lang="en-US" sz="1100"/>
              <a:t>. Available at: </a:t>
            </a:r>
            <a:r>
              <a:rPr lang="en-US" sz="1100">
                <a:hlinkClick r:id="rId8"/>
              </a:rPr>
              <a:t>https://www.simplypsychology.org/hofstedes-cultural-dimensions-theory.html</a:t>
            </a:r>
            <a:endParaRPr lang="en-US" sz="1100"/>
          </a:p>
          <a:p>
            <a:r>
              <a:rPr lang="en-US" sz="1100"/>
              <a:t>Shonk, K. (2019) </a:t>
            </a:r>
            <a:r>
              <a:rPr lang="en-US" sz="1100" i="1"/>
              <a:t>Cross-cultural communication in business negotiations</a:t>
            </a:r>
            <a:r>
              <a:rPr lang="en-US" sz="1100"/>
              <a:t>. Harvard Program on Negotiation. Available at: </a:t>
            </a:r>
            <a:r>
              <a:rPr lang="en-US" sz="1100">
                <a:hlinkClick r:id="rId9"/>
              </a:rPr>
              <a:t>https://www.pon.harvard.edu/daily/international-negotiation-daily/cross-cultural-communication-business-negotiations/</a:t>
            </a:r>
            <a:endParaRPr lang="en-US" sz="1100"/>
          </a:p>
          <a:p>
            <a:r>
              <a:rPr lang="en-US" sz="1100"/>
              <a:t>Skaria, R. and </a:t>
            </a:r>
            <a:r>
              <a:rPr lang="en-US" sz="1100" err="1"/>
              <a:t>Montayre</a:t>
            </a:r>
            <a:r>
              <a:rPr lang="en-US" sz="1100"/>
              <a:t>, J. (2023) </a:t>
            </a:r>
            <a:r>
              <a:rPr lang="en-US" sz="1100" i="1"/>
              <a:t>Cultural intelligence and intercultural effectiveness</a:t>
            </a:r>
            <a:r>
              <a:rPr lang="en-US" sz="1100"/>
              <a:t>. Nurse Education Today, 121. Available at: </a:t>
            </a:r>
            <a:r>
              <a:rPr lang="en-US" sz="1100">
                <a:hlinkClick r:id="rId10"/>
              </a:rPr>
              <a:t>https://doi.org/10.1016/j.nedt.2023.105714</a:t>
            </a:r>
            <a:endParaRPr lang="en-US" sz="1100"/>
          </a:p>
          <a:p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7337725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1814</Words>
  <Application>Microsoft Office PowerPoint</Application>
  <PresentationFormat>Widescreen</PresentationFormat>
  <Paragraphs>127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Aptos</vt:lpstr>
      <vt:lpstr>Aptos Display</vt:lpstr>
      <vt:lpstr>Arial</vt:lpstr>
      <vt:lpstr>Calibri</vt:lpstr>
      <vt:lpstr>Office Theme</vt:lpstr>
      <vt:lpstr>Cross-Cultural Negotiation Strategy: UK–China Partnership</vt:lpstr>
      <vt:lpstr>Presentation Overview </vt:lpstr>
      <vt:lpstr>What is Culture? </vt:lpstr>
      <vt:lpstr>Key Elements of Culture </vt:lpstr>
      <vt:lpstr>Hofstede’s Cultural Dimensions</vt:lpstr>
      <vt:lpstr>UK vs China Cultural Differences </vt:lpstr>
      <vt:lpstr>Communication Differences </vt:lpstr>
      <vt:lpstr>Cultural Challenges in Negotiation </vt:lpstr>
      <vt:lpstr>Cultural Intelligence (CQ) </vt:lpstr>
      <vt:lpstr>Importance of CQ in Business </vt:lpstr>
      <vt:lpstr>Strategy 1 – Build Relationships (Guanxi) </vt:lpstr>
      <vt:lpstr>Strategy 2 – Adapt Communication </vt:lpstr>
      <vt:lpstr>Strategy 3 – Respect Hierarchy </vt:lpstr>
      <vt:lpstr>Strategy 4 – Be Patient and Flexible </vt:lpstr>
      <vt:lpstr>Applying Theory to Practice </vt:lpstr>
      <vt:lpstr>Conclusion 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2026-03-24T12:11:54Z</dcterms:created>
  <dcterms:modified xsi:type="dcterms:W3CDTF">2026-03-24T12:11:59Z</dcterms:modified>
</cp:coreProperties>
</file>