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9"/>
  </p:notesMasterIdLst>
  <p:handoutMasterIdLst>
    <p:handoutMasterId r:id="rId50"/>
  </p:handoutMasterIdLst>
  <p:sldIdLst>
    <p:sldId id="256" r:id="rId6"/>
    <p:sldId id="549" r:id="rId7"/>
    <p:sldId id="548" r:id="rId8"/>
    <p:sldId id="550" r:id="rId9"/>
    <p:sldId id="602" r:id="rId10"/>
    <p:sldId id="564" r:id="rId11"/>
    <p:sldId id="593" r:id="rId12"/>
    <p:sldId id="594" r:id="rId13"/>
    <p:sldId id="587" r:id="rId14"/>
    <p:sldId id="595" r:id="rId15"/>
    <p:sldId id="582" r:id="rId16"/>
    <p:sldId id="577" r:id="rId17"/>
    <p:sldId id="586" r:id="rId18"/>
    <p:sldId id="589" r:id="rId19"/>
    <p:sldId id="621" r:id="rId20"/>
    <p:sldId id="579" r:id="rId21"/>
    <p:sldId id="596" r:id="rId22"/>
    <p:sldId id="628" r:id="rId23"/>
    <p:sldId id="607" r:id="rId24"/>
    <p:sldId id="637" r:id="rId25"/>
    <p:sldId id="631" r:id="rId26"/>
    <p:sldId id="597" r:id="rId27"/>
    <p:sldId id="634" r:id="rId28"/>
    <p:sldId id="635" r:id="rId29"/>
    <p:sldId id="643" r:id="rId30"/>
    <p:sldId id="608" r:id="rId31"/>
    <p:sldId id="636" r:id="rId32"/>
    <p:sldId id="638" r:id="rId33"/>
    <p:sldId id="645" r:id="rId34"/>
    <p:sldId id="646" r:id="rId35"/>
    <p:sldId id="639" r:id="rId36"/>
    <p:sldId id="644" r:id="rId37"/>
    <p:sldId id="642" r:id="rId38"/>
    <p:sldId id="641" r:id="rId39"/>
    <p:sldId id="610" r:id="rId40"/>
    <p:sldId id="611" r:id="rId41"/>
    <p:sldId id="627" r:id="rId42"/>
    <p:sldId id="640" r:id="rId43"/>
    <p:sldId id="647" r:id="rId44"/>
    <p:sldId id="648" r:id="rId45"/>
    <p:sldId id="649" r:id="rId46"/>
    <p:sldId id="650" r:id="rId47"/>
    <p:sldId id="380"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37" autoAdjust="0"/>
    <p:restoredTop sz="88953" autoAdjust="0"/>
  </p:normalViewPr>
  <p:slideViewPr>
    <p:cSldViewPr>
      <p:cViewPr varScale="1">
        <p:scale>
          <a:sx n="62" d="100"/>
          <a:sy n="62" d="100"/>
        </p:scale>
        <p:origin x="763" y="53"/>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sorterViewPr>
    <p:cViewPr>
      <p:scale>
        <a:sx n="89" d="100"/>
        <a:sy n="89" d="100"/>
      </p:scale>
      <p:origin x="0" y="184"/>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847DE0-C7D7-4C14-A98A-21988A71CAFB}" type="doc">
      <dgm:prSet loTypeId="urn:microsoft.com/office/officeart/2005/8/layout/hProcess4" loCatId="process" qsTypeId="urn:microsoft.com/office/officeart/2005/8/quickstyle/simple1" qsCatId="simple" csTypeId="urn:microsoft.com/office/officeart/2005/8/colors/colorful1" csCatId="colorful" phldr="1"/>
      <dgm:spPr/>
    </dgm:pt>
    <dgm:pt modelId="{7FE7E9A6-129B-47AC-95B3-443ED0938AB2}">
      <dgm:prSet phldrT="[Text]"/>
      <dgm:spPr>
        <a:xfrm>
          <a:off x="351190" y="2844202"/>
          <a:ext cx="1386972" cy="551553"/>
        </a:xfrm>
        <a:prstGeom prst="roundRect">
          <a:avLst>
            <a:gd name="adj" fmla="val 10000"/>
          </a:avLst>
        </a:prstGeom>
        <a:solidFill>
          <a:srgbClr val="C0504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80%</a:t>
          </a:r>
          <a:endParaRPr lang="en-US" dirty="0">
            <a:solidFill>
              <a:sysClr val="window" lastClr="FFFFFF"/>
            </a:solidFill>
            <a:latin typeface="Calibri"/>
            <a:ea typeface="+mn-ea"/>
            <a:cs typeface="+mn-cs"/>
          </a:endParaRPr>
        </a:p>
      </dgm:t>
    </dgm:pt>
    <dgm:pt modelId="{4209034A-0C00-487E-8AF6-50B82954C835}" type="parTrans" cxnId="{969E486E-19E0-47C7-A266-B294B2B2A353}">
      <dgm:prSet/>
      <dgm:spPr/>
      <dgm:t>
        <a:bodyPr/>
        <a:lstStyle/>
        <a:p>
          <a:endParaRPr lang="en-US"/>
        </a:p>
      </dgm:t>
    </dgm:pt>
    <dgm:pt modelId="{692CA7B0-62FC-4EB3-B1EC-2F4607FE2B1E}" type="sibTrans" cxnId="{969E486E-19E0-47C7-A266-B294B2B2A353}">
      <dgm:prSet/>
      <dgm:spPr>
        <a:xfrm>
          <a:off x="899003" y="2203046"/>
          <a:ext cx="1626943" cy="1626943"/>
        </a:xfrm>
        <a:prstGeom prst="leftCircularArrow">
          <a:avLst>
            <a:gd name="adj1" fmla="val 2582"/>
            <a:gd name="adj2" fmla="val 313479"/>
            <a:gd name="adj3" fmla="val 2088990"/>
            <a:gd name="adj4" fmla="val 9024489"/>
            <a:gd name="adj5" fmla="val 3012"/>
          </a:avLst>
        </a:prstGeom>
        <a:solidFill>
          <a:srgbClr val="C0504D">
            <a:hueOff val="0"/>
            <a:satOff val="0"/>
            <a:lumOff val="0"/>
            <a:alphaOff val="0"/>
          </a:srgbClr>
        </a:solidFill>
        <a:ln>
          <a:noFill/>
        </a:ln>
        <a:effectLst/>
      </dgm:spPr>
      <dgm:t>
        <a:bodyPr/>
        <a:lstStyle/>
        <a:p>
          <a:endParaRPr lang="en-US"/>
        </a:p>
      </dgm:t>
    </dgm:pt>
    <dgm:pt modelId="{663066D9-1A1B-4033-A6CE-E2E9AA9459AD}">
      <dgm:prSet phldrT="[Text]"/>
      <dgm:spPr>
        <a:xfrm>
          <a:off x="4218650" y="2844202"/>
          <a:ext cx="1386972" cy="551553"/>
        </a:xfrm>
        <a:prstGeom prst="roundRect">
          <a:avLst>
            <a:gd name="adj" fmla="val 10000"/>
          </a:avLst>
        </a:prstGeom>
        <a:solidFill>
          <a:srgbClr val="8064A2">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20%</a:t>
          </a:r>
          <a:endParaRPr lang="en-US" dirty="0">
            <a:solidFill>
              <a:sysClr val="window" lastClr="FFFFFF"/>
            </a:solidFill>
            <a:latin typeface="Calibri"/>
            <a:ea typeface="+mn-ea"/>
            <a:cs typeface="+mn-cs"/>
          </a:endParaRPr>
        </a:p>
      </dgm:t>
    </dgm:pt>
    <dgm:pt modelId="{3554A7D1-495B-4DD4-B69A-98254F00FBE4}" type="parTrans" cxnId="{6B861316-9CAA-431B-8E40-3ED9EAB34855}">
      <dgm:prSet/>
      <dgm:spPr/>
      <dgm:t>
        <a:bodyPr/>
        <a:lstStyle/>
        <a:p>
          <a:endParaRPr lang="en-US"/>
        </a:p>
      </dgm:t>
    </dgm:pt>
    <dgm:pt modelId="{4A818195-9F39-4976-84F7-CBA484EBD428}" type="sibTrans" cxnId="{6B861316-9CAA-431B-8E40-3ED9EAB34855}">
      <dgm:prSet/>
      <dgm:spPr>
        <a:xfrm>
          <a:off x="4766463" y="2203046"/>
          <a:ext cx="1626943" cy="1626943"/>
        </a:xfrm>
        <a:prstGeom prst="leftCircularArrow">
          <a:avLst>
            <a:gd name="adj1" fmla="val 2582"/>
            <a:gd name="adj2" fmla="val 313479"/>
            <a:gd name="adj3" fmla="val 2088990"/>
            <a:gd name="adj4" fmla="val 9024489"/>
            <a:gd name="adj5" fmla="val 3012"/>
          </a:avLst>
        </a:prstGeom>
        <a:solidFill>
          <a:srgbClr val="8064A2">
            <a:hueOff val="0"/>
            <a:satOff val="0"/>
            <a:lumOff val="0"/>
            <a:alphaOff val="0"/>
          </a:srgbClr>
        </a:solidFill>
        <a:ln>
          <a:noFill/>
        </a:ln>
        <a:effectLst/>
      </dgm:spPr>
      <dgm:t>
        <a:bodyPr/>
        <a:lstStyle/>
        <a:p>
          <a:endParaRPr lang="en-US"/>
        </a:p>
      </dgm:t>
    </dgm:pt>
    <dgm:pt modelId="{75947C9C-F417-4822-B5FD-DE7397F8A123}">
      <dgm:prSet phldrT="[Text]"/>
      <dgm:spPr>
        <a:xfrm>
          <a:off x="6152379" y="1557244"/>
          <a:ext cx="1386972" cy="551553"/>
        </a:xfrm>
        <a:prstGeom prst="roundRect">
          <a:avLst>
            <a:gd name="adj" fmla="val 10000"/>
          </a:avLst>
        </a:prstGeom>
        <a:solidFill>
          <a:srgbClr val="4BACC6">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Actions</a:t>
          </a:r>
          <a:endParaRPr lang="en-US" dirty="0">
            <a:solidFill>
              <a:sysClr val="window" lastClr="FFFFFF"/>
            </a:solidFill>
            <a:latin typeface="Calibri"/>
            <a:ea typeface="+mn-ea"/>
            <a:cs typeface="+mn-cs"/>
          </a:endParaRPr>
        </a:p>
      </dgm:t>
    </dgm:pt>
    <dgm:pt modelId="{5A9BF8F1-53BE-427E-9724-A0E9FEEAA615}" type="parTrans" cxnId="{2C9A27F1-1AD3-4FB1-B527-E9F24063ED3D}">
      <dgm:prSet/>
      <dgm:spPr/>
      <dgm:t>
        <a:bodyPr/>
        <a:lstStyle/>
        <a:p>
          <a:endParaRPr lang="en-US"/>
        </a:p>
      </dgm:t>
    </dgm:pt>
    <dgm:pt modelId="{BD0B0467-83C6-4420-9E89-909EF15DA46D}" type="sibTrans" cxnId="{2C9A27F1-1AD3-4FB1-B527-E9F24063ED3D}">
      <dgm:prSet/>
      <dgm:spPr/>
      <dgm:t>
        <a:bodyPr/>
        <a:lstStyle/>
        <a:p>
          <a:endParaRPr lang="en-US"/>
        </a:p>
      </dgm:t>
    </dgm:pt>
    <dgm:pt modelId="{B59CECE5-10D3-49E9-9B31-033F97C6C824}">
      <dgm:prSet phldrT="[Text]"/>
      <dgm:spPr>
        <a:xfrm>
          <a:off x="2284920" y="1557244"/>
          <a:ext cx="1386972" cy="551553"/>
        </a:xfrm>
        <a:prstGeom prst="roundRect">
          <a:avLst>
            <a:gd name="adj" fmla="val 10000"/>
          </a:avLst>
        </a:prstGeom>
        <a:solidFill>
          <a:srgbClr val="9BBB59">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a:ea typeface="+mn-ea"/>
              <a:cs typeface="+mn-cs"/>
            </a:rPr>
            <a:t>Results</a:t>
          </a:r>
          <a:endParaRPr lang="en-US" dirty="0">
            <a:solidFill>
              <a:sysClr val="window" lastClr="FFFFFF"/>
            </a:solidFill>
            <a:latin typeface="Calibri"/>
            <a:ea typeface="+mn-ea"/>
            <a:cs typeface="+mn-cs"/>
          </a:endParaRPr>
        </a:p>
      </dgm:t>
    </dgm:pt>
    <dgm:pt modelId="{C43BF88C-CA3E-44D2-A518-297E68FCFB11}" type="parTrans" cxnId="{7C3CF0EF-3AEB-4C5A-BDE8-3BF75FC155A7}">
      <dgm:prSet/>
      <dgm:spPr/>
      <dgm:t>
        <a:bodyPr/>
        <a:lstStyle/>
        <a:p>
          <a:endParaRPr lang="en-US"/>
        </a:p>
      </dgm:t>
    </dgm:pt>
    <dgm:pt modelId="{36B3A8D5-F1B8-4F5D-9687-6CC9C10AB98E}" type="sibTrans" cxnId="{7C3CF0EF-3AEB-4C5A-BDE8-3BF75FC155A7}">
      <dgm:prSet/>
      <dgm:spPr>
        <a:xfrm>
          <a:off x="2819730" y="1072548"/>
          <a:ext cx="1826321" cy="1826321"/>
        </a:xfrm>
        <a:prstGeom prst="circularArrow">
          <a:avLst>
            <a:gd name="adj1" fmla="val 2300"/>
            <a:gd name="adj2" fmla="val 277442"/>
            <a:gd name="adj3" fmla="val 19547048"/>
            <a:gd name="adj4" fmla="val 12575511"/>
            <a:gd name="adj5" fmla="val 2683"/>
          </a:avLst>
        </a:prstGeom>
        <a:solidFill>
          <a:srgbClr val="9BBB59">
            <a:hueOff val="0"/>
            <a:satOff val="0"/>
            <a:lumOff val="0"/>
            <a:alphaOff val="0"/>
          </a:srgbClr>
        </a:solidFill>
        <a:ln>
          <a:noFill/>
        </a:ln>
        <a:effectLst/>
      </dgm:spPr>
      <dgm:t>
        <a:bodyPr/>
        <a:lstStyle/>
        <a:p>
          <a:endParaRPr lang="en-US"/>
        </a:p>
      </dgm:t>
    </dgm:pt>
    <dgm:pt modelId="{92749579-4742-40CF-9618-0849CC861994}" type="pres">
      <dgm:prSet presAssocID="{4B847DE0-C7D7-4C14-A98A-21988A71CAFB}" presName="Name0" presStyleCnt="0">
        <dgm:presLayoutVars>
          <dgm:dir/>
          <dgm:animLvl val="lvl"/>
          <dgm:resizeHandles val="exact"/>
        </dgm:presLayoutVars>
      </dgm:prSet>
      <dgm:spPr/>
    </dgm:pt>
    <dgm:pt modelId="{D1E7F0B2-D3DC-4A9B-B9B2-F36650C2EE4F}" type="pres">
      <dgm:prSet presAssocID="{4B847DE0-C7D7-4C14-A98A-21988A71CAFB}" presName="tSp" presStyleCnt="0"/>
      <dgm:spPr/>
    </dgm:pt>
    <dgm:pt modelId="{75C6B56D-0711-437E-8BDC-C465B9901C32}" type="pres">
      <dgm:prSet presAssocID="{4B847DE0-C7D7-4C14-A98A-21988A71CAFB}" presName="bSp" presStyleCnt="0"/>
      <dgm:spPr/>
    </dgm:pt>
    <dgm:pt modelId="{9C752A62-7D6C-472B-9CB8-66ED677E37A0}" type="pres">
      <dgm:prSet presAssocID="{4B847DE0-C7D7-4C14-A98A-21988A71CAFB}" presName="process" presStyleCnt="0"/>
      <dgm:spPr/>
    </dgm:pt>
    <dgm:pt modelId="{F18346EF-320C-41C1-B779-8497DA64B358}" type="pres">
      <dgm:prSet presAssocID="{7FE7E9A6-129B-47AC-95B3-443ED0938AB2}" presName="composite1" presStyleCnt="0"/>
      <dgm:spPr/>
    </dgm:pt>
    <dgm:pt modelId="{3112CBC4-6A3E-4AEF-B646-1EB27EDD98AC}" type="pres">
      <dgm:prSet presAssocID="{7FE7E9A6-129B-47AC-95B3-443ED0938AB2}" presName="dummyNode1" presStyleLbl="node1" presStyleIdx="0" presStyleCnt="4"/>
      <dgm:spPr/>
    </dgm:pt>
    <dgm:pt modelId="{4AECD6C0-01ED-4169-9283-DE3DB10E3D3C}" type="pres">
      <dgm:prSet presAssocID="{7FE7E9A6-129B-47AC-95B3-443ED0938AB2}" presName="childNode1" presStyleLbl="bgAcc1" presStyleIdx="0" presStyleCnt="4">
        <dgm:presLayoutVars>
          <dgm:bulletEnabled val="1"/>
        </dgm:presLayoutVars>
      </dgm:prSet>
      <dgm:spPr>
        <a:xfrm>
          <a:off x="444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C0504D">
              <a:hueOff val="0"/>
              <a:satOff val="0"/>
              <a:lumOff val="0"/>
              <a:alphaOff val="0"/>
            </a:srgbClr>
          </a:solidFill>
          <a:prstDash val="solid"/>
        </a:ln>
        <a:effectLst/>
      </dgm:spPr>
    </dgm:pt>
    <dgm:pt modelId="{29A7F7D5-426C-4983-A3D0-4705F2D29FDB}" type="pres">
      <dgm:prSet presAssocID="{7FE7E9A6-129B-47AC-95B3-443ED0938AB2}" presName="childNode1tx" presStyleLbl="bgAcc1" presStyleIdx="0" presStyleCnt="4">
        <dgm:presLayoutVars>
          <dgm:bulletEnabled val="1"/>
        </dgm:presLayoutVars>
      </dgm:prSet>
      <dgm:spPr/>
    </dgm:pt>
    <dgm:pt modelId="{B983FA6E-6BEF-41C6-A4D6-47E261C09527}" type="pres">
      <dgm:prSet presAssocID="{7FE7E9A6-129B-47AC-95B3-443ED0938AB2}" presName="parentNode1" presStyleLbl="node1" presStyleIdx="0" presStyleCnt="4">
        <dgm:presLayoutVars>
          <dgm:chMax val="1"/>
          <dgm:bulletEnabled val="1"/>
        </dgm:presLayoutVars>
      </dgm:prSet>
      <dgm:spPr/>
      <dgm:t>
        <a:bodyPr/>
        <a:lstStyle/>
        <a:p>
          <a:endParaRPr lang="en-US"/>
        </a:p>
      </dgm:t>
    </dgm:pt>
    <dgm:pt modelId="{FC18AF7C-3208-4EE8-886D-782095D5B442}" type="pres">
      <dgm:prSet presAssocID="{7FE7E9A6-129B-47AC-95B3-443ED0938AB2}" presName="connSite1" presStyleCnt="0"/>
      <dgm:spPr/>
    </dgm:pt>
    <dgm:pt modelId="{06785E87-09ED-4896-ABD6-87C8530F45CA}" type="pres">
      <dgm:prSet presAssocID="{692CA7B0-62FC-4EB3-B1EC-2F4607FE2B1E}" presName="Name9" presStyleLbl="sibTrans2D1" presStyleIdx="0" presStyleCnt="3"/>
      <dgm:spPr/>
      <dgm:t>
        <a:bodyPr/>
        <a:lstStyle/>
        <a:p>
          <a:endParaRPr lang="en-US"/>
        </a:p>
      </dgm:t>
    </dgm:pt>
    <dgm:pt modelId="{D3D2B049-A592-4F96-AAE5-557AFD052227}" type="pres">
      <dgm:prSet presAssocID="{B59CECE5-10D3-49E9-9B31-033F97C6C824}" presName="composite2" presStyleCnt="0"/>
      <dgm:spPr/>
    </dgm:pt>
    <dgm:pt modelId="{C948DEB9-7369-4704-B777-0C9944422BAA}" type="pres">
      <dgm:prSet presAssocID="{B59CECE5-10D3-49E9-9B31-033F97C6C824}" presName="dummyNode2" presStyleLbl="node1" presStyleIdx="0" presStyleCnt="4"/>
      <dgm:spPr/>
    </dgm:pt>
    <dgm:pt modelId="{E6A2E123-25BA-44EC-B4E8-AFFFD1FEEFD9}" type="pres">
      <dgm:prSet presAssocID="{B59CECE5-10D3-49E9-9B31-033F97C6C824}" presName="childNode2" presStyleLbl="bgAcc1" presStyleIdx="1" presStyleCnt="4">
        <dgm:presLayoutVars>
          <dgm:bulletEnabled val="1"/>
        </dgm:presLayoutVars>
      </dgm:prSet>
      <dgm:spPr>
        <a:xfrm>
          <a:off x="1938177"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9BBB59">
              <a:hueOff val="0"/>
              <a:satOff val="0"/>
              <a:lumOff val="0"/>
              <a:alphaOff val="0"/>
            </a:srgbClr>
          </a:solidFill>
          <a:prstDash val="solid"/>
        </a:ln>
        <a:effectLst/>
      </dgm:spPr>
    </dgm:pt>
    <dgm:pt modelId="{E9B12477-153A-4C58-871A-D456BD98D52D}" type="pres">
      <dgm:prSet presAssocID="{B59CECE5-10D3-49E9-9B31-033F97C6C824}" presName="childNode2tx" presStyleLbl="bgAcc1" presStyleIdx="1" presStyleCnt="4">
        <dgm:presLayoutVars>
          <dgm:bulletEnabled val="1"/>
        </dgm:presLayoutVars>
      </dgm:prSet>
      <dgm:spPr/>
    </dgm:pt>
    <dgm:pt modelId="{709F7577-4928-49C3-998F-828FDF62CEEB}" type="pres">
      <dgm:prSet presAssocID="{B59CECE5-10D3-49E9-9B31-033F97C6C824}" presName="parentNode2" presStyleLbl="node1" presStyleIdx="1" presStyleCnt="4">
        <dgm:presLayoutVars>
          <dgm:chMax val="0"/>
          <dgm:bulletEnabled val="1"/>
        </dgm:presLayoutVars>
      </dgm:prSet>
      <dgm:spPr/>
      <dgm:t>
        <a:bodyPr/>
        <a:lstStyle/>
        <a:p>
          <a:endParaRPr lang="en-US"/>
        </a:p>
      </dgm:t>
    </dgm:pt>
    <dgm:pt modelId="{B72612CF-F589-44DC-8699-66C22C8AB94C}" type="pres">
      <dgm:prSet presAssocID="{B59CECE5-10D3-49E9-9B31-033F97C6C824}" presName="connSite2" presStyleCnt="0"/>
      <dgm:spPr/>
    </dgm:pt>
    <dgm:pt modelId="{4FD1AC56-D88D-414C-8C0B-E680F4325538}" type="pres">
      <dgm:prSet presAssocID="{36B3A8D5-F1B8-4F5D-9687-6CC9C10AB98E}" presName="Name18" presStyleLbl="sibTrans2D1" presStyleIdx="1" presStyleCnt="3"/>
      <dgm:spPr/>
      <dgm:t>
        <a:bodyPr/>
        <a:lstStyle/>
        <a:p>
          <a:endParaRPr lang="en-US"/>
        </a:p>
      </dgm:t>
    </dgm:pt>
    <dgm:pt modelId="{C605BDA3-CDD3-4EA7-9106-87E2059BE8C5}" type="pres">
      <dgm:prSet presAssocID="{663066D9-1A1B-4033-A6CE-E2E9AA9459AD}" presName="composite1" presStyleCnt="0"/>
      <dgm:spPr/>
    </dgm:pt>
    <dgm:pt modelId="{65881C4C-358B-41B0-BD05-360D470E8DF1}" type="pres">
      <dgm:prSet presAssocID="{663066D9-1A1B-4033-A6CE-E2E9AA9459AD}" presName="dummyNode1" presStyleLbl="node1" presStyleIdx="1" presStyleCnt="4"/>
      <dgm:spPr/>
    </dgm:pt>
    <dgm:pt modelId="{8E4EB9D9-88B6-4B41-929C-8510236D0537}" type="pres">
      <dgm:prSet presAssocID="{663066D9-1A1B-4033-A6CE-E2E9AA9459AD}" presName="childNode1" presStyleLbl="bgAcc1" presStyleIdx="2" presStyleCnt="4">
        <dgm:presLayoutVars>
          <dgm:bulletEnabled val="1"/>
        </dgm:presLayoutVars>
      </dgm:prSet>
      <dgm:spPr>
        <a:xfrm>
          <a:off x="387190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8064A2">
              <a:hueOff val="0"/>
              <a:satOff val="0"/>
              <a:lumOff val="0"/>
              <a:alphaOff val="0"/>
            </a:srgbClr>
          </a:solidFill>
          <a:prstDash val="solid"/>
        </a:ln>
        <a:effectLst/>
      </dgm:spPr>
    </dgm:pt>
    <dgm:pt modelId="{DFADF356-02B5-4E22-9CA3-708AA3AAD969}" type="pres">
      <dgm:prSet presAssocID="{663066D9-1A1B-4033-A6CE-E2E9AA9459AD}" presName="childNode1tx" presStyleLbl="bgAcc1" presStyleIdx="2" presStyleCnt="4">
        <dgm:presLayoutVars>
          <dgm:bulletEnabled val="1"/>
        </dgm:presLayoutVars>
      </dgm:prSet>
      <dgm:spPr/>
    </dgm:pt>
    <dgm:pt modelId="{BF868104-C484-482F-818E-B798B9B61684}" type="pres">
      <dgm:prSet presAssocID="{663066D9-1A1B-4033-A6CE-E2E9AA9459AD}" presName="parentNode1" presStyleLbl="node1" presStyleIdx="2" presStyleCnt="4">
        <dgm:presLayoutVars>
          <dgm:chMax val="1"/>
          <dgm:bulletEnabled val="1"/>
        </dgm:presLayoutVars>
      </dgm:prSet>
      <dgm:spPr/>
      <dgm:t>
        <a:bodyPr/>
        <a:lstStyle/>
        <a:p>
          <a:endParaRPr lang="en-US"/>
        </a:p>
      </dgm:t>
    </dgm:pt>
    <dgm:pt modelId="{D9CA819F-2111-4CEC-B559-4A254F5B30B2}" type="pres">
      <dgm:prSet presAssocID="{663066D9-1A1B-4033-A6CE-E2E9AA9459AD}" presName="connSite1" presStyleCnt="0"/>
      <dgm:spPr/>
    </dgm:pt>
    <dgm:pt modelId="{2D0C7EA0-90EE-48A7-9EBF-21D2227D3CB1}" type="pres">
      <dgm:prSet presAssocID="{4A818195-9F39-4976-84F7-CBA484EBD428}" presName="Name9" presStyleLbl="sibTrans2D1" presStyleIdx="2" presStyleCnt="3"/>
      <dgm:spPr/>
      <dgm:t>
        <a:bodyPr/>
        <a:lstStyle/>
        <a:p>
          <a:endParaRPr lang="en-US"/>
        </a:p>
      </dgm:t>
    </dgm:pt>
    <dgm:pt modelId="{3D1CC126-F8B7-4C91-9634-186A8E2BA86A}" type="pres">
      <dgm:prSet presAssocID="{75947C9C-F417-4822-B5FD-DE7397F8A123}" presName="composite2" presStyleCnt="0"/>
      <dgm:spPr/>
    </dgm:pt>
    <dgm:pt modelId="{73F0A7AA-1609-4822-A0D9-6D824ADEE6DF}" type="pres">
      <dgm:prSet presAssocID="{75947C9C-F417-4822-B5FD-DE7397F8A123}" presName="dummyNode2" presStyleLbl="node1" presStyleIdx="2" presStyleCnt="4"/>
      <dgm:spPr/>
    </dgm:pt>
    <dgm:pt modelId="{77F3FEA4-C4B4-4FEB-BA0E-F17DDE373E45}" type="pres">
      <dgm:prSet presAssocID="{75947C9C-F417-4822-B5FD-DE7397F8A123}" presName="childNode2" presStyleLbl="bgAcc1" presStyleIdx="3" presStyleCnt="4">
        <dgm:presLayoutVars>
          <dgm:bulletEnabled val="1"/>
        </dgm:presLayoutVars>
      </dgm:prSet>
      <dgm:spPr>
        <a:xfrm>
          <a:off x="5805636" y="1833021"/>
          <a:ext cx="1560344" cy="1286957"/>
        </a:xfrm>
        <a:prstGeom prst="roundRect">
          <a:avLst>
            <a:gd name="adj" fmla="val 10000"/>
          </a:avLst>
        </a:prstGeom>
        <a:solidFill>
          <a:sysClr val="window" lastClr="FFFFFF">
            <a:alpha val="90000"/>
            <a:hueOff val="0"/>
            <a:satOff val="0"/>
            <a:lumOff val="0"/>
            <a:alphaOff val="0"/>
          </a:sysClr>
        </a:solidFill>
        <a:ln w="25400" cap="flat" cmpd="sng" algn="ctr">
          <a:solidFill>
            <a:srgbClr val="4BACC6">
              <a:hueOff val="0"/>
              <a:satOff val="0"/>
              <a:lumOff val="0"/>
              <a:alphaOff val="0"/>
            </a:srgbClr>
          </a:solidFill>
          <a:prstDash val="solid"/>
        </a:ln>
        <a:effectLst/>
      </dgm:spPr>
    </dgm:pt>
    <dgm:pt modelId="{F44A52F3-90C0-4161-BE6C-DCB3ED308C88}" type="pres">
      <dgm:prSet presAssocID="{75947C9C-F417-4822-B5FD-DE7397F8A123}" presName="childNode2tx" presStyleLbl="bgAcc1" presStyleIdx="3" presStyleCnt="4">
        <dgm:presLayoutVars>
          <dgm:bulletEnabled val="1"/>
        </dgm:presLayoutVars>
      </dgm:prSet>
      <dgm:spPr/>
    </dgm:pt>
    <dgm:pt modelId="{47238BE4-A444-4811-9D4D-4B79D9D3195A}" type="pres">
      <dgm:prSet presAssocID="{75947C9C-F417-4822-B5FD-DE7397F8A123}" presName="parentNode2" presStyleLbl="node1" presStyleIdx="3" presStyleCnt="4">
        <dgm:presLayoutVars>
          <dgm:chMax val="0"/>
          <dgm:bulletEnabled val="1"/>
        </dgm:presLayoutVars>
      </dgm:prSet>
      <dgm:spPr/>
      <dgm:t>
        <a:bodyPr/>
        <a:lstStyle/>
        <a:p>
          <a:endParaRPr lang="en-US"/>
        </a:p>
      </dgm:t>
    </dgm:pt>
    <dgm:pt modelId="{DF0FD0E4-7E31-4859-AD8D-F05BAEDC0FA7}" type="pres">
      <dgm:prSet presAssocID="{75947C9C-F417-4822-B5FD-DE7397F8A123}" presName="connSite2" presStyleCnt="0"/>
      <dgm:spPr/>
    </dgm:pt>
  </dgm:ptLst>
  <dgm:cxnLst>
    <dgm:cxn modelId="{87E6B06F-102E-4FD1-B7A5-0E369FA55938}" type="presOf" srcId="{663066D9-1A1B-4033-A6CE-E2E9AA9459AD}" destId="{BF868104-C484-482F-818E-B798B9B61684}" srcOrd="0" destOrd="0" presId="urn:microsoft.com/office/officeart/2005/8/layout/hProcess4"/>
    <dgm:cxn modelId="{499030B0-31F6-4E91-A3B3-170546D82ED6}" type="presOf" srcId="{B59CECE5-10D3-49E9-9B31-033F97C6C824}" destId="{709F7577-4928-49C3-998F-828FDF62CEEB}" srcOrd="0" destOrd="0" presId="urn:microsoft.com/office/officeart/2005/8/layout/hProcess4"/>
    <dgm:cxn modelId="{00E78121-799B-481E-97D2-AF654112D996}" type="presOf" srcId="{4B847DE0-C7D7-4C14-A98A-21988A71CAFB}" destId="{92749579-4742-40CF-9618-0849CC861994}" srcOrd="0" destOrd="0" presId="urn:microsoft.com/office/officeart/2005/8/layout/hProcess4"/>
    <dgm:cxn modelId="{969E486E-19E0-47C7-A266-B294B2B2A353}" srcId="{4B847DE0-C7D7-4C14-A98A-21988A71CAFB}" destId="{7FE7E9A6-129B-47AC-95B3-443ED0938AB2}" srcOrd="0" destOrd="0" parTransId="{4209034A-0C00-487E-8AF6-50B82954C835}" sibTransId="{692CA7B0-62FC-4EB3-B1EC-2F4607FE2B1E}"/>
    <dgm:cxn modelId="{22841798-23B8-4EA5-AA5F-44B37CC97E36}" type="presOf" srcId="{75947C9C-F417-4822-B5FD-DE7397F8A123}" destId="{47238BE4-A444-4811-9D4D-4B79D9D3195A}" srcOrd="0" destOrd="0" presId="urn:microsoft.com/office/officeart/2005/8/layout/hProcess4"/>
    <dgm:cxn modelId="{2C9A27F1-1AD3-4FB1-B527-E9F24063ED3D}" srcId="{4B847DE0-C7D7-4C14-A98A-21988A71CAFB}" destId="{75947C9C-F417-4822-B5FD-DE7397F8A123}" srcOrd="3" destOrd="0" parTransId="{5A9BF8F1-53BE-427E-9724-A0E9FEEAA615}" sibTransId="{BD0B0467-83C6-4420-9E89-909EF15DA46D}"/>
    <dgm:cxn modelId="{7C3CF0EF-3AEB-4C5A-BDE8-3BF75FC155A7}" srcId="{4B847DE0-C7D7-4C14-A98A-21988A71CAFB}" destId="{B59CECE5-10D3-49E9-9B31-033F97C6C824}" srcOrd="1" destOrd="0" parTransId="{C43BF88C-CA3E-44D2-A518-297E68FCFB11}" sibTransId="{36B3A8D5-F1B8-4F5D-9687-6CC9C10AB98E}"/>
    <dgm:cxn modelId="{51096B5C-BDED-4CAD-AA26-A7A12C01E761}" type="presOf" srcId="{7FE7E9A6-129B-47AC-95B3-443ED0938AB2}" destId="{B983FA6E-6BEF-41C6-A4D6-47E261C09527}" srcOrd="0" destOrd="0" presId="urn:microsoft.com/office/officeart/2005/8/layout/hProcess4"/>
    <dgm:cxn modelId="{7DED1E63-DAB9-42D7-9B33-67BBA2784FF2}" type="presOf" srcId="{4A818195-9F39-4976-84F7-CBA484EBD428}" destId="{2D0C7EA0-90EE-48A7-9EBF-21D2227D3CB1}" srcOrd="0" destOrd="0" presId="urn:microsoft.com/office/officeart/2005/8/layout/hProcess4"/>
    <dgm:cxn modelId="{F1CC3C42-5112-4765-8D35-B7D728D2CE47}" type="presOf" srcId="{36B3A8D5-F1B8-4F5D-9687-6CC9C10AB98E}" destId="{4FD1AC56-D88D-414C-8C0B-E680F4325538}" srcOrd="0" destOrd="0" presId="urn:microsoft.com/office/officeart/2005/8/layout/hProcess4"/>
    <dgm:cxn modelId="{919A1BFC-4FD0-4D86-A70F-0CF0C81EA530}" type="presOf" srcId="{692CA7B0-62FC-4EB3-B1EC-2F4607FE2B1E}" destId="{06785E87-09ED-4896-ABD6-87C8530F45CA}" srcOrd="0" destOrd="0" presId="urn:microsoft.com/office/officeart/2005/8/layout/hProcess4"/>
    <dgm:cxn modelId="{6B861316-9CAA-431B-8E40-3ED9EAB34855}" srcId="{4B847DE0-C7D7-4C14-A98A-21988A71CAFB}" destId="{663066D9-1A1B-4033-A6CE-E2E9AA9459AD}" srcOrd="2" destOrd="0" parTransId="{3554A7D1-495B-4DD4-B69A-98254F00FBE4}" sibTransId="{4A818195-9F39-4976-84F7-CBA484EBD428}"/>
    <dgm:cxn modelId="{4B581EFB-080A-4441-817C-1CFB651711E4}" type="presParOf" srcId="{92749579-4742-40CF-9618-0849CC861994}" destId="{D1E7F0B2-D3DC-4A9B-B9B2-F36650C2EE4F}" srcOrd="0" destOrd="0" presId="urn:microsoft.com/office/officeart/2005/8/layout/hProcess4"/>
    <dgm:cxn modelId="{1C6B8CFD-4A4D-4DE7-8991-245A898307E5}" type="presParOf" srcId="{92749579-4742-40CF-9618-0849CC861994}" destId="{75C6B56D-0711-437E-8BDC-C465B9901C32}" srcOrd="1" destOrd="0" presId="urn:microsoft.com/office/officeart/2005/8/layout/hProcess4"/>
    <dgm:cxn modelId="{D4A3CDE3-D05D-4989-9FB8-68D75F297A72}" type="presParOf" srcId="{92749579-4742-40CF-9618-0849CC861994}" destId="{9C752A62-7D6C-472B-9CB8-66ED677E37A0}" srcOrd="2" destOrd="0" presId="urn:microsoft.com/office/officeart/2005/8/layout/hProcess4"/>
    <dgm:cxn modelId="{69F23ED4-C2B7-4B63-8433-5CB616195ECB}" type="presParOf" srcId="{9C752A62-7D6C-472B-9CB8-66ED677E37A0}" destId="{F18346EF-320C-41C1-B779-8497DA64B358}" srcOrd="0" destOrd="0" presId="urn:microsoft.com/office/officeart/2005/8/layout/hProcess4"/>
    <dgm:cxn modelId="{71655E49-A3B1-4EB5-804A-5EDFC276942B}" type="presParOf" srcId="{F18346EF-320C-41C1-B779-8497DA64B358}" destId="{3112CBC4-6A3E-4AEF-B646-1EB27EDD98AC}" srcOrd="0" destOrd="0" presId="urn:microsoft.com/office/officeart/2005/8/layout/hProcess4"/>
    <dgm:cxn modelId="{5137E9D8-6FDB-4D1C-AEE3-EFBCDBAE5858}" type="presParOf" srcId="{F18346EF-320C-41C1-B779-8497DA64B358}" destId="{4AECD6C0-01ED-4169-9283-DE3DB10E3D3C}" srcOrd="1" destOrd="0" presId="urn:microsoft.com/office/officeart/2005/8/layout/hProcess4"/>
    <dgm:cxn modelId="{C7B006F4-4A60-4D18-8656-B3D795F6F7B8}" type="presParOf" srcId="{F18346EF-320C-41C1-B779-8497DA64B358}" destId="{29A7F7D5-426C-4983-A3D0-4705F2D29FDB}" srcOrd="2" destOrd="0" presId="urn:microsoft.com/office/officeart/2005/8/layout/hProcess4"/>
    <dgm:cxn modelId="{DDE969DC-7DAE-46DD-AA7D-97262E03FB87}" type="presParOf" srcId="{F18346EF-320C-41C1-B779-8497DA64B358}" destId="{B983FA6E-6BEF-41C6-A4D6-47E261C09527}" srcOrd="3" destOrd="0" presId="urn:microsoft.com/office/officeart/2005/8/layout/hProcess4"/>
    <dgm:cxn modelId="{0A906CD4-16F0-48F7-B5E6-C5142616E382}" type="presParOf" srcId="{F18346EF-320C-41C1-B779-8497DA64B358}" destId="{FC18AF7C-3208-4EE8-886D-782095D5B442}" srcOrd="4" destOrd="0" presId="urn:microsoft.com/office/officeart/2005/8/layout/hProcess4"/>
    <dgm:cxn modelId="{4F3051D1-69F5-4854-855F-A3F01DFAA438}" type="presParOf" srcId="{9C752A62-7D6C-472B-9CB8-66ED677E37A0}" destId="{06785E87-09ED-4896-ABD6-87C8530F45CA}" srcOrd="1" destOrd="0" presId="urn:microsoft.com/office/officeart/2005/8/layout/hProcess4"/>
    <dgm:cxn modelId="{5562FF4E-5484-4E26-93A3-30DA8C765FB5}" type="presParOf" srcId="{9C752A62-7D6C-472B-9CB8-66ED677E37A0}" destId="{D3D2B049-A592-4F96-AAE5-557AFD052227}" srcOrd="2" destOrd="0" presId="urn:microsoft.com/office/officeart/2005/8/layout/hProcess4"/>
    <dgm:cxn modelId="{DDE92EBA-364B-4B20-B90C-B5893EC172C7}" type="presParOf" srcId="{D3D2B049-A592-4F96-AAE5-557AFD052227}" destId="{C948DEB9-7369-4704-B777-0C9944422BAA}" srcOrd="0" destOrd="0" presId="urn:microsoft.com/office/officeart/2005/8/layout/hProcess4"/>
    <dgm:cxn modelId="{CBDBCCB2-C7BC-450B-A3CA-873834770AC7}" type="presParOf" srcId="{D3D2B049-A592-4F96-AAE5-557AFD052227}" destId="{E6A2E123-25BA-44EC-B4E8-AFFFD1FEEFD9}" srcOrd="1" destOrd="0" presId="urn:microsoft.com/office/officeart/2005/8/layout/hProcess4"/>
    <dgm:cxn modelId="{5ED92289-7995-49E2-A6FB-DA28C35955BB}" type="presParOf" srcId="{D3D2B049-A592-4F96-AAE5-557AFD052227}" destId="{E9B12477-153A-4C58-871A-D456BD98D52D}" srcOrd="2" destOrd="0" presId="urn:microsoft.com/office/officeart/2005/8/layout/hProcess4"/>
    <dgm:cxn modelId="{0ABED03A-DBB4-459F-A6C4-EDEB59369DE2}" type="presParOf" srcId="{D3D2B049-A592-4F96-AAE5-557AFD052227}" destId="{709F7577-4928-49C3-998F-828FDF62CEEB}" srcOrd="3" destOrd="0" presId="urn:microsoft.com/office/officeart/2005/8/layout/hProcess4"/>
    <dgm:cxn modelId="{81B11E58-8C1F-4D3C-BF4A-2DFD791421D4}" type="presParOf" srcId="{D3D2B049-A592-4F96-AAE5-557AFD052227}" destId="{B72612CF-F589-44DC-8699-66C22C8AB94C}" srcOrd="4" destOrd="0" presId="urn:microsoft.com/office/officeart/2005/8/layout/hProcess4"/>
    <dgm:cxn modelId="{EE806564-F696-4B3B-AA00-20F298F1E1B7}" type="presParOf" srcId="{9C752A62-7D6C-472B-9CB8-66ED677E37A0}" destId="{4FD1AC56-D88D-414C-8C0B-E680F4325538}" srcOrd="3" destOrd="0" presId="urn:microsoft.com/office/officeart/2005/8/layout/hProcess4"/>
    <dgm:cxn modelId="{4593F583-41A6-46EA-ACBE-4D4FF336E10C}" type="presParOf" srcId="{9C752A62-7D6C-472B-9CB8-66ED677E37A0}" destId="{C605BDA3-CDD3-4EA7-9106-87E2059BE8C5}" srcOrd="4" destOrd="0" presId="urn:microsoft.com/office/officeart/2005/8/layout/hProcess4"/>
    <dgm:cxn modelId="{E230965C-DADD-4DA4-9F46-74D0E1CC021F}" type="presParOf" srcId="{C605BDA3-CDD3-4EA7-9106-87E2059BE8C5}" destId="{65881C4C-358B-41B0-BD05-360D470E8DF1}" srcOrd="0" destOrd="0" presId="urn:microsoft.com/office/officeart/2005/8/layout/hProcess4"/>
    <dgm:cxn modelId="{2515DA37-E592-47E4-8B0F-734C08BB3A10}" type="presParOf" srcId="{C605BDA3-CDD3-4EA7-9106-87E2059BE8C5}" destId="{8E4EB9D9-88B6-4B41-929C-8510236D0537}" srcOrd="1" destOrd="0" presId="urn:microsoft.com/office/officeart/2005/8/layout/hProcess4"/>
    <dgm:cxn modelId="{788DD1F5-240A-4620-91CE-F6CCB8977932}" type="presParOf" srcId="{C605BDA3-CDD3-4EA7-9106-87E2059BE8C5}" destId="{DFADF356-02B5-4E22-9CA3-708AA3AAD969}" srcOrd="2" destOrd="0" presId="urn:microsoft.com/office/officeart/2005/8/layout/hProcess4"/>
    <dgm:cxn modelId="{00FF2E73-6DDD-4712-826E-B45EF973A5FA}" type="presParOf" srcId="{C605BDA3-CDD3-4EA7-9106-87E2059BE8C5}" destId="{BF868104-C484-482F-818E-B798B9B61684}" srcOrd="3" destOrd="0" presId="urn:microsoft.com/office/officeart/2005/8/layout/hProcess4"/>
    <dgm:cxn modelId="{73D40071-14E7-485A-992D-D6CC24F13AE0}" type="presParOf" srcId="{C605BDA3-CDD3-4EA7-9106-87E2059BE8C5}" destId="{D9CA819F-2111-4CEC-B559-4A254F5B30B2}" srcOrd="4" destOrd="0" presId="urn:microsoft.com/office/officeart/2005/8/layout/hProcess4"/>
    <dgm:cxn modelId="{83EB6E98-9B47-4D1A-8C1A-8F4A1A536701}" type="presParOf" srcId="{9C752A62-7D6C-472B-9CB8-66ED677E37A0}" destId="{2D0C7EA0-90EE-48A7-9EBF-21D2227D3CB1}" srcOrd="5" destOrd="0" presId="urn:microsoft.com/office/officeart/2005/8/layout/hProcess4"/>
    <dgm:cxn modelId="{A5CDDA0A-04F2-4BEE-AAA0-A083F1A8E6E1}" type="presParOf" srcId="{9C752A62-7D6C-472B-9CB8-66ED677E37A0}" destId="{3D1CC126-F8B7-4C91-9634-186A8E2BA86A}" srcOrd="6" destOrd="0" presId="urn:microsoft.com/office/officeart/2005/8/layout/hProcess4"/>
    <dgm:cxn modelId="{E16CE202-4241-4E57-B4B6-2960F6C73885}" type="presParOf" srcId="{3D1CC126-F8B7-4C91-9634-186A8E2BA86A}" destId="{73F0A7AA-1609-4822-A0D9-6D824ADEE6DF}" srcOrd="0" destOrd="0" presId="urn:microsoft.com/office/officeart/2005/8/layout/hProcess4"/>
    <dgm:cxn modelId="{F204E121-D6FF-451D-8416-50EEB84DF115}" type="presParOf" srcId="{3D1CC126-F8B7-4C91-9634-186A8E2BA86A}" destId="{77F3FEA4-C4B4-4FEB-BA0E-F17DDE373E45}" srcOrd="1" destOrd="0" presId="urn:microsoft.com/office/officeart/2005/8/layout/hProcess4"/>
    <dgm:cxn modelId="{CA4785B1-7174-4014-9A2D-F644DFD0482D}" type="presParOf" srcId="{3D1CC126-F8B7-4C91-9634-186A8E2BA86A}" destId="{F44A52F3-90C0-4161-BE6C-DCB3ED308C88}" srcOrd="2" destOrd="0" presId="urn:microsoft.com/office/officeart/2005/8/layout/hProcess4"/>
    <dgm:cxn modelId="{A62CB8C1-ABFF-4FAD-A582-6E8B9F55CEBC}" type="presParOf" srcId="{3D1CC126-F8B7-4C91-9634-186A8E2BA86A}" destId="{47238BE4-A444-4811-9D4D-4B79D9D3195A}" srcOrd="3" destOrd="0" presId="urn:microsoft.com/office/officeart/2005/8/layout/hProcess4"/>
    <dgm:cxn modelId="{9B7EF241-82E5-4F16-9F8B-1B0C28C1399A}" type="presParOf" srcId="{3D1CC126-F8B7-4C91-9634-186A8E2BA86A}" destId="{DF0FD0E4-7E31-4859-AD8D-F05BAEDC0FA7}"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F26545-7A88-47A1-B5FF-F6D849594D8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F346B02F-29A8-45DC-BE75-6D09AA83D9B4}">
      <dgm:prSet phldrT="[Text]"/>
      <dgm:spPr/>
      <dgm:t>
        <a:bodyPr/>
        <a:lstStyle/>
        <a:p>
          <a:r>
            <a:rPr lang="en-GB" b="1" dirty="0" smtClean="0"/>
            <a:t>Strategic plans</a:t>
          </a:r>
          <a:endParaRPr lang="en-GB" b="1" dirty="0"/>
        </a:p>
      </dgm:t>
    </dgm:pt>
    <dgm:pt modelId="{8D5F2BBB-A548-4C97-ADC3-5639A259063D}" type="parTrans" cxnId="{9E63A962-5EA5-40E0-9824-F7F1F7B2155B}">
      <dgm:prSet/>
      <dgm:spPr/>
      <dgm:t>
        <a:bodyPr/>
        <a:lstStyle/>
        <a:p>
          <a:endParaRPr lang="en-GB"/>
        </a:p>
      </dgm:t>
    </dgm:pt>
    <dgm:pt modelId="{CE0CB5CC-A6B5-4820-B7D6-332CED5CB026}" type="sibTrans" cxnId="{9E63A962-5EA5-40E0-9824-F7F1F7B2155B}">
      <dgm:prSet/>
      <dgm:spPr/>
      <dgm:t>
        <a:bodyPr/>
        <a:lstStyle/>
        <a:p>
          <a:endParaRPr lang="en-GB"/>
        </a:p>
      </dgm:t>
    </dgm:pt>
    <dgm:pt modelId="{CFF3FB72-67BE-4DA3-B327-1F95687012AB}">
      <dgm:prSet phldrT="[Text]"/>
      <dgm:spPr/>
      <dgm:t>
        <a:bodyPr/>
        <a:lstStyle/>
        <a:p>
          <a:r>
            <a:rPr lang="en-GB" b="1" dirty="0" smtClean="0"/>
            <a:t>Management plans</a:t>
          </a:r>
          <a:endParaRPr lang="en-GB" b="1" dirty="0"/>
        </a:p>
      </dgm:t>
    </dgm:pt>
    <dgm:pt modelId="{3A61BB5F-034D-4F67-B934-2A60A64B25C4}" type="parTrans" cxnId="{52CCDC6E-8D92-41F3-97A4-983A481D88A8}">
      <dgm:prSet/>
      <dgm:spPr/>
      <dgm:t>
        <a:bodyPr/>
        <a:lstStyle/>
        <a:p>
          <a:endParaRPr lang="en-GB"/>
        </a:p>
      </dgm:t>
    </dgm:pt>
    <dgm:pt modelId="{47EAA727-9812-4E3E-A048-C978237CFB01}" type="sibTrans" cxnId="{52CCDC6E-8D92-41F3-97A4-983A481D88A8}">
      <dgm:prSet/>
      <dgm:spPr/>
      <dgm:t>
        <a:bodyPr/>
        <a:lstStyle/>
        <a:p>
          <a:endParaRPr lang="en-GB"/>
        </a:p>
      </dgm:t>
    </dgm:pt>
    <dgm:pt modelId="{F64DAF27-D378-45F2-BDBB-49E4C1E5ECC9}">
      <dgm:prSet phldrT="[Text]"/>
      <dgm:spPr/>
      <dgm:t>
        <a:bodyPr/>
        <a:lstStyle/>
        <a:p>
          <a:r>
            <a:rPr lang="en-GB" b="1" dirty="0" smtClean="0"/>
            <a:t>Operational plans</a:t>
          </a:r>
          <a:endParaRPr lang="en-GB" b="1" dirty="0"/>
        </a:p>
      </dgm:t>
    </dgm:pt>
    <dgm:pt modelId="{1887B97D-CA48-4359-A697-53269509F8D0}" type="parTrans" cxnId="{7015219E-B975-4975-9CD7-AE6B4FFC7A02}">
      <dgm:prSet/>
      <dgm:spPr/>
      <dgm:t>
        <a:bodyPr/>
        <a:lstStyle/>
        <a:p>
          <a:endParaRPr lang="en-GB"/>
        </a:p>
      </dgm:t>
    </dgm:pt>
    <dgm:pt modelId="{B0567C1E-EF5F-4884-957F-8B12B99E2C9A}" type="sibTrans" cxnId="{7015219E-B975-4975-9CD7-AE6B4FFC7A02}">
      <dgm:prSet/>
      <dgm:spPr/>
      <dgm:t>
        <a:bodyPr/>
        <a:lstStyle/>
        <a:p>
          <a:endParaRPr lang="en-GB"/>
        </a:p>
      </dgm:t>
    </dgm:pt>
    <dgm:pt modelId="{E0308034-8FB3-42A9-8C64-C9523C560345}">
      <dgm:prSet phldrT="[Text]"/>
      <dgm:spPr/>
      <dgm:t>
        <a:bodyPr/>
        <a:lstStyle/>
        <a:p>
          <a:r>
            <a:rPr lang="en-GB" b="1" dirty="0" smtClean="0"/>
            <a:t>Operational plans</a:t>
          </a:r>
          <a:endParaRPr lang="en-GB" b="1" dirty="0"/>
        </a:p>
      </dgm:t>
    </dgm:pt>
    <dgm:pt modelId="{F98C96E3-EACF-46A9-BE5F-80FAB19E17CC}" type="parTrans" cxnId="{DD317113-DCE1-408F-950E-5EC45A9F9ADF}">
      <dgm:prSet/>
      <dgm:spPr/>
      <dgm:t>
        <a:bodyPr/>
        <a:lstStyle/>
        <a:p>
          <a:endParaRPr lang="en-GB"/>
        </a:p>
      </dgm:t>
    </dgm:pt>
    <dgm:pt modelId="{295A75FD-781F-4314-BA09-344FE8CFAFF1}" type="sibTrans" cxnId="{DD317113-DCE1-408F-950E-5EC45A9F9ADF}">
      <dgm:prSet/>
      <dgm:spPr/>
      <dgm:t>
        <a:bodyPr/>
        <a:lstStyle/>
        <a:p>
          <a:endParaRPr lang="en-GB"/>
        </a:p>
      </dgm:t>
    </dgm:pt>
    <dgm:pt modelId="{2A275EC1-69CD-48E6-AB59-9C91C3FE9E53}">
      <dgm:prSet phldrT="[Text]"/>
      <dgm:spPr/>
      <dgm:t>
        <a:bodyPr/>
        <a:lstStyle/>
        <a:p>
          <a:r>
            <a:rPr lang="en-GB" b="1" dirty="0" smtClean="0"/>
            <a:t>Management plans</a:t>
          </a:r>
          <a:endParaRPr lang="en-GB" b="1" dirty="0"/>
        </a:p>
      </dgm:t>
    </dgm:pt>
    <dgm:pt modelId="{DE4F1134-48FB-4A47-8EC2-B0EE99F81DA0}" type="parTrans" cxnId="{9437EDDA-0B79-4558-96CE-E9DDE0DE8D6A}">
      <dgm:prSet/>
      <dgm:spPr/>
      <dgm:t>
        <a:bodyPr/>
        <a:lstStyle/>
        <a:p>
          <a:endParaRPr lang="en-GB"/>
        </a:p>
      </dgm:t>
    </dgm:pt>
    <dgm:pt modelId="{E7502A81-00FB-4AE6-8A67-000203A5A64E}" type="sibTrans" cxnId="{9437EDDA-0B79-4558-96CE-E9DDE0DE8D6A}">
      <dgm:prSet/>
      <dgm:spPr/>
      <dgm:t>
        <a:bodyPr/>
        <a:lstStyle/>
        <a:p>
          <a:endParaRPr lang="en-GB"/>
        </a:p>
      </dgm:t>
    </dgm:pt>
    <dgm:pt modelId="{1F33570C-8D58-4905-B562-E61A555ED917}">
      <dgm:prSet phldrT="[Text]"/>
      <dgm:spPr/>
      <dgm:t>
        <a:bodyPr/>
        <a:lstStyle/>
        <a:p>
          <a:r>
            <a:rPr lang="en-GB" b="1" dirty="0" smtClean="0"/>
            <a:t>Operational plans</a:t>
          </a:r>
          <a:endParaRPr lang="en-GB" b="1" dirty="0"/>
        </a:p>
      </dgm:t>
    </dgm:pt>
    <dgm:pt modelId="{847F6021-2E04-4EC1-9887-E2E798E73955}" type="parTrans" cxnId="{DB4DABE5-5839-4712-9668-7D55E0558BD7}">
      <dgm:prSet/>
      <dgm:spPr/>
      <dgm:t>
        <a:bodyPr/>
        <a:lstStyle/>
        <a:p>
          <a:endParaRPr lang="en-GB"/>
        </a:p>
      </dgm:t>
    </dgm:pt>
    <dgm:pt modelId="{A6B0F056-FA65-459A-92D0-EB5E62D58862}" type="sibTrans" cxnId="{DB4DABE5-5839-4712-9668-7D55E0558BD7}">
      <dgm:prSet/>
      <dgm:spPr/>
      <dgm:t>
        <a:bodyPr/>
        <a:lstStyle/>
        <a:p>
          <a:endParaRPr lang="en-GB"/>
        </a:p>
      </dgm:t>
    </dgm:pt>
    <dgm:pt modelId="{F0C857F3-AA66-4D44-92C3-943483136613}" type="pres">
      <dgm:prSet presAssocID="{CDF26545-7A88-47A1-B5FF-F6D849594D86}" presName="hierChild1" presStyleCnt="0">
        <dgm:presLayoutVars>
          <dgm:chPref val="1"/>
          <dgm:dir/>
          <dgm:animOne val="branch"/>
          <dgm:animLvl val="lvl"/>
          <dgm:resizeHandles/>
        </dgm:presLayoutVars>
      </dgm:prSet>
      <dgm:spPr/>
      <dgm:t>
        <a:bodyPr/>
        <a:lstStyle/>
        <a:p>
          <a:endParaRPr lang="en-GB"/>
        </a:p>
      </dgm:t>
    </dgm:pt>
    <dgm:pt modelId="{55936E94-7A26-472C-9AA6-CBA8DE14A616}" type="pres">
      <dgm:prSet presAssocID="{F346B02F-29A8-45DC-BE75-6D09AA83D9B4}" presName="hierRoot1" presStyleCnt="0"/>
      <dgm:spPr/>
    </dgm:pt>
    <dgm:pt modelId="{DA98FCA7-9DD2-4BE9-BB71-D5A816CFC70F}" type="pres">
      <dgm:prSet presAssocID="{F346B02F-29A8-45DC-BE75-6D09AA83D9B4}" presName="composite" presStyleCnt="0"/>
      <dgm:spPr/>
    </dgm:pt>
    <dgm:pt modelId="{F184809A-F7AA-45CF-9B54-4BB0D8313A5A}" type="pres">
      <dgm:prSet presAssocID="{F346B02F-29A8-45DC-BE75-6D09AA83D9B4}" presName="background" presStyleLbl="node0" presStyleIdx="0" presStyleCnt="1"/>
      <dgm:spPr/>
    </dgm:pt>
    <dgm:pt modelId="{2B8083CD-E889-4D23-87A3-FD0A7BBC5448}" type="pres">
      <dgm:prSet presAssocID="{F346B02F-29A8-45DC-BE75-6D09AA83D9B4}" presName="text" presStyleLbl="fgAcc0" presStyleIdx="0" presStyleCnt="1" custScaleX="139139">
        <dgm:presLayoutVars>
          <dgm:chPref val="3"/>
        </dgm:presLayoutVars>
      </dgm:prSet>
      <dgm:spPr/>
      <dgm:t>
        <a:bodyPr/>
        <a:lstStyle/>
        <a:p>
          <a:endParaRPr lang="en-GB"/>
        </a:p>
      </dgm:t>
    </dgm:pt>
    <dgm:pt modelId="{22FC3EA7-292E-4990-9821-4C794D70A715}" type="pres">
      <dgm:prSet presAssocID="{F346B02F-29A8-45DC-BE75-6D09AA83D9B4}" presName="hierChild2" presStyleCnt="0"/>
      <dgm:spPr/>
    </dgm:pt>
    <dgm:pt modelId="{39AA42E7-FCAA-4485-964D-ACFFD9F3A3B1}" type="pres">
      <dgm:prSet presAssocID="{3A61BB5F-034D-4F67-B934-2A60A64B25C4}" presName="Name10" presStyleLbl="parChTrans1D2" presStyleIdx="0" presStyleCnt="2"/>
      <dgm:spPr/>
      <dgm:t>
        <a:bodyPr/>
        <a:lstStyle/>
        <a:p>
          <a:endParaRPr lang="en-GB"/>
        </a:p>
      </dgm:t>
    </dgm:pt>
    <dgm:pt modelId="{5B1039B0-2E28-4212-8367-97B555C4A09D}" type="pres">
      <dgm:prSet presAssocID="{CFF3FB72-67BE-4DA3-B327-1F95687012AB}" presName="hierRoot2" presStyleCnt="0"/>
      <dgm:spPr/>
    </dgm:pt>
    <dgm:pt modelId="{58F5CD92-377F-4B50-B7BD-E90243D8DAF0}" type="pres">
      <dgm:prSet presAssocID="{CFF3FB72-67BE-4DA3-B327-1F95687012AB}" presName="composite2" presStyleCnt="0"/>
      <dgm:spPr/>
    </dgm:pt>
    <dgm:pt modelId="{8CB12A17-E872-45C4-AC61-787FEEB489FD}" type="pres">
      <dgm:prSet presAssocID="{CFF3FB72-67BE-4DA3-B327-1F95687012AB}" presName="background2" presStyleLbl="node2" presStyleIdx="0" presStyleCnt="2"/>
      <dgm:spPr/>
    </dgm:pt>
    <dgm:pt modelId="{4971E4DB-8F0F-42E0-AE23-FD9202FD6996}" type="pres">
      <dgm:prSet presAssocID="{CFF3FB72-67BE-4DA3-B327-1F95687012AB}" presName="text2" presStyleLbl="fgAcc2" presStyleIdx="0" presStyleCnt="2">
        <dgm:presLayoutVars>
          <dgm:chPref val="3"/>
        </dgm:presLayoutVars>
      </dgm:prSet>
      <dgm:spPr/>
      <dgm:t>
        <a:bodyPr/>
        <a:lstStyle/>
        <a:p>
          <a:endParaRPr lang="en-GB"/>
        </a:p>
      </dgm:t>
    </dgm:pt>
    <dgm:pt modelId="{30AC7870-ADD4-4D67-A0E0-71B3B80CB551}" type="pres">
      <dgm:prSet presAssocID="{CFF3FB72-67BE-4DA3-B327-1F95687012AB}" presName="hierChild3" presStyleCnt="0"/>
      <dgm:spPr/>
    </dgm:pt>
    <dgm:pt modelId="{D9476119-E309-4769-AF7A-F02F496B9318}" type="pres">
      <dgm:prSet presAssocID="{1887B97D-CA48-4359-A697-53269509F8D0}" presName="Name17" presStyleLbl="parChTrans1D3" presStyleIdx="0" presStyleCnt="3"/>
      <dgm:spPr/>
      <dgm:t>
        <a:bodyPr/>
        <a:lstStyle/>
        <a:p>
          <a:endParaRPr lang="en-GB"/>
        </a:p>
      </dgm:t>
    </dgm:pt>
    <dgm:pt modelId="{F5183878-0417-4B29-B4AB-35D53AE417A8}" type="pres">
      <dgm:prSet presAssocID="{F64DAF27-D378-45F2-BDBB-49E4C1E5ECC9}" presName="hierRoot3" presStyleCnt="0"/>
      <dgm:spPr/>
    </dgm:pt>
    <dgm:pt modelId="{84F7BF92-B8F4-460C-A6CC-1DE341B80D55}" type="pres">
      <dgm:prSet presAssocID="{F64DAF27-D378-45F2-BDBB-49E4C1E5ECC9}" presName="composite3" presStyleCnt="0"/>
      <dgm:spPr/>
    </dgm:pt>
    <dgm:pt modelId="{B0C95DFB-F9B3-48FA-98E5-C564C7C37508}" type="pres">
      <dgm:prSet presAssocID="{F64DAF27-D378-45F2-BDBB-49E4C1E5ECC9}" presName="background3" presStyleLbl="node3" presStyleIdx="0" presStyleCnt="3"/>
      <dgm:spPr/>
    </dgm:pt>
    <dgm:pt modelId="{6BD86FCB-9B47-4B0A-BA94-71B55E132568}" type="pres">
      <dgm:prSet presAssocID="{F64DAF27-D378-45F2-BDBB-49E4C1E5ECC9}" presName="text3" presStyleLbl="fgAcc3" presStyleIdx="0" presStyleCnt="3">
        <dgm:presLayoutVars>
          <dgm:chPref val="3"/>
        </dgm:presLayoutVars>
      </dgm:prSet>
      <dgm:spPr/>
      <dgm:t>
        <a:bodyPr/>
        <a:lstStyle/>
        <a:p>
          <a:endParaRPr lang="en-GB"/>
        </a:p>
      </dgm:t>
    </dgm:pt>
    <dgm:pt modelId="{C518BDCB-F592-44AF-9916-89965820BFE0}" type="pres">
      <dgm:prSet presAssocID="{F64DAF27-D378-45F2-BDBB-49E4C1E5ECC9}" presName="hierChild4" presStyleCnt="0"/>
      <dgm:spPr/>
    </dgm:pt>
    <dgm:pt modelId="{1FD87F85-9E87-4591-8CC7-0F5E2310E614}" type="pres">
      <dgm:prSet presAssocID="{F98C96E3-EACF-46A9-BE5F-80FAB19E17CC}" presName="Name17" presStyleLbl="parChTrans1D3" presStyleIdx="1" presStyleCnt="3"/>
      <dgm:spPr/>
      <dgm:t>
        <a:bodyPr/>
        <a:lstStyle/>
        <a:p>
          <a:endParaRPr lang="en-GB"/>
        </a:p>
      </dgm:t>
    </dgm:pt>
    <dgm:pt modelId="{FD9C0B33-9CB1-4B41-A5DE-B2997B4D78D2}" type="pres">
      <dgm:prSet presAssocID="{E0308034-8FB3-42A9-8C64-C9523C560345}" presName="hierRoot3" presStyleCnt="0"/>
      <dgm:spPr/>
    </dgm:pt>
    <dgm:pt modelId="{06F52B62-F0DE-4406-873F-3B040D19002F}" type="pres">
      <dgm:prSet presAssocID="{E0308034-8FB3-42A9-8C64-C9523C560345}" presName="composite3" presStyleCnt="0"/>
      <dgm:spPr/>
    </dgm:pt>
    <dgm:pt modelId="{0B99AEE4-138B-41DA-BBD0-C41E097BB2A3}" type="pres">
      <dgm:prSet presAssocID="{E0308034-8FB3-42A9-8C64-C9523C560345}" presName="background3" presStyleLbl="node3" presStyleIdx="1" presStyleCnt="3"/>
      <dgm:spPr/>
    </dgm:pt>
    <dgm:pt modelId="{5BBC92F4-CBF5-4074-8F34-A2F3B77B4DE4}" type="pres">
      <dgm:prSet presAssocID="{E0308034-8FB3-42A9-8C64-C9523C560345}" presName="text3" presStyleLbl="fgAcc3" presStyleIdx="1" presStyleCnt="3">
        <dgm:presLayoutVars>
          <dgm:chPref val="3"/>
        </dgm:presLayoutVars>
      </dgm:prSet>
      <dgm:spPr/>
      <dgm:t>
        <a:bodyPr/>
        <a:lstStyle/>
        <a:p>
          <a:endParaRPr lang="en-GB"/>
        </a:p>
      </dgm:t>
    </dgm:pt>
    <dgm:pt modelId="{CFF40159-0119-4705-986C-10B82D03ADEE}" type="pres">
      <dgm:prSet presAssocID="{E0308034-8FB3-42A9-8C64-C9523C560345}" presName="hierChild4" presStyleCnt="0"/>
      <dgm:spPr/>
    </dgm:pt>
    <dgm:pt modelId="{6B255500-196F-420E-A572-38F11B101F39}" type="pres">
      <dgm:prSet presAssocID="{DE4F1134-48FB-4A47-8EC2-B0EE99F81DA0}" presName="Name10" presStyleLbl="parChTrans1D2" presStyleIdx="1" presStyleCnt="2"/>
      <dgm:spPr/>
      <dgm:t>
        <a:bodyPr/>
        <a:lstStyle/>
        <a:p>
          <a:endParaRPr lang="en-GB"/>
        </a:p>
      </dgm:t>
    </dgm:pt>
    <dgm:pt modelId="{3D3D33F2-D89D-4C15-9EF4-755464DC5B93}" type="pres">
      <dgm:prSet presAssocID="{2A275EC1-69CD-48E6-AB59-9C91C3FE9E53}" presName="hierRoot2" presStyleCnt="0"/>
      <dgm:spPr/>
    </dgm:pt>
    <dgm:pt modelId="{0BE65001-6EBC-4F22-A279-6ED6EFFFBB57}" type="pres">
      <dgm:prSet presAssocID="{2A275EC1-69CD-48E6-AB59-9C91C3FE9E53}" presName="composite2" presStyleCnt="0"/>
      <dgm:spPr/>
    </dgm:pt>
    <dgm:pt modelId="{B5EBD56F-B630-420D-B728-F123E3E74983}" type="pres">
      <dgm:prSet presAssocID="{2A275EC1-69CD-48E6-AB59-9C91C3FE9E53}" presName="background2" presStyleLbl="node2" presStyleIdx="1" presStyleCnt="2"/>
      <dgm:spPr/>
    </dgm:pt>
    <dgm:pt modelId="{2A56BA1E-78C6-462F-882D-DC494A77EDF5}" type="pres">
      <dgm:prSet presAssocID="{2A275EC1-69CD-48E6-AB59-9C91C3FE9E53}" presName="text2" presStyleLbl="fgAcc2" presStyleIdx="1" presStyleCnt="2">
        <dgm:presLayoutVars>
          <dgm:chPref val="3"/>
        </dgm:presLayoutVars>
      </dgm:prSet>
      <dgm:spPr/>
      <dgm:t>
        <a:bodyPr/>
        <a:lstStyle/>
        <a:p>
          <a:endParaRPr lang="en-GB"/>
        </a:p>
      </dgm:t>
    </dgm:pt>
    <dgm:pt modelId="{8B446DB8-3CAD-4EFA-AA76-3F1116A04D72}" type="pres">
      <dgm:prSet presAssocID="{2A275EC1-69CD-48E6-AB59-9C91C3FE9E53}" presName="hierChild3" presStyleCnt="0"/>
      <dgm:spPr/>
    </dgm:pt>
    <dgm:pt modelId="{34A7E308-043D-4D56-AB54-CE5451EBB8F6}" type="pres">
      <dgm:prSet presAssocID="{847F6021-2E04-4EC1-9887-E2E798E73955}" presName="Name17" presStyleLbl="parChTrans1D3" presStyleIdx="2" presStyleCnt="3"/>
      <dgm:spPr/>
      <dgm:t>
        <a:bodyPr/>
        <a:lstStyle/>
        <a:p>
          <a:endParaRPr lang="en-GB"/>
        </a:p>
      </dgm:t>
    </dgm:pt>
    <dgm:pt modelId="{293BF38D-4521-43C5-87F4-69FA2A4BF498}" type="pres">
      <dgm:prSet presAssocID="{1F33570C-8D58-4905-B562-E61A555ED917}" presName="hierRoot3" presStyleCnt="0"/>
      <dgm:spPr/>
    </dgm:pt>
    <dgm:pt modelId="{BF7B54B7-80EA-400F-A611-1B2D718608DB}" type="pres">
      <dgm:prSet presAssocID="{1F33570C-8D58-4905-B562-E61A555ED917}" presName="composite3" presStyleCnt="0"/>
      <dgm:spPr/>
    </dgm:pt>
    <dgm:pt modelId="{53EF4371-6528-4605-9C1A-08E6B31855A6}" type="pres">
      <dgm:prSet presAssocID="{1F33570C-8D58-4905-B562-E61A555ED917}" presName="background3" presStyleLbl="node3" presStyleIdx="2" presStyleCnt="3"/>
      <dgm:spPr/>
    </dgm:pt>
    <dgm:pt modelId="{249D1814-362F-448D-8A82-FAC025E47022}" type="pres">
      <dgm:prSet presAssocID="{1F33570C-8D58-4905-B562-E61A555ED917}" presName="text3" presStyleLbl="fgAcc3" presStyleIdx="2" presStyleCnt="3">
        <dgm:presLayoutVars>
          <dgm:chPref val="3"/>
        </dgm:presLayoutVars>
      </dgm:prSet>
      <dgm:spPr/>
      <dgm:t>
        <a:bodyPr/>
        <a:lstStyle/>
        <a:p>
          <a:endParaRPr lang="en-GB"/>
        </a:p>
      </dgm:t>
    </dgm:pt>
    <dgm:pt modelId="{53F62AAA-A09E-4EFD-8E1A-DBE4399CBE39}" type="pres">
      <dgm:prSet presAssocID="{1F33570C-8D58-4905-B562-E61A555ED917}" presName="hierChild4" presStyleCnt="0"/>
      <dgm:spPr/>
    </dgm:pt>
  </dgm:ptLst>
  <dgm:cxnLst>
    <dgm:cxn modelId="{81B3E068-770E-4119-9D3B-A38E6E6B0DA3}" type="presOf" srcId="{3A61BB5F-034D-4F67-B934-2A60A64B25C4}" destId="{39AA42E7-FCAA-4485-964D-ACFFD9F3A3B1}" srcOrd="0" destOrd="0" presId="urn:microsoft.com/office/officeart/2005/8/layout/hierarchy1"/>
    <dgm:cxn modelId="{E89BAF48-953E-4193-8C26-5F721FCB7D98}" type="presOf" srcId="{CFF3FB72-67BE-4DA3-B327-1F95687012AB}" destId="{4971E4DB-8F0F-42E0-AE23-FD9202FD6996}" srcOrd="0" destOrd="0" presId="urn:microsoft.com/office/officeart/2005/8/layout/hierarchy1"/>
    <dgm:cxn modelId="{411D3ABB-17E1-4252-BD10-BD1F933E22F9}" type="presOf" srcId="{DE4F1134-48FB-4A47-8EC2-B0EE99F81DA0}" destId="{6B255500-196F-420E-A572-38F11B101F39}" srcOrd="0" destOrd="0" presId="urn:microsoft.com/office/officeart/2005/8/layout/hierarchy1"/>
    <dgm:cxn modelId="{562F0F7E-C1F8-4A97-A92B-7023E0AB4704}" type="presOf" srcId="{F346B02F-29A8-45DC-BE75-6D09AA83D9B4}" destId="{2B8083CD-E889-4D23-87A3-FD0A7BBC5448}" srcOrd="0" destOrd="0" presId="urn:microsoft.com/office/officeart/2005/8/layout/hierarchy1"/>
    <dgm:cxn modelId="{93618528-E6F0-4E2F-B7A3-D57CAA596638}" type="presOf" srcId="{E0308034-8FB3-42A9-8C64-C9523C560345}" destId="{5BBC92F4-CBF5-4074-8F34-A2F3B77B4DE4}" srcOrd="0" destOrd="0" presId="urn:microsoft.com/office/officeart/2005/8/layout/hierarchy1"/>
    <dgm:cxn modelId="{DD317113-DCE1-408F-950E-5EC45A9F9ADF}" srcId="{CFF3FB72-67BE-4DA3-B327-1F95687012AB}" destId="{E0308034-8FB3-42A9-8C64-C9523C560345}" srcOrd="1" destOrd="0" parTransId="{F98C96E3-EACF-46A9-BE5F-80FAB19E17CC}" sibTransId="{295A75FD-781F-4314-BA09-344FE8CFAFF1}"/>
    <dgm:cxn modelId="{4BF3EA09-79B9-45B6-A8D4-EEF2ACA340FA}" type="presOf" srcId="{847F6021-2E04-4EC1-9887-E2E798E73955}" destId="{34A7E308-043D-4D56-AB54-CE5451EBB8F6}" srcOrd="0" destOrd="0" presId="urn:microsoft.com/office/officeart/2005/8/layout/hierarchy1"/>
    <dgm:cxn modelId="{52CCDC6E-8D92-41F3-97A4-983A481D88A8}" srcId="{F346B02F-29A8-45DC-BE75-6D09AA83D9B4}" destId="{CFF3FB72-67BE-4DA3-B327-1F95687012AB}" srcOrd="0" destOrd="0" parTransId="{3A61BB5F-034D-4F67-B934-2A60A64B25C4}" sibTransId="{47EAA727-9812-4E3E-A048-C978237CFB01}"/>
    <dgm:cxn modelId="{F34D1779-CA20-4669-BB7D-5C2F8C4F33E0}" type="presOf" srcId="{F98C96E3-EACF-46A9-BE5F-80FAB19E17CC}" destId="{1FD87F85-9E87-4591-8CC7-0F5E2310E614}" srcOrd="0" destOrd="0" presId="urn:microsoft.com/office/officeart/2005/8/layout/hierarchy1"/>
    <dgm:cxn modelId="{E1CB6A3A-36D9-4B6B-9A95-EA8EA5B349C1}" type="presOf" srcId="{1F33570C-8D58-4905-B562-E61A555ED917}" destId="{249D1814-362F-448D-8A82-FAC025E47022}" srcOrd="0" destOrd="0" presId="urn:microsoft.com/office/officeart/2005/8/layout/hierarchy1"/>
    <dgm:cxn modelId="{C3E54C1D-B26E-4CC2-A1B3-70B5ED155B73}" type="presOf" srcId="{2A275EC1-69CD-48E6-AB59-9C91C3FE9E53}" destId="{2A56BA1E-78C6-462F-882D-DC494A77EDF5}" srcOrd="0" destOrd="0" presId="urn:microsoft.com/office/officeart/2005/8/layout/hierarchy1"/>
    <dgm:cxn modelId="{D6D7BE71-CE0E-4AAF-8C7E-CC617DB7D1A0}" type="presOf" srcId="{CDF26545-7A88-47A1-B5FF-F6D849594D86}" destId="{F0C857F3-AA66-4D44-92C3-943483136613}" srcOrd="0" destOrd="0" presId="urn:microsoft.com/office/officeart/2005/8/layout/hierarchy1"/>
    <dgm:cxn modelId="{7015219E-B975-4975-9CD7-AE6B4FFC7A02}" srcId="{CFF3FB72-67BE-4DA3-B327-1F95687012AB}" destId="{F64DAF27-D378-45F2-BDBB-49E4C1E5ECC9}" srcOrd="0" destOrd="0" parTransId="{1887B97D-CA48-4359-A697-53269509F8D0}" sibTransId="{B0567C1E-EF5F-4884-957F-8B12B99E2C9A}"/>
    <dgm:cxn modelId="{B761F531-3F72-4A30-B33D-3F9FC3A78659}" type="presOf" srcId="{F64DAF27-D378-45F2-BDBB-49E4C1E5ECC9}" destId="{6BD86FCB-9B47-4B0A-BA94-71B55E132568}" srcOrd="0" destOrd="0" presId="urn:microsoft.com/office/officeart/2005/8/layout/hierarchy1"/>
    <dgm:cxn modelId="{82C19EC6-F3BF-4389-8993-F9C7FEF66F11}" type="presOf" srcId="{1887B97D-CA48-4359-A697-53269509F8D0}" destId="{D9476119-E309-4769-AF7A-F02F496B9318}" srcOrd="0" destOrd="0" presId="urn:microsoft.com/office/officeart/2005/8/layout/hierarchy1"/>
    <dgm:cxn modelId="{9437EDDA-0B79-4558-96CE-E9DDE0DE8D6A}" srcId="{F346B02F-29A8-45DC-BE75-6D09AA83D9B4}" destId="{2A275EC1-69CD-48E6-AB59-9C91C3FE9E53}" srcOrd="1" destOrd="0" parTransId="{DE4F1134-48FB-4A47-8EC2-B0EE99F81DA0}" sibTransId="{E7502A81-00FB-4AE6-8A67-000203A5A64E}"/>
    <dgm:cxn modelId="{DB4DABE5-5839-4712-9668-7D55E0558BD7}" srcId="{2A275EC1-69CD-48E6-AB59-9C91C3FE9E53}" destId="{1F33570C-8D58-4905-B562-E61A555ED917}" srcOrd="0" destOrd="0" parTransId="{847F6021-2E04-4EC1-9887-E2E798E73955}" sibTransId="{A6B0F056-FA65-459A-92D0-EB5E62D58862}"/>
    <dgm:cxn modelId="{9E63A962-5EA5-40E0-9824-F7F1F7B2155B}" srcId="{CDF26545-7A88-47A1-B5FF-F6D849594D86}" destId="{F346B02F-29A8-45DC-BE75-6D09AA83D9B4}" srcOrd="0" destOrd="0" parTransId="{8D5F2BBB-A548-4C97-ADC3-5639A259063D}" sibTransId="{CE0CB5CC-A6B5-4820-B7D6-332CED5CB026}"/>
    <dgm:cxn modelId="{FA85B6A0-050F-4BFA-A226-899936F33329}" type="presParOf" srcId="{F0C857F3-AA66-4D44-92C3-943483136613}" destId="{55936E94-7A26-472C-9AA6-CBA8DE14A616}" srcOrd="0" destOrd="0" presId="urn:microsoft.com/office/officeart/2005/8/layout/hierarchy1"/>
    <dgm:cxn modelId="{972CCBCC-348E-4D5D-A06F-DCC5BE6AC527}" type="presParOf" srcId="{55936E94-7A26-472C-9AA6-CBA8DE14A616}" destId="{DA98FCA7-9DD2-4BE9-BB71-D5A816CFC70F}" srcOrd="0" destOrd="0" presId="urn:microsoft.com/office/officeart/2005/8/layout/hierarchy1"/>
    <dgm:cxn modelId="{790138ED-CD1E-4A23-BC7B-3ADAD79F3F55}" type="presParOf" srcId="{DA98FCA7-9DD2-4BE9-BB71-D5A816CFC70F}" destId="{F184809A-F7AA-45CF-9B54-4BB0D8313A5A}" srcOrd="0" destOrd="0" presId="urn:microsoft.com/office/officeart/2005/8/layout/hierarchy1"/>
    <dgm:cxn modelId="{E413F948-BCDA-4733-A240-E44CBDC15D15}" type="presParOf" srcId="{DA98FCA7-9DD2-4BE9-BB71-D5A816CFC70F}" destId="{2B8083CD-E889-4D23-87A3-FD0A7BBC5448}" srcOrd="1" destOrd="0" presId="urn:microsoft.com/office/officeart/2005/8/layout/hierarchy1"/>
    <dgm:cxn modelId="{F973BABE-ECD1-4971-A086-03D5DF76437A}" type="presParOf" srcId="{55936E94-7A26-472C-9AA6-CBA8DE14A616}" destId="{22FC3EA7-292E-4990-9821-4C794D70A715}" srcOrd="1" destOrd="0" presId="urn:microsoft.com/office/officeart/2005/8/layout/hierarchy1"/>
    <dgm:cxn modelId="{D66FCC62-0232-42FE-920B-E59CC83B8239}" type="presParOf" srcId="{22FC3EA7-292E-4990-9821-4C794D70A715}" destId="{39AA42E7-FCAA-4485-964D-ACFFD9F3A3B1}" srcOrd="0" destOrd="0" presId="urn:microsoft.com/office/officeart/2005/8/layout/hierarchy1"/>
    <dgm:cxn modelId="{7C29BA9A-CB81-4E31-BD75-654B8293EA49}" type="presParOf" srcId="{22FC3EA7-292E-4990-9821-4C794D70A715}" destId="{5B1039B0-2E28-4212-8367-97B555C4A09D}" srcOrd="1" destOrd="0" presId="urn:microsoft.com/office/officeart/2005/8/layout/hierarchy1"/>
    <dgm:cxn modelId="{B3C0AC5A-1F85-4D19-88C2-AA175AA86A00}" type="presParOf" srcId="{5B1039B0-2E28-4212-8367-97B555C4A09D}" destId="{58F5CD92-377F-4B50-B7BD-E90243D8DAF0}" srcOrd="0" destOrd="0" presId="urn:microsoft.com/office/officeart/2005/8/layout/hierarchy1"/>
    <dgm:cxn modelId="{B351E7AA-6DB6-4590-B2E6-A6DB82A9006C}" type="presParOf" srcId="{58F5CD92-377F-4B50-B7BD-E90243D8DAF0}" destId="{8CB12A17-E872-45C4-AC61-787FEEB489FD}" srcOrd="0" destOrd="0" presId="urn:microsoft.com/office/officeart/2005/8/layout/hierarchy1"/>
    <dgm:cxn modelId="{39230D9F-D9B7-4AEF-8CBC-B99B72BC1CDB}" type="presParOf" srcId="{58F5CD92-377F-4B50-B7BD-E90243D8DAF0}" destId="{4971E4DB-8F0F-42E0-AE23-FD9202FD6996}" srcOrd="1" destOrd="0" presId="urn:microsoft.com/office/officeart/2005/8/layout/hierarchy1"/>
    <dgm:cxn modelId="{83A07C5E-30EB-455A-A822-C141C35419C8}" type="presParOf" srcId="{5B1039B0-2E28-4212-8367-97B555C4A09D}" destId="{30AC7870-ADD4-4D67-A0E0-71B3B80CB551}" srcOrd="1" destOrd="0" presId="urn:microsoft.com/office/officeart/2005/8/layout/hierarchy1"/>
    <dgm:cxn modelId="{AA0476CF-DBD2-4858-BC25-EA03BBABCB79}" type="presParOf" srcId="{30AC7870-ADD4-4D67-A0E0-71B3B80CB551}" destId="{D9476119-E309-4769-AF7A-F02F496B9318}" srcOrd="0" destOrd="0" presId="urn:microsoft.com/office/officeart/2005/8/layout/hierarchy1"/>
    <dgm:cxn modelId="{1431B853-4FD7-41A1-9398-5200D299902A}" type="presParOf" srcId="{30AC7870-ADD4-4D67-A0E0-71B3B80CB551}" destId="{F5183878-0417-4B29-B4AB-35D53AE417A8}" srcOrd="1" destOrd="0" presId="urn:microsoft.com/office/officeart/2005/8/layout/hierarchy1"/>
    <dgm:cxn modelId="{7D2CE7B6-594F-4BA4-9D14-D9420DC5D4EA}" type="presParOf" srcId="{F5183878-0417-4B29-B4AB-35D53AE417A8}" destId="{84F7BF92-B8F4-460C-A6CC-1DE341B80D55}" srcOrd="0" destOrd="0" presId="urn:microsoft.com/office/officeart/2005/8/layout/hierarchy1"/>
    <dgm:cxn modelId="{94D8D2F2-8E4D-43A0-9CFE-6CF16F110E26}" type="presParOf" srcId="{84F7BF92-B8F4-460C-A6CC-1DE341B80D55}" destId="{B0C95DFB-F9B3-48FA-98E5-C564C7C37508}" srcOrd="0" destOrd="0" presId="urn:microsoft.com/office/officeart/2005/8/layout/hierarchy1"/>
    <dgm:cxn modelId="{4287ED93-095F-4B44-A616-A3E4C95E7F44}" type="presParOf" srcId="{84F7BF92-B8F4-460C-A6CC-1DE341B80D55}" destId="{6BD86FCB-9B47-4B0A-BA94-71B55E132568}" srcOrd="1" destOrd="0" presId="urn:microsoft.com/office/officeart/2005/8/layout/hierarchy1"/>
    <dgm:cxn modelId="{06A22A13-3804-4BFC-BB51-6E70C45C1E94}" type="presParOf" srcId="{F5183878-0417-4B29-B4AB-35D53AE417A8}" destId="{C518BDCB-F592-44AF-9916-89965820BFE0}" srcOrd="1" destOrd="0" presId="urn:microsoft.com/office/officeart/2005/8/layout/hierarchy1"/>
    <dgm:cxn modelId="{72E1E05E-F66F-4648-B224-1166A2F5A38C}" type="presParOf" srcId="{30AC7870-ADD4-4D67-A0E0-71B3B80CB551}" destId="{1FD87F85-9E87-4591-8CC7-0F5E2310E614}" srcOrd="2" destOrd="0" presId="urn:microsoft.com/office/officeart/2005/8/layout/hierarchy1"/>
    <dgm:cxn modelId="{F6F0D23A-9A87-455E-942E-EB4485D98E45}" type="presParOf" srcId="{30AC7870-ADD4-4D67-A0E0-71B3B80CB551}" destId="{FD9C0B33-9CB1-4B41-A5DE-B2997B4D78D2}" srcOrd="3" destOrd="0" presId="urn:microsoft.com/office/officeart/2005/8/layout/hierarchy1"/>
    <dgm:cxn modelId="{F51ACB23-E0CD-40A5-B3C1-9EC50A70A353}" type="presParOf" srcId="{FD9C0B33-9CB1-4B41-A5DE-B2997B4D78D2}" destId="{06F52B62-F0DE-4406-873F-3B040D19002F}" srcOrd="0" destOrd="0" presId="urn:microsoft.com/office/officeart/2005/8/layout/hierarchy1"/>
    <dgm:cxn modelId="{7AA39AA5-D8D8-41E3-B6E0-20E43D4ED1F3}" type="presParOf" srcId="{06F52B62-F0DE-4406-873F-3B040D19002F}" destId="{0B99AEE4-138B-41DA-BBD0-C41E097BB2A3}" srcOrd="0" destOrd="0" presId="urn:microsoft.com/office/officeart/2005/8/layout/hierarchy1"/>
    <dgm:cxn modelId="{8C30805D-C51F-48A3-9409-81225651FC51}" type="presParOf" srcId="{06F52B62-F0DE-4406-873F-3B040D19002F}" destId="{5BBC92F4-CBF5-4074-8F34-A2F3B77B4DE4}" srcOrd="1" destOrd="0" presId="urn:microsoft.com/office/officeart/2005/8/layout/hierarchy1"/>
    <dgm:cxn modelId="{DB4C5221-3920-4E01-A43D-2F8BF91592B9}" type="presParOf" srcId="{FD9C0B33-9CB1-4B41-A5DE-B2997B4D78D2}" destId="{CFF40159-0119-4705-986C-10B82D03ADEE}" srcOrd="1" destOrd="0" presId="urn:microsoft.com/office/officeart/2005/8/layout/hierarchy1"/>
    <dgm:cxn modelId="{51DADA42-7497-46AF-B3F9-5CB159F8AB68}" type="presParOf" srcId="{22FC3EA7-292E-4990-9821-4C794D70A715}" destId="{6B255500-196F-420E-A572-38F11B101F39}" srcOrd="2" destOrd="0" presId="urn:microsoft.com/office/officeart/2005/8/layout/hierarchy1"/>
    <dgm:cxn modelId="{9B5C61A5-C4E6-4A00-9D70-F285017D6D5C}" type="presParOf" srcId="{22FC3EA7-292E-4990-9821-4C794D70A715}" destId="{3D3D33F2-D89D-4C15-9EF4-755464DC5B93}" srcOrd="3" destOrd="0" presId="urn:microsoft.com/office/officeart/2005/8/layout/hierarchy1"/>
    <dgm:cxn modelId="{B448D0BD-DBCE-4A12-8C96-07AB727552D6}" type="presParOf" srcId="{3D3D33F2-D89D-4C15-9EF4-755464DC5B93}" destId="{0BE65001-6EBC-4F22-A279-6ED6EFFFBB57}" srcOrd="0" destOrd="0" presId="urn:microsoft.com/office/officeart/2005/8/layout/hierarchy1"/>
    <dgm:cxn modelId="{5FC9CA13-3668-4C5F-AF44-B5398671A37A}" type="presParOf" srcId="{0BE65001-6EBC-4F22-A279-6ED6EFFFBB57}" destId="{B5EBD56F-B630-420D-B728-F123E3E74983}" srcOrd="0" destOrd="0" presId="urn:microsoft.com/office/officeart/2005/8/layout/hierarchy1"/>
    <dgm:cxn modelId="{29FE50B2-7F15-4804-AD44-32332B090B35}" type="presParOf" srcId="{0BE65001-6EBC-4F22-A279-6ED6EFFFBB57}" destId="{2A56BA1E-78C6-462F-882D-DC494A77EDF5}" srcOrd="1" destOrd="0" presId="urn:microsoft.com/office/officeart/2005/8/layout/hierarchy1"/>
    <dgm:cxn modelId="{F4C18185-3890-4E8A-BC6E-47D9320BEFDF}" type="presParOf" srcId="{3D3D33F2-D89D-4C15-9EF4-755464DC5B93}" destId="{8B446DB8-3CAD-4EFA-AA76-3F1116A04D72}" srcOrd="1" destOrd="0" presId="urn:microsoft.com/office/officeart/2005/8/layout/hierarchy1"/>
    <dgm:cxn modelId="{2ED7A6E5-4FBE-45F3-8539-06F05A25B608}" type="presParOf" srcId="{8B446DB8-3CAD-4EFA-AA76-3F1116A04D72}" destId="{34A7E308-043D-4D56-AB54-CE5451EBB8F6}" srcOrd="0" destOrd="0" presId="urn:microsoft.com/office/officeart/2005/8/layout/hierarchy1"/>
    <dgm:cxn modelId="{AD2929B8-46A4-4008-8B1C-D420969C39ED}" type="presParOf" srcId="{8B446DB8-3CAD-4EFA-AA76-3F1116A04D72}" destId="{293BF38D-4521-43C5-87F4-69FA2A4BF498}" srcOrd="1" destOrd="0" presId="urn:microsoft.com/office/officeart/2005/8/layout/hierarchy1"/>
    <dgm:cxn modelId="{E59085D8-4341-4D36-928A-DA218910B706}" type="presParOf" srcId="{293BF38D-4521-43C5-87F4-69FA2A4BF498}" destId="{BF7B54B7-80EA-400F-A611-1B2D718608DB}" srcOrd="0" destOrd="0" presId="urn:microsoft.com/office/officeart/2005/8/layout/hierarchy1"/>
    <dgm:cxn modelId="{B3005BDE-67CD-4592-9E1F-E8A20002015F}" type="presParOf" srcId="{BF7B54B7-80EA-400F-A611-1B2D718608DB}" destId="{53EF4371-6528-4605-9C1A-08E6B31855A6}" srcOrd="0" destOrd="0" presId="urn:microsoft.com/office/officeart/2005/8/layout/hierarchy1"/>
    <dgm:cxn modelId="{7EF925B0-1DEB-4F41-B74E-0B7C23FD1713}" type="presParOf" srcId="{BF7B54B7-80EA-400F-A611-1B2D718608DB}" destId="{249D1814-362F-448D-8A82-FAC025E47022}" srcOrd="1" destOrd="0" presId="urn:microsoft.com/office/officeart/2005/8/layout/hierarchy1"/>
    <dgm:cxn modelId="{390A7887-CE31-49B5-9EDD-E1AE0B809046}" type="presParOf" srcId="{293BF38D-4521-43C5-87F4-69FA2A4BF498}" destId="{53F62AAA-A09E-4EFD-8E1A-DBE4399CBE3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13/09/2016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13/09/2016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smtClean="0"/>
              <a:t>Virtual Team</a:t>
            </a:r>
          </a:p>
          <a:p>
            <a:pPr lvl="1"/>
            <a:r>
              <a:rPr lang="en-US" altLang="en-US" sz="2400" dirty="0" smtClean="0"/>
              <a:t>Groups of geographically and/or organizationally dispersed coworkers who interact using a combination of telecommunications and information technologies to accomplish an organizational task.</a:t>
            </a:r>
          </a:p>
          <a:p>
            <a:pPr lvl="1"/>
            <a:r>
              <a:rPr lang="en-US" altLang="en-US" sz="2400" dirty="0" smtClean="0"/>
              <a:t>Virtual teams may be temporary, existing only to accomplish a specific task. Or they may be permanent and address ongoing matters.</a:t>
            </a:r>
          </a:p>
          <a:p>
            <a:pPr lvl="1"/>
            <a:r>
              <a:rPr lang="en-US" altLang="en-US" sz="2400" dirty="0" smtClean="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Through Supervision sessions</a:t>
            </a:r>
            <a:endParaRPr lang="en-US" smtClean="0"/>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11</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of the biggest problems people have when trying to find focus is having too many tasks competing for their time. </a:t>
            </a:r>
          </a:p>
          <a:p>
            <a:r>
              <a:rPr lang="en-US" dirty="0" smtClean="0"/>
              <a:t>It can be tough to prioritize.</a:t>
            </a:r>
          </a:p>
          <a:p>
            <a:endParaRPr lang="en-US" dirty="0" smtClean="0"/>
          </a:p>
          <a:p>
            <a:r>
              <a:rPr lang="en-US" dirty="0" smtClean="0"/>
              <a:t>Let’s break this problem into three smaller problems:</a:t>
            </a:r>
          </a:p>
          <a:p>
            <a:r>
              <a:rPr lang="en-US" dirty="0" smtClean="0"/>
              <a:t>too many tasks</a:t>
            </a:r>
          </a:p>
          <a:p>
            <a:r>
              <a:rPr lang="en-US" dirty="0" smtClean="0"/>
              <a:t>tough to prioritize</a:t>
            </a:r>
          </a:p>
          <a:p>
            <a:r>
              <a:rPr lang="en-US" dirty="0" smtClean="0"/>
              <a:t>tasks compete for your time</a:t>
            </a:r>
          </a:p>
          <a:p>
            <a:endParaRPr lang="en-US" dirty="0" smtClean="0"/>
          </a:p>
          <a:p>
            <a:r>
              <a:rPr lang="en-US" dirty="0" smtClean="0"/>
              <a:t>And with that, let’s discuss three strategies for dealing with these smaller problems.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4137776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class to list (individually) tasks they complete on a ‘typical’ working day – on POST IT notes</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23</a:t>
            </a:fld>
            <a:endParaRPr lang="en-GB"/>
          </a:p>
        </p:txBody>
      </p:sp>
    </p:spTree>
    <p:extLst>
      <p:ext uri="{BB962C8B-B14F-4D97-AF65-F5344CB8AC3E}">
        <p14:creationId xmlns:p14="http://schemas.microsoft.com/office/powerpoint/2010/main" val="9804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a 1954 speech to the Second Assembly of the World Council of Churches, former U.S. President Dwight D. Eisenhower, who was quoting Dr J. Roscoe Miller, president of </a:t>
            </a:r>
            <a:r>
              <a:rPr lang="en-GB" dirty="0" err="1" smtClean="0"/>
              <a:t>Northwestern</a:t>
            </a:r>
            <a:r>
              <a:rPr lang="en-GB" dirty="0" smtClean="0"/>
              <a:t> University, said: "I have two kinds of problems: the urgent and the important. The urgent are not important, and the important are never urgent." </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24</a:t>
            </a:fld>
            <a:endParaRPr lang="en-GB"/>
          </a:p>
        </p:txBody>
      </p:sp>
    </p:spTree>
    <p:extLst>
      <p:ext uri="{BB962C8B-B14F-4D97-AF65-F5344CB8AC3E}">
        <p14:creationId xmlns:p14="http://schemas.microsoft.com/office/powerpoint/2010/main" val="3641846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27</a:t>
            </a:fld>
            <a:endParaRPr lang="en-GB"/>
          </a:p>
        </p:txBody>
      </p:sp>
    </p:spTree>
    <p:extLst>
      <p:ext uri="{BB962C8B-B14F-4D97-AF65-F5344CB8AC3E}">
        <p14:creationId xmlns:p14="http://schemas.microsoft.com/office/powerpoint/2010/main" val="4285823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13/09/2016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13/09/2016</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crjV6LCNzM"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mde.managers.org.uk/members/content.aspx?id=11325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852936"/>
            <a:ext cx="7772400" cy="1470025"/>
          </a:xfrm>
        </p:spPr>
        <p:txBody>
          <a:bodyPr>
            <a:noAutofit/>
          </a:bodyPr>
          <a:lstStyle/>
          <a:p>
            <a:r>
              <a:rPr lang="en-GB" sz="4800" b="1" dirty="0">
                <a:effectLst>
                  <a:outerShdw blurRad="38100" dist="38100" dir="2700000" algn="tl">
                    <a:srgbClr val="000000">
                      <a:alpha val="43137"/>
                    </a:srgbClr>
                  </a:outerShdw>
                </a:effectLst>
              </a:rPr>
              <a:t>Module </a:t>
            </a:r>
            <a:r>
              <a:rPr lang="en-GB" sz="4800" b="1" dirty="0" smtClean="0">
                <a:effectLst>
                  <a:outerShdw blurRad="38100" dist="38100" dir="2700000" algn="tl">
                    <a:srgbClr val="000000">
                      <a:alpha val="43137"/>
                    </a:srgbClr>
                  </a:outerShdw>
                </a:effectLst>
              </a:rPr>
              <a:t>2 : Day </a:t>
            </a:r>
            <a:r>
              <a:rPr lang="en-GB" sz="4800" b="1" dirty="0">
                <a:effectLst>
                  <a:outerShdw blurRad="38100" dist="38100" dir="2700000" algn="tl">
                    <a:srgbClr val="000000">
                      <a:alpha val="43137"/>
                    </a:srgbClr>
                  </a:outerShdw>
                </a:effectLst>
              </a:rPr>
              <a:t>4</a:t>
            </a:r>
            <a:r>
              <a:rPr lang="en-GB" sz="4800" b="1" dirty="0" smtClean="0">
                <a:effectLst>
                  <a:outerShdw blurRad="38100" dist="38100" dir="2700000" algn="tl">
                    <a:srgbClr val="000000">
                      <a:alpha val="43137"/>
                    </a:srgbClr>
                  </a:outerShdw>
                </a:effectLst>
              </a:rPr>
              <a:t/>
            </a:r>
            <a:br>
              <a:rPr lang="en-GB" sz="4800" b="1" dirty="0" smtClean="0">
                <a:effectLst>
                  <a:outerShdw blurRad="38100" dist="38100" dir="2700000" algn="tl">
                    <a:srgbClr val="000000">
                      <a:alpha val="43137"/>
                    </a:srgbClr>
                  </a:outerShdw>
                </a:effectLst>
              </a:rPr>
            </a:br>
            <a:r>
              <a:rPr lang="en-GB" sz="4800" b="1" dirty="0"/>
              <a:t/>
            </a:r>
            <a:br>
              <a:rPr lang="en-GB" sz="4800" b="1" dirty="0"/>
            </a:br>
            <a:r>
              <a:rPr lang="en-GB" sz="4800" b="1" dirty="0" smtClean="0">
                <a:solidFill>
                  <a:schemeClr val="bg1"/>
                </a:solidFill>
                <a:effectLst>
                  <a:outerShdw blurRad="38100" dist="38100" dir="2700000" algn="tl">
                    <a:srgbClr val="000000">
                      <a:alpha val="43137"/>
                    </a:srgbClr>
                  </a:outerShdw>
                </a:effectLst>
              </a:rPr>
              <a:t>Delegation, prioritisation and planning</a:t>
            </a:r>
            <a:endParaRPr lang="en-GB" sz="4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normAutofit fontScale="90000"/>
          </a:bodyPr>
          <a:lstStyle/>
          <a:p>
            <a:r>
              <a:rPr lang="en-GB" b="1" dirty="0" smtClean="0">
                <a:solidFill>
                  <a:schemeClr val="accent5">
                    <a:lumMod val="50000"/>
                  </a:schemeClr>
                </a:solidFill>
              </a:rPr>
              <a:t>Welcome / </a:t>
            </a:r>
            <a:r>
              <a:rPr lang="en-GB" b="1" dirty="0" err="1" smtClean="0">
                <a:solidFill>
                  <a:schemeClr val="accent5">
                    <a:lumMod val="50000"/>
                  </a:schemeClr>
                </a:solidFill>
              </a:rPr>
              <a:t>Croeso</a:t>
            </a:r>
            <a:r>
              <a:rPr lang="en-GB" b="1" dirty="0" smtClean="0">
                <a:solidFill>
                  <a:schemeClr val="accent5">
                    <a:lumMod val="50000"/>
                  </a:schemeClr>
                </a:solidFill>
              </a:rPr>
              <a:t/>
            </a:r>
            <a:br>
              <a:rPr lang="en-GB" b="1" dirty="0" smtClean="0">
                <a:solidFill>
                  <a:schemeClr val="accent5">
                    <a:lumMod val="50000"/>
                  </a:schemeClr>
                </a:solidFill>
              </a:rPr>
            </a:br>
            <a:r>
              <a:rPr lang="en-GB" b="1" dirty="0" smtClean="0">
                <a:solidFill>
                  <a:schemeClr val="accent5">
                    <a:lumMod val="50000"/>
                  </a:schemeClr>
                </a:solidFill>
              </a:rPr>
              <a:t>Aim of Today</a:t>
            </a:r>
            <a:endParaRPr lang="en-GB"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5076056" y="2564904"/>
            <a:ext cx="4349172" cy="2990056"/>
          </a:xfrm>
          <a:prstGeom prst="rect">
            <a:avLst/>
          </a:prstGeom>
        </p:spPr>
      </p:pic>
      <p:sp>
        <p:nvSpPr>
          <p:cNvPr id="3" name="Content Placeholder 2"/>
          <p:cNvSpPr>
            <a:spLocks noGrp="1"/>
          </p:cNvSpPr>
          <p:nvPr>
            <p:ph idx="1"/>
          </p:nvPr>
        </p:nvSpPr>
        <p:spPr>
          <a:xfrm>
            <a:off x="457200" y="1637928"/>
            <a:ext cx="8075240" cy="3917032"/>
          </a:xfrm>
        </p:spPr>
        <p:txBody>
          <a:bodyPr>
            <a:normAutofit/>
          </a:bodyPr>
          <a:lstStyle/>
          <a:p>
            <a:r>
              <a:rPr lang="en-GB" dirty="0" smtClean="0"/>
              <a:t>To explore and develop awareness         of effective delegation</a:t>
            </a:r>
          </a:p>
          <a:p>
            <a:r>
              <a:rPr lang="en-GB" dirty="0" smtClean="0"/>
              <a:t>Introduction to prioritisation</a:t>
            </a:r>
          </a:p>
          <a:p>
            <a:r>
              <a:rPr lang="en-GB" dirty="0" smtClean="0"/>
              <a:t>Introduction to planning</a:t>
            </a:r>
          </a:p>
        </p:txBody>
      </p:sp>
    </p:spTree>
    <p:extLst>
      <p:ext uri="{BB962C8B-B14F-4D97-AF65-F5344CB8AC3E}">
        <p14:creationId xmlns:p14="http://schemas.microsoft.com/office/powerpoint/2010/main" val="1793593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b="1" dirty="0" smtClean="0">
                <a:solidFill>
                  <a:schemeClr val="accent5">
                    <a:lumMod val="50000"/>
                  </a:schemeClr>
                </a:solidFill>
              </a:rPr>
              <a:t>Topics/themes</a:t>
            </a:r>
            <a:endParaRPr lang="en-GB"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483768" y="1462217"/>
            <a:ext cx="7364076" cy="4178064"/>
          </a:xfrm>
          <a:prstGeom prst="rect">
            <a:avLst/>
          </a:prstGeom>
        </p:spPr>
      </p:pic>
      <p:sp>
        <p:nvSpPr>
          <p:cNvPr id="3" name="Content Placeholder 2"/>
          <p:cNvSpPr>
            <a:spLocks noGrp="1"/>
          </p:cNvSpPr>
          <p:nvPr>
            <p:ph idx="1"/>
          </p:nvPr>
        </p:nvSpPr>
        <p:spPr>
          <a:xfrm>
            <a:off x="457200" y="1852186"/>
            <a:ext cx="3711961" cy="1723330"/>
          </a:xfrm>
        </p:spPr>
        <p:txBody>
          <a:bodyPr>
            <a:noAutofit/>
          </a:bodyPr>
          <a:lstStyle/>
          <a:p>
            <a:r>
              <a:rPr lang="en-GB" sz="4000" dirty="0" smtClean="0"/>
              <a:t>Delegation</a:t>
            </a:r>
          </a:p>
          <a:p>
            <a:r>
              <a:rPr lang="en-GB" sz="4000" dirty="0" smtClean="0"/>
              <a:t>Prioritisation </a:t>
            </a:r>
          </a:p>
          <a:p>
            <a:r>
              <a:rPr lang="en-GB" sz="4000" dirty="0" smtClean="0"/>
              <a:t>Planning</a:t>
            </a:r>
            <a:endParaRPr lang="en-GB" sz="4000" dirty="0"/>
          </a:p>
        </p:txBody>
      </p:sp>
    </p:spTree>
    <p:extLst>
      <p:ext uri="{BB962C8B-B14F-4D97-AF65-F5344CB8AC3E}">
        <p14:creationId xmlns:p14="http://schemas.microsoft.com/office/powerpoint/2010/main" val="535653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Delegation</a:t>
            </a:r>
            <a:endParaRPr lang="en-GB" b="1" dirty="0"/>
          </a:p>
        </p:txBody>
      </p:sp>
    </p:spTree>
    <p:extLst>
      <p:ext uri="{BB962C8B-B14F-4D97-AF65-F5344CB8AC3E}">
        <p14:creationId xmlns:p14="http://schemas.microsoft.com/office/powerpoint/2010/main" val="26447385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lbert delegation.png"/>
          <p:cNvPicPr>
            <a:picLocks noGrp="1" noChangeAspect="1"/>
          </p:cNvPicPr>
          <p:nvPr>
            <p:ph idx="1"/>
          </p:nvPr>
        </p:nvPicPr>
        <p:blipFill>
          <a:blip r:embed="rId2">
            <a:extLst>
              <a:ext uri="{28A0092B-C50C-407E-A947-70E740481C1C}">
                <a14:useLocalDpi xmlns:a14="http://schemas.microsoft.com/office/drawing/2010/main" val="0"/>
              </a:ext>
            </a:extLst>
          </a:blip>
          <a:srcRect l="2816" r="2816"/>
          <a:stretch>
            <a:fillRect/>
          </a:stretch>
        </p:blipFill>
        <p:spPr>
          <a:xfrm>
            <a:off x="71438" y="260648"/>
            <a:ext cx="8965058" cy="5256585"/>
          </a:xfrm>
        </p:spPr>
      </p:pic>
    </p:spTree>
    <p:extLst>
      <p:ext uri="{BB962C8B-B14F-4D97-AF65-F5344CB8AC3E}">
        <p14:creationId xmlns:p14="http://schemas.microsoft.com/office/powerpoint/2010/main" val="14656157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smtClean="0">
                <a:solidFill>
                  <a:schemeClr val="accent5">
                    <a:lumMod val="50000"/>
                  </a:schemeClr>
                </a:solidFill>
              </a:rPr>
              <a:t>Delegation</a:t>
            </a:r>
            <a:endParaRPr lang="en-GB" sz="5400" b="1" dirty="0">
              <a:solidFill>
                <a:schemeClr val="accent5">
                  <a:lumMod val="50000"/>
                </a:schemeClr>
              </a:solidFill>
            </a:endParaRPr>
          </a:p>
        </p:txBody>
      </p:sp>
      <p:sp>
        <p:nvSpPr>
          <p:cNvPr id="8" name="TextBox 7"/>
          <p:cNvSpPr txBox="1">
            <a:spLocks noChangeArrowheads="1"/>
          </p:cNvSpPr>
          <p:nvPr/>
        </p:nvSpPr>
        <p:spPr bwMode="auto">
          <a:xfrm>
            <a:off x="179512" y="1237320"/>
            <a:ext cx="8658610" cy="38472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endParaRPr lang="en-GB" sz="2800" dirty="0"/>
          </a:p>
          <a:p>
            <a:r>
              <a:rPr lang="en-GB" sz="2800" b="1" dirty="0" smtClean="0"/>
              <a:t>	</a:t>
            </a:r>
            <a:r>
              <a:rPr lang="en-GB" sz="3200" b="1" dirty="0" smtClean="0"/>
              <a:t>“</a:t>
            </a:r>
            <a:r>
              <a:rPr lang="en-GB" sz="3200" b="1" dirty="0"/>
              <a:t>The transfer of responsibility </a:t>
            </a:r>
            <a:endParaRPr lang="en-GB" sz="3200" b="1" dirty="0" smtClean="0"/>
          </a:p>
          <a:p>
            <a:r>
              <a:rPr lang="en-GB" sz="3200" b="1" dirty="0"/>
              <a:t>	</a:t>
            </a:r>
            <a:r>
              <a:rPr lang="en-GB" sz="3200" b="1" dirty="0" smtClean="0"/>
              <a:t>for 	the 	performance </a:t>
            </a:r>
            <a:r>
              <a:rPr lang="en-GB" sz="3200" b="1" dirty="0"/>
              <a:t>of a task </a:t>
            </a:r>
            <a:endParaRPr lang="en-GB" sz="3200" b="1" dirty="0" smtClean="0"/>
          </a:p>
          <a:p>
            <a:r>
              <a:rPr lang="en-GB" sz="3200" b="1" dirty="0" smtClean="0"/>
              <a:t>	from one individual </a:t>
            </a:r>
            <a:r>
              <a:rPr lang="en-GB" sz="3200" b="1" dirty="0"/>
              <a:t>to another </a:t>
            </a:r>
            <a:endParaRPr lang="en-GB" sz="3200" b="1" dirty="0" smtClean="0"/>
          </a:p>
          <a:p>
            <a:r>
              <a:rPr lang="en-GB" sz="3200" b="1" dirty="0"/>
              <a:t>	</a:t>
            </a:r>
            <a:r>
              <a:rPr lang="en-GB" sz="3200" b="1" dirty="0" smtClean="0"/>
              <a:t>while retaining accountability </a:t>
            </a:r>
            <a:r>
              <a:rPr lang="en-GB" sz="3200" b="1" dirty="0"/>
              <a:t>for </a:t>
            </a:r>
            <a:r>
              <a:rPr lang="en-GB" sz="3200" b="1" dirty="0" smtClean="0"/>
              <a:t>	the 	outcome”</a:t>
            </a:r>
            <a:endParaRPr lang="en-GB" sz="2800" dirty="0"/>
          </a:p>
          <a:p>
            <a:r>
              <a:rPr lang="en-GB" sz="2800" b="1" dirty="0" smtClean="0"/>
              <a:t>		(</a:t>
            </a:r>
            <a:r>
              <a:rPr lang="en-GB" sz="2800" b="1" dirty="0"/>
              <a:t>American Nurses Association) </a:t>
            </a:r>
            <a:endParaRPr lang="en-GB" sz="2800" dirty="0"/>
          </a:p>
          <a:p>
            <a:pPr marR="0" lvl="0" defTabSz="914400" eaLnBrk="1" fontAlgn="base" latinLnBrk="0" hangingPunct="1">
              <a:lnSpc>
                <a:spcPct val="100000"/>
              </a:lnSpc>
              <a:spcBef>
                <a:spcPct val="0"/>
              </a:spcBef>
              <a:spcAft>
                <a:spcPct val="0"/>
              </a:spcAft>
              <a:buClrTx/>
              <a:buSzTx/>
              <a:tabLst/>
              <a:defRPr/>
            </a:pPr>
            <a:r>
              <a:rPr lang="en-GB" sz="2800" kern="0" dirty="0" smtClean="0"/>
              <a:t>		</a:t>
            </a:r>
            <a:endParaRPr kumimoji="0" lang="en-GB" sz="2000" b="0" i="0" u="none" strike="noStrike" kern="0" cap="none" spc="0" normalizeH="0" baseline="0" noProof="0" dirty="0" smtClean="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78497" y="764704"/>
            <a:ext cx="8208303" cy="45365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 	</a:t>
            </a:r>
            <a:r>
              <a:rPr lang="en-GB" sz="3600" dirty="0" smtClean="0"/>
              <a:t>“</a:t>
            </a:r>
            <a:r>
              <a:rPr lang="en-GB" sz="3600" dirty="0"/>
              <a:t>Develop your ability to implement </a:t>
            </a:r>
            <a:endParaRPr lang="en-GB" sz="3600" dirty="0" smtClean="0"/>
          </a:p>
          <a:p>
            <a:pPr marL="0" indent="0">
              <a:buNone/>
            </a:pPr>
            <a:r>
              <a:rPr lang="en-GB" sz="3600" dirty="0"/>
              <a:t>	</a:t>
            </a:r>
            <a:r>
              <a:rPr lang="en-GB" sz="3600" dirty="0" smtClean="0"/>
              <a:t>the process </a:t>
            </a:r>
            <a:r>
              <a:rPr lang="en-GB" sz="3600" dirty="0"/>
              <a:t>of clinical delegation </a:t>
            </a:r>
            <a:r>
              <a:rPr lang="en-GB" sz="3600" dirty="0" smtClean="0"/>
              <a:t>	with confidence and </a:t>
            </a:r>
            <a:r>
              <a:rPr lang="en-GB" sz="3600" dirty="0"/>
              <a:t>completeness </a:t>
            </a:r>
            <a:r>
              <a:rPr lang="en-GB" sz="3600" dirty="0" smtClean="0"/>
              <a:t>	so </a:t>
            </a:r>
            <a:r>
              <a:rPr lang="en-GB" sz="3600" dirty="0"/>
              <a:t>that </a:t>
            </a:r>
            <a:r>
              <a:rPr lang="en-GB" sz="3600" dirty="0" smtClean="0"/>
              <a:t>you have </a:t>
            </a:r>
            <a:r>
              <a:rPr lang="en-GB" sz="3600" dirty="0"/>
              <a:t>the time </a:t>
            </a:r>
            <a:r>
              <a:rPr lang="en-GB" sz="3600" dirty="0" smtClean="0"/>
              <a:t>to </a:t>
            </a:r>
            <a:r>
              <a:rPr lang="en-GB" sz="3600" dirty="0"/>
              <a:t>do </a:t>
            </a:r>
            <a:r>
              <a:rPr lang="en-GB" sz="3600" dirty="0" smtClean="0"/>
              <a:t>	what </a:t>
            </a:r>
            <a:r>
              <a:rPr lang="en-GB" sz="3600" dirty="0"/>
              <a:t>you do best.” </a:t>
            </a:r>
            <a:endParaRPr lang="en-GB" sz="3600" dirty="0" smtClean="0"/>
          </a:p>
          <a:p>
            <a:pPr marL="3200400" lvl="7" indent="0">
              <a:buNone/>
            </a:pPr>
            <a:r>
              <a:rPr lang="en-GB" sz="1600" dirty="0" smtClean="0"/>
              <a:t>		</a:t>
            </a:r>
            <a:r>
              <a:rPr lang="en-GB" sz="1600" dirty="0" err="1" smtClean="0"/>
              <a:t>Hansten</a:t>
            </a:r>
            <a:r>
              <a:rPr lang="en-GB" sz="1600" dirty="0" smtClean="0"/>
              <a:t> and Washburn (2004)</a:t>
            </a:r>
            <a:endParaRPr lang="en-GB" sz="1600" dirty="0"/>
          </a:p>
          <a:p>
            <a:pPr>
              <a:lnSpc>
                <a:spcPct val="90000"/>
              </a:lnSpc>
              <a:buFont typeface="Arial" pitchFamily="34" charset="0"/>
              <a:buNone/>
            </a:pPr>
            <a:endParaRPr lang="en-GB" sz="2800" dirty="0" smtClean="0"/>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Pairs activity</a:t>
            </a:r>
            <a:endParaRPr lang="en-GB" b="1" dirty="0">
              <a:solidFill>
                <a:schemeClr val="accent5">
                  <a:lumMod val="50000"/>
                </a:schemeClr>
              </a:solidFill>
            </a:endParaRP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dirty="0" smtClean="0"/>
              <a:t>Spend </a:t>
            </a:r>
            <a:r>
              <a:rPr lang="en-GB" b="1" dirty="0" smtClean="0"/>
              <a:t>5 to 10 minutes </a:t>
            </a:r>
            <a:r>
              <a:rPr lang="en-GB" dirty="0" smtClean="0"/>
              <a:t>thinking about delegation and answer the following questions?</a:t>
            </a:r>
            <a:br>
              <a:rPr lang="en-GB" dirty="0" smtClean="0"/>
            </a:br>
            <a:endParaRPr lang="en-GB" dirty="0" smtClean="0"/>
          </a:p>
          <a:p>
            <a:pPr marL="0" indent="0">
              <a:buNone/>
            </a:pPr>
            <a:r>
              <a:rPr lang="en-GB" dirty="0" smtClean="0"/>
              <a:t>Why would you do it?</a:t>
            </a:r>
          </a:p>
          <a:p>
            <a:pPr marL="0" indent="0">
              <a:buNone/>
            </a:pPr>
            <a:r>
              <a:rPr lang="en-GB" dirty="0" smtClean="0"/>
              <a:t>When would you do it?</a:t>
            </a:r>
          </a:p>
          <a:p>
            <a:pPr marL="0" indent="0">
              <a:buNone/>
            </a:pPr>
            <a:r>
              <a:rPr lang="en-GB" dirty="0" smtClean="0"/>
              <a:t>With who would you do it?</a:t>
            </a:r>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txBox="1">
            <a:spLocks noChangeArrowheads="1"/>
          </p:cNvSpPr>
          <p:nvPr/>
        </p:nvSpPr>
        <p:spPr bwMode="auto">
          <a:xfrm>
            <a:off x="701870" y="332656"/>
            <a:ext cx="7848600" cy="114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US" sz="5400" b="1" dirty="0" smtClean="0">
                <a:solidFill>
                  <a:schemeClr val="accent5">
                    <a:lumMod val="50000"/>
                  </a:schemeClr>
                </a:solidFill>
              </a:rPr>
              <a:t>Why delegate?</a:t>
            </a:r>
            <a:endParaRPr lang="en-US" sz="5400" b="1" dirty="0">
              <a:solidFill>
                <a:schemeClr val="accent5">
                  <a:lumMod val="50000"/>
                </a:schemeClr>
              </a:solidFill>
            </a:endParaRPr>
          </a:p>
        </p:txBody>
      </p:sp>
      <p:sp>
        <p:nvSpPr>
          <p:cNvPr id="2" name="Rectangle 1"/>
          <p:cNvSpPr/>
          <p:nvPr/>
        </p:nvSpPr>
        <p:spPr>
          <a:xfrm>
            <a:off x="539552" y="1844824"/>
            <a:ext cx="7992888" cy="2215991"/>
          </a:xfrm>
          <a:prstGeom prst="rect">
            <a:avLst/>
          </a:prstGeom>
        </p:spPr>
        <p:txBody>
          <a:bodyPr wrap="square">
            <a:spAutoFit/>
          </a:bodyPr>
          <a:lstStyle/>
          <a:p>
            <a:endParaRPr lang="en-US" dirty="0"/>
          </a:p>
          <a:p>
            <a:r>
              <a:rPr lang="en-US" sz="4000" dirty="0"/>
              <a:t>• To </a:t>
            </a:r>
            <a:r>
              <a:rPr lang="en-US" sz="4000" dirty="0" err="1" smtClean="0"/>
              <a:t>maximise</a:t>
            </a:r>
            <a:r>
              <a:rPr lang="en-US" sz="4000" dirty="0" smtClean="0"/>
              <a:t> </a:t>
            </a:r>
            <a:r>
              <a:rPr lang="en-US" sz="4000" dirty="0"/>
              <a:t>efficiency.</a:t>
            </a:r>
          </a:p>
          <a:p>
            <a:r>
              <a:rPr lang="en-US" sz="4000" dirty="0"/>
              <a:t>• To take control of your time.</a:t>
            </a:r>
          </a:p>
          <a:p>
            <a:r>
              <a:rPr lang="en-US" sz="4000" dirty="0"/>
              <a:t>• To support the growth of others.</a:t>
            </a:r>
          </a:p>
        </p:txBody>
      </p:sp>
    </p:spTree>
    <p:extLst>
      <p:ext uri="{BB962C8B-B14F-4D97-AF65-F5344CB8AC3E}">
        <p14:creationId xmlns:p14="http://schemas.microsoft.com/office/powerpoint/2010/main" val="16170186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chemeClr val="accent5">
                    <a:lumMod val="50000"/>
                  </a:schemeClr>
                </a:solidFill>
              </a:rPr>
              <a:t>The 5 </a:t>
            </a:r>
            <a:r>
              <a:rPr lang="en-US" sz="4000" b="1" dirty="0" smtClean="0">
                <a:solidFill>
                  <a:schemeClr val="accent5">
                    <a:lumMod val="50000"/>
                  </a:schemeClr>
                </a:solidFill>
              </a:rPr>
              <a:t>Rights </a:t>
            </a:r>
            <a:r>
              <a:rPr lang="en-US" sz="4000" b="1" dirty="0">
                <a:solidFill>
                  <a:schemeClr val="accent5">
                    <a:lumMod val="50000"/>
                  </a:schemeClr>
                </a:solidFill>
              </a:rPr>
              <a:t>of </a:t>
            </a:r>
            <a:r>
              <a:rPr lang="en-US" sz="4000" b="1" dirty="0" smtClean="0">
                <a:solidFill>
                  <a:schemeClr val="accent5">
                    <a:lumMod val="50000"/>
                  </a:schemeClr>
                </a:solidFill>
              </a:rPr>
              <a:t>Delegation</a:t>
            </a:r>
            <a:endParaRPr lang="en-US" sz="4000" b="1" dirty="0">
              <a:solidFill>
                <a:schemeClr val="accent5">
                  <a:lumMod val="50000"/>
                </a:schemeClr>
              </a:solidFill>
            </a:endParaRPr>
          </a:p>
        </p:txBody>
      </p:sp>
      <p:sp>
        <p:nvSpPr>
          <p:cNvPr id="7" name="Rectangle 6"/>
          <p:cNvSpPr/>
          <p:nvPr/>
        </p:nvSpPr>
        <p:spPr>
          <a:xfrm>
            <a:off x="827584" y="1556792"/>
            <a:ext cx="7920880" cy="2862322"/>
          </a:xfrm>
          <a:prstGeom prst="rect">
            <a:avLst/>
          </a:prstGeom>
        </p:spPr>
        <p:txBody>
          <a:bodyPr wrap="square">
            <a:spAutoFit/>
          </a:bodyPr>
          <a:lstStyle/>
          <a:p>
            <a:pPr marL="571500" indent="-571500">
              <a:buFont typeface="Arial" panose="020B0604020202020204" pitchFamily="34" charset="0"/>
              <a:buChar char="•"/>
            </a:pPr>
            <a:r>
              <a:rPr lang="en-US" sz="3600" dirty="0" smtClean="0"/>
              <a:t>Right </a:t>
            </a:r>
            <a:r>
              <a:rPr lang="en-US" sz="3600" dirty="0"/>
              <a:t>t</a:t>
            </a:r>
            <a:r>
              <a:rPr lang="en-US" sz="3600" dirty="0" smtClean="0"/>
              <a:t>ask</a:t>
            </a:r>
            <a:endParaRPr lang="en-US" sz="3600" dirty="0"/>
          </a:p>
          <a:p>
            <a:r>
              <a:rPr lang="en-US" sz="3600" dirty="0"/>
              <a:t>•  </a:t>
            </a:r>
            <a:r>
              <a:rPr lang="en-US" sz="3600" dirty="0" smtClean="0"/>
              <a:t> Right </a:t>
            </a:r>
            <a:r>
              <a:rPr lang="en-US" sz="3600" dirty="0"/>
              <a:t>c</a:t>
            </a:r>
            <a:r>
              <a:rPr lang="en-US" sz="3600" dirty="0" smtClean="0"/>
              <a:t>ircumstance</a:t>
            </a:r>
            <a:endParaRPr lang="en-US" sz="3600" dirty="0"/>
          </a:p>
          <a:p>
            <a:r>
              <a:rPr lang="en-US" sz="3600" dirty="0"/>
              <a:t>• </a:t>
            </a:r>
            <a:r>
              <a:rPr lang="en-US" sz="3600" dirty="0" smtClean="0"/>
              <a:t>  Right person</a:t>
            </a:r>
          </a:p>
          <a:p>
            <a:pPr marL="571500" indent="-571500">
              <a:buFont typeface="Arial" panose="020B0604020202020204" pitchFamily="34" charset="0"/>
              <a:buChar char="•"/>
            </a:pPr>
            <a:r>
              <a:rPr lang="en-US" sz="3600" dirty="0" smtClean="0"/>
              <a:t>Right direction/communication</a:t>
            </a:r>
          </a:p>
          <a:p>
            <a:r>
              <a:rPr lang="en-US" sz="3600" dirty="0" smtClean="0"/>
              <a:t>•   Right </a:t>
            </a:r>
            <a:r>
              <a:rPr lang="en-US" sz="3600" dirty="0"/>
              <a:t>s</a:t>
            </a:r>
            <a:r>
              <a:rPr lang="en-US" sz="3600" dirty="0" smtClean="0"/>
              <a:t>upervision</a:t>
            </a:r>
            <a:endParaRPr lang="en-US" sz="3600" dirty="0"/>
          </a:p>
        </p:txBody>
      </p:sp>
    </p:spTree>
    <p:extLst>
      <p:ext uri="{BB962C8B-B14F-4D97-AF65-F5344CB8AC3E}">
        <p14:creationId xmlns:p14="http://schemas.microsoft.com/office/powerpoint/2010/main" val="17016295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5400" b="1" dirty="0" smtClean="0">
                <a:solidFill>
                  <a:schemeClr val="accent5">
                    <a:lumMod val="50000"/>
                  </a:schemeClr>
                </a:solidFill>
              </a:rPr>
              <a:t>Right task</a:t>
            </a:r>
            <a:endParaRPr lang="en-US" sz="5400" b="1" dirty="0">
              <a:solidFill>
                <a:schemeClr val="accent5">
                  <a:lumMod val="50000"/>
                </a:schemeClr>
              </a:solidFill>
            </a:endParaRPr>
          </a:p>
        </p:txBody>
      </p:sp>
      <p:pic>
        <p:nvPicPr>
          <p:cNvPr id="2" name="Picture 1"/>
          <p:cNvPicPr>
            <a:picLocks noChangeAspect="1"/>
          </p:cNvPicPr>
          <p:nvPr/>
        </p:nvPicPr>
        <p:blipFill>
          <a:blip r:embed="rId3"/>
          <a:stretch>
            <a:fillRect/>
          </a:stretch>
        </p:blipFill>
        <p:spPr>
          <a:xfrm>
            <a:off x="6516216" y="2636912"/>
            <a:ext cx="2438400" cy="2870448"/>
          </a:xfrm>
          <a:prstGeom prst="rect">
            <a:avLst/>
          </a:prstGeom>
        </p:spPr>
      </p:pic>
      <p:sp>
        <p:nvSpPr>
          <p:cNvPr id="4" name="Rectangle 3"/>
          <p:cNvSpPr/>
          <p:nvPr/>
        </p:nvSpPr>
        <p:spPr>
          <a:xfrm>
            <a:off x="457200" y="1383847"/>
            <a:ext cx="7427168" cy="3970318"/>
          </a:xfrm>
          <a:prstGeom prst="rect">
            <a:avLst/>
          </a:prstGeom>
        </p:spPr>
        <p:txBody>
          <a:bodyPr wrap="square">
            <a:spAutoFit/>
          </a:bodyPr>
          <a:lstStyle/>
          <a:p>
            <a:r>
              <a:rPr lang="en-US" sz="3600" dirty="0" smtClean="0"/>
              <a:t>When </a:t>
            </a:r>
            <a:r>
              <a:rPr lang="en-US" sz="3600" dirty="0"/>
              <a:t>the task is intended for a specific </a:t>
            </a:r>
            <a:r>
              <a:rPr lang="en-US" sz="3600" dirty="0" smtClean="0"/>
              <a:t>individual it </a:t>
            </a:r>
            <a:r>
              <a:rPr lang="en-US" sz="3600" dirty="0"/>
              <a:t>needs to be</a:t>
            </a:r>
            <a:r>
              <a:rPr lang="en-US" sz="3600" dirty="0" smtClean="0"/>
              <a:t>:</a:t>
            </a:r>
          </a:p>
          <a:p>
            <a:endParaRPr lang="en-US" sz="3600" dirty="0"/>
          </a:p>
          <a:p>
            <a:r>
              <a:rPr lang="en-US" sz="3600" dirty="0"/>
              <a:t>• Appropriate for job description</a:t>
            </a:r>
          </a:p>
          <a:p>
            <a:r>
              <a:rPr lang="en-US" sz="3600" dirty="0"/>
              <a:t>• Based on desired outcome</a:t>
            </a:r>
          </a:p>
          <a:p>
            <a:r>
              <a:rPr lang="en-US" sz="3600" dirty="0"/>
              <a:t>• Within the scope of practice</a:t>
            </a:r>
          </a:p>
          <a:p>
            <a:r>
              <a:rPr lang="en-US" sz="3600" dirty="0"/>
              <a:t>• Competency verified</a:t>
            </a:r>
          </a:p>
        </p:txBody>
      </p:sp>
    </p:spTree>
    <p:extLst>
      <p:ext uri="{BB962C8B-B14F-4D97-AF65-F5344CB8AC3E}">
        <p14:creationId xmlns:p14="http://schemas.microsoft.com/office/powerpoint/2010/main" val="42096346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184577"/>
          </a:xfrm>
        </p:spPr>
        <p:txBody>
          <a:bodyPr/>
          <a:lstStyle/>
          <a:p>
            <a:pPr marL="0" indent="0">
              <a:buNone/>
            </a:pPr>
            <a:r>
              <a:rPr lang="en-US" sz="5400" b="1" dirty="0" smtClean="0">
                <a:solidFill>
                  <a:schemeClr val="accent5">
                    <a:lumMod val="50000"/>
                  </a:schemeClr>
                </a:solidFill>
              </a:rPr>
              <a:t>Right circumstances</a:t>
            </a:r>
          </a:p>
          <a:p>
            <a:endParaRPr lang="en-US" dirty="0" smtClean="0"/>
          </a:p>
          <a:p>
            <a:r>
              <a:rPr lang="en-US" sz="3600" dirty="0" smtClean="0"/>
              <a:t>Setting</a:t>
            </a:r>
            <a:endParaRPr lang="en-US" sz="3600" dirty="0"/>
          </a:p>
          <a:p>
            <a:r>
              <a:rPr lang="en-US" sz="3600" dirty="0" smtClean="0"/>
              <a:t>Staffing/Supervision </a:t>
            </a:r>
          </a:p>
          <a:p>
            <a:r>
              <a:rPr lang="en-US" sz="3600" dirty="0" smtClean="0"/>
              <a:t>Service user’s needs</a:t>
            </a:r>
            <a:endParaRPr lang="en-US" sz="3600" dirty="0"/>
          </a:p>
          <a:p>
            <a:r>
              <a:rPr lang="en-US" sz="3600" dirty="0" smtClean="0"/>
              <a:t>Equipment</a:t>
            </a:r>
            <a:endParaRPr lang="en-US" sz="3600" dirty="0"/>
          </a:p>
          <a:p>
            <a:r>
              <a:rPr lang="en-US" sz="3600" dirty="0" smtClean="0"/>
              <a:t>Resources</a:t>
            </a:r>
            <a:r>
              <a:rPr lang="en-US" dirty="0" smtClean="0"/>
              <a:t> </a:t>
            </a:r>
            <a:endParaRPr lang="en-US" dirty="0"/>
          </a:p>
          <a:p>
            <a:pPr marL="0" indent="0">
              <a:buNone/>
            </a:pPr>
            <a:endParaRPr lang="en-US" dirty="0"/>
          </a:p>
        </p:txBody>
      </p:sp>
      <p:pic>
        <p:nvPicPr>
          <p:cNvPr id="3" name="Picture 2"/>
          <p:cNvPicPr>
            <a:picLocks noChangeAspect="1"/>
          </p:cNvPicPr>
          <p:nvPr/>
        </p:nvPicPr>
        <p:blipFill>
          <a:blip r:embed="rId2"/>
          <a:stretch>
            <a:fillRect/>
          </a:stretch>
        </p:blipFill>
        <p:spPr>
          <a:xfrm>
            <a:off x="6248189" y="2204864"/>
            <a:ext cx="2438611" cy="2865368"/>
          </a:xfrm>
          <a:prstGeom prst="rect">
            <a:avLst/>
          </a:prstGeom>
        </p:spPr>
      </p:pic>
    </p:spTree>
    <p:extLst>
      <p:ext uri="{BB962C8B-B14F-4D97-AF65-F5344CB8AC3E}">
        <p14:creationId xmlns:p14="http://schemas.microsoft.com/office/powerpoint/2010/main" val="30004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57201"/>
            <a:ext cx="8229600" cy="1143000"/>
          </a:xfrm>
        </p:spPr>
        <p:txBody>
          <a:bodyPr>
            <a:noAutofit/>
          </a:bodyPr>
          <a:lstStyle/>
          <a:p>
            <a:r>
              <a:rPr lang="en-US" sz="5400" b="1" dirty="0" smtClean="0">
                <a:solidFill>
                  <a:schemeClr val="accent5">
                    <a:lumMod val="50000"/>
                  </a:schemeClr>
                </a:solidFill>
              </a:rPr>
              <a:t>Right person</a:t>
            </a:r>
            <a:r>
              <a:rPr lang="en-US" sz="5400" dirty="0"/>
              <a:t/>
            </a:r>
            <a:br>
              <a:rPr lang="en-US" sz="5400" dirty="0"/>
            </a:br>
            <a:endParaRPr lang="en-US" sz="5400" dirty="0"/>
          </a:p>
        </p:txBody>
      </p:sp>
      <p:pic>
        <p:nvPicPr>
          <p:cNvPr id="2" name="Picture 1"/>
          <p:cNvPicPr>
            <a:picLocks noChangeAspect="1"/>
          </p:cNvPicPr>
          <p:nvPr/>
        </p:nvPicPr>
        <p:blipFill>
          <a:blip r:embed="rId2"/>
          <a:stretch>
            <a:fillRect/>
          </a:stretch>
        </p:blipFill>
        <p:spPr>
          <a:xfrm>
            <a:off x="4427984" y="2276872"/>
            <a:ext cx="5129909" cy="2965218"/>
          </a:xfrm>
          <a:prstGeom prst="rect">
            <a:avLst/>
          </a:prstGeom>
        </p:spPr>
      </p:pic>
      <p:sp>
        <p:nvSpPr>
          <p:cNvPr id="3" name="Content Placeholder 2"/>
          <p:cNvSpPr>
            <a:spLocks noGrp="1"/>
          </p:cNvSpPr>
          <p:nvPr>
            <p:ph idx="1"/>
          </p:nvPr>
        </p:nvSpPr>
        <p:spPr>
          <a:xfrm>
            <a:off x="457200" y="1600201"/>
            <a:ext cx="8507288" cy="3917032"/>
          </a:xfrm>
        </p:spPr>
        <p:txBody>
          <a:bodyPr>
            <a:normAutofit/>
          </a:bodyPr>
          <a:lstStyle/>
          <a:p>
            <a:r>
              <a:rPr lang="en-US" sz="3600" dirty="0" smtClean="0"/>
              <a:t>Education </a:t>
            </a:r>
            <a:r>
              <a:rPr lang="en-US" sz="3600" dirty="0"/>
              <a:t>or </a:t>
            </a:r>
            <a:r>
              <a:rPr lang="en-US" sz="3600" dirty="0" smtClean="0"/>
              <a:t>certification/accreditation </a:t>
            </a:r>
          </a:p>
          <a:p>
            <a:r>
              <a:rPr lang="en-US" sz="3600" dirty="0" smtClean="0"/>
              <a:t>Job description</a:t>
            </a:r>
            <a:endParaRPr lang="en-US" sz="3600" dirty="0"/>
          </a:p>
          <a:p>
            <a:r>
              <a:rPr lang="en-US" sz="3600" dirty="0" smtClean="0"/>
              <a:t>Skills checklist</a:t>
            </a:r>
            <a:endParaRPr lang="en-US" sz="3600" dirty="0"/>
          </a:p>
          <a:p>
            <a:r>
              <a:rPr lang="en-US" sz="3600" dirty="0" smtClean="0"/>
              <a:t>Demonstrated </a:t>
            </a:r>
            <a:r>
              <a:rPr lang="en-US" sz="3600" dirty="0"/>
              <a:t>skills </a:t>
            </a:r>
          </a:p>
          <a:p>
            <a:endParaRPr lang="en-US" sz="3600" dirty="0"/>
          </a:p>
        </p:txBody>
      </p:sp>
    </p:spTree>
    <p:extLst>
      <p:ext uri="{BB962C8B-B14F-4D97-AF65-F5344CB8AC3E}">
        <p14:creationId xmlns:p14="http://schemas.microsoft.com/office/powerpoint/2010/main" val="3225040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5400" b="1" dirty="0">
                <a:solidFill>
                  <a:schemeClr val="accent5">
                    <a:lumMod val="50000"/>
                  </a:schemeClr>
                </a:solidFill>
              </a:rPr>
              <a:t>Knowing </a:t>
            </a:r>
            <a:r>
              <a:rPr lang="en-US" sz="5400" b="1" dirty="0" smtClean="0">
                <a:solidFill>
                  <a:schemeClr val="accent5">
                    <a:lumMod val="50000"/>
                  </a:schemeClr>
                </a:solidFill>
              </a:rPr>
              <a:t>your </a:t>
            </a:r>
            <a:r>
              <a:rPr lang="en-US" sz="5400" b="1" dirty="0">
                <a:solidFill>
                  <a:schemeClr val="accent5">
                    <a:lumMod val="50000"/>
                  </a:schemeClr>
                </a:solidFill>
              </a:rPr>
              <a:t>d</a:t>
            </a:r>
            <a:r>
              <a:rPr lang="en-US" sz="5400" b="1" dirty="0" smtClean="0">
                <a:solidFill>
                  <a:schemeClr val="accent5">
                    <a:lumMod val="50000"/>
                  </a:schemeClr>
                </a:solidFill>
              </a:rPr>
              <a:t>elegate</a:t>
            </a:r>
            <a:r>
              <a:rPr lang="en-US" sz="5400" b="1" dirty="0">
                <a:solidFill>
                  <a:schemeClr val="accent5">
                    <a:lumMod val="50000"/>
                  </a:schemeClr>
                </a:solidFill>
              </a:rPr>
              <a:t/>
            </a:r>
            <a:br>
              <a:rPr lang="en-US" sz="5400" b="1" dirty="0">
                <a:solidFill>
                  <a:schemeClr val="accent5">
                    <a:lumMod val="50000"/>
                  </a:schemeClr>
                </a:solidFill>
              </a:rPr>
            </a:br>
            <a:endParaRPr lang="en-US" sz="5400" b="1" dirty="0">
              <a:solidFill>
                <a:schemeClr val="accent5">
                  <a:lumMod val="50000"/>
                </a:schemeClr>
              </a:solidFill>
            </a:endParaRPr>
          </a:p>
        </p:txBody>
      </p:sp>
      <p:sp>
        <p:nvSpPr>
          <p:cNvPr id="3" name="Rectangle 2"/>
          <p:cNvSpPr/>
          <p:nvPr/>
        </p:nvSpPr>
        <p:spPr>
          <a:xfrm>
            <a:off x="457200" y="1052736"/>
            <a:ext cx="8579296" cy="4524315"/>
          </a:xfrm>
          <a:prstGeom prst="rect">
            <a:avLst/>
          </a:prstGeom>
        </p:spPr>
        <p:txBody>
          <a:bodyPr wrap="square">
            <a:spAutoFit/>
          </a:bodyPr>
          <a:lstStyle/>
          <a:p>
            <a:r>
              <a:rPr lang="en-US" sz="3200" b="1" dirty="0" smtClean="0"/>
              <a:t>Competency</a:t>
            </a:r>
            <a:r>
              <a:rPr lang="en-US" sz="3200" dirty="0" smtClean="0"/>
              <a:t> (coaching/mentoring to support)</a:t>
            </a:r>
            <a:endParaRPr lang="en-US" sz="3200" dirty="0"/>
          </a:p>
          <a:p>
            <a:r>
              <a:rPr lang="en-US" sz="3200" b="1" dirty="0"/>
              <a:t>Weaknesses </a:t>
            </a:r>
            <a:endParaRPr lang="en-US" sz="3200" b="1" dirty="0" smtClean="0"/>
          </a:p>
          <a:p>
            <a:r>
              <a:rPr lang="en-US" sz="3200" b="1" dirty="0" smtClean="0"/>
              <a:t>Strengths</a:t>
            </a:r>
            <a:r>
              <a:rPr lang="en-US" sz="3200" dirty="0" smtClean="0"/>
              <a:t> (team roles)</a:t>
            </a:r>
          </a:p>
          <a:p>
            <a:r>
              <a:rPr lang="en-US" sz="3200" b="1" dirty="0"/>
              <a:t>Motivation</a:t>
            </a:r>
          </a:p>
          <a:p>
            <a:r>
              <a:rPr lang="en-US" sz="3200" dirty="0" smtClean="0"/>
              <a:t>Training</a:t>
            </a:r>
            <a:endParaRPr lang="en-US" sz="3200" dirty="0"/>
          </a:p>
          <a:p>
            <a:r>
              <a:rPr lang="en-US" sz="3200" dirty="0" smtClean="0"/>
              <a:t>Accountability</a:t>
            </a:r>
            <a:endParaRPr lang="en-US" sz="3200" dirty="0"/>
          </a:p>
          <a:p>
            <a:r>
              <a:rPr lang="en-US" sz="3200" dirty="0" smtClean="0"/>
              <a:t>Job description</a:t>
            </a:r>
          </a:p>
          <a:p>
            <a:r>
              <a:rPr lang="en-US" sz="3200" dirty="0" smtClean="0"/>
              <a:t>Preferences </a:t>
            </a:r>
          </a:p>
          <a:p>
            <a:r>
              <a:rPr lang="en-US" sz="3200" dirty="0" smtClean="0"/>
              <a:t>Cultural differences</a:t>
            </a:r>
            <a:endParaRPr lang="en-US" sz="3200" dirty="0"/>
          </a:p>
        </p:txBody>
      </p:sp>
      <p:pic>
        <p:nvPicPr>
          <p:cNvPr id="4" name="Picture 3"/>
          <p:cNvPicPr>
            <a:picLocks noChangeAspect="1"/>
          </p:cNvPicPr>
          <p:nvPr/>
        </p:nvPicPr>
        <p:blipFill>
          <a:blip r:embed="rId2"/>
          <a:stretch>
            <a:fillRect/>
          </a:stretch>
        </p:blipFill>
        <p:spPr>
          <a:xfrm>
            <a:off x="5488682" y="2060848"/>
            <a:ext cx="3655318" cy="3655318"/>
          </a:xfrm>
          <a:prstGeom prst="rect">
            <a:avLst/>
          </a:prstGeom>
        </p:spPr>
      </p:pic>
    </p:spTree>
    <p:extLst>
      <p:ext uri="{BB962C8B-B14F-4D97-AF65-F5344CB8AC3E}">
        <p14:creationId xmlns:p14="http://schemas.microsoft.com/office/powerpoint/2010/main" val="12765798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skillsmatrix1.png"/>
          <p:cNvPicPr>
            <a:picLocks noGrp="1" noChangeAspect="1"/>
          </p:cNvPicPr>
          <p:nvPr>
            <p:ph idx="1"/>
          </p:nvPr>
        </p:nvPicPr>
        <p:blipFill>
          <a:blip r:embed="rId2">
            <a:extLst>
              <a:ext uri="{28A0092B-C50C-407E-A947-70E740481C1C}">
                <a14:useLocalDpi xmlns:a14="http://schemas.microsoft.com/office/drawing/2010/main" val="0"/>
              </a:ext>
            </a:extLst>
          </a:blip>
          <a:srcRect l="-14139" r="-14139"/>
          <a:stretch>
            <a:fillRect/>
          </a:stretch>
        </p:blipFill>
        <p:spPr>
          <a:xfrm>
            <a:off x="-684584" y="646331"/>
            <a:ext cx="10369152" cy="5040561"/>
          </a:xfrm>
        </p:spPr>
      </p:pic>
      <p:sp>
        <p:nvSpPr>
          <p:cNvPr id="2" name="Rectangle 1"/>
          <p:cNvSpPr/>
          <p:nvPr/>
        </p:nvSpPr>
        <p:spPr>
          <a:xfrm>
            <a:off x="3275856" y="27296"/>
            <a:ext cx="2877711" cy="646331"/>
          </a:xfrm>
          <a:prstGeom prst="rect">
            <a:avLst/>
          </a:prstGeom>
        </p:spPr>
        <p:txBody>
          <a:bodyPr wrap="none">
            <a:spAutoFit/>
          </a:bodyPr>
          <a:lstStyle/>
          <a:p>
            <a:r>
              <a:rPr lang="en-GB" sz="3600" b="1" dirty="0">
                <a:solidFill>
                  <a:schemeClr val="accent5">
                    <a:lumMod val="50000"/>
                  </a:schemeClr>
                </a:solidFill>
              </a:rPr>
              <a:t>Skills Matrix</a:t>
            </a:r>
          </a:p>
        </p:txBody>
      </p:sp>
    </p:spTree>
    <p:extLst>
      <p:ext uri="{BB962C8B-B14F-4D97-AF65-F5344CB8AC3E}">
        <p14:creationId xmlns:p14="http://schemas.microsoft.com/office/powerpoint/2010/main" val="13125056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231"/>
            <a:ext cx="8208912" cy="2616101"/>
          </a:xfrm>
          <a:prstGeom prst="rect">
            <a:avLst/>
          </a:prstGeom>
        </p:spPr>
        <p:txBody>
          <a:bodyPr wrap="square">
            <a:spAutoFit/>
          </a:bodyPr>
          <a:lstStyle/>
          <a:p>
            <a:r>
              <a:rPr lang="en-US" sz="4000" b="1" dirty="0">
                <a:solidFill>
                  <a:schemeClr val="accent5">
                    <a:lumMod val="50000"/>
                  </a:schemeClr>
                </a:solidFill>
                <a:latin typeface="+mj-lt"/>
                <a:ea typeface="+mj-ea"/>
                <a:cs typeface="+mj-cs"/>
              </a:rPr>
              <a:t>When delegating to a teammate, it is important to communicate:</a:t>
            </a:r>
          </a:p>
          <a:p>
            <a:endParaRPr lang="en-US" sz="2800" dirty="0"/>
          </a:p>
          <a:p>
            <a:r>
              <a:rPr lang="en-US" sz="2800" b="1" dirty="0" smtClean="0"/>
              <a:t>Effectively – Clearly – Concisely – Correctly - </a:t>
            </a:r>
            <a:endParaRPr lang="en-US" sz="2800" b="1" dirty="0"/>
          </a:p>
          <a:p>
            <a:r>
              <a:rPr lang="en-US" sz="2800" b="1" dirty="0" smtClean="0"/>
              <a:t>Completely</a:t>
            </a:r>
            <a:endParaRPr lang="en-US" sz="2800" b="1" dirty="0"/>
          </a:p>
        </p:txBody>
      </p:sp>
      <p:sp>
        <p:nvSpPr>
          <p:cNvPr id="3" name="Rectangle 2"/>
          <p:cNvSpPr/>
          <p:nvPr/>
        </p:nvSpPr>
        <p:spPr>
          <a:xfrm>
            <a:off x="251520" y="2852936"/>
            <a:ext cx="4572000" cy="2246769"/>
          </a:xfrm>
          <a:prstGeom prst="rect">
            <a:avLst/>
          </a:prstGeom>
        </p:spPr>
        <p:txBody>
          <a:bodyPr>
            <a:spAutoFit/>
          </a:bodyPr>
          <a:lstStyle/>
          <a:p>
            <a:r>
              <a:rPr lang="en-US" sz="2800" dirty="0" smtClean="0"/>
              <a:t>Make </a:t>
            </a:r>
            <a:r>
              <a:rPr lang="en-US" sz="2800" dirty="0"/>
              <a:t>sure:</a:t>
            </a:r>
          </a:p>
          <a:p>
            <a:r>
              <a:rPr lang="en-US" sz="2800" dirty="0"/>
              <a:t>• D</a:t>
            </a:r>
            <a:r>
              <a:rPr lang="en-US" sz="2800" dirty="0" smtClean="0"/>
              <a:t>escribe </a:t>
            </a:r>
            <a:r>
              <a:rPr lang="en-US" sz="2800" dirty="0"/>
              <a:t>task</a:t>
            </a:r>
          </a:p>
          <a:p>
            <a:r>
              <a:rPr lang="en-US" sz="2800" dirty="0"/>
              <a:t>• S</a:t>
            </a:r>
            <a:r>
              <a:rPr lang="en-US" sz="2800" dirty="0" smtClean="0"/>
              <a:t>tate expectations</a:t>
            </a:r>
          </a:p>
          <a:p>
            <a:r>
              <a:rPr lang="en-US" sz="2800" dirty="0" smtClean="0"/>
              <a:t>• Validate their understanding and needs</a:t>
            </a:r>
            <a:endParaRPr lang="en-US" sz="2800" dirty="0"/>
          </a:p>
        </p:txBody>
      </p:sp>
      <p:sp>
        <p:nvSpPr>
          <p:cNvPr id="6" name="TextBox 5"/>
          <p:cNvSpPr txBox="1"/>
          <p:nvPr/>
        </p:nvSpPr>
        <p:spPr>
          <a:xfrm>
            <a:off x="5364088" y="2852936"/>
            <a:ext cx="5040560" cy="2677656"/>
          </a:xfrm>
          <a:prstGeom prst="rect">
            <a:avLst/>
          </a:prstGeom>
          <a:noFill/>
        </p:spPr>
        <p:txBody>
          <a:bodyPr wrap="square" rtlCol="0">
            <a:spAutoFit/>
          </a:bodyPr>
          <a:lstStyle/>
          <a:p>
            <a:r>
              <a:rPr lang="en-US" sz="2800" dirty="0"/>
              <a:t>Listen to the </a:t>
            </a:r>
            <a:r>
              <a:rPr lang="en-US" sz="2800" dirty="0" smtClean="0"/>
              <a:t>words</a:t>
            </a:r>
            <a:r>
              <a:rPr lang="en-US" sz="2800" dirty="0" smtClean="0">
                <a:latin typeface="Wingdings"/>
              </a:rPr>
              <a:t> </a:t>
            </a:r>
          </a:p>
          <a:p>
            <a:r>
              <a:rPr lang="en-US" sz="2800" dirty="0" smtClean="0"/>
              <a:t>Listen </a:t>
            </a:r>
            <a:r>
              <a:rPr lang="en-US" sz="2800" dirty="0"/>
              <a:t>to the </a:t>
            </a:r>
            <a:r>
              <a:rPr lang="en-US" sz="2800" dirty="0" smtClean="0"/>
              <a:t>intent</a:t>
            </a:r>
            <a:endParaRPr lang="en-US" sz="2800" dirty="0">
              <a:latin typeface="Wingdings"/>
            </a:endParaRPr>
          </a:p>
          <a:p>
            <a:r>
              <a:rPr lang="en-US" sz="2800" dirty="0" smtClean="0"/>
              <a:t>Clarify </a:t>
            </a:r>
            <a:r>
              <a:rPr lang="en-US" sz="2800" dirty="0"/>
              <a:t>if </a:t>
            </a:r>
            <a:r>
              <a:rPr lang="en-US" sz="2800" dirty="0" smtClean="0"/>
              <a:t>necessary</a:t>
            </a:r>
            <a:endParaRPr lang="en-US" sz="2800" dirty="0">
              <a:latin typeface="Wingdings"/>
            </a:endParaRPr>
          </a:p>
          <a:p>
            <a:r>
              <a:rPr lang="en-US" sz="2800" dirty="0" smtClean="0"/>
              <a:t>Assess </a:t>
            </a:r>
            <a:r>
              <a:rPr lang="en-US" sz="2800" dirty="0"/>
              <a:t>non-verbal communication </a:t>
            </a:r>
          </a:p>
          <a:p>
            <a:endParaRPr lang="en-US" sz="2800" dirty="0"/>
          </a:p>
        </p:txBody>
      </p:sp>
    </p:spTree>
    <p:extLst>
      <p:ext uri="{BB962C8B-B14F-4D97-AF65-F5344CB8AC3E}">
        <p14:creationId xmlns:p14="http://schemas.microsoft.com/office/powerpoint/2010/main" val="35801252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0066" y="1400002"/>
            <a:ext cx="8350405" cy="3970318"/>
          </a:xfrm>
          <a:prstGeom prst="rect">
            <a:avLst/>
          </a:prstGeom>
        </p:spPr>
        <p:txBody>
          <a:bodyPr wrap="square">
            <a:spAutoFit/>
          </a:bodyPr>
          <a:lstStyle/>
          <a:p>
            <a:r>
              <a:rPr lang="en-US" sz="2800" dirty="0"/>
              <a:t>You can delegate </a:t>
            </a:r>
            <a:r>
              <a:rPr lang="en-US" sz="2800" b="1" dirty="0"/>
              <a:t>authority</a:t>
            </a:r>
            <a:r>
              <a:rPr lang="en-US" sz="2800" dirty="0"/>
              <a:t> but </a:t>
            </a:r>
            <a:r>
              <a:rPr lang="en-US" sz="2800" b="1" dirty="0"/>
              <a:t>not responsibility</a:t>
            </a:r>
            <a:r>
              <a:rPr lang="en-US" sz="2800" dirty="0"/>
              <a:t>. </a:t>
            </a:r>
            <a:endParaRPr lang="en-US" sz="2800" dirty="0" smtClean="0"/>
          </a:p>
          <a:p>
            <a:endParaRPr lang="en-US" sz="2800" dirty="0" smtClean="0"/>
          </a:p>
          <a:p>
            <a:r>
              <a:rPr lang="en-US" sz="2800" dirty="0" smtClean="0"/>
              <a:t>It </a:t>
            </a:r>
            <a:r>
              <a:rPr lang="en-US" sz="2800" dirty="0"/>
              <a:t>is still up to you to make sure the task is done. </a:t>
            </a:r>
            <a:endParaRPr lang="en-US" sz="2800" dirty="0" smtClean="0"/>
          </a:p>
          <a:p>
            <a:r>
              <a:rPr lang="en-US" sz="2800" dirty="0" smtClean="0"/>
              <a:t>Don’t </a:t>
            </a:r>
            <a:r>
              <a:rPr lang="en-US" sz="2800" dirty="0"/>
              <a:t>forget to provide appropriate </a:t>
            </a:r>
            <a:r>
              <a:rPr lang="en-US" sz="2800" b="1" dirty="0"/>
              <a:t>monitoring</a:t>
            </a:r>
            <a:r>
              <a:rPr lang="en-US" sz="2800" dirty="0"/>
              <a:t>, </a:t>
            </a:r>
            <a:r>
              <a:rPr lang="en-US" sz="2800" b="1" dirty="0"/>
              <a:t>evaluation</a:t>
            </a:r>
            <a:r>
              <a:rPr lang="en-US" sz="2800" dirty="0"/>
              <a:t>, intervention, if needed, </a:t>
            </a:r>
            <a:r>
              <a:rPr lang="en-US" sz="2800" dirty="0" smtClean="0"/>
              <a:t>                      and </a:t>
            </a:r>
            <a:r>
              <a:rPr lang="en-US" sz="2800" b="1" dirty="0"/>
              <a:t>feedback</a:t>
            </a:r>
            <a:r>
              <a:rPr lang="en-US" sz="2800" dirty="0" smtClean="0"/>
              <a:t>:</a:t>
            </a:r>
            <a:endParaRPr lang="en-US" sz="2800" dirty="0"/>
          </a:p>
          <a:p>
            <a:r>
              <a:rPr lang="en-US" sz="2800" dirty="0"/>
              <a:t>• Supervise </a:t>
            </a:r>
            <a:endParaRPr lang="en-US" sz="2800" dirty="0" smtClean="0"/>
          </a:p>
          <a:p>
            <a:r>
              <a:rPr lang="en-US" sz="2800" dirty="0" smtClean="0"/>
              <a:t>• </a:t>
            </a:r>
            <a:r>
              <a:rPr lang="en-US" sz="2800" dirty="0"/>
              <a:t>Guide</a:t>
            </a:r>
          </a:p>
          <a:p>
            <a:r>
              <a:rPr lang="en-US" sz="2800" dirty="0"/>
              <a:t>• Evaluate</a:t>
            </a:r>
          </a:p>
        </p:txBody>
      </p:sp>
      <p:sp>
        <p:nvSpPr>
          <p:cNvPr id="3" name="TextBox 2"/>
          <p:cNvSpPr txBox="1"/>
          <p:nvPr/>
        </p:nvSpPr>
        <p:spPr>
          <a:xfrm>
            <a:off x="512912" y="476672"/>
            <a:ext cx="7992888" cy="923330"/>
          </a:xfrm>
          <a:prstGeom prst="rect">
            <a:avLst/>
          </a:prstGeom>
          <a:noFill/>
        </p:spPr>
        <p:txBody>
          <a:bodyPr wrap="square" rtlCol="0">
            <a:spAutoFit/>
          </a:bodyPr>
          <a:lstStyle/>
          <a:p>
            <a:r>
              <a:rPr lang="en-GB" sz="5400" b="1" dirty="0" smtClean="0">
                <a:solidFill>
                  <a:schemeClr val="accent5">
                    <a:lumMod val="50000"/>
                  </a:schemeClr>
                </a:solidFill>
              </a:rPr>
              <a:t>Delegation </a:t>
            </a:r>
            <a:endParaRPr lang="en-GB" sz="5400"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6588224" y="3212976"/>
            <a:ext cx="2376263" cy="2320351"/>
          </a:xfrm>
          <a:prstGeom prst="rect">
            <a:avLst/>
          </a:prstGeom>
        </p:spPr>
      </p:pic>
    </p:spTree>
    <p:extLst>
      <p:ext uri="{BB962C8B-B14F-4D97-AF65-F5344CB8AC3E}">
        <p14:creationId xmlns:p14="http://schemas.microsoft.com/office/powerpoint/2010/main" val="42893520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322834" y="231627"/>
            <a:ext cx="8671791" cy="12527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dirty="0" smtClean="0">
                <a:solidFill>
                  <a:schemeClr val="accent5">
                    <a:lumMod val="50000"/>
                  </a:schemeClr>
                </a:solidFill>
              </a:rPr>
              <a:t>Group activity</a:t>
            </a: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sz="2800" dirty="0" smtClean="0"/>
              <a:t>Spend </a:t>
            </a:r>
            <a:r>
              <a:rPr lang="en-GB" sz="2800" b="1" dirty="0" smtClean="0"/>
              <a:t>30 to 40 minutes </a:t>
            </a:r>
            <a:r>
              <a:rPr lang="en-GB" sz="2800" dirty="0" smtClean="0"/>
              <a:t>critiquing the articles on delegation guidelines from the </a:t>
            </a:r>
            <a:r>
              <a:rPr lang="en-GB" sz="2800" b="1" dirty="0" smtClean="0"/>
              <a:t>NHS</a:t>
            </a:r>
            <a:r>
              <a:rPr lang="en-GB" sz="2800" dirty="0" smtClean="0"/>
              <a:t> and the </a:t>
            </a:r>
            <a:r>
              <a:rPr lang="en-GB" sz="2800" b="1" dirty="0" smtClean="0"/>
              <a:t>American Nursing Association</a:t>
            </a:r>
            <a:r>
              <a:rPr lang="en-GB" sz="2800" dirty="0" smtClean="0"/>
              <a:t/>
            </a:r>
            <a:br>
              <a:rPr lang="en-GB" sz="2800" dirty="0" smtClean="0"/>
            </a:br>
            <a:endParaRPr lang="en-GB" sz="2800" dirty="0" smtClean="0"/>
          </a:p>
          <a:p>
            <a:pPr marL="0" indent="0">
              <a:buNone/>
            </a:pPr>
            <a:r>
              <a:rPr lang="en-GB" sz="2800" dirty="0" smtClean="0"/>
              <a:t>Advantages and disadvantages?</a:t>
            </a:r>
          </a:p>
          <a:p>
            <a:pPr marL="0" indent="0">
              <a:buNone/>
            </a:pPr>
            <a:r>
              <a:rPr lang="en-GB" sz="2800" dirty="0" smtClean="0"/>
              <a:t>Suitability for your workplace?</a:t>
            </a:r>
          </a:p>
          <a:p>
            <a:pPr marL="0" indent="0">
              <a:buNone/>
            </a:pPr>
            <a:endParaRPr lang="en-GB" sz="2800" dirty="0"/>
          </a:p>
          <a:p>
            <a:pPr marL="0" indent="0">
              <a:buNone/>
            </a:pPr>
            <a:r>
              <a:rPr lang="en-GB" sz="2800" dirty="0" smtClean="0"/>
              <a:t>Each group to present their findings to the class</a:t>
            </a:r>
          </a:p>
          <a:p>
            <a:endParaRPr lang="en-GB" sz="2800" dirty="0"/>
          </a:p>
        </p:txBody>
      </p:sp>
      <p:pic>
        <p:nvPicPr>
          <p:cNvPr id="6" name="Picture 5"/>
          <p:cNvPicPr>
            <a:picLocks noChangeAspect="1"/>
          </p:cNvPicPr>
          <p:nvPr/>
        </p:nvPicPr>
        <p:blipFill>
          <a:blip r:embed="rId2"/>
          <a:stretch>
            <a:fillRect/>
          </a:stretch>
        </p:blipFill>
        <p:spPr>
          <a:xfrm>
            <a:off x="6063681" y="3356992"/>
            <a:ext cx="2838450" cy="1609725"/>
          </a:xfrm>
          <a:prstGeom prst="rect">
            <a:avLst/>
          </a:prstGeom>
        </p:spPr>
      </p:pic>
    </p:spTree>
    <p:extLst>
      <p:ext uri="{BB962C8B-B14F-4D97-AF65-F5344CB8AC3E}">
        <p14:creationId xmlns:p14="http://schemas.microsoft.com/office/powerpoint/2010/main" val="40845662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Prioritisation </a:t>
            </a:r>
            <a:endParaRPr lang="en-GB" b="1" dirty="0"/>
          </a:p>
        </p:txBody>
      </p:sp>
    </p:spTree>
    <p:extLst>
      <p:ext uri="{BB962C8B-B14F-4D97-AF65-F5344CB8AC3E}">
        <p14:creationId xmlns:p14="http://schemas.microsoft.com/office/powerpoint/2010/main" val="37210041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26187714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chemeClr val="accent5">
                    <a:lumMod val="50000"/>
                  </a:schemeClr>
                </a:solidFill>
              </a:rPr>
              <a:t>Pareto Rule</a:t>
            </a:r>
            <a:endParaRPr lang="en-GB" sz="5400" b="1" dirty="0">
              <a:solidFill>
                <a:schemeClr val="accent5">
                  <a:lumMod val="50000"/>
                </a:schemeClr>
              </a:solidFill>
            </a:endParaRPr>
          </a:p>
        </p:txBody>
      </p:sp>
      <p:graphicFrame>
        <p:nvGraphicFramePr>
          <p:cNvPr id="4" name="Diagram 3"/>
          <p:cNvGraphicFramePr/>
          <p:nvPr>
            <p:extLst>
              <p:ext uri="{D42A27DB-BD31-4B8C-83A1-F6EECF244321}">
                <p14:modId xmlns:p14="http://schemas.microsoft.com/office/powerpoint/2010/main" val="74364267"/>
              </p:ext>
            </p:extLst>
          </p:nvPr>
        </p:nvGraphicFramePr>
        <p:xfrm>
          <a:off x="827584" y="1124744"/>
          <a:ext cx="7543800"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85130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203" y="1"/>
            <a:ext cx="9171203" cy="5733255"/>
          </a:xfrm>
          <a:prstGeom prst="rect">
            <a:avLst/>
          </a:prstGeom>
        </p:spPr>
      </p:pic>
    </p:spTree>
    <p:extLst>
      <p:ext uri="{BB962C8B-B14F-4D97-AF65-F5344CB8AC3E}">
        <p14:creationId xmlns:p14="http://schemas.microsoft.com/office/powerpoint/2010/main" val="6847654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887735" y="1052736"/>
            <a:ext cx="7368530" cy="4222653"/>
          </a:xfrm>
          <a:prstGeom prst="rect">
            <a:avLst/>
          </a:prstGeom>
        </p:spPr>
      </p:pic>
      <p:sp>
        <p:nvSpPr>
          <p:cNvPr id="2" name="Title 1"/>
          <p:cNvSpPr>
            <a:spLocks noGrp="1"/>
          </p:cNvSpPr>
          <p:nvPr>
            <p:ph type="title"/>
          </p:nvPr>
        </p:nvSpPr>
        <p:spPr>
          <a:xfrm>
            <a:off x="457200" y="188640"/>
            <a:ext cx="8229600" cy="1143000"/>
          </a:xfrm>
        </p:spPr>
        <p:txBody>
          <a:bodyPr>
            <a:normAutofit/>
          </a:bodyPr>
          <a:lstStyle/>
          <a:p>
            <a:r>
              <a:rPr lang="en-GB" sz="5400" b="1" dirty="0" smtClean="0">
                <a:solidFill>
                  <a:schemeClr val="accent5">
                    <a:lumMod val="50000"/>
                  </a:schemeClr>
                </a:solidFill>
              </a:rPr>
              <a:t>Activity</a:t>
            </a:r>
            <a:endParaRPr lang="en-GB" sz="5400" b="1" dirty="0">
              <a:solidFill>
                <a:schemeClr val="accent5">
                  <a:lumMod val="50000"/>
                </a:schemeClr>
              </a:solidFill>
            </a:endParaRPr>
          </a:p>
        </p:txBody>
      </p:sp>
    </p:spTree>
    <p:extLst>
      <p:ext uri="{BB962C8B-B14F-4D97-AF65-F5344CB8AC3E}">
        <p14:creationId xmlns:p14="http://schemas.microsoft.com/office/powerpoint/2010/main" val="35932983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759335" y="0"/>
            <a:ext cx="5384665" cy="5711669"/>
          </a:xfrm>
          <a:prstGeom prst="rect">
            <a:avLst/>
          </a:prstGeom>
        </p:spPr>
      </p:pic>
      <p:sp>
        <p:nvSpPr>
          <p:cNvPr id="5" name="Title 1"/>
          <p:cNvSpPr>
            <a:spLocks noGrp="1"/>
          </p:cNvSpPr>
          <p:nvPr>
            <p:ph type="title"/>
          </p:nvPr>
        </p:nvSpPr>
        <p:spPr>
          <a:xfrm>
            <a:off x="251520" y="260648"/>
            <a:ext cx="3744416" cy="1143000"/>
          </a:xfrm>
        </p:spPr>
        <p:txBody>
          <a:bodyPr>
            <a:normAutofit fontScale="90000"/>
          </a:bodyPr>
          <a:lstStyle/>
          <a:p>
            <a:r>
              <a:rPr lang="en-GB" b="1" dirty="0" smtClean="0">
                <a:solidFill>
                  <a:schemeClr val="accent5">
                    <a:lumMod val="50000"/>
                  </a:schemeClr>
                </a:solidFill>
              </a:rPr>
              <a:t>Eisenhower </a:t>
            </a:r>
            <a:br>
              <a:rPr lang="en-GB" b="1" dirty="0" smtClean="0">
                <a:solidFill>
                  <a:schemeClr val="accent5">
                    <a:lumMod val="50000"/>
                  </a:schemeClr>
                </a:solidFill>
              </a:rPr>
            </a:br>
            <a:r>
              <a:rPr lang="en-GB" b="1" dirty="0" smtClean="0">
                <a:solidFill>
                  <a:schemeClr val="accent5">
                    <a:lumMod val="50000"/>
                  </a:schemeClr>
                </a:solidFill>
              </a:rPr>
              <a:t>Matrix</a:t>
            </a:r>
            <a:endParaRPr lang="en-GB" b="1" dirty="0">
              <a:solidFill>
                <a:schemeClr val="accent5">
                  <a:lumMod val="50000"/>
                </a:schemeClr>
              </a:solidFill>
            </a:endParaRPr>
          </a:p>
        </p:txBody>
      </p:sp>
      <p:sp>
        <p:nvSpPr>
          <p:cNvPr id="7" name="TextBox 6"/>
          <p:cNvSpPr txBox="1"/>
          <p:nvPr/>
        </p:nvSpPr>
        <p:spPr>
          <a:xfrm>
            <a:off x="251520" y="1664296"/>
            <a:ext cx="3507815" cy="3970318"/>
          </a:xfrm>
          <a:prstGeom prst="rect">
            <a:avLst/>
          </a:prstGeom>
          <a:noFill/>
        </p:spPr>
        <p:txBody>
          <a:bodyPr wrap="square" rtlCol="0">
            <a:spAutoFit/>
          </a:bodyPr>
          <a:lstStyle/>
          <a:p>
            <a:r>
              <a:rPr lang="en-GB" sz="2800" dirty="0"/>
              <a:t>"I have two kinds of problems: the urgent and the important. The urgent are not important, and the important are never urgent</a:t>
            </a:r>
            <a:r>
              <a:rPr lang="en-GB" sz="2800" dirty="0" smtClean="0"/>
              <a:t>.“</a:t>
            </a:r>
          </a:p>
          <a:p>
            <a:r>
              <a:rPr lang="en-GB" sz="2800" dirty="0" smtClean="0"/>
              <a:t>Eisenhower, quoting Dr J. Roscoe Miller </a:t>
            </a:r>
            <a:endParaRPr lang="en-GB" sz="2800" dirty="0"/>
          </a:p>
        </p:txBody>
      </p:sp>
    </p:spTree>
    <p:extLst>
      <p:ext uri="{BB962C8B-B14F-4D97-AF65-F5344CB8AC3E}">
        <p14:creationId xmlns:p14="http://schemas.microsoft.com/office/powerpoint/2010/main" val="14566475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9252520" cy="6858000"/>
          </a:xfrm>
          <a:prstGeom prst="rect">
            <a:avLst/>
          </a:prstGeom>
        </p:spPr>
      </p:pic>
    </p:spTree>
    <p:extLst>
      <p:ext uri="{BB962C8B-B14F-4D97-AF65-F5344CB8AC3E}">
        <p14:creationId xmlns:p14="http://schemas.microsoft.com/office/powerpoint/2010/main" val="9224897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Planning</a:t>
            </a:r>
            <a:endParaRPr lang="en-GB" b="1" dirty="0"/>
          </a:p>
        </p:txBody>
      </p:sp>
    </p:spTree>
    <p:extLst>
      <p:ext uri="{BB962C8B-B14F-4D97-AF65-F5344CB8AC3E}">
        <p14:creationId xmlns:p14="http://schemas.microsoft.com/office/powerpoint/2010/main" val="169357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0" y="28150"/>
            <a:ext cx="9144000" cy="5705106"/>
          </a:xfrm>
          <a:prstGeom prst="rect">
            <a:avLst/>
          </a:prstGeom>
        </p:spPr>
      </p:pic>
    </p:spTree>
    <p:extLst>
      <p:ext uri="{BB962C8B-B14F-4D97-AF65-F5344CB8AC3E}">
        <p14:creationId xmlns:p14="http://schemas.microsoft.com/office/powerpoint/2010/main" val="38160482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0"/>
            <a:ext cx="4680520" cy="5705892"/>
          </a:xfrm>
          <a:prstGeom prst="rect">
            <a:avLst/>
          </a:prstGeom>
        </p:spPr>
      </p:pic>
      <p:sp>
        <p:nvSpPr>
          <p:cNvPr id="5" name="Rectangle 4"/>
          <p:cNvSpPr/>
          <p:nvPr/>
        </p:nvSpPr>
        <p:spPr>
          <a:xfrm>
            <a:off x="5436096" y="3140968"/>
            <a:ext cx="3491880" cy="646331"/>
          </a:xfrm>
          <a:prstGeom prst="rect">
            <a:avLst/>
          </a:prstGeom>
        </p:spPr>
        <p:txBody>
          <a:bodyPr wrap="square">
            <a:spAutoFit/>
          </a:bodyPr>
          <a:lstStyle/>
          <a:p>
            <a:r>
              <a:rPr lang="en-GB" dirty="0" smtClean="0">
                <a:hlinkClick r:id="rId3"/>
              </a:rPr>
              <a:t>Flexible urban planning</a:t>
            </a:r>
            <a:endParaRPr lang="en-GB" dirty="0" smtClean="0"/>
          </a:p>
          <a:p>
            <a:endParaRPr lang="en-GB" dirty="0"/>
          </a:p>
        </p:txBody>
      </p:sp>
    </p:spTree>
    <p:extLst>
      <p:ext uri="{BB962C8B-B14F-4D97-AF65-F5344CB8AC3E}">
        <p14:creationId xmlns:p14="http://schemas.microsoft.com/office/powerpoint/2010/main" val="26727383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Planning levels</a:t>
            </a:r>
            <a:endParaRPr lang="en-GB" b="1" dirty="0">
              <a:solidFill>
                <a:schemeClr val="accent5">
                  <a:lumMod val="50000"/>
                </a:schemeClr>
              </a:solidFill>
            </a:endParaRPr>
          </a:p>
        </p:txBody>
      </p:sp>
      <p:graphicFrame>
        <p:nvGraphicFramePr>
          <p:cNvPr id="5" name="Diagram 4"/>
          <p:cNvGraphicFramePr/>
          <p:nvPr>
            <p:extLst>
              <p:ext uri="{D42A27DB-BD31-4B8C-83A1-F6EECF244321}">
                <p14:modId xmlns:p14="http://schemas.microsoft.com/office/powerpoint/2010/main" val="193680608"/>
              </p:ext>
            </p:extLst>
          </p:nvPr>
        </p:nvGraphicFramePr>
        <p:xfrm>
          <a:off x="755576" y="1397000"/>
          <a:ext cx="7776864" cy="4264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914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Different types of plans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457200" y="1417638"/>
            <a:ext cx="8437595" cy="4328535"/>
          </a:xfrm>
          <a:prstGeom prst="rect">
            <a:avLst/>
          </a:prstGeom>
        </p:spPr>
      </p:pic>
    </p:spTree>
    <p:extLst>
      <p:ext uri="{BB962C8B-B14F-4D97-AF65-F5344CB8AC3E}">
        <p14:creationId xmlns:p14="http://schemas.microsoft.com/office/powerpoint/2010/main" val="3373161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Planning tools and techniques</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r>
              <a:rPr lang="en-GB" dirty="0" smtClean="0"/>
              <a:t>SMART Objectives</a:t>
            </a:r>
          </a:p>
          <a:p>
            <a:r>
              <a:rPr lang="en-GB" dirty="0" smtClean="0"/>
              <a:t>Gantt Charts</a:t>
            </a:r>
          </a:p>
          <a:p>
            <a:r>
              <a:rPr lang="en-GB" dirty="0" smtClean="0"/>
              <a:t>RAG Reporting</a:t>
            </a:r>
          </a:p>
          <a:p>
            <a:r>
              <a:rPr lang="en-GB" dirty="0" smtClean="0"/>
              <a:t>Responsibility Charting (RACI) </a:t>
            </a:r>
          </a:p>
          <a:p>
            <a:r>
              <a:rPr lang="en-GB" dirty="0" smtClean="0"/>
              <a:t>Stakeholder mapping</a:t>
            </a:r>
            <a:endParaRPr lang="en-GB" dirty="0"/>
          </a:p>
        </p:txBody>
      </p:sp>
    </p:spTree>
    <p:extLst>
      <p:ext uri="{BB962C8B-B14F-4D97-AF65-F5344CB8AC3E}">
        <p14:creationId xmlns:p14="http://schemas.microsoft.com/office/powerpoint/2010/main" val="22713592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4048" y="1844824"/>
            <a:ext cx="3754760" cy="1143000"/>
          </a:xfrm>
        </p:spPr>
        <p:txBody>
          <a:bodyPr>
            <a:noAutofit/>
          </a:bodyPr>
          <a:lstStyle/>
          <a:p>
            <a:r>
              <a:rPr lang="en-GB" b="1" dirty="0" smtClean="0">
                <a:solidFill>
                  <a:schemeClr val="accent5">
                    <a:lumMod val="50000"/>
                  </a:schemeClr>
                </a:solidFill>
              </a:rPr>
              <a:t>Achieving goals through setting SMART objectives</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467544" y="116632"/>
            <a:ext cx="4320480" cy="5530215"/>
          </a:xfrm>
          <a:prstGeom prst="rect">
            <a:avLst/>
          </a:prstGeom>
        </p:spPr>
      </p:pic>
    </p:spTree>
    <p:extLst>
      <p:ext uri="{BB962C8B-B14F-4D97-AF65-F5344CB8AC3E}">
        <p14:creationId xmlns:p14="http://schemas.microsoft.com/office/powerpoint/2010/main" val="11401456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Gantt chart</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457200" y="1196751"/>
            <a:ext cx="8229600" cy="4485385"/>
          </a:xfrm>
          <a:prstGeom prst="rect">
            <a:avLst/>
          </a:prstGeom>
        </p:spPr>
      </p:pic>
    </p:spTree>
    <p:extLst>
      <p:ext uri="{BB962C8B-B14F-4D97-AF65-F5344CB8AC3E}">
        <p14:creationId xmlns:p14="http://schemas.microsoft.com/office/powerpoint/2010/main" val="888377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lstStyle/>
          <a:p>
            <a:r>
              <a:rPr lang="en-GB" b="1" dirty="0" smtClean="0">
                <a:solidFill>
                  <a:schemeClr val="accent5">
                    <a:lumMod val="50000"/>
                  </a:schemeClr>
                </a:solidFill>
              </a:rPr>
              <a:t>RAG Reporting</a:t>
            </a:r>
            <a:endParaRPr lang="en-GB" b="1" dirty="0">
              <a:solidFill>
                <a:schemeClr val="accent5">
                  <a:lumMod val="50000"/>
                </a:schemeClr>
              </a:solidFill>
            </a:endParaRPr>
          </a:p>
        </p:txBody>
      </p:sp>
      <p:pic>
        <p:nvPicPr>
          <p:cNvPr id="4" name="Picture 3"/>
          <p:cNvPicPr>
            <a:picLocks noChangeAspect="1"/>
          </p:cNvPicPr>
          <p:nvPr/>
        </p:nvPicPr>
        <p:blipFill rotWithShape="1">
          <a:blip r:embed="rId2"/>
          <a:srcRect l="5872" t="13840" r="1716" b="7939"/>
          <a:stretch/>
        </p:blipFill>
        <p:spPr>
          <a:xfrm>
            <a:off x="1259632" y="1268760"/>
            <a:ext cx="7032569" cy="4464496"/>
          </a:xfrm>
          <a:prstGeom prst="rect">
            <a:avLst/>
          </a:prstGeom>
        </p:spPr>
      </p:pic>
    </p:spTree>
    <p:extLst>
      <p:ext uri="{BB962C8B-B14F-4D97-AF65-F5344CB8AC3E}">
        <p14:creationId xmlns:p14="http://schemas.microsoft.com/office/powerpoint/2010/main" val="3429990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ci-presentation-for-asq-0711-031914-2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431" t="37389" r="8134" b="110"/>
          <a:stretch/>
        </p:blipFill>
        <p:spPr>
          <a:xfrm>
            <a:off x="755576" y="764704"/>
            <a:ext cx="7596000" cy="4860000"/>
          </a:xfrm>
        </p:spPr>
      </p:pic>
      <p:sp>
        <p:nvSpPr>
          <p:cNvPr id="2" name="TextBox 1"/>
          <p:cNvSpPr txBox="1"/>
          <p:nvPr/>
        </p:nvSpPr>
        <p:spPr>
          <a:xfrm>
            <a:off x="89080" y="0"/>
            <a:ext cx="8928992" cy="769441"/>
          </a:xfrm>
          <a:prstGeom prst="rect">
            <a:avLst/>
          </a:prstGeom>
          <a:noFill/>
        </p:spPr>
        <p:txBody>
          <a:bodyPr wrap="square" rtlCol="0">
            <a:spAutoFit/>
          </a:bodyPr>
          <a:lstStyle/>
          <a:p>
            <a:pPr algn="ctr"/>
            <a:r>
              <a:rPr lang="en-GB" sz="4400" b="1" dirty="0" smtClean="0">
                <a:solidFill>
                  <a:schemeClr val="accent5">
                    <a:lumMod val="50000"/>
                  </a:schemeClr>
                </a:solidFill>
              </a:rPr>
              <a:t>Responsibility charting (RACI)</a:t>
            </a:r>
            <a:endParaRPr lang="en-GB" sz="4400" b="1" dirty="0">
              <a:solidFill>
                <a:schemeClr val="accent5">
                  <a:lumMod val="50000"/>
                </a:schemeClr>
              </a:solidFill>
            </a:endParaRPr>
          </a:p>
        </p:txBody>
      </p:sp>
    </p:spTree>
    <p:extLst>
      <p:ext uri="{BB962C8B-B14F-4D97-AF65-F5344CB8AC3E}">
        <p14:creationId xmlns:p14="http://schemas.microsoft.com/office/powerpoint/2010/main" val="42111379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raci-sample-project-initiation.png"/>
          <p:cNvPicPr>
            <a:picLocks noGrp="1" noChangeAspect="1"/>
          </p:cNvPicPr>
          <p:nvPr>
            <p:ph idx="1"/>
          </p:nvPr>
        </p:nvPicPr>
        <p:blipFill>
          <a:blip r:embed="rId2">
            <a:extLst>
              <a:ext uri="{28A0092B-C50C-407E-A947-70E740481C1C}">
                <a14:useLocalDpi xmlns:a14="http://schemas.microsoft.com/office/drawing/2010/main" val="0"/>
              </a:ext>
            </a:extLst>
          </a:blip>
          <a:srcRect l="619" r="619"/>
          <a:stretch>
            <a:fillRect/>
          </a:stretch>
        </p:blipFill>
        <p:spPr>
          <a:xfrm>
            <a:off x="457200" y="764704"/>
            <a:ext cx="8229600" cy="4752529"/>
          </a:xfrm>
        </p:spPr>
      </p:pic>
    </p:spTree>
    <p:extLst>
      <p:ext uri="{BB962C8B-B14F-4D97-AF65-F5344CB8AC3E}">
        <p14:creationId xmlns:p14="http://schemas.microsoft.com/office/powerpoint/2010/main" val="38129264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5">
                    <a:lumMod val="50000"/>
                  </a:schemeClr>
                </a:solidFill>
              </a:rPr>
              <a:t>Stakeholder relationships</a:t>
            </a:r>
            <a:endParaRPr lang="en-US" b="1" dirty="0">
              <a:solidFill>
                <a:schemeClr val="accent5">
                  <a:lumMod val="50000"/>
                </a:schemeClr>
              </a:solidFill>
            </a:endParaRPr>
          </a:p>
        </p:txBody>
      </p:sp>
      <p:sp>
        <p:nvSpPr>
          <p:cNvPr id="3" name="Content Placeholder 2"/>
          <p:cNvSpPr>
            <a:spLocks noGrp="1"/>
          </p:cNvSpPr>
          <p:nvPr>
            <p:ph idx="1"/>
          </p:nvPr>
        </p:nvSpPr>
        <p:spPr>
          <a:xfrm>
            <a:off x="445250" y="1268760"/>
            <a:ext cx="8229600" cy="3917032"/>
          </a:xfrm>
        </p:spPr>
        <p:txBody>
          <a:bodyPr>
            <a:noAutofit/>
          </a:bodyPr>
          <a:lstStyle/>
          <a:p>
            <a:pPr marL="0" indent="0">
              <a:buNone/>
            </a:pPr>
            <a:r>
              <a:rPr lang="en-GB" sz="2800" dirty="0" smtClean="0"/>
              <a:t>“Fundamental </a:t>
            </a:r>
            <a:r>
              <a:rPr lang="en-GB" sz="2800" dirty="0"/>
              <a:t>to stakeholder thinking is that the interests of all stakeholders are taken into account in order to maximise the value of the organisation. The needs of each stakeholder should be understood, respected and incorporated into company thinking and plans. To achieve this, managers need to identify their key stakeholders, and understand their interest in, contribution to or affect on the organisation and its ability to meet its objectives</a:t>
            </a:r>
            <a:r>
              <a:rPr lang="en-GB" sz="2800" dirty="0" smtClean="0"/>
              <a:t>.” CMI, 2014</a:t>
            </a:r>
            <a:endParaRPr lang="en-US" sz="2800" dirty="0"/>
          </a:p>
        </p:txBody>
      </p:sp>
    </p:spTree>
    <p:extLst>
      <p:ext uri="{BB962C8B-B14F-4D97-AF65-F5344CB8AC3E}">
        <p14:creationId xmlns:p14="http://schemas.microsoft.com/office/powerpoint/2010/main" val="27127108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Different types of stakeholders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1809750" y="1439503"/>
            <a:ext cx="5524500" cy="3686175"/>
          </a:xfrm>
          <a:prstGeom prst="rect">
            <a:avLst/>
          </a:prstGeom>
        </p:spPr>
      </p:pic>
      <p:sp>
        <p:nvSpPr>
          <p:cNvPr id="3" name="Content Placeholder 2"/>
          <p:cNvSpPr>
            <a:spLocks noGrp="1"/>
          </p:cNvSpPr>
          <p:nvPr>
            <p:ph idx="1"/>
          </p:nvPr>
        </p:nvSpPr>
        <p:spPr/>
        <p:txBody>
          <a:bodyPr/>
          <a:lstStyle/>
          <a:p>
            <a:pPr marL="0" indent="0">
              <a:buNone/>
            </a:pPr>
            <a:r>
              <a:rPr lang="en-GB" dirty="0" smtClean="0"/>
              <a:t>Internal					External</a:t>
            </a:r>
          </a:p>
          <a:p>
            <a:pPr marL="0" indent="0">
              <a:buNone/>
            </a:pPr>
            <a:endParaRPr lang="en-GB" dirty="0"/>
          </a:p>
        </p:txBody>
      </p:sp>
    </p:spTree>
    <p:extLst>
      <p:ext uri="{BB962C8B-B14F-4D97-AF65-F5344CB8AC3E}">
        <p14:creationId xmlns:p14="http://schemas.microsoft.com/office/powerpoint/2010/main" val="2815852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8533" y="11663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Stakeholder mapping example</a:t>
            </a:r>
            <a:endParaRPr lang="en-GB" b="1" dirty="0">
              <a:solidFill>
                <a:schemeClr val="accent5">
                  <a:lumMod val="50000"/>
                </a:schemeClr>
              </a:solidFill>
            </a:endParaRPr>
          </a:p>
        </p:txBody>
      </p:sp>
      <p:sp>
        <p:nvSpPr>
          <p:cNvPr id="5" name="Content Placeholder 2"/>
          <p:cNvSpPr txBox="1">
            <a:spLocks noGrp="1"/>
          </p:cNvSpPr>
          <p:nvPr>
            <p:ph idx="1"/>
          </p:nvPr>
        </p:nvSpPr>
        <p:spPr bwMode="auto">
          <a:xfrm>
            <a:off x="455397" y="1124744"/>
            <a:ext cx="8229600" cy="3917032"/>
          </a:xfrm>
          <a:prstGeom prst="rect">
            <a:avLst/>
          </a:prstGeom>
          <a:noFill/>
          <a:ln w="9525">
            <a:noFill/>
            <a:miter lim="800000"/>
            <a:headEnd/>
            <a:tailEnd/>
          </a:ln>
        </p:spPr>
        <p:txBody>
          <a:bodyPr>
            <a:normAutofit/>
          </a:bodyPr>
          <a:lstStyle/>
          <a:p>
            <a:pPr marL="0" indent="0" eaLnBrk="0" hangingPunct="0">
              <a:spcBef>
                <a:spcPct val="20000"/>
              </a:spcBef>
              <a:buNone/>
              <a:defRPr/>
            </a:pPr>
            <a:r>
              <a:rPr lang="en-GB" sz="2800" kern="0" dirty="0">
                <a:latin typeface="+mn-lt"/>
                <a:ea typeface="+mn-ea"/>
                <a:cs typeface="ＭＳ Ｐゴシック"/>
              </a:rPr>
              <a:t>Stakeholder interest and power can be mapped. The following example was produced by a private bus company. </a:t>
            </a:r>
          </a:p>
          <a:p>
            <a:pPr marL="0" indent="0" eaLnBrk="0" hangingPunct="0">
              <a:spcBef>
                <a:spcPct val="20000"/>
              </a:spcBef>
              <a:buNone/>
              <a:defRPr/>
            </a:pPr>
            <a:r>
              <a:rPr lang="en-GB" sz="2800" kern="0" dirty="0">
                <a:latin typeface="+mn-lt"/>
                <a:ea typeface="+mn-ea"/>
                <a:cs typeface="ＭＳ Ｐゴシック"/>
              </a:rPr>
              <a:t/>
            </a:r>
            <a:br>
              <a:rPr lang="en-GB" sz="2800" kern="0" dirty="0">
                <a:latin typeface="+mn-lt"/>
                <a:ea typeface="+mn-ea"/>
                <a:cs typeface="ＭＳ Ｐゴシック"/>
              </a:rPr>
            </a:br>
            <a:endParaRPr lang="en-GB" sz="2800" kern="0" dirty="0">
              <a:latin typeface="+mn-lt"/>
              <a:ea typeface="+mn-ea"/>
              <a:cs typeface="ＭＳ Ｐゴシック"/>
            </a:endParaRPr>
          </a:p>
        </p:txBody>
      </p:sp>
      <p:pic>
        <p:nvPicPr>
          <p:cNvPr id="6" name="Picture 5"/>
          <p:cNvPicPr>
            <a:picLocks noChangeAspect="1"/>
          </p:cNvPicPr>
          <p:nvPr/>
        </p:nvPicPr>
        <p:blipFill>
          <a:blip r:embed="rId2"/>
          <a:stretch>
            <a:fillRect/>
          </a:stretch>
        </p:blipFill>
        <p:spPr>
          <a:xfrm>
            <a:off x="3995936" y="2420269"/>
            <a:ext cx="4035902" cy="2621507"/>
          </a:xfrm>
          <a:prstGeom prst="rect">
            <a:avLst/>
          </a:prstGeom>
          <a:solidFill>
            <a:schemeClr val="accent5">
              <a:lumMod val="50000"/>
            </a:schemeClr>
          </a:solidFill>
        </p:spPr>
      </p:pic>
      <p:sp>
        <p:nvSpPr>
          <p:cNvPr id="7" name="TextBox 6"/>
          <p:cNvSpPr txBox="1"/>
          <p:nvPr/>
        </p:nvSpPr>
        <p:spPr bwMode="auto">
          <a:xfrm>
            <a:off x="2945815" y="2435335"/>
            <a:ext cx="984885" cy="2571768"/>
          </a:xfrm>
          <a:prstGeom prst="rect">
            <a:avLst/>
          </a:prstGeom>
          <a:noFill/>
        </p:spPr>
        <p:txBody>
          <a:bodyPr vert="vert270">
            <a:spAutoFit/>
          </a:bodyPr>
          <a:lstStyle/>
          <a:p>
            <a:pPr algn="ctr" fontAlgn="auto">
              <a:spcBef>
                <a:spcPts val="0"/>
              </a:spcBef>
              <a:spcAft>
                <a:spcPts val="0"/>
              </a:spcAft>
              <a:defRPr/>
            </a:pPr>
            <a:r>
              <a:rPr lang="en-US" sz="3200" b="1" dirty="0">
                <a:solidFill>
                  <a:schemeClr val="accent5">
                    <a:lumMod val="50000"/>
                  </a:schemeClr>
                </a:solidFill>
                <a:effectLst>
                  <a:outerShdw blurRad="38100" dist="38100" dir="2700000" algn="tl">
                    <a:srgbClr val="000000">
                      <a:alpha val="43137"/>
                    </a:srgbClr>
                  </a:outerShdw>
                </a:effectLst>
                <a:latin typeface="+mn-lt"/>
                <a:ea typeface="ＭＳ Ｐゴシック"/>
                <a:cs typeface="ＭＳ Ｐゴシック"/>
              </a:rPr>
              <a:t>Power</a:t>
            </a:r>
          </a:p>
          <a:p>
            <a:pPr fontAlgn="auto">
              <a:spcBef>
                <a:spcPts val="0"/>
              </a:spcBef>
              <a:spcAft>
                <a:spcPts val="0"/>
              </a:spcAft>
              <a:defRPr/>
            </a:pPr>
            <a:r>
              <a:rPr lang="en-US" sz="2000" dirty="0">
                <a:latin typeface="+mn-lt"/>
                <a:ea typeface="ＭＳ Ｐゴシック"/>
                <a:cs typeface="ＭＳ Ｐゴシック"/>
              </a:rPr>
              <a:t>Low    Some   High</a:t>
            </a:r>
          </a:p>
        </p:txBody>
      </p:sp>
      <p:sp>
        <p:nvSpPr>
          <p:cNvPr id="8" name="TextBox 6"/>
          <p:cNvSpPr txBox="1">
            <a:spLocks noChangeArrowheads="1"/>
          </p:cNvSpPr>
          <p:nvPr/>
        </p:nvSpPr>
        <p:spPr bwMode="auto">
          <a:xfrm>
            <a:off x="4096574" y="4975288"/>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dirty="0">
                <a:latin typeface="Calibri" panose="020F0502020204030204" pitchFamily="34" charset="0"/>
              </a:rPr>
              <a:t>Low               Some          High</a:t>
            </a:r>
          </a:p>
          <a:p>
            <a:pPr eaLnBrk="1" hangingPunct="1"/>
            <a:endParaRPr lang="en-US" altLang="en-US" dirty="0">
              <a:latin typeface="Calibri" panose="020F0502020204030204" pitchFamily="34" charset="0"/>
            </a:endParaRPr>
          </a:p>
        </p:txBody>
      </p:sp>
      <p:sp>
        <p:nvSpPr>
          <p:cNvPr id="9" name="Rectangle 10"/>
          <p:cNvSpPr>
            <a:spLocks noChangeArrowheads="1"/>
          </p:cNvSpPr>
          <p:nvPr/>
        </p:nvSpPr>
        <p:spPr bwMode="auto">
          <a:xfrm>
            <a:off x="5345143" y="5199807"/>
            <a:ext cx="15033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sz="3200" b="1" dirty="0">
                <a:solidFill>
                  <a:schemeClr val="accent5">
                    <a:lumMod val="50000"/>
                  </a:schemeClr>
                </a:solidFill>
                <a:effectLst>
                  <a:outerShdw blurRad="38100" dist="38100" dir="2700000" algn="tl">
                    <a:srgbClr val="000000">
                      <a:alpha val="43137"/>
                    </a:srgbClr>
                  </a:outerShdw>
                </a:effectLst>
                <a:latin typeface="Calibri" panose="020F0502020204030204" pitchFamily="34" charset="0"/>
              </a:rPr>
              <a:t>Interest</a:t>
            </a:r>
          </a:p>
        </p:txBody>
      </p:sp>
    </p:spTree>
    <p:extLst>
      <p:ext uri="{BB962C8B-B14F-4D97-AF65-F5344CB8AC3E}">
        <p14:creationId xmlns:p14="http://schemas.microsoft.com/office/powerpoint/2010/main" val="30303479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8533" y="11663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Stakeholder mapping example</a:t>
            </a:r>
            <a:endParaRPr lang="en-GB" b="1" dirty="0">
              <a:solidFill>
                <a:schemeClr val="accent5">
                  <a:lumMod val="50000"/>
                </a:schemeClr>
              </a:solidFill>
            </a:endParaRPr>
          </a:p>
        </p:txBody>
      </p:sp>
      <p:sp>
        <p:nvSpPr>
          <p:cNvPr id="5" name="Rectangle 3"/>
          <p:cNvSpPr>
            <a:spLocks noGrp="1" noChangeArrowheads="1"/>
          </p:cNvSpPr>
          <p:nvPr>
            <p:ph idx="1"/>
          </p:nvPr>
        </p:nvSpPr>
        <p:spPr bwMode="auto">
          <a:xfrm>
            <a:off x="323527" y="1124744"/>
            <a:ext cx="839460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indent="0" eaLnBrk="1" hangingPunct="1">
              <a:buNone/>
            </a:pPr>
            <a:r>
              <a:rPr lang="en-GB" altLang="en-US" sz="2800" dirty="0"/>
              <a:t>Try this example from a </a:t>
            </a:r>
            <a:r>
              <a:rPr lang="en-GB" altLang="en-US" sz="2800" dirty="0" smtClean="0"/>
              <a:t>university. </a:t>
            </a:r>
            <a:r>
              <a:rPr lang="en-GB" altLang="en-US" sz="2800" dirty="0"/>
              <a:t>The stakeholders have been identified but you need to agree where they should be plotted:</a:t>
            </a:r>
          </a:p>
        </p:txBody>
      </p:sp>
      <p:sp>
        <p:nvSpPr>
          <p:cNvPr id="6" name="TextBox 6"/>
          <p:cNvSpPr txBox="1">
            <a:spLocks noChangeArrowheads="1"/>
          </p:cNvSpPr>
          <p:nvPr/>
        </p:nvSpPr>
        <p:spPr bwMode="auto">
          <a:xfrm>
            <a:off x="323526" y="2399401"/>
            <a:ext cx="4248473"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lnSpc>
                <a:spcPct val="150000"/>
              </a:lnSpc>
              <a:buFont typeface="Arial" panose="020B0604020202020204" pitchFamily="34" charset="0"/>
              <a:buChar char="•"/>
            </a:pPr>
            <a:r>
              <a:rPr lang="en-GB" altLang="en-US" sz="2800" dirty="0" smtClean="0"/>
              <a:t>Central Gov.</a:t>
            </a:r>
            <a:endParaRPr lang="en-GB" altLang="en-US" sz="2800" dirty="0"/>
          </a:p>
          <a:p>
            <a:pPr eaLnBrk="1" hangingPunct="1">
              <a:lnSpc>
                <a:spcPct val="150000"/>
              </a:lnSpc>
              <a:buFont typeface="Arial" panose="020B0604020202020204" pitchFamily="34" charset="0"/>
              <a:buChar char="•"/>
            </a:pPr>
            <a:r>
              <a:rPr lang="en-GB" altLang="en-US" sz="2800" dirty="0"/>
              <a:t>Local residents</a:t>
            </a:r>
          </a:p>
          <a:p>
            <a:pPr eaLnBrk="1" hangingPunct="1">
              <a:lnSpc>
                <a:spcPct val="150000"/>
              </a:lnSpc>
              <a:buFont typeface="Arial" panose="020B0604020202020204" pitchFamily="34" charset="0"/>
              <a:buChar char="•"/>
            </a:pPr>
            <a:r>
              <a:rPr lang="en-GB" altLang="en-US" sz="2800" dirty="0"/>
              <a:t>Funding body</a:t>
            </a:r>
          </a:p>
          <a:p>
            <a:pPr eaLnBrk="1" hangingPunct="1">
              <a:lnSpc>
                <a:spcPct val="150000"/>
              </a:lnSpc>
              <a:buFont typeface="Arial" panose="020B0604020202020204" pitchFamily="34" charset="0"/>
              <a:buChar char="•"/>
            </a:pPr>
            <a:r>
              <a:rPr lang="en-GB" altLang="en-US" sz="2800" dirty="0" smtClean="0"/>
              <a:t>Students/lecturers</a:t>
            </a:r>
            <a:endParaRPr lang="en-GB" altLang="en-US" sz="2800" dirty="0"/>
          </a:p>
          <a:p>
            <a:pPr eaLnBrk="1" hangingPunct="1">
              <a:lnSpc>
                <a:spcPct val="150000"/>
              </a:lnSpc>
              <a:buFont typeface="Arial" panose="020B0604020202020204" pitchFamily="34" charset="0"/>
              <a:buChar char="•"/>
            </a:pPr>
            <a:r>
              <a:rPr lang="en-GB" altLang="en-US" sz="2800" dirty="0"/>
              <a:t>Local </a:t>
            </a:r>
            <a:r>
              <a:rPr lang="en-GB" altLang="en-US" sz="2800" dirty="0" smtClean="0"/>
              <a:t>Gov.</a:t>
            </a:r>
            <a:endParaRPr lang="en-GB" altLang="en-US" sz="2800" dirty="0"/>
          </a:p>
        </p:txBody>
      </p:sp>
      <p:pic>
        <p:nvPicPr>
          <p:cNvPr id="7" name="Picture 6"/>
          <p:cNvPicPr>
            <a:picLocks noChangeAspect="1"/>
          </p:cNvPicPr>
          <p:nvPr/>
        </p:nvPicPr>
        <p:blipFill>
          <a:blip r:embed="rId2"/>
          <a:stretch>
            <a:fillRect/>
          </a:stretch>
        </p:blipFill>
        <p:spPr>
          <a:xfrm>
            <a:off x="4691729" y="2522118"/>
            <a:ext cx="4041998" cy="2597121"/>
          </a:xfrm>
          <a:prstGeom prst="rect">
            <a:avLst/>
          </a:prstGeom>
        </p:spPr>
      </p:pic>
      <p:pic>
        <p:nvPicPr>
          <p:cNvPr id="8" name="Picture 7"/>
          <p:cNvPicPr>
            <a:picLocks noChangeAspect="1"/>
          </p:cNvPicPr>
          <p:nvPr/>
        </p:nvPicPr>
        <p:blipFill>
          <a:blip r:embed="rId3"/>
          <a:stretch>
            <a:fillRect/>
          </a:stretch>
        </p:blipFill>
        <p:spPr>
          <a:xfrm>
            <a:off x="7743772" y="3628765"/>
            <a:ext cx="646232" cy="463336"/>
          </a:xfrm>
          <a:prstGeom prst="rect">
            <a:avLst/>
          </a:prstGeom>
        </p:spPr>
      </p:pic>
      <p:pic>
        <p:nvPicPr>
          <p:cNvPr id="9" name="Picture 8"/>
          <p:cNvPicPr>
            <a:picLocks noChangeAspect="1"/>
          </p:cNvPicPr>
          <p:nvPr/>
        </p:nvPicPr>
        <p:blipFill>
          <a:blip r:embed="rId3"/>
          <a:stretch>
            <a:fillRect/>
          </a:stretch>
        </p:blipFill>
        <p:spPr>
          <a:xfrm>
            <a:off x="7740352" y="2712387"/>
            <a:ext cx="646232" cy="463336"/>
          </a:xfrm>
          <a:prstGeom prst="rect">
            <a:avLst/>
          </a:prstGeom>
        </p:spPr>
      </p:pic>
      <p:pic>
        <p:nvPicPr>
          <p:cNvPr id="10" name="Picture 9"/>
          <p:cNvPicPr>
            <a:picLocks noChangeAspect="1"/>
          </p:cNvPicPr>
          <p:nvPr/>
        </p:nvPicPr>
        <p:blipFill>
          <a:blip r:embed="rId3"/>
          <a:stretch>
            <a:fillRect/>
          </a:stretch>
        </p:blipFill>
        <p:spPr>
          <a:xfrm>
            <a:off x="6389612" y="2678367"/>
            <a:ext cx="646232" cy="463336"/>
          </a:xfrm>
          <a:prstGeom prst="rect">
            <a:avLst/>
          </a:prstGeom>
        </p:spPr>
      </p:pic>
      <p:pic>
        <p:nvPicPr>
          <p:cNvPr id="11" name="Picture 10"/>
          <p:cNvPicPr>
            <a:picLocks noChangeAspect="1"/>
          </p:cNvPicPr>
          <p:nvPr/>
        </p:nvPicPr>
        <p:blipFill>
          <a:blip r:embed="rId3"/>
          <a:stretch>
            <a:fillRect/>
          </a:stretch>
        </p:blipFill>
        <p:spPr>
          <a:xfrm>
            <a:off x="6389612" y="3573506"/>
            <a:ext cx="646232" cy="463336"/>
          </a:xfrm>
          <a:prstGeom prst="rect">
            <a:avLst/>
          </a:prstGeom>
        </p:spPr>
      </p:pic>
      <p:pic>
        <p:nvPicPr>
          <p:cNvPr id="12" name="Picture 11"/>
          <p:cNvPicPr>
            <a:picLocks noChangeAspect="1"/>
          </p:cNvPicPr>
          <p:nvPr/>
        </p:nvPicPr>
        <p:blipFill>
          <a:blip r:embed="rId3"/>
          <a:stretch>
            <a:fillRect/>
          </a:stretch>
        </p:blipFill>
        <p:spPr>
          <a:xfrm>
            <a:off x="6389612" y="4437112"/>
            <a:ext cx="646232" cy="463336"/>
          </a:xfrm>
          <a:prstGeom prst="rect">
            <a:avLst/>
          </a:prstGeom>
        </p:spPr>
      </p:pic>
      <p:sp>
        <p:nvSpPr>
          <p:cNvPr id="13" name="TextBox 12"/>
          <p:cNvSpPr txBox="1"/>
          <p:nvPr/>
        </p:nvSpPr>
        <p:spPr bwMode="auto">
          <a:xfrm>
            <a:off x="3758975" y="2390076"/>
            <a:ext cx="984885" cy="2571768"/>
          </a:xfrm>
          <a:prstGeom prst="rect">
            <a:avLst/>
          </a:prstGeom>
          <a:noFill/>
        </p:spPr>
        <p:txBody>
          <a:bodyPr vert="vert270">
            <a:spAutoFit/>
          </a:bodyPr>
          <a:lstStyle/>
          <a:p>
            <a:pPr algn="ctr" fontAlgn="auto">
              <a:spcBef>
                <a:spcPts val="0"/>
              </a:spcBef>
              <a:spcAft>
                <a:spcPts val="0"/>
              </a:spcAft>
              <a:defRPr/>
            </a:pPr>
            <a:r>
              <a:rPr lang="en-US" sz="3200" b="1" dirty="0">
                <a:solidFill>
                  <a:schemeClr val="accent5">
                    <a:lumMod val="50000"/>
                  </a:schemeClr>
                </a:solidFill>
                <a:effectLst>
                  <a:outerShdw blurRad="38100" dist="38100" dir="2700000" algn="tl">
                    <a:srgbClr val="000000">
                      <a:alpha val="43137"/>
                    </a:srgbClr>
                  </a:outerShdw>
                </a:effectLst>
                <a:latin typeface="+mn-lt"/>
                <a:ea typeface="ＭＳ Ｐゴシック"/>
                <a:cs typeface="ＭＳ Ｐゴシック"/>
              </a:rPr>
              <a:t>Power</a:t>
            </a:r>
          </a:p>
          <a:p>
            <a:pPr fontAlgn="auto">
              <a:spcBef>
                <a:spcPts val="0"/>
              </a:spcBef>
              <a:spcAft>
                <a:spcPts val="0"/>
              </a:spcAft>
              <a:defRPr/>
            </a:pPr>
            <a:r>
              <a:rPr lang="en-US" sz="2000" dirty="0">
                <a:latin typeface="+mn-lt"/>
                <a:ea typeface="ＭＳ Ｐゴシック"/>
                <a:cs typeface="ＭＳ Ｐゴシック"/>
              </a:rPr>
              <a:t>Low    Some   High</a:t>
            </a:r>
          </a:p>
        </p:txBody>
      </p:sp>
      <p:sp>
        <p:nvSpPr>
          <p:cNvPr id="14" name="TextBox 6"/>
          <p:cNvSpPr txBox="1">
            <a:spLocks noChangeArrowheads="1"/>
          </p:cNvSpPr>
          <p:nvPr/>
        </p:nvSpPr>
        <p:spPr bwMode="auto">
          <a:xfrm>
            <a:off x="4743860" y="5060282"/>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dirty="0">
                <a:latin typeface="Calibri" panose="020F0502020204030204" pitchFamily="34" charset="0"/>
              </a:rPr>
              <a:t>Low               Some          High</a:t>
            </a:r>
          </a:p>
          <a:p>
            <a:pPr eaLnBrk="1" hangingPunct="1"/>
            <a:endParaRPr lang="en-US" altLang="en-US" dirty="0">
              <a:latin typeface="Calibri" panose="020F0502020204030204" pitchFamily="34" charset="0"/>
            </a:endParaRPr>
          </a:p>
        </p:txBody>
      </p:sp>
      <p:sp>
        <p:nvSpPr>
          <p:cNvPr id="15" name="Rectangle 10"/>
          <p:cNvSpPr>
            <a:spLocks noChangeArrowheads="1"/>
          </p:cNvSpPr>
          <p:nvPr/>
        </p:nvSpPr>
        <p:spPr bwMode="auto">
          <a:xfrm>
            <a:off x="5961047" y="5227409"/>
            <a:ext cx="15033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sz="3200" b="1" dirty="0">
                <a:solidFill>
                  <a:schemeClr val="accent5">
                    <a:lumMod val="50000"/>
                  </a:schemeClr>
                </a:solidFill>
                <a:effectLst>
                  <a:outerShdw blurRad="38100" dist="38100" dir="2700000" algn="tl">
                    <a:srgbClr val="000000">
                      <a:alpha val="43137"/>
                    </a:srgbClr>
                  </a:outerShdw>
                </a:effectLst>
                <a:latin typeface="Calibri" panose="020F0502020204030204" pitchFamily="34" charset="0"/>
              </a:rPr>
              <a:t>Interest</a:t>
            </a:r>
          </a:p>
        </p:txBody>
      </p:sp>
    </p:spTree>
    <p:extLst>
      <p:ext uri="{BB962C8B-B14F-4D97-AF65-F5344CB8AC3E}">
        <p14:creationId xmlns:p14="http://schemas.microsoft.com/office/powerpoint/2010/main" val="3010384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Group activity</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2361293" y="1600200"/>
            <a:ext cx="4421414" cy="3916363"/>
          </a:xfrm>
          <a:prstGeom prst="rect">
            <a:avLst/>
          </a:prstGeom>
        </p:spPr>
      </p:pic>
    </p:spTree>
    <p:extLst>
      <p:ext uri="{BB962C8B-B14F-4D97-AF65-F5344CB8AC3E}">
        <p14:creationId xmlns:p14="http://schemas.microsoft.com/office/powerpoint/2010/main" val="2174796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Summary of considerations for effective action plan </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6072628" y="1628800"/>
            <a:ext cx="2614172" cy="3916363"/>
          </a:xfrm>
          <a:prstGeom prst="rect">
            <a:avLst/>
          </a:prstGeom>
        </p:spPr>
      </p:pic>
      <p:pic>
        <p:nvPicPr>
          <p:cNvPr id="5" name="Picture 4"/>
          <p:cNvPicPr>
            <a:picLocks noChangeAspect="1"/>
          </p:cNvPicPr>
          <p:nvPr/>
        </p:nvPicPr>
        <p:blipFill>
          <a:blip r:embed="rId3"/>
          <a:stretch>
            <a:fillRect/>
          </a:stretch>
        </p:blipFill>
        <p:spPr>
          <a:xfrm>
            <a:off x="755576" y="1429106"/>
            <a:ext cx="3296677" cy="4116057"/>
          </a:xfrm>
          <a:prstGeom prst="rect">
            <a:avLst/>
          </a:prstGeom>
        </p:spPr>
      </p:pic>
    </p:spTree>
    <p:extLst>
      <p:ext uri="{BB962C8B-B14F-4D97-AF65-F5344CB8AC3E}">
        <p14:creationId xmlns:p14="http://schemas.microsoft.com/office/powerpoint/2010/main" val="4142376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99405" y="994896"/>
            <a:ext cx="8745190" cy="474591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2800" dirty="0" smtClean="0"/>
              <a:t>CMI (2014). </a:t>
            </a:r>
            <a:r>
              <a:rPr lang="en-US" sz="2800" i="1" dirty="0" smtClean="0"/>
              <a:t>Stakeholder Analysis and Management. Retrieved June 20</a:t>
            </a:r>
            <a:r>
              <a:rPr lang="en-US" sz="2800" i="1" baseline="30000" dirty="0" smtClean="0"/>
              <a:t>th</a:t>
            </a:r>
            <a:r>
              <a:rPr lang="en-US" sz="2800" i="1" dirty="0" smtClean="0"/>
              <a:t>, 2016:</a:t>
            </a:r>
          </a:p>
          <a:p>
            <a:pPr marL="0" indent="0">
              <a:buNone/>
            </a:pPr>
            <a:r>
              <a:rPr lang="en-US" sz="2800" i="1" dirty="0" smtClean="0">
                <a:hlinkClick r:id="rId2"/>
              </a:rPr>
              <a:t>http</a:t>
            </a:r>
            <a:r>
              <a:rPr lang="en-US" sz="2800" i="1" dirty="0">
                <a:hlinkClick r:id="rId2"/>
              </a:rPr>
              <a:t>://</a:t>
            </a:r>
            <a:r>
              <a:rPr lang="en-US" sz="2800" i="1" dirty="0" smtClean="0">
                <a:hlinkClick r:id="rId2"/>
              </a:rPr>
              <a:t>mde.managers.org.uk/members/content.aspx?id=1132570</a:t>
            </a:r>
            <a:endParaRPr lang="en-US" sz="2800" i="1" dirty="0" smtClean="0"/>
          </a:p>
          <a:p>
            <a:pPr marL="0" indent="0">
              <a:buNone/>
            </a:pPr>
            <a:r>
              <a:rPr lang="en-US" sz="2800" dirty="0" err="1" smtClean="0"/>
              <a:t>Hansten</a:t>
            </a:r>
            <a:r>
              <a:rPr lang="en-US" sz="2800" dirty="0"/>
              <a:t>, R. and Washburn, M. (2004) Clinical Delegation Skills: A Handbook for </a:t>
            </a:r>
          </a:p>
          <a:p>
            <a:pPr marL="0" indent="0">
              <a:buNone/>
            </a:pPr>
            <a:r>
              <a:rPr lang="en-US" sz="2800" dirty="0"/>
              <a:t>Professional Practice, </a:t>
            </a:r>
            <a:r>
              <a:rPr lang="en-US" sz="2800" dirty="0" smtClean="0"/>
              <a:t>3rd </a:t>
            </a:r>
            <a:r>
              <a:rPr lang="en-US" sz="2800" dirty="0"/>
              <a:t>Edition, Aspen.</a:t>
            </a:r>
            <a:br>
              <a:rPr lang="en-US" sz="2800" dirty="0"/>
            </a:br>
            <a:r>
              <a:rPr lang="en-US" sz="2800" dirty="0"/>
              <a:t>“Successful Delegation: How, When and Why”. Retrieved </a:t>
            </a:r>
            <a:r>
              <a:rPr lang="en-US" sz="2800" dirty="0" smtClean="0"/>
              <a:t>June 10th, 2016. </a:t>
            </a:r>
            <a:endParaRPr lang="en-US" sz="2800" dirty="0"/>
          </a:p>
          <a:p>
            <a:pPr marL="0" indent="0">
              <a:buNone/>
            </a:pPr>
            <a:r>
              <a:rPr lang="en-US" sz="2800" b="1" dirty="0">
                <a:hlinkClick r:id="rId3"/>
              </a:rPr>
              <a:t>http://www.mindtools.com</a:t>
            </a:r>
            <a:r>
              <a:rPr lang="en-US" sz="2800" dirty="0"/>
              <a:t>. </a:t>
            </a: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purl.org/dc/dcmitype/"/>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9290</TotalTime>
  <Words>758</Words>
  <Application>Microsoft Office PowerPoint</Application>
  <PresentationFormat>On-screen Show (4:3)</PresentationFormat>
  <Paragraphs>175</Paragraphs>
  <Slides>43</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ＭＳ Ｐゴシック</vt:lpstr>
      <vt:lpstr>Arial</vt:lpstr>
      <vt:lpstr>Calibri</vt:lpstr>
      <vt:lpstr>Myriad Pro</vt:lpstr>
      <vt:lpstr>Tahoma</vt:lpstr>
      <vt:lpstr>Verdana</vt:lpstr>
      <vt:lpstr>Wingdings</vt:lpstr>
      <vt:lpstr>20140311PresentationUWTSDTemplate</vt:lpstr>
      <vt:lpstr>1_20140311PresentationUWTSDTemplate</vt:lpstr>
      <vt:lpstr>Module 2 : Day 4  Delegation, prioritisation and planning</vt:lpstr>
      <vt:lpstr>Welcome / Croeso Aim of Today</vt:lpstr>
      <vt:lpstr>Topics/themes</vt:lpstr>
      <vt:lpstr>Delegation</vt:lpstr>
      <vt:lpstr>PowerPoint Presentation</vt:lpstr>
      <vt:lpstr>Delegation</vt:lpstr>
      <vt:lpstr>PowerPoint Presentation</vt:lpstr>
      <vt:lpstr>PowerPoint Presentation</vt:lpstr>
      <vt:lpstr>PowerPoint Presentation</vt:lpstr>
      <vt:lpstr>The 5 Rights of Delegation</vt:lpstr>
      <vt:lpstr>Right task</vt:lpstr>
      <vt:lpstr>PowerPoint Presentation</vt:lpstr>
      <vt:lpstr>Right person </vt:lpstr>
      <vt:lpstr>Knowing your delegate </vt:lpstr>
      <vt:lpstr>PowerPoint Presentation</vt:lpstr>
      <vt:lpstr>PowerPoint Presentation</vt:lpstr>
      <vt:lpstr>PowerPoint Presentation</vt:lpstr>
      <vt:lpstr>PowerPoint Presentation</vt:lpstr>
      <vt:lpstr>Prioritisation </vt:lpstr>
      <vt:lpstr>PowerPoint Presentation</vt:lpstr>
      <vt:lpstr>Pareto Rule</vt:lpstr>
      <vt:lpstr>PowerPoint Presentation</vt:lpstr>
      <vt:lpstr>Activity</vt:lpstr>
      <vt:lpstr>Eisenhower  Matrix</vt:lpstr>
      <vt:lpstr>PowerPoint Presentation</vt:lpstr>
      <vt:lpstr>Planning</vt:lpstr>
      <vt:lpstr>PowerPoint Presentation</vt:lpstr>
      <vt:lpstr>PowerPoint Presentation</vt:lpstr>
      <vt:lpstr>Planning levels</vt:lpstr>
      <vt:lpstr>Different types of plans</vt:lpstr>
      <vt:lpstr>Planning tools and techniques</vt:lpstr>
      <vt:lpstr>Achieving goals through setting SMART objectives</vt:lpstr>
      <vt:lpstr>Gantt chart</vt:lpstr>
      <vt:lpstr>RAG Reporting</vt:lpstr>
      <vt:lpstr>PowerPoint Presentation</vt:lpstr>
      <vt:lpstr>PowerPoint Presentation</vt:lpstr>
      <vt:lpstr>Stakeholder relationships</vt:lpstr>
      <vt:lpstr>Different types of stakeholders</vt:lpstr>
      <vt:lpstr>PowerPoint Presentation</vt:lpstr>
      <vt:lpstr>PowerPoint Presentation</vt:lpstr>
      <vt:lpstr>Group activity</vt:lpstr>
      <vt:lpstr>Summary of considerations for effective action plan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453</cp:revision>
  <cp:lastPrinted>2016-06-15T10:18:01Z</cp:lastPrinted>
  <dcterms:created xsi:type="dcterms:W3CDTF">2015-04-14T15:21:28Z</dcterms:created>
  <dcterms:modified xsi:type="dcterms:W3CDTF">2016-09-13T10:58:50Z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