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22"/>
  </p:notesMasterIdLst>
  <p:handoutMasterIdLst>
    <p:handoutMasterId r:id="rId23"/>
  </p:handoutMasterIdLst>
  <p:sldIdLst>
    <p:sldId id="271" r:id="rId5"/>
    <p:sldId id="272" r:id="rId6"/>
    <p:sldId id="302" r:id="rId7"/>
    <p:sldId id="289" r:id="rId8"/>
    <p:sldId id="285" r:id="rId9"/>
    <p:sldId id="291" r:id="rId10"/>
    <p:sldId id="299" r:id="rId11"/>
    <p:sldId id="290" r:id="rId12"/>
    <p:sldId id="292" r:id="rId13"/>
    <p:sldId id="293" r:id="rId14"/>
    <p:sldId id="294" r:id="rId15"/>
    <p:sldId id="295" r:id="rId16"/>
    <p:sldId id="296" r:id="rId17"/>
    <p:sldId id="301" r:id="rId18"/>
    <p:sldId id="297" r:id="rId19"/>
    <p:sldId id="298" r:id="rId20"/>
    <p:sldId id="300" r:id="rId2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414" autoAdjust="0"/>
  </p:normalViewPr>
  <p:slideViewPr>
    <p:cSldViewPr>
      <p:cViewPr varScale="1">
        <p:scale>
          <a:sx n="63" d="100"/>
          <a:sy n="63" d="100"/>
        </p:scale>
        <p:origin x="2026" y="6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1EAF7D-9778-403A-9AFC-9C5537703C0B}"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GB"/>
        </a:p>
      </dgm:t>
    </dgm:pt>
    <dgm:pt modelId="{9722AEDB-CA78-4622-8382-4AC1C250F5DA}">
      <dgm:prSet phldrT="[Text]" custT="1"/>
      <dgm:spPr/>
      <dgm:t>
        <a:bodyPr/>
        <a:lstStyle/>
        <a:p>
          <a:r>
            <a:rPr lang="en-GB" sz="2800" dirty="0" smtClean="0">
              <a:latin typeface="Arial" pitchFamily="34" charset="0"/>
              <a:cs typeface="Arial" pitchFamily="34" charset="0"/>
            </a:rPr>
            <a:t>Internal Factors</a:t>
          </a:r>
          <a:endParaRPr lang="en-GB" sz="2800" dirty="0">
            <a:latin typeface="Arial" pitchFamily="34" charset="0"/>
            <a:cs typeface="Arial" pitchFamily="34" charset="0"/>
          </a:endParaRPr>
        </a:p>
      </dgm:t>
    </dgm:pt>
    <dgm:pt modelId="{00384E20-C456-4044-A84A-B1A9A59339D9}" type="parTrans" cxnId="{A160D7CE-AFD1-4868-85AD-2E5B3EBBF7D1}">
      <dgm:prSet/>
      <dgm:spPr/>
      <dgm:t>
        <a:bodyPr/>
        <a:lstStyle/>
        <a:p>
          <a:endParaRPr lang="en-GB"/>
        </a:p>
      </dgm:t>
    </dgm:pt>
    <dgm:pt modelId="{C376D42B-9D40-45F4-AB57-5C953F5C9835}" type="sibTrans" cxnId="{A160D7CE-AFD1-4868-85AD-2E5B3EBBF7D1}">
      <dgm:prSet/>
      <dgm:spPr/>
      <dgm:t>
        <a:bodyPr/>
        <a:lstStyle/>
        <a:p>
          <a:endParaRPr lang="en-GB"/>
        </a:p>
      </dgm:t>
    </dgm:pt>
    <dgm:pt modelId="{BE3CBCEE-7064-408C-BBB0-679729B7B499}">
      <dgm:prSet phldrT="[Text]" custT="1"/>
      <dgm:spPr/>
      <dgm:t>
        <a:bodyPr/>
        <a:lstStyle/>
        <a:p>
          <a:r>
            <a:rPr lang="en-GB" sz="2800" dirty="0" smtClean="0">
              <a:latin typeface="Arial" pitchFamily="34" charset="0"/>
              <a:cs typeface="Arial" pitchFamily="34" charset="0"/>
            </a:rPr>
            <a:t>External Factors</a:t>
          </a:r>
          <a:endParaRPr lang="en-GB" sz="2800" dirty="0">
            <a:latin typeface="Arial" pitchFamily="34" charset="0"/>
            <a:cs typeface="Arial" pitchFamily="34" charset="0"/>
          </a:endParaRPr>
        </a:p>
      </dgm:t>
    </dgm:pt>
    <dgm:pt modelId="{D5D07D7B-DC3C-4F7A-8F64-FCC5756C3D95}" type="parTrans" cxnId="{B08B9BB6-3E9C-4586-863F-E2F57C9CE2D8}">
      <dgm:prSet/>
      <dgm:spPr/>
      <dgm:t>
        <a:bodyPr/>
        <a:lstStyle/>
        <a:p>
          <a:endParaRPr lang="en-GB"/>
        </a:p>
      </dgm:t>
    </dgm:pt>
    <dgm:pt modelId="{568F4C25-85BA-4B84-B695-5B8AA785F438}" type="sibTrans" cxnId="{B08B9BB6-3E9C-4586-863F-E2F57C9CE2D8}">
      <dgm:prSet/>
      <dgm:spPr/>
      <dgm:t>
        <a:bodyPr/>
        <a:lstStyle/>
        <a:p>
          <a:endParaRPr lang="en-GB"/>
        </a:p>
      </dgm:t>
    </dgm:pt>
    <dgm:pt modelId="{497DCDAF-EF21-4BD6-A621-B8CAFB3C9822}" type="pres">
      <dgm:prSet presAssocID="{7F1EAF7D-9778-403A-9AFC-9C5537703C0B}" presName="diagram" presStyleCnt="0">
        <dgm:presLayoutVars>
          <dgm:dir/>
          <dgm:resizeHandles val="exact"/>
        </dgm:presLayoutVars>
      </dgm:prSet>
      <dgm:spPr/>
      <dgm:t>
        <a:bodyPr/>
        <a:lstStyle/>
        <a:p>
          <a:endParaRPr lang="en-GB"/>
        </a:p>
      </dgm:t>
    </dgm:pt>
    <dgm:pt modelId="{1B79D162-8CDA-45C1-9153-5110AEB26A06}" type="pres">
      <dgm:prSet presAssocID="{9722AEDB-CA78-4622-8382-4AC1C250F5DA}" presName="arrow" presStyleLbl="node1" presStyleIdx="0" presStyleCnt="2" custScaleX="43931" custScaleY="85610" custRadScaleRad="114909" custRadScaleInc="-786">
        <dgm:presLayoutVars>
          <dgm:bulletEnabled val="1"/>
        </dgm:presLayoutVars>
      </dgm:prSet>
      <dgm:spPr/>
      <dgm:t>
        <a:bodyPr/>
        <a:lstStyle/>
        <a:p>
          <a:endParaRPr lang="en-GB"/>
        </a:p>
      </dgm:t>
    </dgm:pt>
    <dgm:pt modelId="{E742C658-5A95-4FA8-A9AA-6493937AFC54}" type="pres">
      <dgm:prSet presAssocID="{BE3CBCEE-7064-408C-BBB0-679729B7B499}" presName="arrow" presStyleLbl="node1" presStyleIdx="1" presStyleCnt="2" custScaleX="43935" custScaleY="89158" custRadScaleRad="120227" custRadScaleInc="-150">
        <dgm:presLayoutVars>
          <dgm:bulletEnabled val="1"/>
        </dgm:presLayoutVars>
      </dgm:prSet>
      <dgm:spPr/>
      <dgm:t>
        <a:bodyPr/>
        <a:lstStyle/>
        <a:p>
          <a:endParaRPr lang="en-GB"/>
        </a:p>
      </dgm:t>
    </dgm:pt>
  </dgm:ptLst>
  <dgm:cxnLst>
    <dgm:cxn modelId="{B2FBC024-E4A0-4C23-81E4-CF4A3BB7CBC7}" type="presOf" srcId="{7F1EAF7D-9778-403A-9AFC-9C5537703C0B}" destId="{497DCDAF-EF21-4BD6-A621-B8CAFB3C9822}" srcOrd="0" destOrd="0" presId="urn:microsoft.com/office/officeart/2005/8/layout/arrow5"/>
    <dgm:cxn modelId="{B08B9BB6-3E9C-4586-863F-E2F57C9CE2D8}" srcId="{7F1EAF7D-9778-403A-9AFC-9C5537703C0B}" destId="{BE3CBCEE-7064-408C-BBB0-679729B7B499}" srcOrd="1" destOrd="0" parTransId="{D5D07D7B-DC3C-4F7A-8F64-FCC5756C3D95}" sibTransId="{568F4C25-85BA-4B84-B695-5B8AA785F438}"/>
    <dgm:cxn modelId="{A160D7CE-AFD1-4868-85AD-2E5B3EBBF7D1}" srcId="{7F1EAF7D-9778-403A-9AFC-9C5537703C0B}" destId="{9722AEDB-CA78-4622-8382-4AC1C250F5DA}" srcOrd="0" destOrd="0" parTransId="{00384E20-C456-4044-A84A-B1A9A59339D9}" sibTransId="{C376D42B-9D40-45F4-AB57-5C953F5C9835}"/>
    <dgm:cxn modelId="{7E640C56-6D4E-4222-98AC-E88C00340743}" type="presOf" srcId="{BE3CBCEE-7064-408C-BBB0-679729B7B499}" destId="{E742C658-5A95-4FA8-A9AA-6493937AFC54}" srcOrd="0" destOrd="0" presId="urn:microsoft.com/office/officeart/2005/8/layout/arrow5"/>
    <dgm:cxn modelId="{48B5881C-7A6D-4BE0-8747-9B3B09D726C5}" type="presOf" srcId="{9722AEDB-CA78-4622-8382-4AC1C250F5DA}" destId="{1B79D162-8CDA-45C1-9153-5110AEB26A06}" srcOrd="0" destOrd="0" presId="urn:microsoft.com/office/officeart/2005/8/layout/arrow5"/>
    <dgm:cxn modelId="{BFF49DA6-1FC8-4068-BEE8-819261AEE23B}" type="presParOf" srcId="{497DCDAF-EF21-4BD6-A621-B8CAFB3C9822}" destId="{1B79D162-8CDA-45C1-9153-5110AEB26A06}" srcOrd="0" destOrd="0" presId="urn:microsoft.com/office/officeart/2005/8/layout/arrow5"/>
    <dgm:cxn modelId="{B49E6F4E-1216-4ABE-8508-1F3706C6E981}" type="presParOf" srcId="{497DCDAF-EF21-4BD6-A621-B8CAFB3C9822}" destId="{E742C658-5A95-4FA8-A9AA-6493937AFC54}"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F1EAF7D-9778-403A-9AFC-9C5537703C0B}"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GB"/>
        </a:p>
      </dgm:t>
    </dgm:pt>
    <dgm:pt modelId="{9722AEDB-CA78-4622-8382-4AC1C250F5DA}">
      <dgm:prSet phldrT="[Text]" custT="1"/>
      <dgm:spPr/>
      <dgm:t>
        <a:bodyPr/>
        <a:lstStyle/>
        <a:p>
          <a:r>
            <a:rPr lang="en-GB" sz="2800" dirty="0" smtClean="0">
              <a:latin typeface="Arial" pitchFamily="34" charset="0"/>
              <a:cs typeface="Arial" pitchFamily="34" charset="0"/>
            </a:rPr>
            <a:t>Internal Factors</a:t>
          </a:r>
          <a:endParaRPr lang="en-GB" sz="2800" dirty="0">
            <a:latin typeface="Arial" pitchFamily="34" charset="0"/>
            <a:cs typeface="Arial" pitchFamily="34" charset="0"/>
          </a:endParaRPr>
        </a:p>
      </dgm:t>
    </dgm:pt>
    <dgm:pt modelId="{00384E20-C456-4044-A84A-B1A9A59339D9}" type="parTrans" cxnId="{A160D7CE-AFD1-4868-85AD-2E5B3EBBF7D1}">
      <dgm:prSet/>
      <dgm:spPr/>
      <dgm:t>
        <a:bodyPr/>
        <a:lstStyle/>
        <a:p>
          <a:endParaRPr lang="en-GB"/>
        </a:p>
      </dgm:t>
    </dgm:pt>
    <dgm:pt modelId="{C376D42B-9D40-45F4-AB57-5C953F5C9835}" type="sibTrans" cxnId="{A160D7CE-AFD1-4868-85AD-2E5B3EBBF7D1}">
      <dgm:prSet/>
      <dgm:spPr/>
      <dgm:t>
        <a:bodyPr/>
        <a:lstStyle/>
        <a:p>
          <a:endParaRPr lang="en-GB"/>
        </a:p>
      </dgm:t>
    </dgm:pt>
    <dgm:pt modelId="{BE3CBCEE-7064-408C-BBB0-679729B7B499}">
      <dgm:prSet phldrT="[Text]" custT="1"/>
      <dgm:spPr/>
      <dgm:t>
        <a:bodyPr/>
        <a:lstStyle/>
        <a:p>
          <a:r>
            <a:rPr lang="en-GB" sz="2800" dirty="0" smtClean="0">
              <a:latin typeface="Arial" pitchFamily="34" charset="0"/>
              <a:cs typeface="Arial" pitchFamily="34" charset="0"/>
            </a:rPr>
            <a:t>External Factors</a:t>
          </a:r>
          <a:endParaRPr lang="en-GB" sz="2800" dirty="0">
            <a:latin typeface="Arial" pitchFamily="34" charset="0"/>
            <a:cs typeface="Arial" pitchFamily="34" charset="0"/>
          </a:endParaRPr>
        </a:p>
      </dgm:t>
    </dgm:pt>
    <dgm:pt modelId="{D5D07D7B-DC3C-4F7A-8F64-FCC5756C3D95}" type="parTrans" cxnId="{B08B9BB6-3E9C-4586-863F-E2F57C9CE2D8}">
      <dgm:prSet/>
      <dgm:spPr/>
      <dgm:t>
        <a:bodyPr/>
        <a:lstStyle/>
        <a:p>
          <a:endParaRPr lang="en-GB"/>
        </a:p>
      </dgm:t>
    </dgm:pt>
    <dgm:pt modelId="{568F4C25-85BA-4B84-B695-5B8AA785F438}" type="sibTrans" cxnId="{B08B9BB6-3E9C-4586-863F-E2F57C9CE2D8}">
      <dgm:prSet/>
      <dgm:spPr/>
      <dgm:t>
        <a:bodyPr/>
        <a:lstStyle/>
        <a:p>
          <a:endParaRPr lang="en-GB"/>
        </a:p>
      </dgm:t>
    </dgm:pt>
    <dgm:pt modelId="{497DCDAF-EF21-4BD6-A621-B8CAFB3C9822}" type="pres">
      <dgm:prSet presAssocID="{7F1EAF7D-9778-403A-9AFC-9C5537703C0B}" presName="diagram" presStyleCnt="0">
        <dgm:presLayoutVars>
          <dgm:dir/>
          <dgm:resizeHandles val="exact"/>
        </dgm:presLayoutVars>
      </dgm:prSet>
      <dgm:spPr/>
      <dgm:t>
        <a:bodyPr/>
        <a:lstStyle/>
        <a:p>
          <a:endParaRPr lang="en-GB"/>
        </a:p>
      </dgm:t>
    </dgm:pt>
    <dgm:pt modelId="{1B79D162-8CDA-45C1-9153-5110AEB26A06}" type="pres">
      <dgm:prSet presAssocID="{9722AEDB-CA78-4622-8382-4AC1C250F5DA}" presName="arrow" presStyleLbl="node1" presStyleIdx="0" presStyleCnt="2" custScaleX="43931" custScaleY="85610" custRadScaleRad="114909" custRadScaleInc="-786">
        <dgm:presLayoutVars>
          <dgm:bulletEnabled val="1"/>
        </dgm:presLayoutVars>
      </dgm:prSet>
      <dgm:spPr/>
      <dgm:t>
        <a:bodyPr/>
        <a:lstStyle/>
        <a:p>
          <a:endParaRPr lang="en-GB"/>
        </a:p>
      </dgm:t>
    </dgm:pt>
    <dgm:pt modelId="{E742C658-5A95-4FA8-A9AA-6493937AFC54}" type="pres">
      <dgm:prSet presAssocID="{BE3CBCEE-7064-408C-BBB0-679729B7B499}" presName="arrow" presStyleLbl="node1" presStyleIdx="1" presStyleCnt="2" custScaleX="43935" custScaleY="89158" custRadScaleRad="120227" custRadScaleInc="-150">
        <dgm:presLayoutVars>
          <dgm:bulletEnabled val="1"/>
        </dgm:presLayoutVars>
      </dgm:prSet>
      <dgm:spPr/>
      <dgm:t>
        <a:bodyPr/>
        <a:lstStyle/>
        <a:p>
          <a:endParaRPr lang="en-GB"/>
        </a:p>
      </dgm:t>
    </dgm:pt>
  </dgm:ptLst>
  <dgm:cxnLst>
    <dgm:cxn modelId="{90C964CC-8B82-44C4-A23D-7DC8B17FAD4B}" type="presOf" srcId="{BE3CBCEE-7064-408C-BBB0-679729B7B499}" destId="{E742C658-5A95-4FA8-A9AA-6493937AFC54}" srcOrd="0" destOrd="0" presId="urn:microsoft.com/office/officeart/2005/8/layout/arrow5"/>
    <dgm:cxn modelId="{B08B9BB6-3E9C-4586-863F-E2F57C9CE2D8}" srcId="{7F1EAF7D-9778-403A-9AFC-9C5537703C0B}" destId="{BE3CBCEE-7064-408C-BBB0-679729B7B499}" srcOrd="1" destOrd="0" parTransId="{D5D07D7B-DC3C-4F7A-8F64-FCC5756C3D95}" sibTransId="{568F4C25-85BA-4B84-B695-5B8AA785F438}"/>
    <dgm:cxn modelId="{7A571AE2-BF5C-4D89-8AEE-25F25B34AC5C}" type="presOf" srcId="{7F1EAF7D-9778-403A-9AFC-9C5537703C0B}" destId="{497DCDAF-EF21-4BD6-A621-B8CAFB3C9822}" srcOrd="0" destOrd="0" presId="urn:microsoft.com/office/officeart/2005/8/layout/arrow5"/>
    <dgm:cxn modelId="{96E14D92-3361-47E6-B0F8-A4A92E3D8F56}" type="presOf" srcId="{9722AEDB-CA78-4622-8382-4AC1C250F5DA}" destId="{1B79D162-8CDA-45C1-9153-5110AEB26A06}" srcOrd="0" destOrd="0" presId="urn:microsoft.com/office/officeart/2005/8/layout/arrow5"/>
    <dgm:cxn modelId="{A160D7CE-AFD1-4868-85AD-2E5B3EBBF7D1}" srcId="{7F1EAF7D-9778-403A-9AFC-9C5537703C0B}" destId="{9722AEDB-CA78-4622-8382-4AC1C250F5DA}" srcOrd="0" destOrd="0" parTransId="{00384E20-C456-4044-A84A-B1A9A59339D9}" sibTransId="{C376D42B-9D40-45F4-AB57-5C953F5C9835}"/>
    <dgm:cxn modelId="{0141DBCC-E5CC-4BBA-AE48-3287FA0561FA}" type="presParOf" srcId="{497DCDAF-EF21-4BD6-A621-B8CAFB3C9822}" destId="{1B79D162-8CDA-45C1-9153-5110AEB26A06}" srcOrd="0" destOrd="0" presId="urn:microsoft.com/office/officeart/2005/8/layout/arrow5"/>
    <dgm:cxn modelId="{5855490D-0529-4E0A-AC7A-F5C2A2B03C71}" type="presParOf" srcId="{497DCDAF-EF21-4BD6-A621-B8CAFB3C9822}" destId="{E742C658-5A95-4FA8-A9AA-6493937AFC54}" srcOrd="1" destOrd="0" presId="urn:microsoft.com/office/officeart/2005/8/layout/arrow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79D162-8CDA-45C1-9153-5110AEB26A06}">
      <dsp:nvSpPr>
        <dsp:cNvPr id="0" name=""/>
        <dsp:cNvSpPr/>
      </dsp:nvSpPr>
      <dsp:spPr>
        <a:xfrm rot="16200000">
          <a:off x="834056" y="609750"/>
          <a:ext cx="1758244" cy="3426356"/>
        </a:xfrm>
        <a:prstGeom prst="downArrow">
          <a:avLst>
            <a:gd name="adj1" fmla="val 50000"/>
            <a:gd name="adj2" fmla="val 35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GB" sz="2800" kern="1200" dirty="0" smtClean="0">
              <a:latin typeface="Arial" pitchFamily="34" charset="0"/>
              <a:cs typeface="Arial" pitchFamily="34" charset="0"/>
            </a:rPr>
            <a:t>Internal Factors</a:t>
          </a:r>
          <a:endParaRPr lang="en-GB" sz="2800" kern="1200" dirty="0">
            <a:latin typeface="Arial" pitchFamily="34" charset="0"/>
            <a:cs typeface="Arial" pitchFamily="34" charset="0"/>
          </a:endParaRPr>
        </a:p>
      </dsp:txBody>
      <dsp:txXfrm rot="5400000">
        <a:off x="1" y="1883367"/>
        <a:ext cx="3118663" cy="879122"/>
      </dsp:txXfrm>
    </dsp:sp>
    <dsp:sp modelId="{E742C658-5A95-4FA8-A9AA-6493937AFC54}">
      <dsp:nvSpPr>
        <dsp:cNvPr id="0" name=""/>
        <dsp:cNvSpPr/>
      </dsp:nvSpPr>
      <dsp:spPr>
        <a:xfrm rot="5400000">
          <a:off x="5566218" y="466830"/>
          <a:ext cx="1758404" cy="3568358"/>
        </a:xfrm>
        <a:prstGeom prst="downArrow">
          <a:avLst>
            <a:gd name="adj1" fmla="val 50000"/>
            <a:gd name="adj2" fmla="val 35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GB" sz="2800" kern="1200" dirty="0" smtClean="0">
              <a:latin typeface="Arial" pitchFamily="34" charset="0"/>
              <a:cs typeface="Arial" pitchFamily="34" charset="0"/>
            </a:rPr>
            <a:t>External Factors</a:t>
          </a:r>
          <a:endParaRPr lang="en-GB" sz="2800" kern="1200" dirty="0">
            <a:latin typeface="Arial" pitchFamily="34" charset="0"/>
            <a:cs typeface="Arial" pitchFamily="34" charset="0"/>
          </a:endParaRPr>
        </a:p>
      </dsp:txBody>
      <dsp:txXfrm rot="-5400000">
        <a:off x="4968963" y="1811408"/>
        <a:ext cx="3260637" cy="8792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79D162-8CDA-45C1-9153-5110AEB26A06}">
      <dsp:nvSpPr>
        <dsp:cNvPr id="0" name=""/>
        <dsp:cNvSpPr/>
      </dsp:nvSpPr>
      <dsp:spPr>
        <a:xfrm rot="16200000">
          <a:off x="834056" y="609750"/>
          <a:ext cx="1758244" cy="3426356"/>
        </a:xfrm>
        <a:prstGeom prst="downArrow">
          <a:avLst>
            <a:gd name="adj1" fmla="val 50000"/>
            <a:gd name="adj2" fmla="val 35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GB" sz="2800" kern="1200" dirty="0" smtClean="0">
              <a:latin typeface="Arial" pitchFamily="34" charset="0"/>
              <a:cs typeface="Arial" pitchFamily="34" charset="0"/>
            </a:rPr>
            <a:t>Internal Factors</a:t>
          </a:r>
          <a:endParaRPr lang="en-GB" sz="2800" kern="1200" dirty="0">
            <a:latin typeface="Arial" pitchFamily="34" charset="0"/>
            <a:cs typeface="Arial" pitchFamily="34" charset="0"/>
          </a:endParaRPr>
        </a:p>
      </dsp:txBody>
      <dsp:txXfrm rot="5400000">
        <a:off x="1" y="1883367"/>
        <a:ext cx="3118663" cy="879122"/>
      </dsp:txXfrm>
    </dsp:sp>
    <dsp:sp modelId="{E742C658-5A95-4FA8-A9AA-6493937AFC54}">
      <dsp:nvSpPr>
        <dsp:cNvPr id="0" name=""/>
        <dsp:cNvSpPr/>
      </dsp:nvSpPr>
      <dsp:spPr>
        <a:xfrm rot="5400000">
          <a:off x="5566218" y="466830"/>
          <a:ext cx="1758404" cy="3568358"/>
        </a:xfrm>
        <a:prstGeom prst="downArrow">
          <a:avLst>
            <a:gd name="adj1" fmla="val 50000"/>
            <a:gd name="adj2" fmla="val 35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GB" sz="2800" kern="1200" dirty="0" smtClean="0">
              <a:latin typeface="Arial" pitchFamily="34" charset="0"/>
              <a:cs typeface="Arial" pitchFamily="34" charset="0"/>
            </a:rPr>
            <a:t>External Factors</a:t>
          </a:r>
          <a:endParaRPr lang="en-GB" sz="2800" kern="1200" dirty="0">
            <a:latin typeface="Arial" pitchFamily="34" charset="0"/>
            <a:cs typeface="Arial" pitchFamily="34" charset="0"/>
          </a:endParaRPr>
        </a:p>
      </dsp:txBody>
      <dsp:txXfrm rot="-5400000">
        <a:off x="4968963" y="1811408"/>
        <a:ext cx="3260637" cy="879202"/>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r>
              <a:rPr lang="en-GB" dirty="0" smtClean="0"/>
              <a:t>insert header</a:t>
            </a:r>
            <a:endParaRPr lang="en-GB" dirty="0"/>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t>10/01/2019</a:t>
            </a:fld>
            <a:endParaRPr lang="en-GB" dirty="0"/>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dirty="0"/>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r>
              <a:rPr lang="en-GB" dirty="0" smtClean="0"/>
              <a:t>insert header</a:t>
            </a:r>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E9EAB9E-E8D5-476C-93BA-6CDCDF16D67A}" type="datetimeFigureOut">
              <a:rPr lang="en-GB" smtClean="0"/>
              <a:t>10/01/2019</a:t>
            </a:fld>
            <a:endParaRPr lang="en-GB" dirty="0"/>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31A1511-BA99-4995-9603-94CCAF14FA3D}" type="slidenum">
              <a:rPr lang="en-GB" smtClean="0"/>
              <a:t>‹#›</a:t>
            </a:fld>
            <a:endParaRPr lang="en-GB" dirty="0"/>
          </a:p>
        </p:txBody>
      </p:sp>
    </p:spTree>
    <p:extLst>
      <p:ext uri="{BB962C8B-B14F-4D97-AF65-F5344CB8AC3E}">
        <p14:creationId xmlns:p14="http://schemas.microsoft.com/office/powerpoint/2010/main" val="1319045786"/>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4C4C0BB-712E-40BA-BBFB-325B89170209}" type="slidenum">
              <a:rPr lang="en-GB" smtClean="0"/>
              <a:pPr/>
              <a:t>1</a:t>
            </a:fld>
            <a:endParaRPr lang="en-GB" dirty="0"/>
          </a:p>
        </p:txBody>
      </p:sp>
    </p:spTree>
    <p:extLst>
      <p:ext uri="{BB962C8B-B14F-4D97-AF65-F5344CB8AC3E}">
        <p14:creationId xmlns:p14="http://schemas.microsoft.com/office/powerpoint/2010/main" val="3721560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BD1F79A-CEA8-4C70-A68A-EC1C6B065CD7}" type="slidenum">
              <a:rPr lang="nl-NL" altLang="en-US"/>
              <a:pPr/>
              <a:t>2</a:t>
            </a:fld>
            <a:endParaRPr lang="nl-NL" altLang="en-US"/>
          </a:p>
        </p:txBody>
      </p:sp>
      <p:sp>
        <p:nvSpPr>
          <p:cNvPr id="31747" name="Rectangle 2"/>
          <p:cNvSpPr>
            <a:spLocks noGrp="1" noRot="1" noChangeAspect="1" noChangeArrowheads="1" noTextEdit="1"/>
          </p:cNvSpPr>
          <p:nvPr>
            <p:ph type="sldImg"/>
          </p:nvPr>
        </p:nvSpPr>
        <p:spPr>
          <a:xfrm>
            <a:off x="414338" y="877888"/>
            <a:ext cx="5848350" cy="4386262"/>
          </a:xfrm>
          <a:ln/>
        </p:spPr>
      </p:sp>
      <p:sp>
        <p:nvSpPr>
          <p:cNvPr id="3174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smtClean="0"/>
          </a:p>
        </p:txBody>
      </p:sp>
    </p:spTree>
    <p:extLst>
      <p:ext uri="{BB962C8B-B14F-4D97-AF65-F5344CB8AC3E}">
        <p14:creationId xmlns:p14="http://schemas.microsoft.com/office/powerpoint/2010/main" val="3984611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p:spPr>
        <p:txBody>
          <a:bodyPr/>
          <a:lstStyle/>
          <a:p>
            <a:endParaRPr lang="en-GB" dirty="0" smtClean="0"/>
          </a:p>
        </p:txBody>
      </p:sp>
      <p:sp>
        <p:nvSpPr>
          <p:cNvPr id="48132" name="Slide Number Placeholder 3"/>
          <p:cNvSpPr>
            <a:spLocks noGrp="1"/>
          </p:cNvSpPr>
          <p:nvPr>
            <p:ph type="sldNum" sz="quarter" idx="5"/>
          </p:nvPr>
        </p:nvSpPr>
        <p:spPr>
          <a:noFill/>
        </p:spPr>
        <p:txBody>
          <a:bodyPr/>
          <a:lstStyle/>
          <a:p>
            <a:fld id="{5114E37C-FD4D-44C8-AF46-631E9AB91777}" type="slidenum">
              <a:rPr lang="en-GB" smtClean="0"/>
              <a:pPr/>
              <a:t>3</a:t>
            </a:fld>
            <a:endParaRPr lang="en-GB" dirty="0" smtClean="0"/>
          </a:p>
        </p:txBody>
      </p:sp>
    </p:spTree>
    <p:extLst>
      <p:ext uri="{BB962C8B-B14F-4D97-AF65-F5344CB8AC3E}">
        <p14:creationId xmlns:p14="http://schemas.microsoft.com/office/powerpoint/2010/main" val="37909598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smtClean="0"/>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718910D-D3B9-42B9-A0FC-A071AB1BA6C9}" type="slidenum">
              <a:rPr lang="en-US" altLang="en-US" smtClean="0">
                <a:solidFill>
                  <a:srgbClr val="000000"/>
                </a:solidFill>
                <a:latin typeface="Calibri" panose="020F0502020204030204" pitchFamily="34" charset="0"/>
              </a:rPr>
              <a:pPr/>
              <a:t>4</a:t>
            </a:fld>
            <a:endParaRPr lang="en-US" altLang="en-US" dirty="0"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27650879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It is worth noting that there is some different terminology to describe these activities, Human Resource Planning,</a:t>
            </a:r>
            <a:r>
              <a:rPr lang="en-GB" baseline="0" dirty="0" smtClean="0"/>
              <a:t> Manpower Planning, Staffing Strategy and Workforce analytics.  Some argue that HRP is different as it doesn’t only focus on the hard quantitative aspects but also softer P&amp;D issues such as motivation, employee attitudes and culture.  </a:t>
            </a:r>
            <a:endParaRPr lang="en-GB" dirty="0"/>
          </a:p>
        </p:txBody>
      </p:sp>
      <p:sp>
        <p:nvSpPr>
          <p:cNvPr id="4" name="Slide Number Placeholder 3"/>
          <p:cNvSpPr>
            <a:spLocks noGrp="1"/>
          </p:cNvSpPr>
          <p:nvPr>
            <p:ph type="sldNum" sz="quarter" idx="10"/>
          </p:nvPr>
        </p:nvSpPr>
        <p:spPr/>
        <p:txBody>
          <a:bodyPr/>
          <a:lstStyle/>
          <a:p>
            <a:fld id="{80948AD5-76BC-478E-8D73-01AEAEFCEE58}" type="slidenum">
              <a:rPr lang="en-GB" smtClean="0"/>
              <a:pPr/>
              <a:t>5</a:t>
            </a:fld>
            <a:endParaRPr lang="en-GB" dirty="0"/>
          </a:p>
        </p:txBody>
      </p:sp>
    </p:spTree>
    <p:extLst>
      <p:ext uri="{BB962C8B-B14F-4D97-AF65-F5344CB8AC3E}">
        <p14:creationId xmlns:p14="http://schemas.microsoft.com/office/powerpoint/2010/main" val="4203059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F3D09D7F-84EE-49F7-99F2-15E0EEE4D6B3}" type="slidenum">
              <a:rPr lang="en-GB" smtClean="0">
                <a:latin typeface="Times New Roman" charset="0"/>
                <a:cs typeface="Times New Roman" charset="0"/>
              </a:rPr>
              <a:pPr/>
              <a:t>7</a:t>
            </a:fld>
            <a:endParaRPr lang="en-GB" dirty="0" smtClean="0">
              <a:latin typeface="Times New Roman" charset="0"/>
              <a:cs typeface="Times New Roman" charset="0"/>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smtClean="0">
                <a:latin typeface="Times New Roman" charset="0"/>
                <a:cs typeface="Times New Roman" charset="0"/>
              </a:rPr>
              <a:t>HRP has been defined as one of the critical building blocks of a more strategic approach</a:t>
            </a:r>
            <a:r>
              <a:rPr lang="en-GB" b="1" baseline="0" dirty="0" smtClean="0">
                <a:latin typeface="Times New Roman" charset="0"/>
                <a:cs typeface="Times New Roman" charset="0"/>
              </a:rPr>
              <a:t> - </a:t>
            </a:r>
            <a:r>
              <a:rPr lang="en-GB" b="1" dirty="0" smtClean="0">
                <a:latin typeface="Times New Roman" charset="0"/>
                <a:cs typeface="Times New Roman" charset="0"/>
              </a:rPr>
              <a:t> identify 4 ways in which it is critical to strategy:</a:t>
            </a:r>
          </a:p>
          <a:p>
            <a:pPr eaLnBrk="1" hangingPunct="1"/>
            <a:endParaRPr lang="en-GB" dirty="0" smtClean="0">
              <a:latin typeface="Times New Roman" charset="0"/>
              <a:cs typeface="Times New Roman" charset="0"/>
            </a:endParaRPr>
          </a:p>
          <a:p>
            <a:pPr eaLnBrk="1" hangingPunct="1"/>
            <a:endParaRPr lang="en-GB" dirty="0" smtClean="0">
              <a:latin typeface="Times New Roman" charset="0"/>
              <a:cs typeface="Times New Roman" charset="0"/>
            </a:endParaRPr>
          </a:p>
          <a:p>
            <a:pPr eaLnBrk="1" hangingPunct="1"/>
            <a:r>
              <a:rPr lang="en-GB" dirty="0" smtClean="0">
                <a:latin typeface="Times New Roman" charset="0"/>
                <a:cs typeface="Times New Roman" charset="0"/>
              </a:rPr>
              <a:t>Gaps  =</a:t>
            </a:r>
            <a:r>
              <a:rPr lang="en-GB" baseline="0" dirty="0" smtClean="0">
                <a:latin typeface="Times New Roman" charset="0"/>
                <a:cs typeface="Times New Roman" charset="0"/>
              </a:rPr>
              <a:t> lack of sufficient skills or knowledge which will prevent successful implementation of strategy</a:t>
            </a:r>
          </a:p>
          <a:p>
            <a:pPr eaLnBrk="1" hangingPunct="1"/>
            <a:r>
              <a:rPr lang="en-GB" baseline="0" dirty="0" smtClean="0">
                <a:latin typeface="Times New Roman" charset="0"/>
                <a:cs typeface="Times New Roman" charset="0"/>
              </a:rPr>
              <a:t>Surplus capabilities – identifies scope for efficiencies &amp;/or new ventures to capitalise on underused capabilities</a:t>
            </a:r>
          </a:p>
          <a:p>
            <a:pPr eaLnBrk="1" hangingPunct="1"/>
            <a:r>
              <a:rPr lang="en-GB" baseline="0" dirty="0" smtClean="0">
                <a:latin typeface="Times New Roman" charset="0"/>
                <a:cs typeface="Times New Roman" charset="0"/>
              </a:rPr>
              <a:t>Poor utilisation of people – suggests HR practices may need alteration</a:t>
            </a:r>
          </a:p>
          <a:p>
            <a:pPr eaLnBrk="1" hangingPunct="1"/>
            <a:r>
              <a:rPr lang="en-GB" baseline="0" dirty="0" smtClean="0">
                <a:latin typeface="Times New Roman" charset="0"/>
                <a:cs typeface="Times New Roman" charset="0"/>
              </a:rPr>
              <a:t>Development of talent pool – identify requirements &amp; use old or new</a:t>
            </a:r>
            <a:r>
              <a:rPr lang="en-GB" dirty="0" smtClean="0">
                <a:latin typeface="Times New Roman" charset="0"/>
                <a:cs typeface="Times New Roman" charset="0"/>
              </a:rPr>
              <a:t>	</a:t>
            </a:r>
          </a:p>
        </p:txBody>
      </p:sp>
    </p:spTree>
    <p:extLst>
      <p:ext uri="{BB962C8B-B14F-4D97-AF65-F5344CB8AC3E}">
        <p14:creationId xmlns:p14="http://schemas.microsoft.com/office/powerpoint/2010/main" val="41692248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a:noFill/>
          <a:ln/>
        </p:spPr>
        <p:txBody>
          <a:bodyPr/>
          <a:lstStyle/>
          <a:p>
            <a:endParaRPr lang="en-GB" dirty="0" smtClean="0">
              <a:latin typeface="Times New Roman" charset="0"/>
              <a:cs typeface="Times New Roman" charset="0"/>
            </a:endParaRPr>
          </a:p>
        </p:txBody>
      </p:sp>
    </p:spTree>
    <p:extLst>
      <p:ext uri="{BB962C8B-B14F-4D97-AF65-F5344CB8AC3E}">
        <p14:creationId xmlns:p14="http://schemas.microsoft.com/office/powerpoint/2010/main" val="3600734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a:noFill/>
          <a:ln/>
        </p:spPr>
        <p:txBody>
          <a:bodyPr/>
          <a:lstStyle/>
          <a:p>
            <a:r>
              <a:rPr lang="en-GB" dirty="0" smtClean="0">
                <a:latin typeface="Times New Roman" charset="0"/>
                <a:cs typeface="Times New Roman" charset="0"/>
              </a:rPr>
              <a:t>Word wall activity</a:t>
            </a:r>
          </a:p>
        </p:txBody>
      </p:sp>
    </p:spTree>
    <p:extLst>
      <p:ext uri="{BB962C8B-B14F-4D97-AF65-F5344CB8AC3E}">
        <p14:creationId xmlns:p14="http://schemas.microsoft.com/office/powerpoint/2010/main" val="837052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Group task:  </a:t>
            </a:r>
            <a:endParaRPr lang="en-GB" dirty="0"/>
          </a:p>
        </p:txBody>
      </p:sp>
      <p:sp>
        <p:nvSpPr>
          <p:cNvPr id="4" name="Header Placeholder 3"/>
          <p:cNvSpPr>
            <a:spLocks noGrp="1"/>
          </p:cNvSpPr>
          <p:nvPr>
            <p:ph type="hdr" sz="quarter" idx="10"/>
          </p:nvPr>
        </p:nvSpPr>
        <p:spPr/>
        <p:txBody>
          <a:bodyPr/>
          <a:lstStyle/>
          <a:p>
            <a:r>
              <a:rPr lang="en-GB" dirty="0" smtClean="0"/>
              <a:t>insert header</a:t>
            </a:r>
            <a:endParaRPr lang="en-GB" dirty="0"/>
          </a:p>
        </p:txBody>
      </p:sp>
      <p:sp>
        <p:nvSpPr>
          <p:cNvPr id="5" name="Slide Number Placeholder 4"/>
          <p:cNvSpPr>
            <a:spLocks noGrp="1"/>
          </p:cNvSpPr>
          <p:nvPr>
            <p:ph type="sldNum" sz="quarter" idx="11"/>
          </p:nvPr>
        </p:nvSpPr>
        <p:spPr/>
        <p:txBody>
          <a:bodyPr/>
          <a:lstStyle/>
          <a:p>
            <a:fld id="{831A1511-BA99-4995-9603-94CCAF14FA3D}" type="slidenum">
              <a:rPr lang="en-GB" smtClean="0"/>
              <a:t>14</a:t>
            </a:fld>
            <a:endParaRPr lang="en-GB" dirty="0"/>
          </a:p>
        </p:txBody>
      </p:sp>
    </p:spTree>
    <p:extLst>
      <p:ext uri="{BB962C8B-B14F-4D97-AF65-F5344CB8AC3E}">
        <p14:creationId xmlns:p14="http://schemas.microsoft.com/office/powerpoint/2010/main" val="4107063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groups think of some strategies</a:t>
            </a:r>
            <a:r>
              <a:rPr lang="en-GB" baseline="0" dirty="0" smtClean="0"/>
              <a:t> that organisations might use when demand for staff exceeds the supply.  </a:t>
            </a:r>
            <a:endParaRPr lang="en-GB" dirty="0"/>
          </a:p>
        </p:txBody>
      </p:sp>
      <p:sp>
        <p:nvSpPr>
          <p:cNvPr id="4" name="Header Placeholder 3"/>
          <p:cNvSpPr>
            <a:spLocks noGrp="1"/>
          </p:cNvSpPr>
          <p:nvPr>
            <p:ph type="hdr" sz="quarter" idx="10"/>
          </p:nvPr>
        </p:nvSpPr>
        <p:spPr/>
        <p:txBody>
          <a:bodyPr/>
          <a:lstStyle/>
          <a:p>
            <a:r>
              <a:rPr lang="en-GB" dirty="0" smtClean="0"/>
              <a:t>insert header</a:t>
            </a:r>
            <a:endParaRPr lang="en-GB" dirty="0"/>
          </a:p>
        </p:txBody>
      </p:sp>
      <p:sp>
        <p:nvSpPr>
          <p:cNvPr id="5" name="Slide Number Placeholder 4"/>
          <p:cNvSpPr>
            <a:spLocks noGrp="1"/>
          </p:cNvSpPr>
          <p:nvPr>
            <p:ph type="sldNum" sz="quarter" idx="11"/>
          </p:nvPr>
        </p:nvSpPr>
        <p:spPr/>
        <p:txBody>
          <a:bodyPr/>
          <a:lstStyle/>
          <a:p>
            <a:fld id="{831A1511-BA99-4995-9603-94CCAF14FA3D}" type="slidenum">
              <a:rPr lang="en-GB" smtClean="0"/>
              <a:t>15</a:t>
            </a:fld>
            <a:endParaRPr lang="en-GB" dirty="0"/>
          </a:p>
        </p:txBody>
      </p:sp>
    </p:spTree>
    <p:extLst>
      <p:ext uri="{BB962C8B-B14F-4D97-AF65-F5344CB8AC3E}">
        <p14:creationId xmlns:p14="http://schemas.microsoft.com/office/powerpoint/2010/main" val="16427962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groups think of some strategies</a:t>
            </a:r>
            <a:r>
              <a:rPr lang="en-GB" baseline="0" dirty="0" smtClean="0"/>
              <a:t> that organisations might use when demand for staff exceeds the supply.  </a:t>
            </a:r>
            <a:endParaRPr lang="en-GB" dirty="0"/>
          </a:p>
        </p:txBody>
      </p:sp>
      <p:sp>
        <p:nvSpPr>
          <p:cNvPr id="4" name="Header Placeholder 3"/>
          <p:cNvSpPr>
            <a:spLocks noGrp="1"/>
          </p:cNvSpPr>
          <p:nvPr>
            <p:ph type="hdr" sz="quarter" idx="10"/>
          </p:nvPr>
        </p:nvSpPr>
        <p:spPr/>
        <p:txBody>
          <a:bodyPr/>
          <a:lstStyle/>
          <a:p>
            <a:r>
              <a:rPr lang="en-GB" dirty="0" smtClean="0"/>
              <a:t>insert header</a:t>
            </a:r>
            <a:endParaRPr lang="en-GB" dirty="0"/>
          </a:p>
        </p:txBody>
      </p:sp>
      <p:sp>
        <p:nvSpPr>
          <p:cNvPr id="5" name="Slide Number Placeholder 4"/>
          <p:cNvSpPr>
            <a:spLocks noGrp="1"/>
          </p:cNvSpPr>
          <p:nvPr>
            <p:ph type="sldNum" sz="quarter" idx="11"/>
          </p:nvPr>
        </p:nvSpPr>
        <p:spPr/>
        <p:txBody>
          <a:bodyPr/>
          <a:lstStyle/>
          <a:p>
            <a:fld id="{831A1511-BA99-4995-9603-94CCAF14FA3D}" type="slidenum">
              <a:rPr lang="en-GB" smtClean="0"/>
              <a:t>16</a:t>
            </a:fld>
            <a:endParaRPr lang="en-GB" dirty="0"/>
          </a:p>
        </p:txBody>
      </p:sp>
    </p:spTree>
    <p:extLst>
      <p:ext uri="{BB962C8B-B14F-4D97-AF65-F5344CB8AC3E}">
        <p14:creationId xmlns:p14="http://schemas.microsoft.com/office/powerpoint/2010/main" val="6457467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F4762E3B-B123-4447-ACF7-622A678787C9}" type="slidenum">
              <a:rPr lang="en-GB" smtClean="0">
                <a:latin typeface="Times New Roman" charset="0"/>
                <a:cs typeface="Times New Roman" charset="0"/>
              </a:rPr>
              <a:pPr/>
              <a:t>17</a:t>
            </a:fld>
            <a:endParaRPr lang="en-GB" dirty="0" smtClean="0">
              <a:latin typeface="Times New Roman" charset="0"/>
              <a:cs typeface="Times New Roman" charset="0"/>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buFontTx/>
              <a:buChar char="-"/>
            </a:pPr>
            <a:endParaRPr lang="en-GB" dirty="0" smtClean="0">
              <a:latin typeface="Times New Roman" charset="0"/>
              <a:cs typeface="Times New Roman" charset="0"/>
            </a:endParaRPr>
          </a:p>
        </p:txBody>
      </p:sp>
    </p:spTree>
    <p:extLst>
      <p:ext uri="{BB962C8B-B14F-4D97-AF65-F5344CB8AC3E}">
        <p14:creationId xmlns:p14="http://schemas.microsoft.com/office/powerpoint/2010/main" val="28455396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493E1409-F892-41EA-A38A-0D44C44ECB16}" type="datetime1">
              <a:rPr lang="en-GB" smtClean="0"/>
              <a:t>10/01/2019</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5A8DE8A-F251-4C58-BC7A-43C3F2CBFD18}" type="datetime1">
              <a:rPr lang="en-GB" smtClean="0"/>
              <a:t>10/01/2019</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40192D-0A33-41DC-A16C-50217AD308A1}" type="datetime1">
              <a:rPr lang="en-GB" smtClean="0"/>
              <a:t>10/01/2019</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0A92517-2CA5-410E-8DF8-7B74B194D030}" type="datetime1">
              <a:rPr lang="en-GB" smtClean="0"/>
              <a:t>10/01/2019</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88360F3-4B90-4EDE-BF25-247BB23F1F58}" type="datetime1">
              <a:rPr lang="en-GB" smtClean="0"/>
              <a:t>10/01/2019</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C56052D-F558-4C9F-B178-F08B99C22640}" type="datetime1">
              <a:rPr lang="en-GB" smtClean="0"/>
              <a:t>10/01/2019</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2050A0-F7DE-45FA-8221-DD7951E95C3F}" type="datetime1">
              <a:rPr lang="en-GB" smtClean="0"/>
              <a:t>10/01/2019</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76F6FF-02D0-4D39-80B5-6E82D771157B}" type="datetime1">
              <a:rPr lang="en-GB" smtClean="0"/>
              <a:t>10/01/2019</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EFF3FB-30AA-46DB-B464-CFFF3103209E}" type="datetime1">
              <a:rPr lang="en-GB" smtClean="0"/>
              <a:t>10/01/2019</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5A2CFEB-819E-485F-A66E-4C3E21550919}" type="datetime1">
              <a:rPr lang="en-GB" smtClean="0"/>
              <a:t>10/01/2019</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81F67B5-A43E-4013-A0D7-842650056347}" type="datetime1">
              <a:rPr lang="en-GB" smtClean="0"/>
              <a:t>10/01/2019</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ndex slide">
    <p:spTree>
      <p:nvGrpSpPr>
        <p:cNvPr id="1" name=""/>
        <p:cNvGrpSpPr/>
        <p:nvPr/>
      </p:nvGrpSpPr>
      <p:grpSpPr>
        <a:xfrm>
          <a:off x="0" y="0"/>
          <a:ext cx="0" cy="0"/>
          <a:chOff x="0" y="0"/>
          <a:chExt cx="0" cy="0"/>
        </a:xfrm>
      </p:grpSpPr>
      <p:sp>
        <p:nvSpPr>
          <p:cNvPr id="4" name="Tekstvak 14"/>
          <p:cNvSpPr txBox="1"/>
          <p:nvPr userDrawn="1"/>
        </p:nvSpPr>
        <p:spPr>
          <a:xfrm>
            <a:off x="-85725" y="-261938"/>
            <a:ext cx="1566863" cy="246063"/>
          </a:xfrm>
          <a:prstGeom prst="rect">
            <a:avLst/>
          </a:prstGeom>
          <a:noFill/>
        </p:spPr>
        <p:txBody>
          <a:bodyPr>
            <a:spAutoFit/>
          </a:bodyPr>
          <a:lstStyle>
            <a:defPPr>
              <a:defRPr lang="nl-NL"/>
            </a:defPPr>
            <a:lvl1pPr lvl="0">
              <a:defRPr sz="1000" b="1">
                <a:solidFill>
                  <a:schemeClr val="accent3"/>
                </a:solidFill>
              </a:defRPr>
            </a:lvl1pPr>
          </a:lstStyle>
          <a:p>
            <a:pPr eaLnBrk="1" fontAlgn="auto" hangingPunct="1">
              <a:spcBef>
                <a:spcPts val="0"/>
              </a:spcBef>
              <a:spcAft>
                <a:spcPts val="0"/>
              </a:spcAft>
              <a:defRPr/>
            </a:pPr>
            <a:r>
              <a:rPr lang="en-GB" dirty="0" smtClean="0">
                <a:solidFill>
                  <a:srgbClr val="3D7EDB"/>
                </a:solidFill>
                <a:latin typeface="Arial"/>
              </a:rPr>
              <a:t>Index slide</a:t>
            </a:r>
            <a:endParaRPr lang="en-GB" dirty="0">
              <a:solidFill>
                <a:srgbClr val="3D7EDB"/>
              </a:solidFill>
              <a:latin typeface="Arial"/>
            </a:endParaRPr>
          </a:p>
        </p:txBody>
      </p:sp>
      <p:grpSp>
        <p:nvGrpSpPr>
          <p:cNvPr id="5" name="Groep 56" hidden="1"/>
          <p:cNvGrpSpPr>
            <a:grpSpLocks/>
          </p:cNvGrpSpPr>
          <p:nvPr userDrawn="1"/>
        </p:nvGrpSpPr>
        <p:grpSpPr bwMode="auto">
          <a:xfrm>
            <a:off x="9369425" y="106363"/>
            <a:ext cx="2979738" cy="5918200"/>
            <a:chOff x="9234062" y="-92622"/>
            <a:chExt cx="2979308" cy="5917970"/>
          </a:xfrm>
        </p:grpSpPr>
        <p:sp>
          <p:nvSpPr>
            <p:cNvPr id="6" name="Tekstvak 33"/>
            <p:cNvSpPr txBox="1">
              <a:spLocks noChangeArrowheads="1"/>
            </p:cNvSpPr>
            <p:nvPr userDrawn="1"/>
          </p:nvSpPr>
          <p:spPr bwMode="auto">
            <a:xfrm>
              <a:off x="9438820" y="896352"/>
              <a:ext cx="2068213" cy="6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nl-NL" altLang="en-US" sz="1400" smtClean="0">
                  <a:solidFill>
                    <a:srgbClr val="000000"/>
                  </a:solidFill>
                  <a:ea typeface="Tahoma" panose="020B0604030504040204" pitchFamily="34" charset="0"/>
                  <a:cs typeface="Arial" panose="020B0604020202020204" pitchFamily="34" charset="0"/>
                </a:rPr>
                <a:t>Delete existing picture and click on the icon to insert a new picture</a:t>
              </a:r>
              <a:endParaRPr lang="en-US" altLang="en-US" sz="1400" dirty="0" smtClean="0">
                <a:solidFill>
                  <a:srgbClr val="000000"/>
                </a:solidFill>
                <a:ea typeface="Tahoma" panose="020B0604030504040204" pitchFamily="34" charset="0"/>
                <a:cs typeface="Arial" panose="020B0604020202020204" pitchFamily="34" charset="0"/>
              </a:endParaRPr>
            </a:p>
          </p:txBody>
        </p:sp>
        <p:sp>
          <p:nvSpPr>
            <p:cNvPr id="7" name="Tekstvak 33"/>
            <p:cNvSpPr txBox="1">
              <a:spLocks noChangeArrowheads="1"/>
            </p:cNvSpPr>
            <p:nvPr userDrawn="1"/>
          </p:nvSpPr>
          <p:spPr bwMode="auto">
            <a:xfrm>
              <a:off x="9438820" y="3036218"/>
              <a:ext cx="2141228" cy="6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altLang="en-US" sz="1400" dirty="0" smtClean="0">
                  <a:solidFill>
                    <a:srgbClr val="000000"/>
                  </a:solidFill>
                  <a:ea typeface="Tahoma" panose="020B0604030504040204" pitchFamily="34" charset="0"/>
                  <a:cs typeface="Arial" panose="020B0604020202020204" pitchFamily="34" charset="0"/>
                </a:rPr>
                <a:t>Search and selected the picture you want.</a:t>
              </a:r>
              <a:br>
                <a:rPr lang="en-US" altLang="en-US" sz="1400" dirty="0" smtClean="0">
                  <a:solidFill>
                    <a:srgbClr val="000000"/>
                  </a:solidFill>
                  <a:ea typeface="Tahoma" panose="020B0604030504040204" pitchFamily="34" charset="0"/>
                  <a:cs typeface="Arial" panose="020B0604020202020204" pitchFamily="34" charset="0"/>
                </a:rPr>
              </a:br>
              <a:r>
                <a:rPr lang="en-US" altLang="en-US" sz="1400" dirty="0" smtClean="0">
                  <a:solidFill>
                    <a:srgbClr val="000000"/>
                  </a:solidFill>
                  <a:ea typeface="Tahoma" panose="020B0604030504040204" pitchFamily="34" charset="0"/>
                  <a:cs typeface="Arial" panose="020B0604020202020204" pitchFamily="34" charset="0"/>
                </a:rPr>
                <a:t>Click</a:t>
              </a:r>
              <a:r>
                <a:rPr lang="en-US" altLang="en-US" sz="1400" dirty="0" smtClean="0">
                  <a:solidFill>
                    <a:srgbClr val="FFA100"/>
                  </a:solidFill>
                  <a:ea typeface="Tahoma" panose="020B0604030504040204" pitchFamily="34" charset="0"/>
                  <a:cs typeface="Arial" panose="020B0604020202020204" pitchFamily="34" charset="0"/>
                </a:rPr>
                <a:t> </a:t>
              </a:r>
              <a:r>
                <a:rPr lang="en-US" altLang="en-US" sz="1400" b="1" dirty="0" smtClean="0">
                  <a:solidFill>
                    <a:srgbClr val="3D7EDB"/>
                  </a:solidFill>
                  <a:ea typeface="Tahoma" panose="020B0604030504040204" pitchFamily="34" charset="0"/>
                  <a:cs typeface="Arial" panose="020B0604020202020204" pitchFamily="34" charset="0"/>
                </a:rPr>
                <a:t>´Insert´</a:t>
              </a:r>
              <a:endParaRPr lang="nl-NL" altLang="en-US" sz="1400" b="1" smtClean="0">
                <a:solidFill>
                  <a:srgbClr val="3D7EDB"/>
                </a:solidFill>
                <a:ea typeface="Tahoma" panose="020B0604030504040204" pitchFamily="34" charset="0"/>
                <a:cs typeface="Arial" panose="020B0604020202020204" pitchFamily="34" charset="0"/>
              </a:endParaRPr>
            </a:p>
          </p:txBody>
        </p:sp>
        <p:sp>
          <p:nvSpPr>
            <p:cNvPr id="9" name="Ovaal 59"/>
            <p:cNvSpPr>
              <a:spLocks noChangeArrowheads="1"/>
            </p:cNvSpPr>
            <p:nvPr userDrawn="1"/>
          </p:nvSpPr>
          <p:spPr bwMode="auto">
            <a:xfrm>
              <a:off x="9395964" y="412183"/>
              <a:ext cx="401580" cy="401621"/>
            </a:xfrm>
            <a:prstGeom prst="ellipse">
              <a:avLst/>
            </a:prstGeom>
            <a:solidFill>
              <a:schemeClr val="tx2"/>
            </a:solidFill>
            <a:ln>
              <a:noFill/>
            </a:ln>
            <a:extLst>
              <a:ext uri="{91240B29-F687-4F45-9708-019B960494DF}">
                <a14:hiddenLine xmlns:a14="http://schemas.microsoft.com/office/drawing/2010/main" w="25400" algn="ctr">
                  <a:solidFill>
                    <a:srgbClr val="000000"/>
                  </a:solidFill>
                  <a:round/>
                  <a:headEnd/>
                  <a:tailEnd/>
                </a14:hiddenLine>
              </a:ext>
            </a:extLst>
          </p:spPr>
          <p:txBody>
            <a:bodyPr lIns="0" tIns="36000" rIns="0" bIns="4320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nl-NL" altLang="en-US" sz="1600" smtClean="0">
                  <a:solidFill>
                    <a:srgbClr val="FFFFFF"/>
                  </a:solidFill>
                </a:rPr>
                <a:t>1</a:t>
              </a:r>
            </a:p>
          </p:txBody>
        </p:sp>
        <p:sp>
          <p:nvSpPr>
            <p:cNvPr id="10" name="Ovaal 60"/>
            <p:cNvSpPr>
              <a:spLocks noChangeArrowheads="1"/>
            </p:cNvSpPr>
            <p:nvPr userDrawn="1"/>
          </p:nvSpPr>
          <p:spPr bwMode="auto">
            <a:xfrm>
              <a:off x="9395964" y="2552050"/>
              <a:ext cx="401580" cy="401621"/>
            </a:xfrm>
            <a:prstGeom prst="ellipse">
              <a:avLst/>
            </a:prstGeom>
            <a:solidFill>
              <a:schemeClr val="tx2"/>
            </a:solidFill>
            <a:ln>
              <a:noFill/>
            </a:ln>
            <a:extLst>
              <a:ext uri="{91240B29-F687-4F45-9708-019B960494DF}">
                <a14:hiddenLine xmlns:a14="http://schemas.microsoft.com/office/drawing/2010/main" w="25400" algn="ctr">
                  <a:solidFill>
                    <a:srgbClr val="000000"/>
                  </a:solidFill>
                  <a:round/>
                  <a:headEnd/>
                  <a:tailEnd/>
                </a14:hiddenLine>
              </a:ext>
            </a:extLst>
          </p:spPr>
          <p:txBody>
            <a:bodyPr lIns="0" tIns="36000" rIns="0" bIns="4320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nl-NL" altLang="en-US" sz="1600" smtClean="0">
                  <a:solidFill>
                    <a:srgbClr val="FFFFFF"/>
                  </a:solidFill>
                </a:rPr>
                <a:t>2</a:t>
              </a:r>
            </a:p>
          </p:txBody>
        </p:sp>
        <p:pic>
          <p:nvPicPr>
            <p:cNvPr id="11" name="Picture 3"/>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4630" t="13535" r="3470" b="13927"/>
            <a:stretch/>
          </p:blipFill>
          <p:spPr bwMode="auto">
            <a:xfrm>
              <a:off x="9435801" y="3805970"/>
              <a:ext cx="1107757" cy="297656"/>
            </a:xfrm>
            <a:prstGeom prst="roundRect">
              <a:avLst>
                <a:gd name="adj" fmla="val 14496"/>
              </a:avLst>
            </a:prstGeom>
            <a:noFill/>
            <a:ln w="6350">
              <a:solidFill>
                <a:srgbClr val="E2AC00">
                  <a:lumMod val="50000"/>
                </a:srgbClr>
              </a:solidFill>
              <a:miter lim="800000"/>
              <a:headEnd/>
              <a:tailEnd/>
            </a:ln>
            <a:extLst>
              <a:ext uri="{909E8E84-426E-40DD-AFC4-6F175D3DCCD1}">
                <a14:hiddenFill xmlns:a14="http://schemas.microsoft.com/office/drawing/2010/main">
                  <a:solidFill>
                    <a:schemeClr val="accent1"/>
                  </a:solidFill>
                </a14:hiddenFill>
              </a:ext>
            </a:extLst>
          </p:spPr>
        </p:pic>
        <p:pic>
          <p:nvPicPr>
            <p:cNvPr id="12" name="Picture 3"/>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0004" t="23401" r="80712" b="21471"/>
            <a:stretch/>
          </p:blipFill>
          <p:spPr bwMode="auto">
            <a:xfrm>
              <a:off x="9505259" y="3832640"/>
              <a:ext cx="792088" cy="226219"/>
            </a:xfrm>
            <a:prstGeom prst="roundRect">
              <a:avLst>
                <a:gd name="adj" fmla="val 14496"/>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13" name="Tekstvak 63"/>
            <p:cNvSpPr txBox="1"/>
            <p:nvPr userDrawn="1"/>
          </p:nvSpPr>
          <p:spPr>
            <a:xfrm>
              <a:off x="9518184" y="3833112"/>
              <a:ext cx="779350" cy="261928"/>
            </a:xfrm>
            <a:prstGeom prst="rect">
              <a:avLst/>
            </a:prstGeom>
            <a:noFill/>
          </p:spPr>
          <p:txBody>
            <a:bodyPr anchor="ctr">
              <a:spAutoFit/>
            </a:bodyPr>
            <a:lstStyle/>
            <a:p>
              <a:pPr algn="ctr" eaLnBrk="1" fontAlgn="auto" hangingPunct="1">
                <a:spcBef>
                  <a:spcPts val="0"/>
                </a:spcBef>
                <a:spcAft>
                  <a:spcPts val="0"/>
                </a:spcAft>
                <a:defRPr/>
              </a:pPr>
              <a:r>
                <a:rPr lang="en-GB" sz="1100" b="1" kern="0" dirty="0">
                  <a:solidFill>
                    <a:srgbClr val="005634">
                      <a:lumMod val="25000"/>
                    </a:srgbClr>
                  </a:solidFill>
                  <a:effectLst>
                    <a:outerShdw blurRad="25400" algn="ctr" rotWithShape="0">
                      <a:prstClr val="white"/>
                    </a:outerShdw>
                  </a:effectLst>
                  <a:latin typeface="Arial"/>
                </a:rPr>
                <a:t>Insert</a:t>
              </a:r>
            </a:p>
          </p:txBody>
        </p:sp>
        <p:sp>
          <p:nvSpPr>
            <p:cNvPr id="14" name="Rechthoek 64"/>
            <p:cNvSpPr>
              <a:spLocks noChangeArrowheads="1"/>
            </p:cNvSpPr>
            <p:nvPr userDrawn="1"/>
          </p:nvSpPr>
          <p:spPr bwMode="auto">
            <a:xfrm>
              <a:off x="9234062" y="-92622"/>
              <a:ext cx="2772963" cy="38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txBody>
            <a:bodyPr lIns="180000" rIns="180000"/>
            <a:lstStyle>
              <a:lvl1pPr>
                <a:tabLst>
                  <a:tab pos="630238" algn="l"/>
                </a:tabLst>
                <a:defRPr>
                  <a:solidFill>
                    <a:schemeClr val="tx1"/>
                  </a:solidFill>
                  <a:latin typeface="Arial" panose="020B0604020202020204" pitchFamily="34" charset="0"/>
                </a:defRPr>
              </a:lvl1pPr>
              <a:lvl2pPr marL="742950" indent="-285750">
                <a:tabLst>
                  <a:tab pos="630238" algn="l"/>
                </a:tabLst>
                <a:defRPr>
                  <a:solidFill>
                    <a:schemeClr val="tx1"/>
                  </a:solidFill>
                  <a:latin typeface="Arial" panose="020B0604020202020204" pitchFamily="34" charset="0"/>
                </a:defRPr>
              </a:lvl2pPr>
              <a:lvl3pPr marL="1143000" indent="-228600">
                <a:tabLst>
                  <a:tab pos="630238" algn="l"/>
                </a:tabLst>
                <a:defRPr>
                  <a:solidFill>
                    <a:schemeClr val="tx1"/>
                  </a:solidFill>
                  <a:latin typeface="Arial" panose="020B0604020202020204" pitchFamily="34" charset="0"/>
                </a:defRPr>
              </a:lvl3pPr>
              <a:lvl4pPr marL="1600200" indent="-228600">
                <a:tabLst>
                  <a:tab pos="630238" algn="l"/>
                </a:tabLst>
                <a:defRPr>
                  <a:solidFill>
                    <a:schemeClr val="tx1"/>
                  </a:solidFill>
                  <a:latin typeface="Arial" panose="020B0604020202020204" pitchFamily="34" charset="0"/>
                </a:defRPr>
              </a:lvl4pPr>
              <a:lvl5pPr marL="2057400" indent="-228600">
                <a:tabLst>
                  <a:tab pos="63023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63023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63023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63023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630238" algn="l"/>
                </a:tabLst>
                <a:defRPr>
                  <a:solidFill>
                    <a:schemeClr val="tx1"/>
                  </a:solidFill>
                  <a:latin typeface="Arial" panose="020B0604020202020204" pitchFamily="34" charset="0"/>
                </a:defRPr>
              </a:lvl9pPr>
            </a:lstStyle>
            <a:p>
              <a:pPr eaLnBrk="1" hangingPunct="1">
                <a:defRPr/>
              </a:pPr>
              <a:r>
                <a:rPr lang="nl-NL" altLang="en-US" sz="1600" b="1" smtClean="0">
                  <a:solidFill>
                    <a:srgbClr val="3D7EDB"/>
                  </a:solidFill>
                </a:rPr>
                <a:t>INSERT PICTURE</a:t>
              </a:r>
            </a:p>
          </p:txBody>
        </p:sp>
        <p:cxnSp>
          <p:nvCxnSpPr>
            <p:cNvPr id="15" name="Rechte verbindingslijn 65"/>
            <p:cNvCxnSpPr>
              <a:cxnSpLocks noChangeShapeType="1"/>
            </p:cNvCxnSpPr>
            <p:nvPr userDrawn="1"/>
          </p:nvCxnSpPr>
          <p:spPr bwMode="auto">
            <a:xfrm>
              <a:off x="9407882" y="292364"/>
              <a:ext cx="2805488" cy="0"/>
            </a:xfrm>
            <a:prstGeom prst="line">
              <a:avLst/>
            </a:prstGeom>
            <a:noFill/>
            <a:ln w="9525" algn="ctr">
              <a:solidFill>
                <a:schemeClr val="tx2"/>
              </a:solidFill>
              <a:round/>
              <a:headEnd/>
              <a:tailEnd/>
            </a:ln>
            <a:extLst>
              <a:ext uri="{909E8E84-426E-40DD-AFC4-6F175D3DCCD1}">
                <a14:hiddenFill xmlns:a14="http://schemas.microsoft.com/office/drawing/2010/main">
                  <a:noFill/>
                </a14:hiddenFill>
              </a:ext>
            </a:extLst>
          </p:spPr>
        </p:cxnSp>
        <p:cxnSp>
          <p:nvCxnSpPr>
            <p:cNvPr id="16" name="Rechte verbindingslijn 66"/>
            <p:cNvCxnSpPr>
              <a:cxnSpLocks noChangeShapeType="1"/>
            </p:cNvCxnSpPr>
            <p:nvPr userDrawn="1"/>
          </p:nvCxnSpPr>
          <p:spPr bwMode="auto">
            <a:xfrm>
              <a:off x="9407882" y="2365810"/>
              <a:ext cx="2805488" cy="0"/>
            </a:xfrm>
            <a:prstGeom prst="line">
              <a:avLst/>
            </a:prstGeom>
            <a:noFill/>
            <a:ln w="9525" algn="ctr">
              <a:solidFill>
                <a:schemeClr val="tx2"/>
              </a:solidFill>
              <a:round/>
              <a:headEnd/>
              <a:tailEnd/>
            </a:ln>
            <a:extLst>
              <a:ext uri="{909E8E84-426E-40DD-AFC4-6F175D3DCCD1}">
                <a14:hiddenFill xmlns:a14="http://schemas.microsoft.com/office/drawing/2010/main">
                  <a:noFill/>
                </a14:hiddenFill>
              </a:ext>
            </a:extLst>
          </p:spPr>
        </p:cxnSp>
        <p:cxnSp>
          <p:nvCxnSpPr>
            <p:cNvPr id="17" name="Rechte verbindingslijn 67"/>
            <p:cNvCxnSpPr>
              <a:cxnSpLocks noChangeShapeType="1"/>
            </p:cNvCxnSpPr>
            <p:nvPr userDrawn="1"/>
          </p:nvCxnSpPr>
          <p:spPr bwMode="auto">
            <a:xfrm>
              <a:off x="9408221" y="4238018"/>
              <a:ext cx="2805149" cy="0"/>
            </a:xfrm>
            <a:prstGeom prst="line">
              <a:avLst/>
            </a:prstGeom>
            <a:noFill/>
            <a:ln w="9525" algn="ctr">
              <a:solidFill>
                <a:schemeClr val="tx2"/>
              </a:solidFill>
              <a:round/>
              <a:headEnd/>
              <a:tailEnd/>
            </a:ln>
            <a:extLst>
              <a:ext uri="{909E8E84-426E-40DD-AFC4-6F175D3DCCD1}">
                <a14:hiddenFill xmlns:a14="http://schemas.microsoft.com/office/drawing/2010/main">
                  <a:noFill/>
                </a14:hiddenFill>
              </a:ext>
            </a:extLst>
          </p:spPr>
        </p:cxnSp>
        <p:sp>
          <p:nvSpPr>
            <p:cNvPr id="18" name="Tekstvak 33"/>
            <p:cNvSpPr txBox="1">
              <a:spLocks noChangeArrowheads="1"/>
            </p:cNvSpPr>
            <p:nvPr userDrawn="1"/>
          </p:nvSpPr>
          <p:spPr bwMode="auto">
            <a:xfrm>
              <a:off x="9438820" y="4914158"/>
              <a:ext cx="2141228" cy="431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altLang="en-US" sz="1400" dirty="0" smtClean="0">
                  <a:solidFill>
                    <a:srgbClr val="000000"/>
                  </a:solidFill>
                  <a:ea typeface="Tahoma" panose="020B0604030504040204" pitchFamily="34" charset="0"/>
                  <a:cs typeface="Arial" panose="020B0604020202020204" pitchFamily="34" charset="0"/>
                </a:rPr>
                <a:t>Select the picture and select</a:t>
              </a:r>
              <a:r>
                <a:rPr lang="en-US" altLang="en-US" sz="1400" dirty="0" smtClean="0">
                  <a:solidFill>
                    <a:srgbClr val="3D7EDB"/>
                  </a:solidFill>
                  <a:ea typeface="Tahoma" panose="020B0604030504040204" pitchFamily="34" charset="0"/>
                  <a:cs typeface="Arial" panose="020B0604020202020204" pitchFamily="34" charset="0"/>
                </a:rPr>
                <a:t> </a:t>
              </a:r>
              <a:r>
                <a:rPr lang="en-US" altLang="en-US" sz="1400" b="1" dirty="0" smtClean="0">
                  <a:solidFill>
                    <a:srgbClr val="3D7EDB"/>
                  </a:solidFill>
                  <a:ea typeface="Tahoma" panose="020B0604030504040204" pitchFamily="34" charset="0"/>
                  <a:cs typeface="Arial" panose="020B0604020202020204" pitchFamily="34" charset="0"/>
                </a:rPr>
                <a:t>‘Send to back’</a:t>
              </a:r>
            </a:p>
          </p:txBody>
        </p:sp>
        <p:sp>
          <p:nvSpPr>
            <p:cNvPr id="19" name="Ovaal 69"/>
            <p:cNvSpPr>
              <a:spLocks noChangeArrowheads="1"/>
            </p:cNvSpPr>
            <p:nvPr userDrawn="1"/>
          </p:nvSpPr>
          <p:spPr bwMode="auto">
            <a:xfrm>
              <a:off x="9395964" y="4426814"/>
              <a:ext cx="401580" cy="401622"/>
            </a:xfrm>
            <a:prstGeom prst="ellipse">
              <a:avLst/>
            </a:prstGeom>
            <a:solidFill>
              <a:schemeClr val="tx2"/>
            </a:solidFill>
            <a:ln>
              <a:noFill/>
            </a:ln>
            <a:extLst>
              <a:ext uri="{91240B29-F687-4F45-9708-019B960494DF}">
                <a14:hiddenLine xmlns:a14="http://schemas.microsoft.com/office/drawing/2010/main" w="25400" algn="ctr">
                  <a:solidFill>
                    <a:srgbClr val="000000"/>
                  </a:solidFill>
                  <a:round/>
                  <a:headEnd/>
                  <a:tailEnd/>
                </a14:hiddenLine>
              </a:ext>
            </a:extLst>
          </p:spPr>
          <p:txBody>
            <a:bodyPr lIns="0" tIns="36000" rIns="0" bIns="4320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nl-NL" altLang="en-US" sz="1600" smtClean="0">
                  <a:solidFill>
                    <a:srgbClr val="FFFFFF"/>
                  </a:solidFill>
                </a:rPr>
                <a:t>3</a:t>
              </a:r>
            </a:p>
          </p:txBody>
        </p:sp>
        <p:pic>
          <p:nvPicPr>
            <p:cNvPr id="20" name="Picture 2"/>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r="912" b="9320"/>
            <a:stretch/>
          </p:blipFill>
          <p:spPr bwMode="auto">
            <a:xfrm>
              <a:off x="9435801" y="5462154"/>
              <a:ext cx="2287853" cy="363194"/>
            </a:xfrm>
            <a:prstGeom prst="roundRect">
              <a:avLst>
                <a:gd name="adj" fmla="val 8018"/>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Afbeelding 71"/>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435801" y="1653232"/>
              <a:ext cx="610090" cy="610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itel 1"/>
          <p:cNvSpPr>
            <a:spLocks noGrp="1"/>
          </p:cNvSpPr>
          <p:nvPr>
            <p:ph type="title"/>
          </p:nvPr>
        </p:nvSpPr>
        <p:spPr>
          <a:xfrm>
            <a:off x="395824" y="820313"/>
            <a:ext cx="8327552" cy="219074"/>
          </a:xfrm>
        </p:spPr>
        <p:txBody>
          <a:bodyPr>
            <a:noAutofit/>
          </a:bodyPr>
          <a:lstStyle>
            <a:lvl1pPr>
              <a:defRPr sz="4000">
                <a:solidFill>
                  <a:schemeClr val="tx2"/>
                </a:solidFill>
              </a:defRPr>
            </a:lvl1pPr>
          </a:lstStyle>
          <a:p>
            <a:r>
              <a:rPr lang="en-US" smtClean="0"/>
              <a:t>Click to edit Master title style</a:t>
            </a:r>
            <a:endParaRPr lang="en-US" dirty="0"/>
          </a:p>
        </p:txBody>
      </p:sp>
      <p:sp>
        <p:nvSpPr>
          <p:cNvPr id="8" name="Tijdelijke aanduiding voor tabel 7"/>
          <p:cNvSpPr>
            <a:spLocks noGrp="1"/>
          </p:cNvSpPr>
          <p:nvPr>
            <p:ph type="tbl" sz="quarter" idx="16"/>
          </p:nvPr>
        </p:nvSpPr>
        <p:spPr>
          <a:xfrm>
            <a:off x="405584" y="1210970"/>
            <a:ext cx="8316592" cy="4234254"/>
          </a:xfrm>
        </p:spPr>
        <p:txBody>
          <a:bodyPr anchor="ctr"/>
          <a:lstStyle>
            <a:lvl1pPr algn="ctr">
              <a:lnSpc>
                <a:spcPct val="150000"/>
              </a:lnSpc>
              <a:defRPr>
                <a:solidFill>
                  <a:schemeClr val="tx2"/>
                </a:solidFill>
              </a:defRPr>
            </a:lvl1pPr>
          </a:lstStyle>
          <a:p>
            <a:pPr lvl="0"/>
            <a:r>
              <a:rPr lang="en-US" noProof="0" dirty="0" smtClean="0"/>
              <a:t>Click icon to add table</a:t>
            </a:r>
            <a:endParaRPr lang="en-US" noProof="0" dirty="0"/>
          </a:p>
        </p:txBody>
      </p:sp>
      <p:sp>
        <p:nvSpPr>
          <p:cNvPr id="23" name="Tijdelijke aanduiding voor dianummer 5"/>
          <p:cNvSpPr>
            <a:spLocks noGrp="1"/>
          </p:cNvSpPr>
          <p:nvPr>
            <p:ph type="sldNum" sz="quarter" idx="18"/>
          </p:nvPr>
        </p:nvSpPr>
        <p:spPr/>
        <p:txBody>
          <a:bodyPr/>
          <a:lstStyle>
            <a:lvl1pPr eaLnBrk="0" fontAlgn="base" hangingPunct="0">
              <a:spcBef>
                <a:spcPct val="0"/>
              </a:spcBef>
              <a:spcAft>
                <a:spcPct val="0"/>
              </a:spcAft>
              <a:defRPr/>
            </a:lvl1pPr>
          </a:lstStyle>
          <a:p>
            <a:pPr>
              <a:defRPr/>
            </a:pPr>
            <a:fld id="{5452D9B6-0537-491A-B569-76F487D3EFE8}" type="slidenum">
              <a:rPr lang="en-US"/>
              <a:pPr>
                <a:defRPr/>
              </a:pPr>
              <a:t>‹#›</a:t>
            </a:fld>
            <a:endParaRPr lang="en-US" dirty="0"/>
          </a:p>
        </p:txBody>
      </p:sp>
    </p:spTree>
    <p:extLst>
      <p:ext uri="{BB962C8B-B14F-4D97-AF65-F5344CB8AC3E}">
        <p14:creationId xmlns:p14="http://schemas.microsoft.com/office/powerpoint/2010/main" val="917723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038C09D4-4376-48A4-834A-057BC85E12F9}" type="datetime1">
              <a:rPr lang="en-GB" smtClean="0"/>
              <a:t>10/01/2019</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QHxz4pAelWk"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ctrTitle"/>
          </p:nvPr>
        </p:nvSpPr>
        <p:spPr>
          <a:xfrm>
            <a:off x="755576" y="2564904"/>
            <a:ext cx="7772400" cy="2123658"/>
          </a:xfrm>
        </p:spPr>
        <p:txBody>
          <a:bodyPr>
            <a:normAutofit fontScale="90000"/>
          </a:bodyPr>
          <a:lstStyle/>
          <a:p>
            <a:r>
              <a:rPr lang="en-GB" dirty="0" smtClean="0">
                <a:solidFill>
                  <a:schemeClr val="accent4"/>
                </a:solidFill>
              </a:rPr>
              <a:t>Resourcing and Talent Management: </a:t>
            </a:r>
            <a:br>
              <a:rPr lang="en-GB" dirty="0" smtClean="0">
                <a:solidFill>
                  <a:schemeClr val="accent4"/>
                </a:solidFill>
              </a:rPr>
            </a:br>
            <a:r>
              <a:rPr lang="en-GB" dirty="0" smtClean="0">
                <a:solidFill>
                  <a:schemeClr val="bg1"/>
                </a:solidFill>
              </a:rPr>
              <a:t>Human Resource Planning Activities</a:t>
            </a:r>
            <a:endParaRPr lang="en-GB" sz="4400" dirty="0">
              <a:solidFill>
                <a:schemeClr val="bg1"/>
              </a:solidFill>
            </a:endParaRPr>
          </a:p>
        </p:txBody>
      </p:sp>
    </p:spTree>
    <p:extLst>
      <p:ext uri="{BB962C8B-B14F-4D97-AF65-F5344CB8AC3E}">
        <p14:creationId xmlns:p14="http://schemas.microsoft.com/office/powerpoint/2010/main" val="1667229515"/>
      </p:ext>
    </p:extLst>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ctrTitle" idx="4294967295"/>
          </p:nvPr>
        </p:nvSpPr>
        <p:spPr>
          <a:xfrm>
            <a:off x="377223" y="2420888"/>
            <a:ext cx="8548687" cy="842963"/>
          </a:xfrm>
        </p:spPr>
        <p:txBody>
          <a:bodyPr>
            <a:noAutofit/>
          </a:bodyPr>
          <a:lstStyle/>
          <a:p>
            <a:r>
              <a:rPr lang="en-GB" altLang="en-US" sz="2800" i="1" dirty="0" smtClean="0"/>
              <a:t>“</a:t>
            </a:r>
            <a:r>
              <a:rPr lang="en-GB" sz="2800" dirty="0"/>
              <a:t>Workforce planning is getting the right number of people with the right skills employed in the right place at the right time to deliver an organisation’s short- and long-term objectives. It covers a diverse range of activities, such as succession planning, flexible working, job design, and many more. Whatever its precise form, workforce planning should be linked to strategic business goals and viewed as an important part of the strategic business planning process</a:t>
            </a:r>
            <a:r>
              <a:rPr lang="en-GB" sz="2800" dirty="0" smtClean="0"/>
              <a:t>.</a:t>
            </a:r>
            <a:r>
              <a:rPr lang="en-GB" altLang="en-US" sz="2800" i="1" dirty="0" smtClean="0"/>
              <a:t>”</a:t>
            </a:r>
            <a:endParaRPr lang="en-GB" altLang="en-US" sz="2800" i="1" dirty="0">
              <a:hlinkClick r:id="rId3"/>
            </a:endParaRPr>
          </a:p>
        </p:txBody>
      </p:sp>
      <p:sp>
        <p:nvSpPr>
          <p:cNvPr id="2" name="TextBox 1"/>
          <p:cNvSpPr txBox="1"/>
          <p:nvPr/>
        </p:nvSpPr>
        <p:spPr>
          <a:xfrm>
            <a:off x="6876256" y="5085184"/>
            <a:ext cx="1656184" cy="369332"/>
          </a:xfrm>
          <a:prstGeom prst="rect">
            <a:avLst/>
          </a:prstGeom>
          <a:noFill/>
        </p:spPr>
        <p:txBody>
          <a:bodyPr wrap="square" rtlCol="0">
            <a:spAutoFit/>
          </a:bodyPr>
          <a:lstStyle/>
          <a:p>
            <a:r>
              <a:rPr lang="en-GB" dirty="0" smtClean="0"/>
              <a:t>(CIPD,  2016)</a:t>
            </a:r>
            <a:endParaRPr lang="en-GB" dirty="0"/>
          </a:p>
        </p:txBody>
      </p:sp>
      <p:sp>
        <p:nvSpPr>
          <p:cNvPr id="3" name="Slide Number Placeholder 2"/>
          <p:cNvSpPr>
            <a:spLocks noGrp="1"/>
          </p:cNvSpPr>
          <p:nvPr>
            <p:ph type="sldNum" sz="quarter" idx="12"/>
          </p:nvPr>
        </p:nvSpPr>
        <p:spPr/>
        <p:txBody>
          <a:bodyPr/>
          <a:lstStyle/>
          <a:p>
            <a:fld id="{AC82685A-BD3A-4230-8D85-804689F67293}" type="slidenum">
              <a:rPr lang="en-GB" smtClean="0"/>
              <a:t>2</a:t>
            </a:fld>
            <a:endParaRPr lang="en-GB" dirty="0"/>
          </a:p>
        </p:txBody>
      </p:sp>
    </p:spTree>
    <p:extLst>
      <p:ext uri="{BB962C8B-B14F-4D97-AF65-F5344CB8AC3E}">
        <p14:creationId xmlns:p14="http://schemas.microsoft.com/office/powerpoint/2010/main" val="35151758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571480"/>
            <a:ext cx="8229600" cy="1143000"/>
          </a:xfrm>
        </p:spPr>
        <p:txBody>
          <a:bodyPr>
            <a:normAutofit/>
          </a:bodyPr>
          <a:lstStyle/>
          <a:p>
            <a:pPr algn="l" eaLnBrk="1" hangingPunct="1">
              <a:defRPr/>
            </a:pPr>
            <a:r>
              <a:rPr lang="en-GB" sz="2800" i="1" dirty="0" smtClean="0">
                <a:solidFill>
                  <a:schemeClr val="tx2"/>
                </a:solidFill>
                <a:effectLst/>
                <a:latin typeface="Arial" pitchFamily="34" charset="0"/>
                <a:cs typeface="Arial" pitchFamily="34" charset="0"/>
              </a:rPr>
              <a:t>LO1:What activities do you think take place under the umbrella of human resource planning?</a:t>
            </a:r>
            <a:endParaRPr lang="en-GB" sz="2800" i="1" dirty="0">
              <a:solidFill>
                <a:schemeClr val="tx2"/>
              </a:solidFill>
              <a:effectLst/>
              <a:latin typeface="Arial" pitchFamily="34" charset="0"/>
              <a:cs typeface="Arial" pitchFamily="34" charset="0"/>
            </a:endParaRPr>
          </a:p>
        </p:txBody>
      </p:sp>
      <p:sp>
        <p:nvSpPr>
          <p:cNvPr id="5" name="Content Placeholder 4"/>
          <p:cNvSpPr>
            <a:spLocks noGrp="1"/>
          </p:cNvSpPr>
          <p:nvPr>
            <p:ph sz="quarter" idx="2"/>
          </p:nvPr>
        </p:nvSpPr>
        <p:spPr>
          <a:xfrm>
            <a:off x="251520" y="1844825"/>
            <a:ext cx="4824536" cy="2736304"/>
          </a:xfrm>
        </p:spPr>
        <p:txBody>
          <a:bodyPr>
            <a:normAutofit/>
          </a:bodyPr>
          <a:lstStyle/>
          <a:p>
            <a:pPr eaLnBrk="1" hangingPunct="1">
              <a:defRPr/>
            </a:pPr>
            <a:r>
              <a:rPr lang="en-GB" sz="2200" dirty="0" smtClean="0">
                <a:latin typeface="Arial" pitchFamily="34" charset="0"/>
                <a:cs typeface="Arial" pitchFamily="34" charset="0"/>
              </a:rPr>
              <a:t>Succession Planning </a:t>
            </a:r>
          </a:p>
          <a:p>
            <a:pPr eaLnBrk="1" hangingPunct="1">
              <a:defRPr/>
            </a:pPr>
            <a:r>
              <a:rPr lang="en-GB" sz="2200" dirty="0" smtClean="0">
                <a:latin typeface="Arial" pitchFamily="34" charset="0"/>
                <a:cs typeface="Arial" pitchFamily="34" charset="0"/>
              </a:rPr>
              <a:t>Flexible working </a:t>
            </a:r>
          </a:p>
          <a:p>
            <a:pPr eaLnBrk="1" hangingPunct="1">
              <a:defRPr/>
            </a:pPr>
            <a:r>
              <a:rPr lang="en-GB" sz="2200" dirty="0" smtClean="0">
                <a:latin typeface="Arial" pitchFamily="34" charset="0"/>
                <a:cs typeface="Arial" pitchFamily="34" charset="0"/>
              </a:rPr>
              <a:t>Demand supply forecasting </a:t>
            </a:r>
          </a:p>
          <a:p>
            <a:pPr eaLnBrk="1" hangingPunct="1">
              <a:defRPr/>
            </a:pPr>
            <a:r>
              <a:rPr lang="en-GB" sz="2200" dirty="0" smtClean="0">
                <a:latin typeface="Arial" pitchFamily="34" charset="0"/>
                <a:cs typeface="Arial" pitchFamily="34" charset="0"/>
              </a:rPr>
              <a:t>Skills audit/gap analysis </a:t>
            </a:r>
          </a:p>
          <a:p>
            <a:pPr eaLnBrk="1" hangingPunct="1">
              <a:defRPr/>
            </a:pPr>
            <a:r>
              <a:rPr lang="en-GB" sz="2200" dirty="0" smtClean="0">
                <a:latin typeface="Arial" pitchFamily="34" charset="0"/>
                <a:cs typeface="Arial" pitchFamily="34" charset="0"/>
              </a:rPr>
              <a:t>Talent management </a:t>
            </a:r>
          </a:p>
          <a:p>
            <a:pPr eaLnBrk="1" hangingPunct="1">
              <a:defRPr/>
            </a:pPr>
            <a:r>
              <a:rPr lang="en-GB" sz="2200" dirty="0" smtClean="0">
                <a:latin typeface="Arial" pitchFamily="34" charset="0"/>
                <a:cs typeface="Arial" pitchFamily="34" charset="0"/>
              </a:rPr>
              <a:t>Multi -skilling </a:t>
            </a:r>
            <a:endParaRPr lang="en-GB" dirty="0" smtClean="0"/>
          </a:p>
          <a:p>
            <a:pPr eaLnBrk="1" hangingPunct="1">
              <a:buNone/>
              <a:defRPr/>
            </a:pPr>
            <a:endParaRPr lang="en-GB" dirty="0" smtClean="0"/>
          </a:p>
          <a:p>
            <a:pPr eaLnBrk="1" hangingPunct="1">
              <a:defRPr/>
            </a:pPr>
            <a:endParaRPr lang="en-GB" dirty="0"/>
          </a:p>
        </p:txBody>
      </p:sp>
      <p:sp>
        <p:nvSpPr>
          <p:cNvPr id="7" name="Content Placeholder 6"/>
          <p:cNvSpPr>
            <a:spLocks noGrp="1"/>
          </p:cNvSpPr>
          <p:nvPr>
            <p:ph sz="quarter" idx="4"/>
          </p:nvPr>
        </p:nvSpPr>
        <p:spPr>
          <a:xfrm>
            <a:off x="4860032" y="1844824"/>
            <a:ext cx="3825181" cy="3941763"/>
          </a:xfrm>
          <a:ln>
            <a:prstDash val="solid"/>
          </a:ln>
        </p:spPr>
        <p:txBody>
          <a:bodyPr>
            <a:normAutofit/>
          </a:bodyPr>
          <a:lstStyle/>
          <a:p>
            <a:pPr eaLnBrk="1" hangingPunct="1">
              <a:spcBef>
                <a:spcPct val="0"/>
              </a:spcBef>
            </a:pPr>
            <a:r>
              <a:rPr lang="en-GB" sz="2200" dirty="0" smtClean="0">
                <a:latin typeface="Arial" pitchFamily="34" charset="0"/>
                <a:cs typeface="Arial" pitchFamily="34" charset="0"/>
              </a:rPr>
              <a:t>Role design </a:t>
            </a:r>
          </a:p>
          <a:p>
            <a:pPr eaLnBrk="1" hangingPunct="1">
              <a:spcBef>
                <a:spcPct val="0"/>
              </a:spcBef>
            </a:pPr>
            <a:r>
              <a:rPr lang="en-GB" sz="2200" dirty="0" smtClean="0">
                <a:latin typeface="Arial" pitchFamily="34" charset="0"/>
                <a:cs typeface="Arial" pitchFamily="34" charset="0"/>
              </a:rPr>
              <a:t>Risk management </a:t>
            </a:r>
          </a:p>
          <a:p>
            <a:pPr eaLnBrk="1" hangingPunct="1">
              <a:spcBef>
                <a:spcPct val="0"/>
              </a:spcBef>
            </a:pPr>
            <a:r>
              <a:rPr lang="en-GB" sz="2200" dirty="0" smtClean="0">
                <a:latin typeface="Arial" pitchFamily="34" charset="0"/>
                <a:cs typeface="Arial" pitchFamily="34" charset="0"/>
              </a:rPr>
              <a:t>Outsourcing </a:t>
            </a:r>
          </a:p>
          <a:p>
            <a:pPr eaLnBrk="1" hangingPunct="1">
              <a:spcBef>
                <a:spcPct val="0"/>
              </a:spcBef>
            </a:pPr>
            <a:r>
              <a:rPr lang="en-GB" sz="2200" dirty="0" smtClean="0">
                <a:latin typeface="Arial" pitchFamily="34" charset="0"/>
                <a:cs typeface="Arial" pitchFamily="34" charset="0"/>
              </a:rPr>
              <a:t>Career planning </a:t>
            </a:r>
          </a:p>
          <a:p>
            <a:pPr eaLnBrk="1" hangingPunct="1">
              <a:spcBef>
                <a:spcPct val="0"/>
              </a:spcBef>
            </a:pPr>
            <a:r>
              <a:rPr lang="en-GB" sz="2200" dirty="0" smtClean="0">
                <a:latin typeface="Arial" pitchFamily="34" charset="0"/>
                <a:cs typeface="Arial" pitchFamily="34" charset="0"/>
              </a:rPr>
              <a:t>Scenario planning </a:t>
            </a:r>
          </a:p>
        </p:txBody>
      </p:sp>
      <p:sp>
        <p:nvSpPr>
          <p:cNvPr id="25605" name="TextBox 7"/>
          <p:cNvSpPr txBox="1">
            <a:spLocks noChangeArrowheads="1"/>
          </p:cNvSpPr>
          <p:nvPr/>
        </p:nvSpPr>
        <p:spPr bwMode="auto">
          <a:xfrm>
            <a:off x="-612576" y="4438242"/>
            <a:ext cx="9613672" cy="923330"/>
          </a:xfrm>
          <a:prstGeom prst="rect">
            <a:avLst/>
          </a:prstGeom>
          <a:noFill/>
          <a:ln w="9525">
            <a:noFill/>
            <a:miter lim="800000"/>
            <a:headEnd/>
            <a:tailEnd/>
          </a:ln>
        </p:spPr>
        <p:txBody>
          <a:bodyPr wrap="square">
            <a:spAutoFit/>
          </a:bodyPr>
          <a:lstStyle/>
          <a:p>
            <a:r>
              <a:rPr lang="en-GB" dirty="0" smtClean="0"/>
              <a:t>		</a:t>
            </a:r>
          </a:p>
          <a:p>
            <a:endParaRPr lang="en-GB" dirty="0" smtClean="0">
              <a:latin typeface="Arial" pitchFamily="34" charset="0"/>
              <a:cs typeface="Arial" pitchFamily="34" charset="0"/>
            </a:endParaRPr>
          </a:p>
          <a:p>
            <a:pPr algn="r"/>
            <a:r>
              <a:rPr lang="en-GB" dirty="0" smtClean="0">
                <a:latin typeface="Arial" pitchFamily="34" charset="0"/>
                <a:cs typeface="Arial" pitchFamily="34" charset="0"/>
              </a:rPr>
              <a:t>							</a:t>
            </a:r>
            <a:r>
              <a:rPr lang="en-GB" sz="1400" dirty="0" smtClean="0">
                <a:latin typeface="Arial" pitchFamily="34" charset="0"/>
                <a:cs typeface="Arial" pitchFamily="34" charset="0"/>
              </a:rPr>
              <a:t>(Source: CIPD Factsheet  2016) </a:t>
            </a:r>
            <a:endParaRPr lang="en-GB" sz="1400" dirty="0">
              <a:latin typeface="Arial" pitchFamily="34" charset="0"/>
              <a:cs typeface="Arial" pitchFamily="34" charset="0"/>
            </a:endParaRPr>
          </a:p>
        </p:txBody>
      </p:sp>
      <p:sp>
        <p:nvSpPr>
          <p:cNvPr id="6" name="Slide Number Placeholder 5"/>
          <p:cNvSpPr>
            <a:spLocks noGrp="1"/>
          </p:cNvSpPr>
          <p:nvPr>
            <p:ph type="sldNum" sz="quarter" idx="12"/>
          </p:nvPr>
        </p:nvSpPr>
        <p:spPr/>
        <p:txBody>
          <a:bodyPr/>
          <a:lstStyle/>
          <a:p>
            <a:fld id="{97503B6A-4DA5-4756-B58A-8B28CBAE0F46}" type="slidenum">
              <a:rPr lang="en-GB" smtClean="0"/>
              <a:pPr/>
              <a:t>3</a:t>
            </a:fld>
            <a:endParaRPr lang="en-GB" dirty="0"/>
          </a:p>
        </p:txBody>
      </p:sp>
    </p:spTree>
    <p:extLst>
      <p:ext uri="{BB962C8B-B14F-4D97-AF65-F5344CB8AC3E}">
        <p14:creationId xmlns:p14="http://schemas.microsoft.com/office/powerpoint/2010/main" val="5939524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checkerboard(across)">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checkerboard(across)">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checkerboard(across)">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checkerboard(across)">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checkerboard(across)">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5" fill="hold" nodeType="clickEffect">
                                  <p:stCondLst>
                                    <p:cond delay="0"/>
                                  </p:stCondLst>
                                  <p:childTnLst>
                                    <p:set>
                                      <p:cBhvr>
                                        <p:cTn id="36" dur="1" fill="hold">
                                          <p:stCondLst>
                                            <p:cond delay="0"/>
                                          </p:stCondLst>
                                        </p:cTn>
                                        <p:tgtEl>
                                          <p:spTgt spid="7">
                                            <p:txEl>
                                              <p:pRg st="0" end="0"/>
                                            </p:txEl>
                                          </p:spTgt>
                                        </p:tgtEl>
                                        <p:attrNameLst>
                                          <p:attrName>style.visibility</p:attrName>
                                        </p:attrNameLst>
                                      </p:cBhvr>
                                      <p:to>
                                        <p:strVal val="visible"/>
                                      </p:to>
                                    </p:set>
                                    <p:animEffect transition="in" filter="blinds(vertical)">
                                      <p:cBhvr>
                                        <p:cTn id="37" dur="500"/>
                                        <p:tgtEl>
                                          <p:spTgt spid="7">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5" fill="hold" nodeType="clickEffect">
                                  <p:stCondLst>
                                    <p:cond delay="0"/>
                                  </p:stCondLst>
                                  <p:childTnLst>
                                    <p:set>
                                      <p:cBhvr>
                                        <p:cTn id="41" dur="1" fill="hold">
                                          <p:stCondLst>
                                            <p:cond delay="0"/>
                                          </p:stCondLst>
                                        </p:cTn>
                                        <p:tgtEl>
                                          <p:spTgt spid="7">
                                            <p:txEl>
                                              <p:pRg st="1" end="1"/>
                                            </p:txEl>
                                          </p:spTgt>
                                        </p:tgtEl>
                                        <p:attrNameLst>
                                          <p:attrName>style.visibility</p:attrName>
                                        </p:attrNameLst>
                                      </p:cBhvr>
                                      <p:to>
                                        <p:strVal val="visible"/>
                                      </p:to>
                                    </p:set>
                                    <p:animEffect transition="in" filter="blinds(vertical)">
                                      <p:cBhvr>
                                        <p:cTn id="42" dur="500"/>
                                        <p:tgtEl>
                                          <p:spTgt spid="7">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5" fill="hold" nodeType="clickEffect">
                                  <p:stCondLst>
                                    <p:cond delay="0"/>
                                  </p:stCondLst>
                                  <p:childTnLst>
                                    <p:set>
                                      <p:cBhvr>
                                        <p:cTn id="46" dur="1" fill="hold">
                                          <p:stCondLst>
                                            <p:cond delay="0"/>
                                          </p:stCondLst>
                                        </p:cTn>
                                        <p:tgtEl>
                                          <p:spTgt spid="7">
                                            <p:txEl>
                                              <p:pRg st="2" end="2"/>
                                            </p:txEl>
                                          </p:spTgt>
                                        </p:tgtEl>
                                        <p:attrNameLst>
                                          <p:attrName>style.visibility</p:attrName>
                                        </p:attrNameLst>
                                      </p:cBhvr>
                                      <p:to>
                                        <p:strVal val="visible"/>
                                      </p:to>
                                    </p:set>
                                    <p:animEffect transition="in" filter="blinds(vertical)">
                                      <p:cBhvr>
                                        <p:cTn id="47" dur="500"/>
                                        <p:tgtEl>
                                          <p:spTgt spid="7">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5" fill="hold" nodeType="clickEffect">
                                  <p:stCondLst>
                                    <p:cond delay="0"/>
                                  </p:stCondLst>
                                  <p:childTnLst>
                                    <p:set>
                                      <p:cBhvr>
                                        <p:cTn id="51" dur="1" fill="hold">
                                          <p:stCondLst>
                                            <p:cond delay="0"/>
                                          </p:stCondLst>
                                        </p:cTn>
                                        <p:tgtEl>
                                          <p:spTgt spid="7">
                                            <p:txEl>
                                              <p:pRg st="3" end="3"/>
                                            </p:txEl>
                                          </p:spTgt>
                                        </p:tgtEl>
                                        <p:attrNameLst>
                                          <p:attrName>style.visibility</p:attrName>
                                        </p:attrNameLst>
                                      </p:cBhvr>
                                      <p:to>
                                        <p:strVal val="visible"/>
                                      </p:to>
                                    </p:set>
                                    <p:animEffect transition="in" filter="blinds(vertical)">
                                      <p:cBhvr>
                                        <p:cTn id="52" dur="500"/>
                                        <p:tgtEl>
                                          <p:spTgt spid="7">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5" fill="hold" nodeType="clickEffect">
                                  <p:stCondLst>
                                    <p:cond delay="0"/>
                                  </p:stCondLst>
                                  <p:childTnLst>
                                    <p:set>
                                      <p:cBhvr>
                                        <p:cTn id="56" dur="1" fill="hold">
                                          <p:stCondLst>
                                            <p:cond delay="0"/>
                                          </p:stCondLst>
                                        </p:cTn>
                                        <p:tgtEl>
                                          <p:spTgt spid="7">
                                            <p:txEl>
                                              <p:pRg st="4" end="4"/>
                                            </p:txEl>
                                          </p:spTgt>
                                        </p:tgtEl>
                                        <p:attrNameLst>
                                          <p:attrName>style.visibility</p:attrName>
                                        </p:attrNameLst>
                                      </p:cBhvr>
                                      <p:to>
                                        <p:strVal val="visible"/>
                                      </p:to>
                                    </p:set>
                                    <p:animEffect transition="in" filter="blinds(vertical)">
                                      <p:cBhvr>
                                        <p:cTn id="5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el 1"/>
          <p:cNvSpPr>
            <a:spLocks noGrp="1"/>
          </p:cNvSpPr>
          <p:nvPr>
            <p:ph type="title"/>
          </p:nvPr>
        </p:nvSpPr>
        <p:spPr>
          <a:xfrm>
            <a:off x="395693" y="548680"/>
            <a:ext cx="8328025" cy="219075"/>
          </a:xfrm>
        </p:spPr>
        <p:txBody>
          <a:bodyPr>
            <a:noAutofit/>
          </a:bodyPr>
          <a:lstStyle/>
          <a:p>
            <a:pPr algn="l" eaLnBrk="1" hangingPunct="1"/>
            <a:r>
              <a:rPr lang="en-US" altLang="en-US" sz="3200" dirty="0" smtClean="0"/>
              <a:t>Session Overview:</a:t>
            </a:r>
          </a:p>
        </p:txBody>
      </p:sp>
      <p:graphicFrame>
        <p:nvGraphicFramePr>
          <p:cNvPr id="7" name="Tijdelijke aanduiding voor tabel 6"/>
          <p:cNvGraphicFramePr>
            <a:graphicFrameLocks noGrp="1"/>
          </p:cNvGraphicFramePr>
          <p:nvPr>
            <p:ph type="tbl" sz="quarter" idx="16"/>
            <p:extLst>
              <p:ext uri="{D42A27DB-BD31-4B8C-83A1-F6EECF244321}">
                <p14:modId xmlns:p14="http://schemas.microsoft.com/office/powerpoint/2010/main" val="3746211579"/>
              </p:ext>
            </p:extLst>
          </p:nvPr>
        </p:nvGraphicFramePr>
        <p:xfrm>
          <a:off x="385887" y="2636912"/>
          <a:ext cx="8310562" cy="2614614"/>
        </p:xfrm>
        <a:graphic>
          <a:graphicData uri="http://schemas.openxmlformats.org/drawingml/2006/table">
            <a:tbl>
              <a:tblPr firstRow="1" bandRow="1">
                <a:tableStyleId>{2D5ABB26-0587-4C30-8999-92F81FD0307C}</a:tableStyleId>
              </a:tblPr>
              <a:tblGrid>
                <a:gridCol w="907131">
                  <a:extLst>
                    <a:ext uri="{9D8B030D-6E8A-4147-A177-3AD203B41FA5}">
                      <a16:colId xmlns:a16="http://schemas.microsoft.com/office/drawing/2014/main" val="20000"/>
                    </a:ext>
                  </a:extLst>
                </a:gridCol>
                <a:gridCol w="7403431">
                  <a:extLst>
                    <a:ext uri="{9D8B030D-6E8A-4147-A177-3AD203B41FA5}">
                      <a16:colId xmlns:a16="http://schemas.microsoft.com/office/drawing/2014/main" val="20001"/>
                    </a:ext>
                  </a:extLst>
                </a:gridCol>
              </a:tblGrid>
              <a:tr h="871538">
                <a:tc>
                  <a:txBody>
                    <a:bodyPr/>
                    <a:lstStyle/>
                    <a:p>
                      <a:pPr algn="ctr"/>
                      <a:r>
                        <a:rPr lang="en-US" sz="2000" b="1" dirty="0" smtClean="0">
                          <a:solidFill>
                            <a:schemeClr val="bg1"/>
                          </a:solidFill>
                        </a:rPr>
                        <a:t>1</a:t>
                      </a:r>
                      <a:endParaRPr lang="en-US" sz="2000" b="1" dirty="0">
                        <a:solidFill>
                          <a:schemeClr val="bg1"/>
                        </a:solidFill>
                      </a:endParaRPr>
                    </a:p>
                  </a:txBody>
                  <a:tcPr marL="91445" marR="91445" marT="45724" marB="45724" anchor="ctr">
                    <a:lnL w="12700" cap="flat" cmpd="sng" algn="ctr">
                      <a:solidFill>
                        <a:schemeClr val="bg1"/>
                      </a:solidFill>
                      <a:prstDash val="solid"/>
                      <a:round/>
                      <a:headEnd type="none" w="med" len="med"/>
                      <a:tailEnd type="none" w="med" len="med"/>
                    </a:lnL>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solidFill>
                  </a:tcPr>
                </a:tc>
                <a:tc>
                  <a:txBody>
                    <a:bodyPr/>
                    <a:lstStyle/>
                    <a:p>
                      <a:r>
                        <a:rPr lang="en-US" sz="1700" b="0" dirty="0" smtClean="0">
                          <a:solidFill>
                            <a:schemeClr val="tx1"/>
                          </a:solidFill>
                        </a:rPr>
                        <a:t>Describe the principles of effective workforce</a:t>
                      </a:r>
                      <a:r>
                        <a:rPr lang="en-US" sz="1700" b="0" baseline="0" dirty="0" smtClean="0">
                          <a:solidFill>
                            <a:schemeClr val="tx1"/>
                          </a:solidFill>
                        </a:rPr>
                        <a:t> planning and the tools used to carry it out.</a:t>
                      </a:r>
                      <a:endParaRPr lang="en-US" sz="1700" b="0" dirty="0" smtClean="0">
                        <a:solidFill>
                          <a:schemeClr val="tx1"/>
                        </a:solidFill>
                      </a:endParaRPr>
                    </a:p>
                  </a:txBody>
                  <a:tcPr marL="180010" marR="180010" marT="36003" marB="36003" anchor="ctr">
                    <a:lnR w="76200" cap="flat" cmpd="sng" algn="ctr">
                      <a:no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871538">
                <a:tc>
                  <a:txBody>
                    <a:bodyPr/>
                    <a:lstStyle/>
                    <a:p>
                      <a:pPr algn="ctr"/>
                      <a:r>
                        <a:rPr lang="en-US" sz="2000" b="1" dirty="0" smtClean="0">
                          <a:solidFill>
                            <a:schemeClr val="bg1"/>
                          </a:solidFill>
                        </a:rPr>
                        <a:t>2</a:t>
                      </a:r>
                      <a:endParaRPr lang="en-US" sz="2000" b="1" dirty="0">
                        <a:solidFill>
                          <a:schemeClr val="bg1"/>
                        </a:solidFill>
                      </a:endParaRPr>
                    </a:p>
                  </a:txBody>
                  <a:tcPr marL="91445" marR="91445" marT="45724" marB="45724" anchor="ctr">
                    <a:lnL w="12700" cap="flat" cmpd="sng" algn="ctr">
                      <a:solidFill>
                        <a:schemeClr val="bg1"/>
                      </a:solidFill>
                      <a:prstDash val="solid"/>
                      <a:round/>
                      <a:headEnd type="none" w="med" len="med"/>
                      <a:tailEnd type="none" w="med" len="med"/>
                    </a:lnL>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3"/>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700" b="0" dirty="0" smtClean="0">
                          <a:solidFill>
                            <a:schemeClr val="tx1"/>
                          </a:solidFill>
                        </a:rPr>
                        <a:t>Develop basic succession and career development plans</a:t>
                      </a:r>
                      <a:r>
                        <a:rPr lang="en-US" sz="1700" b="0" baseline="0" dirty="0" smtClean="0">
                          <a:solidFill>
                            <a:schemeClr val="tx1"/>
                          </a:solidFill>
                        </a:rPr>
                        <a:t>.</a:t>
                      </a:r>
                      <a:endParaRPr lang="en-US" sz="1700" b="0" dirty="0" smtClean="0">
                        <a:solidFill>
                          <a:schemeClr val="tx1"/>
                        </a:solidFill>
                      </a:endParaRPr>
                    </a:p>
                  </a:txBody>
                  <a:tcPr marL="180010" marR="180010" marT="36003" marB="36003" anchor="ctr">
                    <a:lnR w="76200" cap="flat" cmpd="sng" algn="ctr">
                      <a:no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DADBDC"/>
                    </a:solidFill>
                  </a:tcPr>
                </a:tc>
                <a:extLst>
                  <a:ext uri="{0D108BD9-81ED-4DB2-BD59-A6C34878D82A}">
                    <a16:rowId xmlns:a16="http://schemas.microsoft.com/office/drawing/2014/main" val="10001"/>
                  </a:ext>
                </a:extLst>
              </a:tr>
              <a:tr h="871538">
                <a:tc>
                  <a:txBody>
                    <a:bodyPr/>
                    <a:lstStyle/>
                    <a:p>
                      <a:pPr algn="ctr"/>
                      <a:r>
                        <a:rPr lang="en-US" sz="2000" b="1" dirty="0" smtClean="0">
                          <a:solidFill>
                            <a:schemeClr val="bg1"/>
                          </a:solidFill>
                        </a:rPr>
                        <a:t>3</a:t>
                      </a:r>
                      <a:endParaRPr lang="en-US" sz="2000" b="1" dirty="0">
                        <a:solidFill>
                          <a:schemeClr val="bg1"/>
                        </a:solidFill>
                      </a:endParaRPr>
                    </a:p>
                  </a:txBody>
                  <a:tcPr marL="91445" marR="91445" marT="45724" marB="45724" anchor="ctr">
                    <a:lnL w="12700" cap="flat" cmpd="sng" algn="ctr">
                      <a:solidFill>
                        <a:schemeClr val="bg1"/>
                      </a:solidFill>
                      <a:prstDash val="solid"/>
                      <a:round/>
                      <a:headEnd type="none" w="med" len="med"/>
                      <a:tailEnd type="none" w="med" len="med"/>
                    </a:lnL>
                    <a:lnR>
                      <a:noFill/>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r>
                        <a:rPr lang="en-US" sz="1700" dirty="0" smtClean="0"/>
                        <a:t>Contribute</a:t>
                      </a:r>
                      <a:r>
                        <a:rPr lang="en-US" sz="1700" baseline="0" dirty="0" smtClean="0"/>
                        <a:t> to plans for downsizing organisations.</a:t>
                      </a:r>
                      <a:endParaRPr lang="en-US" sz="1700" dirty="0"/>
                    </a:p>
                  </a:txBody>
                  <a:tcPr marL="180010" marR="180010" marT="36003" marB="36003" anchor="ctr">
                    <a:lnL>
                      <a:noFill/>
                    </a:lnL>
                    <a:lnR w="76200" cap="flat" cmpd="sng" algn="ctr">
                      <a:no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DADBDC"/>
                    </a:solidFill>
                  </a:tcPr>
                </a:tc>
                <a:extLst>
                  <a:ext uri="{0D108BD9-81ED-4DB2-BD59-A6C34878D82A}">
                    <a16:rowId xmlns:a16="http://schemas.microsoft.com/office/drawing/2014/main" val="10002"/>
                  </a:ext>
                </a:extLst>
              </a:tr>
            </a:tbl>
          </a:graphicData>
        </a:graphic>
      </p:graphicFrame>
      <p:sp>
        <p:nvSpPr>
          <p:cNvPr id="2" name="Slide Number Placeholder 1"/>
          <p:cNvSpPr>
            <a:spLocks noGrp="1"/>
          </p:cNvSpPr>
          <p:nvPr>
            <p:ph type="sldNum" sz="quarter" idx="18"/>
          </p:nvPr>
        </p:nvSpPr>
        <p:spPr/>
        <p:txBody>
          <a:bodyPr/>
          <a:lstStyle/>
          <a:p>
            <a:pPr>
              <a:defRPr/>
            </a:pPr>
            <a:fld id="{0D8B08AE-D2AE-4567-A358-20276AEF5343}" type="slidenum">
              <a:rPr lang="en-US" smtClean="0"/>
              <a:pPr>
                <a:defRPr/>
              </a:pPr>
              <a:t>4</a:t>
            </a:fld>
            <a:endParaRPr lang="en-US" dirty="0"/>
          </a:p>
        </p:txBody>
      </p:sp>
      <p:sp>
        <p:nvSpPr>
          <p:cNvPr id="3" name="TextBox 2"/>
          <p:cNvSpPr txBox="1"/>
          <p:nvPr/>
        </p:nvSpPr>
        <p:spPr>
          <a:xfrm>
            <a:off x="467544" y="1052736"/>
            <a:ext cx="8147248" cy="1200329"/>
          </a:xfrm>
          <a:prstGeom prst="rect">
            <a:avLst/>
          </a:prstGeom>
          <a:noFill/>
        </p:spPr>
        <p:txBody>
          <a:bodyPr wrap="square" rtlCol="0">
            <a:spAutoFit/>
          </a:bodyPr>
          <a:lstStyle/>
          <a:p>
            <a:r>
              <a:rPr lang="en-GB" dirty="0" smtClean="0"/>
              <a:t>The aim of this session is to enable you to undertake core talent planning activities</a:t>
            </a:r>
          </a:p>
          <a:p>
            <a:endParaRPr lang="en-GB" dirty="0" smtClean="0"/>
          </a:p>
          <a:p>
            <a:r>
              <a:rPr lang="en-GB" dirty="0" smtClean="0"/>
              <a:t>At the end of the session you will be able to:</a:t>
            </a:r>
            <a:endParaRPr lang="en-GB" dirty="0"/>
          </a:p>
        </p:txBody>
      </p:sp>
    </p:spTree>
    <p:extLst>
      <p:ext uri="{BB962C8B-B14F-4D97-AF65-F5344CB8AC3E}">
        <p14:creationId xmlns:p14="http://schemas.microsoft.com/office/powerpoint/2010/main" val="777808462"/>
      </p:ext>
    </p:extLst>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normAutofit/>
          </a:bodyPr>
          <a:lstStyle/>
          <a:p>
            <a:pPr algn="l"/>
            <a:r>
              <a:rPr lang="en-GB" dirty="0" smtClean="0">
                <a:solidFill>
                  <a:schemeClr val="tx2"/>
                </a:solidFill>
              </a:rPr>
              <a:t>LO1: Define Workforce Planning </a:t>
            </a:r>
            <a:endParaRPr lang="en-GB" dirty="0">
              <a:solidFill>
                <a:schemeClr val="tx2"/>
              </a:solidFill>
            </a:endParaRPr>
          </a:p>
        </p:txBody>
      </p:sp>
      <p:sp>
        <p:nvSpPr>
          <p:cNvPr id="44035" name="Rectangle 3"/>
          <p:cNvSpPr>
            <a:spLocks noGrp="1" noChangeArrowheads="1"/>
          </p:cNvSpPr>
          <p:nvPr>
            <p:ph idx="1"/>
          </p:nvPr>
        </p:nvSpPr>
        <p:spPr>
          <a:xfrm>
            <a:off x="457200" y="1268760"/>
            <a:ext cx="8229600" cy="4099595"/>
          </a:xfrm>
        </p:spPr>
        <p:txBody>
          <a:bodyPr>
            <a:normAutofit fontScale="85000" lnSpcReduction="10000"/>
          </a:bodyPr>
          <a:lstStyle/>
          <a:p>
            <a:pPr lvl="0"/>
            <a:r>
              <a:rPr lang="en-GB" dirty="0" smtClean="0"/>
              <a:t>Concerned with looking ahead and using systematic techniques to assess the extent to which an organisation will be able to meet its requirements for labour in the future.</a:t>
            </a:r>
          </a:p>
          <a:p>
            <a:pPr lvl="0"/>
            <a:r>
              <a:rPr lang="en-GB" dirty="0" smtClean="0"/>
              <a:t>Undertaken in order to assess whether an organisation will have ‘the right people, with the right skills, in the right place at the right time.’</a:t>
            </a:r>
          </a:p>
          <a:p>
            <a:pPr lvl="0"/>
            <a:r>
              <a:rPr lang="en-GB" dirty="0" smtClean="0"/>
              <a:t>It is about assessing the environment and bringing together the data required to plan the direction the organisation needs to take if it is to reach its goals.</a:t>
            </a:r>
          </a:p>
        </p:txBody>
      </p:sp>
      <p:sp>
        <p:nvSpPr>
          <p:cNvPr id="2" name="TextBox 1"/>
          <p:cNvSpPr txBox="1"/>
          <p:nvPr/>
        </p:nvSpPr>
        <p:spPr>
          <a:xfrm>
            <a:off x="6516216" y="5301208"/>
            <a:ext cx="2170584" cy="369332"/>
          </a:xfrm>
          <a:prstGeom prst="rect">
            <a:avLst/>
          </a:prstGeom>
          <a:noFill/>
        </p:spPr>
        <p:txBody>
          <a:bodyPr wrap="square" rtlCol="0">
            <a:spAutoFit/>
          </a:bodyPr>
          <a:lstStyle/>
          <a:p>
            <a:pPr algn="r"/>
            <a:r>
              <a:rPr lang="en-GB" dirty="0" smtClean="0"/>
              <a:t>(Taylor, 2010)</a:t>
            </a:r>
            <a:endParaRPr lang="en-GB" dirty="0"/>
          </a:p>
        </p:txBody>
      </p:sp>
      <p:sp>
        <p:nvSpPr>
          <p:cNvPr id="3" name="Slide Number Placeholder 2"/>
          <p:cNvSpPr>
            <a:spLocks noGrp="1"/>
          </p:cNvSpPr>
          <p:nvPr>
            <p:ph type="sldNum" sz="quarter" idx="12"/>
          </p:nvPr>
        </p:nvSpPr>
        <p:spPr/>
        <p:txBody>
          <a:bodyPr/>
          <a:lstStyle/>
          <a:p>
            <a:fld id="{AC82685A-BD3A-4230-8D85-804689F67293}" type="slidenum">
              <a:rPr lang="en-GB" smtClean="0"/>
              <a:t>5</a:t>
            </a:fld>
            <a:endParaRPr lang="en-GB" dirty="0"/>
          </a:p>
        </p:txBody>
      </p:sp>
    </p:spTree>
    <p:extLst>
      <p:ext uri="{BB962C8B-B14F-4D97-AF65-F5344CB8AC3E}">
        <p14:creationId xmlns:p14="http://schemas.microsoft.com/office/powerpoint/2010/main" val="2120703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40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40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solidFill>
                  <a:schemeClr val="tx2"/>
                </a:solidFill>
              </a:rPr>
              <a:t>LO1: Why is it important?</a:t>
            </a:r>
            <a:endParaRPr lang="en-GB" dirty="0">
              <a:solidFill>
                <a:schemeClr val="tx2"/>
              </a:solidFill>
            </a:endParaRPr>
          </a:p>
        </p:txBody>
      </p:sp>
      <p:sp>
        <p:nvSpPr>
          <p:cNvPr id="3" name="Content Placeholder 2"/>
          <p:cNvSpPr>
            <a:spLocks noGrp="1"/>
          </p:cNvSpPr>
          <p:nvPr>
            <p:ph idx="1"/>
          </p:nvPr>
        </p:nvSpPr>
        <p:spPr>
          <a:xfrm>
            <a:off x="457200" y="1340768"/>
            <a:ext cx="8229600" cy="4176465"/>
          </a:xfrm>
        </p:spPr>
        <p:txBody>
          <a:bodyPr>
            <a:normAutofit fontScale="85000" lnSpcReduction="20000"/>
          </a:bodyPr>
          <a:lstStyle/>
          <a:p>
            <a:pPr marL="88900" indent="20638" algn="just">
              <a:buFont typeface="Arial" charset="0"/>
              <a:buNone/>
            </a:pPr>
            <a:r>
              <a:rPr lang="en-GB" dirty="0">
                <a:latin typeface="Arial" pitchFamily="34" charset="0"/>
                <a:cs typeface="Arial" pitchFamily="34" charset="0"/>
              </a:rPr>
              <a:t>HRP is a way of assisting the best deployment of human resources &amp; can help organisations to:</a:t>
            </a:r>
            <a:endParaRPr lang="en-GB" sz="1100" dirty="0">
              <a:latin typeface="Arial" pitchFamily="34" charset="0"/>
              <a:cs typeface="Arial" pitchFamily="34" charset="0"/>
            </a:endParaRPr>
          </a:p>
          <a:p>
            <a:pPr marL="533400" indent="-444500" algn="just"/>
            <a:r>
              <a:rPr lang="en-GB" dirty="0">
                <a:latin typeface="Arial" pitchFamily="34" charset="0"/>
                <a:cs typeface="Arial" pitchFamily="34" charset="0"/>
              </a:rPr>
              <a:t>assess future recruitment needs </a:t>
            </a:r>
          </a:p>
          <a:p>
            <a:pPr marL="533400" indent="-444500" algn="just"/>
            <a:r>
              <a:rPr lang="en-GB" dirty="0">
                <a:latin typeface="Arial" pitchFamily="34" charset="0"/>
                <a:cs typeface="Arial" pitchFamily="34" charset="0"/>
              </a:rPr>
              <a:t>anticipate &amp;  possibly avoid redundancies </a:t>
            </a:r>
          </a:p>
          <a:p>
            <a:pPr marL="533400" indent="-444500" algn="just"/>
            <a:r>
              <a:rPr lang="en-GB" dirty="0">
                <a:latin typeface="Arial" pitchFamily="34" charset="0"/>
                <a:cs typeface="Arial" pitchFamily="34" charset="0"/>
              </a:rPr>
              <a:t>formulate training programmes </a:t>
            </a:r>
          </a:p>
          <a:p>
            <a:pPr marL="533400" indent="-444500" algn="just"/>
            <a:r>
              <a:rPr lang="en-GB" dirty="0">
                <a:latin typeface="Arial" pitchFamily="34" charset="0"/>
                <a:cs typeface="Arial" pitchFamily="34" charset="0"/>
              </a:rPr>
              <a:t>develop a promotion &amp; career development policy including succession planning </a:t>
            </a:r>
          </a:p>
          <a:p>
            <a:pPr marL="533400" indent="-444500" algn="just"/>
            <a:r>
              <a:rPr lang="en-GB" dirty="0">
                <a:latin typeface="Arial" pitchFamily="34" charset="0"/>
                <a:cs typeface="Arial" pitchFamily="34" charset="0"/>
              </a:rPr>
              <a:t>keep staff costs to a minimum while permitting salaries to be competitive </a:t>
            </a:r>
          </a:p>
          <a:p>
            <a:pPr marL="533400" indent="-444500" algn="just"/>
            <a:r>
              <a:rPr lang="en-GB" dirty="0">
                <a:latin typeface="Arial" pitchFamily="34" charset="0"/>
                <a:cs typeface="Arial" pitchFamily="34" charset="0"/>
              </a:rPr>
              <a:t>assess future premises requirements.</a:t>
            </a:r>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6</a:t>
            </a:fld>
            <a:endParaRPr lang="en-GB" dirty="0"/>
          </a:p>
        </p:txBody>
      </p:sp>
    </p:spTree>
    <p:extLst>
      <p:ext uri="{BB962C8B-B14F-4D97-AF65-F5344CB8AC3E}">
        <p14:creationId xmlns:p14="http://schemas.microsoft.com/office/powerpoint/2010/main" val="9738193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normAutofit/>
          </a:bodyPr>
          <a:lstStyle/>
          <a:p>
            <a:pPr algn="l" eaLnBrk="1" hangingPunct="1"/>
            <a:r>
              <a:rPr lang="en-GB" sz="2800" dirty="0" smtClean="0">
                <a:solidFill>
                  <a:schemeClr val="tx2"/>
                </a:solidFill>
                <a:latin typeface="Arial" pitchFamily="34" charset="0"/>
                <a:cs typeface="Arial" pitchFamily="34" charset="0"/>
              </a:rPr>
              <a:t>LO1: HRP’s link to organisational strategy</a:t>
            </a:r>
          </a:p>
        </p:txBody>
      </p:sp>
      <p:sp>
        <p:nvSpPr>
          <p:cNvPr id="6147" name="Rectangle 3"/>
          <p:cNvSpPr>
            <a:spLocks noGrp="1" noChangeArrowheads="1"/>
          </p:cNvSpPr>
          <p:nvPr>
            <p:ph type="body" idx="1"/>
          </p:nvPr>
        </p:nvSpPr>
        <p:spPr>
          <a:xfrm>
            <a:off x="457200" y="1268760"/>
            <a:ext cx="8229600" cy="4824535"/>
          </a:xfrm>
        </p:spPr>
        <p:txBody>
          <a:bodyPr>
            <a:normAutofit fontScale="70000" lnSpcReduction="20000"/>
          </a:bodyPr>
          <a:lstStyle/>
          <a:p>
            <a:pPr marL="266700" indent="0">
              <a:buNone/>
            </a:pPr>
            <a:r>
              <a:rPr lang="en-GB" sz="2900" dirty="0" smtClean="0">
                <a:latin typeface="Arial" pitchFamily="34" charset="0"/>
                <a:cs typeface="Arial" pitchFamily="34" charset="0"/>
              </a:rPr>
              <a:t>HRP is credited with being one of the critical building blocks of organisational strategy. </a:t>
            </a:r>
          </a:p>
          <a:p>
            <a:pPr marL="1257300" indent="-723900" eaLnBrk="1" hangingPunct="1">
              <a:buNone/>
            </a:pPr>
            <a:endParaRPr lang="en-GB" sz="2900" dirty="0" smtClean="0">
              <a:latin typeface="Arial" pitchFamily="34" charset="0"/>
              <a:cs typeface="Arial" pitchFamily="34" charset="0"/>
            </a:endParaRPr>
          </a:p>
          <a:p>
            <a:pPr marL="1257300" indent="-723900" eaLnBrk="1" hangingPunct="1">
              <a:buNone/>
            </a:pPr>
            <a:r>
              <a:rPr lang="en-GB" sz="2900" dirty="0" smtClean="0">
                <a:latin typeface="Arial" pitchFamily="34" charset="0"/>
                <a:cs typeface="Arial" pitchFamily="34" charset="0"/>
              </a:rPr>
              <a:t>Effective HRP is able to  identify:</a:t>
            </a:r>
          </a:p>
          <a:p>
            <a:pPr marL="1257300" indent="-723900" eaLnBrk="1" hangingPunct="1">
              <a:buFontTx/>
              <a:buNone/>
            </a:pPr>
            <a:endParaRPr lang="en-GB" sz="2900" dirty="0" smtClean="0">
              <a:latin typeface="Arial" pitchFamily="34" charset="0"/>
              <a:cs typeface="Arial" pitchFamily="34" charset="0"/>
            </a:endParaRPr>
          </a:p>
          <a:p>
            <a:pPr marL="1257300" lvl="1" indent="-723900" eaLnBrk="1" hangingPunct="1">
              <a:buFont typeface="Wingdings" pitchFamily="2" charset="2"/>
              <a:buChar char="Ø"/>
            </a:pPr>
            <a:r>
              <a:rPr lang="en-GB" sz="2900" dirty="0" smtClean="0">
                <a:latin typeface="Arial" pitchFamily="34" charset="0"/>
                <a:cs typeface="Arial" pitchFamily="34" charset="0"/>
              </a:rPr>
              <a:t>Gaps in capabilities e.g. skills, knowledge, people </a:t>
            </a:r>
          </a:p>
          <a:p>
            <a:pPr marL="1257300" lvl="1" indent="-723900" eaLnBrk="1" hangingPunct="1">
              <a:buFont typeface="Wingdings" pitchFamily="2" charset="2"/>
              <a:buChar char="Ø"/>
            </a:pPr>
            <a:r>
              <a:rPr lang="en-GB" sz="2900" dirty="0" smtClean="0">
                <a:latin typeface="Arial" pitchFamily="34" charset="0"/>
                <a:cs typeface="Arial" pitchFamily="34" charset="0"/>
              </a:rPr>
              <a:t>Surpluses in capabilities</a:t>
            </a:r>
          </a:p>
          <a:p>
            <a:pPr marL="1257300" lvl="1" indent="-723900" eaLnBrk="1" hangingPunct="1">
              <a:buFont typeface="Wingdings" pitchFamily="2" charset="2"/>
              <a:buChar char="Ø"/>
            </a:pPr>
            <a:r>
              <a:rPr lang="en-GB" sz="2900" dirty="0" smtClean="0">
                <a:latin typeface="Arial" pitchFamily="34" charset="0"/>
                <a:cs typeface="Arial" pitchFamily="34" charset="0"/>
              </a:rPr>
              <a:t>Poor utilisation of people</a:t>
            </a:r>
          </a:p>
          <a:p>
            <a:pPr marL="1257300" lvl="1" indent="-723900" eaLnBrk="1" hangingPunct="1">
              <a:buFont typeface="Wingdings" pitchFamily="2" charset="2"/>
              <a:buChar char="Ø"/>
            </a:pPr>
            <a:r>
              <a:rPr lang="en-GB" sz="2900" dirty="0" smtClean="0">
                <a:latin typeface="Arial" pitchFamily="34" charset="0"/>
                <a:cs typeface="Arial" pitchFamily="34" charset="0"/>
              </a:rPr>
              <a:t>Need to develop a talent pool</a:t>
            </a:r>
          </a:p>
          <a:p>
            <a:pPr marL="1257300" lvl="1" indent="-723900" eaLnBrk="1" hangingPunct="1">
              <a:buNone/>
            </a:pPr>
            <a:endParaRPr lang="en-GB" sz="2400" dirty="0" smtClean="0">
              <a:latin typeface="Arial" pitchFamily="34" charset="0"/>
              <a:cs typeface="Arial" pitchFamily="34" charset="0"/>
            </a:endParaRPr>
          </a:p>
          <a:p>
            <a:pPr marL="533400" lvl="1" indent="0">
              <a:buNone/>
            </a:pPr>
            <a:endParaRPr lang="en-GB" sz="2900" i="1" dirty="0" smtClean="0">
              <a:latin typeface="Arial" pitchFamily="34" charset="0"/>
              <a:cs typeface="Arial" pitchFamily="34" charset="0"/>
            </a:endParaRPr>
          </a:p>
          <a:p>
            <a:pPr marL="533400" lvl="1" indent="0">
              <a:buNone/>
            </a:pPr>
            <a:r>
              <a:rPr lang="en-GB" sz="2900" i="1" dirty="0" smtClean="0">
                <a:latin typeface="Arial" pitchFamily="34" charset="0"/>
                <a:cs typeface="Arial" pitchFamily="34" charset="0"/>
              </a:rPr>
              <a:t>Human capital i.e. knowledge, skills, expertise etc need sophisticated policies, HRP, culture, structure etc to support effective &amp; efficient deployment &amp; usage</a:t>
            </a:r>
          </a:p>
          <a:p>
            <a:pPr lvl="1" eaLnBrk="1" hangingPunct="1">
              <a:buFontTx/>
              <a:buNone/>
            </a:pPr>
            <a:endParaRPr lang="en-GB" sz="1200" dirty="0" smtClean="0">
              <a:latin typeface="Arial" pitchFamily="34" charset="0"/>
              <a:cs typeface="Arial" pitchFamily="34" charset="0"/>
            </a:endParaRPr>
          </a:p>
          <a:p>
            <a:pPr lvl="1" eaLnBrk="1" hangingPunct="1">
              <a:buFontTx/>
              <a:buNone/>
            </a:pPr>
            <a:endParaRPr lang="en-GB" sz="1200" dirty="0" smtClean="0">
              <a:latin typeface="Arial" pitchFamily="34" charset="0"/>
              <a:cs typeface="Arial" pitchFamily="34" charset="0"/>
            </a:endParaRPr>
          </a:p>
          <a:p>
            <a:pPr lvl="1" eaLnBrk="1" hangingPunct="1">
              <a:buFontTx/>
              <a:buNone/>
            </a:pPr>
            <a:r>
              <a:rPr lang="en-GB" sz="1200" dirty="0" smtClean="0">
                <a:latin typeface="Arial" pitchFamily="34" charset="0"/>
                <a:cs typeface="Arial" pitchFamily="34" charset="0"/>
              </a:rPr>
              <a:t>Source:  Lam, S. and Schaubroeck, J. (1998) ‘Integrating HR planning and organizational strategy’</a:t>
            </a:r>
            <a:r>
              <a:rPr lang="en-GB" sz="1200" i="1" dirty="0" smtClean="0">
                <a:latin typeface="Arial" pitchFamily="34" charset="0"/>
                <a:cs typeface="Arial" pitchFamily="34" charset="0"/>
              </a:rPr>
              <a:t>, Human Resource Management Journal</a:t>
            </a:r>
            <a:r>
              <a:rPr lang="en-GB" sz="1200" dirty="0" smtClean="0">
                <a:latin typeface="Arial" pitchFamily="34" charset="0"/>
                <a:cs typeface="Arial" pitchFamily="34" charset="0"/>
              </a:rPr>
              <a:t>, 8(3): 5-19.</a:t>
            </a:r>
            <a:endParaRPr lang="en-GB" sz="1200" i="1" dirty="0" smtClean="0">
              <a:latin typeface="Arial" pitchFamily="34" charset="0"/>
              <a:cs typeface="Arial" pitchFamily="34" charset="0"/>
            </a:endParaRPr>
          </a:p>
        </p:txBody>
      </p:sp>
      <p:sp>
        <p:nvSpPr>
          <p:cNvPr id="5" name="Slide Number Placeholder 4"/>
          <p:cNvSpPr>
            <a:spLocks noGrp="1"/>
          </p:cNvSpPr>
          <p:nvPr>
            <p:ph type="sldNum" sz="quarter" idx="12"/>
          </p:nvPr>
        </p:nvSpPr>
        <p:spPr/>
        <p:txBody>
          <a:bodyPr/>
          <a:lstStyle/>
          <a:p>
            <a:fld id="{97503B6A-4DA5-4756-B58A-8B28CBAE0F46}" type="slidenum">
              <a:rPr lang="en-GB" smtClean="0"/>
              <a:pPr/>
              <a:t>7</a:t>
            </a:fld>
            <a:endParaRPr lang="en-GB" dirty="0"/>
          </a:p>
        </p:txBody>
      </p:sp>
    </p:spTree>
    <p:extLst>
      <p:ext uri="{BB962C8B-B14F-4D97-AF65-F5344CB8AC3E}">
        <p14:creationId xmlns:p14="http://schemas.microsoft.com/office/powerpoint/2010/main" val="2925116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147">
                                            <p:txEl>
                                              <p:pRg st="4" end="4"/>
                                            </p:txEl>
                                          </p:spTgt>
                                        </p:tgtEl>
                                        <p:attrNameLst>
                                          <p:attrName>style.visibility</p:attrName>
                                        </p:attrNameLst>
                                      </p:cBhvr>
                                      <p:to>
                                        <p:strVal val="visible"/>
                                      </p:to>
                                    </p:set>
                                    <p:anim calcmode="lin" valueType="num">
                                      <p:cBhvr additive="base">
                                        <p:cTn id="7" dur="500" fill="hold"/>
                                        <p:tgtEl>
                                          <p:spTgt spid="6147">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14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147">
                                            <p:txEl>
                                              <p:pRg st="5" end="5"/>
                                            </p:txEl>
                                          </p:spTgt>
                                        </p:tgtEl>
                                        <p:attrNameLst>
                                          <p:attrName>style.visibility</p:attrName>
                                        </p:attrNameLst>
                                      </p:cBhvr>
                                      <p:to>
                                        <p:strVal val="visible"/>
                                      </p:to>
                                    </p:set>
                                    <p:anim calcmode="lin" valueType="num">
                                      <p:cBhvr additive="base">
                                        <p:cTn id="13" dur="500" fill="hold"/>
                                        <p:tgtEl>
                                          <p:spTgt spid="6147">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14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147">
                                            <p:txEl>
                                              <p:pRg st="6" end="6"/>
                                            </p:txEl>
                                          </p:spTgt>
                                        </p:tgtEl>
                                        <p:attrNameLst>
                                          <p:attrName>style.visibility</p:attrName>
                                        </p:attrNameLst>
                                      </p:cBhvr>
                                      <p:to>
                                        <p:strVal val="visible"/>
                                      </p:to>
                                    </p:set>
                                    <p:anim calcmode="lin" valueType="num">
                                      <p:cBhvr additive="base">
                                        <p:cTn id="19" dur="500" fill="hold"/>
                                        <p:tgtEl>
                                          <p:spTgt spid="6147">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14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147">
                                            <p:txEl>
                                              <p:pRg st="7" end="7"/>
                                            </p:txEl>
                                          </p:spTgt>
                                        </p:tgtEl>
                                        <p:attrNameLst>
                                          <p:attrName>style.visibility</p:attrName>
                                        </p:attrNameLst>
                                      </p:cBhvr>
                                      <p:to>
                                        <p:strVal val="visible"/>
                                      </p:to>
                                    </p:set>
                                    <p:anim calcmode="lin" valueType="num">
                                      <p:cBhvr additive="base">
                                        <p:cTn id="25" dur="500" fill="hold"/>
                                        <p:tgtEl>
                                          <p:spTgt spid="6147">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147">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147">
                                            <p:txEl>
                                              <p:pRg st="10" end="10"/>
                                            </p:txEl>
                                          </p:spTgt>
                                        </p:tgtEl>
                                        <p:attrNameLst>
                                          <p:attrName>style.visibility</p:attrName>
                                        </p:attrNameLst>
                                      </p:cBhvr>
                                      <p:to>
                                        <p:strVal val="visible"/>
                                      </p:to>
                                    </p:set>
                                    <p:anim calcmode="lin" valueType="num">
                                      <p:cBhvr additive="base">
                                        <p:cTn id="31" dur="500" fill="hold"/>
                                        <p:tgtEl>
                                          <p:spTgt spid="6147">
                                            <p:txEl>
                                              <p:pRg st="10" end="1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147">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600" dirty="0" smtClean="0">
                <a:solidFill>
                  <a:schemeClr val="tx2"/>
                </a:solidFill>
              </a:rPr>
              <a:t>LO1: Objectives of Workforce Planning</a:t>
            </a:r>
            <a:endParaRPr lang="en-GB" sz="3600" dirty="0">
              <a:solidFill>
                <a:schemeClr val="tx2"/>
              </a:solidFill>
            </a:endParaRPr>
          </a:p>
        </p:txBody>
      </p:sp>
      <p:sp>
        <p:nvSpPr>
          <p:cNvPr id="3" name="Content Placeholder 2"/>
          <p:cNvSpPr>
            <a:spLocks noGrp="1"/>
          </p:cNvSpPr>
          <p:nvPr>
            <p:ph idx="1"/>
          </p:nvPr>
        </p:nvSpPr>
        <p:spPr>
          <a:xfrm>
            <a:off x="457200" y="1340768"/>
            <a:ext cx="8229600" cy="4176465"/>
          </a:xfrm>
        </p:spPr>
        <p:txBody>
          <a:bodyPr>
            <a:normAutofit fontScale="70000" lnSpcReduction="20000"/>
          </a:bodyPr>
          <a:lstStyle/>
          <a:p>
            <a:pPr marL="723900" indent="-614363">
              <a:defRPr/>
            </a:pPr>
            <a:r>
              <a:rPr lang="en-GB" dirty="0" smtClean="0">
                <a:latin typeface="Arial" pitchFamily="34" charset="0"/>
                <a:cs typeface="Arial" pitchFamily="34" charset="0"/>
              </a:rPr>
              <a:t>attract </a:t>
            </a:r>
            <a:r>
              <a:rPr lang="en-GB" dirty="0">
                <a:latin typeface="Arial" pitchFamily="34" charset="0"/>
                <a:cs typeface="Arial" pitchFamily="34" charset="0"/>
              </a:rPr>
              <a:t>&amp; retain the required number of people with the appropriate skills &amp; competencies.</a:t>
            </a:r>
          </a:p>
          <a:p>
            <a:pPr marL="723900" indent="-614363">
              <a:defRPr/>
            </a:pPr>
            <a:r>
              <a:rPr lang="en-GB" dirty="0">
                <a:latin typeface="Arial" pitchFamily="34" charset="0"/>
                <a:cs typeface="Arial" pitchFamily="34" charset="0"/>
              </a:rPr>
              <a:t>anticipate problems of potential surpluses or deficits of people</a:t>
            </a:r>
          </a:p>
          <a:p>
            <a:pPr marL="723900" indent="-614363">
              <a:defRPr/>
            </a:pPr>
            <a:r>
              <a:rPr lang="en-GB" dirty="0">
                <a:latin typeface="Arial" pitchFamily="34" charset="0"/>
                <a:cs typeface="Arial" pitchFamily="34" charset="0"/>
              </a:rPr>
              <a:t>develop a well trained &amp; flexible workforce, so contributing to the organisation’s ability to adapt to uncertain &amp; changing environments</a:t>
            </a:r>
          </a:p>
          <a:p>
            <a:pPr marL="723900" indent="-614363">
              <a:defRPr/>
            </a:pPr>
            <a:r>
              <a:rPr lang="en-GB" dirty="0">
                <a:latin typeface="Arial" pitchFamily="34" charset="0"/>
                <a:cs typeface="Arial" pitchFamily="34" charset="0"/>
              </a:rPr>
              <a:t>reduce dependence on external recruitment when key skills are in short supply by formulating retention &amp; development strategies</a:t>
            </a:r>
          </a:p>
          <a:p>
            <a:pPr marL="723900" indent="-614363">
              <a:defRPr/>
            </a:pPr>
            <a:r>
              <a:rPr lang="en-GB" dirty="0">
                <a:latin typeface="Arial" pitchFamily="34" charset="0"/>
                <a:cs typeface="Arial" pitchFamily="34" charset="0"/>
              </a:rPr>
              <a:t>improve the utilisation of people by introducing more flexible systems of work.</a:t>
            </a:r>
          </a:p>
          <a:p>
            <a:pPr>
              <a:defRPr/>
            </a:pPr>
            <a:endParaRPr lang="en-GB" dirty="0"/>
          </a:p>
          <a:p>
            <a:pPr>
              <a:buNone/>
              <a:defRPr/>
            </a:pPr>
            <a:r>
              <a:rPr lang="en-GB" sz="2400" dirty="0">
                <a:latin typeface="Arial" pitchFamily="34" charset="0"/>
                <a:cs typeface="Arial" pitchFamily="34" charset="0"/>
              </a:rPr>
              <a:t>                                       				Source:  Armstrong (2014</a:t>
            </a:r>
            <a:r>
              <a:rPr lang="en-GB" sz="2400" dirty="0" smtClean="0">
                <a:latin typeface="Arial" pitchFamily="34" charset="0"/>
                <a:cs typeface="Arial" pitchFamily="34" charset="0"/>
              </a:rPr>
              <a:t>)</a:t>
            </a:r>
            <a:endParaRPr lang="en-GB" sz="24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t>8</a:t>
            </a:fld>
            <a:endParaRPr lang="en-GB" dirty="0"/>
          </a:p>
        </p:txBody>
      </p:sp>
    </p:spTree>
    <p:extLst>
      <p:ext uri="{BB962C8B-B14F-4D97-AF65-F5344CB8AC3E}">
        <p14:creationId xmlns:p14="http://schemas.microsoft.com/office/powerpoint/2010/main" val="12800461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smtClean="0">
                <a:solidFill>
                  <a:schemeClr val="tx2"/>
                </a:solidFill>
              </a:rPr>
              <a:t>LO1: Stages in the planning cycle</a:t>
            </a:r>
            <a:endParaRPr lang="en-GB" dirty="0">
              <a:solidFill>
                <a:schemeClr val="tx2"/>
              </a:solidFill>
            </a:endParaRPr>
          </a:p>
        </p:txBody>
      </p:sp>
      <p:sp>
        <p:nvSpPr>
          <p:cNvPr id="3" name="Content Placeholder 2"/>
          <p:cNvSpPr>
            <a:spLocks noGrp="1"/>
          </p:cNvSpPr>
          <p:nvPr>
            <p:ph idx="1"/>
          </p:nvPr>
        </p:nvSpPr>
        <p:spPr>
          <a:xfrm>
            <a:off x="457200" y="1417638"/>
            <a:ext cx="8229600" cy="4099595"/>
          </a:xfrm>
        </p:spPr>
        <p:txBody>
          <a:bodyPr>
            <a:normAutofit fontScale="85000" lnSpcReduction="20000"/>
          </a:bodyPr>
          <a:lstStyle/>
          <a:p>
            <a:pPr marL="723900" indent="-368300">
              <a:lnSpc>
                <a:spcPct val="90000"/>
              </a:lnSpc>
            </a:pPr>
            <a:r>
              <a:rPr lang="en-GB" dirty="0">
                <a:latin typeface="Arial" pitchFamily="34" charset="0"/>
                <a:cs typeface="Arial" pitchFamily="34" charset="0"/>
              </a:rPr>
              <a:t>Investigation &amp; analysis of internal &amp; external labour markets &amp; the corporate situation i.e. capability &amp; strategy</a:t>
            </a:r>
          </a:p>
          <a:p>
            <a:pPr marL="723900" indent="-368300">
              <a:lnSpc>
                <a:spcPct val="90000"/>
              </a:lnSpc>
              <a:buNone/>
            </a:pPr>
            <a:endParaRPr lang="en-GB" sz="1100" dirty="0">
              <a:latin typeface="Arial" pitchFamily="34" charset="0"/>
              <a:cs typeface="Arial" pitchFamily="34" charset="0"/>
            </a:endParaRPr>
          </a:p>
          <a:p>
            <a:pPr marL="723900" indent="-368300">
              <a:lnSpc>
                <a:spcPct val="90000"/>
              </a:lnSpc>
            </a:pPr>
            <a:r>
              <a:rPr lang="en-GB" dirty="0">
                <a:latin typeface="Arial" pitchFamily="34" charset="0"/>
                <a:cs typeface="Arial" pitchFamily="34" charset="0"/>
              </a:rPr>
              <a:t>Forecasting future demand for human resources</a:t>
            </a:r>
          </a:p>
          <a:p>
            <a:pPr marL="723900" indent="-368300">
              <a:lnSpc>
                <a:spcPct val="90000"/>
              </a:lnSpc>
            </a:pPr>
            <a:endParaRPr lang="en-GB" sz="1100" dirty="0">
              <a:latin typeface="Arial" pitchFamily="34" charset="0"/>
              <a:cs typeface="Arial" pitchFamily="34" charset="0"/>
            </a:endParaRPr>
          </a:p>
          <a:p>
            <a:pPr marL="723900" indent="-368300">
              <a:lnSpc>
                <a:spcPct val="90000"/>
              </a:lnSpc>
            </a:pPr>
            <a:r>
              <a:rPr lang="en-GB" dirty="0">
                <a:latin typeface="Arial" pitchFamily="34" charset="0"/>
                <a:cs typeface="Arial" pitchFamily="34" charset="0"/>
              </a:rPr>
              <a:t>Forecasting future internal &amp; external supply of human resources</a:t>
            </a:r>
          </a:p>
          <a:p>
            <a:pPr marL="723900" indent="-368300">
              <a:lnSpc>
                <a:spcPct val="90000"/>
              </a:lnSpc>
            </a:pPr>
            <a:endParaRPr lang="en-GB" sz="1100" dirty="0">
              <a:latin typeface="Arial" pitchFamily="34" charset="0"/>
              <a:cs typeface="Arial" pitchFamily="34" charset="0"/>
            </a:endParaRPr>
          </a:p>
          <a:p>
            <a:pPr marL="723900" indent="-368300">
              <a:lnSpc>
                <a:spcPct val="90000"/>
              </a:lnSpc>
            </a:pPr>
            <a:r>
              <a:rPr lang="en-GB" dirty="0">
                <a:latin typeface="Arial" pitchFamily="34" charset="0"/>
                <a:cs typeface="Arial" pitchFamily="34" charset="0"/>
              </a:rPr>
              <a:t>Formulating responses to the forecasts i.e. producing the HR plan</a:t>
            </a:r>
          </a:p>
          <a:p>
            <a:pPr marL="723900" indent="-368300">
              <a:lnSpc>
                <a:spcPct val="90000"/>
              </a:lnSpc>
              <a:buNone/>
            </a:pPr>
            <a:endParaRPr lang="en-GB" sz="1100" dirty="0">
              <a:latin typeface="Arial" pitchFamily="34" charset="0"/>
              <a:cs typeface="Arial" pitchFamily="34" charset="0"/>
            </a:endParaRPr>
          </a:p>
          <a:p>
            <a:pPr marL="723900" indent="-368300">
              <a:lnSpc>
                <a:spcPct val="90000"/>
              </a:lnSpc>
            </a:pPr>
            <a:r>
              <a:rPr lang="en-GB" dirty="0">
                <a:latin typeface="Arial" pitchFamily="34" charset="0"/>
                <a:cs typeface="Arial" pitchFamily="34" charset="0"/>
              </a:rPr>
              <a:t>Activating,  maintaining &amp; monitoring the plan i.e. implementation &amp; control</a:t>
            </a:r>
          </a:p>
          <a:p>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9</a:t>
            </a:fld>
            <a:endParaRPr lang="en-GB" dirty="0"/>
          </a:p>
        </p:txBody>
      </p:sp>
    </p:spTree>
    <p:extLst>
      <p:ext uri="{BB962C8B-B14F-4D97-AF65-F5344CB8AC3E}">
        <p14:creationId xmlns:p14="http://schemas.microsoft.com/office/powerpoint/2010/main" val="22311534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solidFill>
                  <a:schemeClr val="tx2"/>
                </a:solidFill>
              </a:rPr>
              <a:t>LO1: Demand Forecasting</a:t>
            </a:r>
            <a:endParaRPr lang="en-GB" dirty="0">
              <a:solidFill>
                <a:schemeClr val="tx2"/>
              </a:solidFill>
            </a:endParaRPr>
          </a:p>
        </p:txBody>
      </p:sp>
      <p:pic>
        <p:nvPicPr>
          <p:cNvPr id="4" name="table"/>
          <p:cNvPicPr>
            <a:picLocks noGrp="1" noChangeAspect="1"/>
          </p:cNvPicPr>
          <p:nvPr>
            <p:ph idx="1"/>
          </p:nvPr>
        </p:nvPicPr>
        <p:blipFill>
          <a:blip r:embed="rId2"/>
          <a:stretch>
            <a:fillRect/>
          </a:stretch>
        </p:blipFill>
        <p:spPr>
          <a:xfrm>
            <a:off x="639739" y="1391066"/>
            <a:ext cx="7864522" cy="3340898"/>
          </a:xfrm>
          <a:prstGeom prst="rect">
            <a:avLst/>
          </a:prstGeom>
        </p:spPr>
      </p:pic>
      <p:sp>
        <p:nvSpPr>
          <p:cNvPr id="5" name="TextBox 3"/>
          <p:cNvSpPr txBox="1">
            <a:spLocks noChangeArrowheads="1"/>
          </p:cNvSpPr>
          <p:nvPr/>
        </p:nvSpPr>
        <p:spPr bwMode="auto">
          <a:xfrm>
            <a:off x="1259632" y="4869160"/>
            <a:ext cx="6696744" cy="1200329"/>
          </a:xfrm>
          <a:prstGeom prst="rect">
            <a:avLst/>
          </a:prstGeom>
          <a:noFill/>
          <a:ln w="9525">
            <a:noFill/>
            <a:miter lim="800000"/>
            <a:headEnd/>
            <a:tailEnd/>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000" b="1" i="1" dirty="0" smtClean="0">
                <a:solidFill>
                  <a:schemeClr val="accent4"/>
                </a:solidFill>
              </a:rPr>
              <a:t>Combination of objective  (systematic)  &amp; subjective  (managerial judgement ) methods may be used</a:t>
            </a:r>
          </a:p>
          <a:p>
            <a:pPr algn="ctr"/>
            <a:endParaRPr lang="en-GB" sz="2000" b="1" i="1" dirty="0" smtClean="0">
              <a:solidFill>
                <a:schemeClr val="accent4"/>
              </a:solidFill>
            </a:endParaRPr>
          </a:p>
          <a:p>
            <a:pPr algn="ctr"/>
            <a:endParaRPr lang="en-GB" sz="1200" dirty="0">
              <a:solidFill>
                <a:schemeClr val="accent4"/>
              </a:solidFill>
            </a:endParaRPr>
          </a:p>
        </p:txBody>
      </p:sp>
      <p:cxnSp>
        <p:nvCxnSpPr>
          <p:cNvPr id="6" name="Straight Arrow Connector 5"/>
          <p:cNvCxnSpPr/>
          <p:nvPr/>
        </p:nvCxnSpPr>
        <p:spPr>
          <a:xfrm flipH="1">
            <a:off x="539552" y="5229200"/>
            <a:ext cx="9361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7812360" y="5229200"/>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 name="Slide Number Placeholder 2"/>
          <p:cNvSpPr>
            <a:spLocks noGrp="1"/>
          </p:cNvSpPr>
          <p:nvPr>
            <p:ph type="sldNum" sz="quarter" idx="12"/>
          </p:nvPr>
        </p:nvSpPr>
        <p:spPr/>
        <p:txBody>
          <a:bodyPr/>
          <a:lstStyle/>
          <a:p>
            <a:fld id="{AC82685A-BD3A-4230-8D85-804689F67293}" type="slidenum">
              <a:rPr lang="en-GB" smtClean="0"/>
              <a:t>10</a:t>
            </a:fld>
            <a:endParaRPr lang="en-GB" dirty="0"/>
          </a:p>
        </p:txBody>
      </p:sp>
    </p:spTree>
    <p:extLst>
      <p:ext uri="{BB962C8B-B14F-4D97-AF65-F5344CB8AC3E}">
        <p14:creationId xmlns:p14="http://schemas.microsoft.com/office/powerpoint/2010/main" val="6587905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600" dirty="0" smtClean="0">
                <a:solidFill>
                  <a:schemeClr val="tx2"/>
                </a:solidFill>
              </a:rPr>
              <a:t>LO1: Forecasting Supply and Demand</a:t>
            </a:r>
            <a:endParaRPr lang="en-GB" sz="3600" dirty="0">
              <a:solidFill>
                <a:schemeClr val="tx2"/>
              </a:solidFill>
            </a:endParaRPr>
          </a:p>
        </p:txBody>
      </p:sp>
      <p:graphicFrame>
        <p:nvGraphicFramePr>
          <p:cNvPr id="4" name="Content Placeholder 5"/>
          <p:cNvGraphicFramePr>
            <a:graphicFrameLocks noGrp="1"/>
          </p:cNvGraphicFramePr>
          <p:nvPr>
            <p:extLst>
              <p:ext uri="{D42A27DB-BD31-4B8C-83A1-F6EECF244321}">
                <p14:modId xmlns:p14="http://schemas.microsoft.com/office/powerpoint/2010/main" val="650123554"/>
              </p:ext>
            </p:extLst>
          </p:nvPr>
        </p:nvGraphicFramePr>
        <p:xfrm>
          <a:off x="433670" y="864799"/>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p:cNvPicPr>
            <a:picLocks noChangeAspect="1" noChangeArrowheads="1"/>
          </p:cNvPicPr>
          <p:nvPr/>
        </p:nvPicPr>
        <p:blipFill>
          <a:blip r:embed="rId7" cstate="print"/>
          <a:srcRect/>
          <a:stretch>
            <a:fillRect/>
          </a:stretch>
        </p:blipFill>
        <p:spPr bwMode="auto">
          <a:xfrm>
            <a:off x="3841576" y="2174131"/>
            <a:ext cx="1190625" cy="2065386"/>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fld id="{AC82685A-BD3A-4230-8D85-804689F67293}" type="slidenum">
              <a:rPr lang="en-GB" smtClean="0"/>
              <a:t>11</a:t>
            </a:fld>
            <a:endParaRPr lang="en-GB" dirty="0"/>
          </a:p>
        </p:txBody>
      </p:sp>
    </p:spTree>
    <p:extLst>
      <p:ext uri="{BB962C8B-B14F-4D97-AF65-F5344CB8AC3E}">
        <p14:creationId xmlns:p14="http://schemas.microsoft.com/office/powerpoint/2010/main" val="6822125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95536" y="332656"/>
            <a:ext cx="8229600" cy="576064"/>
          </a:xfrm>
          <a:noFill/>
        </p:spPr>
        <p:txBody>
          <a:bodyPr>
            <a:normAutofit/>
          </a:bodyPr>
          <a:lstStyle/>
          <a:p>
            <a:pPr algn="l"/>
            <a:r>
              <a:rPr lang="en-GB" sz="2400" dirty="0" smtClean="0">
                <a:solidFill>
                  <a:schemeClr val="tx1"/>
                </a:solidFill>
                <a:latin typeface="Arial" pitchFamily="34" charset="0"/>
                <a:cs typeface="Arial" pitchFamily="34" charset="0"/>
              </a:rPr>
              <a:t>LO1: Supply Issues: factors affecting</a:t>
            </a:r>
            <a:r>
              <a:rPr lang="en-GB" sz="2400" i="1" dirty="0" smtClean="0">
                <a:solidFill>
                  <a:schemeClr val="tx1"/>
                </a:solidFill>
                <a:latin typeface="Arial" pitchFamily="34" charset="0"/>
                <a:cs typeface="Arial" pitchFamily="34" charset="0"/>
              </a:rPr>
              <a:t> </a:t>
            </a:r>
            <a:r>
              <a:rPr lang="en-GB" sz="2400" b="1" i="1" dirty="0" smtClean="0">
                <a:solidFill>
                  <a:schemeClr val="accent4"/>
                </a:solidFill>
                <a:latin typeface="Arial" pitchFamily="34" charset="0"/>
                <a:cs typeface="Arial" pitchFamily="34" charset="0"/>
              </a:rPr>
              <a:t>internal</a:t>
            </a:r>
            <a:r>
              <a:rPr lang="en-GB" sz="2400" i="1" dirty="0" smtClean="0">
                <a:solidFill>
                  <a:schemeClr val="tx1"/>
                </a:solidFill>
                <a:latin typeface="Arial" pitchFamily="34" charset="0"/>
                <a:cs typeface="Arial" pitchFamily="34" charset="0"/>
              </a:rPr>
              <a:t> </a:t>
            </a:r>
            <a:r>
              <a:rPr lang="en-GB" sz="2400" dirty="0" smtClean="0">
                <a:solidFill>
                  <a:schemeClr val="tx1"/>
                </a:solidFill>
                <a:latin typeface="Arial" pitchFamily="34" charset="0"/>
                <a:cs typeface="Arial" pitchFamily="34" charset="0"/>
              </a:rPr>
              <a:t>supply?</a:t>
            </a:r>
          </a:p>
        </p:txBody>
      </p:sp>
      <p:sp>
        <p:nvSpPr>
          <p:cNvPr id="15363" name="Rectangle 3"/>
          <p:cNvSpPr>
            <a:spLocks noGrp="1" noChangeArrowheads="1"/>
          </p:cNvSpPr>
          <p:nvPr>
            <p:ph type="body" idx="1"/>
          </p:nvPr>
        </p:nvSpPr>
        <p:spPr>
          <a:xfrm>
            <a:off x="457200" y="980728"/>
            <a:ext cx="8229600" cy="4810539"/>
          </a:xfrm>
        </p:spPr>
        <p:txBody>
          <a:bodyPr>
            <a:normAutofit fontScale="25000" lnSpcReduction="20000"/>
          </a:bodyPr>
          <a:lstStyle/>
          <a:p>
            <a:pPr>
              <a:buNone/>
            </a:pPr>
            <a:endParaRPr lang="en-GB" sz="1200" dirty="0" smtClean="0"/>
          </a:p>
          <a:p>
            <a:pPr marL="88900" indent="20638">
              <a:buNone/>
            </a:pPr>
            <a:r>
              <a:rPr lang="en-GB" sz="8000" b="1" i="1" dirty="0" smtClean="0">
                <a:solidFill>
                  <a:schemeClr val="accent4"/>
                </a:solidFill>
                <a:latin typeface="Arial" pitchFamily="34" charset="0"/>
                <a:cs typeface="Arial" pitchFamily="34" charset="0"/>
              </a:rPr>
              <a:t>Internal supply is affected by various factors including:</a:t>
            </a:r>
          </a:p>
          <a:p>
            <a:pPr marL="88900" indent="20638">
              <a:buNone/>
            </a:pPr>
            <a:endParaRPr lang="en-GB" sz="4000" b="1" i="1" dirty="0" smtClean="0">
              <a:solidFill>
                <a:srgbClr val="FF0000"/>
              </a:solidFill>
              <a:latin typeface="Arial" pitchFamily="34" charset="0"/>
              <a:cs typeface="Arial" pitchFamily="34" charset="0"/>
            </a:endParaRPr>
          </a:p>
          <a:p>
            <a:pPr marL="88900" indent="20638">
              <a:buNone/>
            </a:pPr>
            <a:r>
              <a:rPr lang="en-GB" sz="8000" b="1" i="1" dirty="0" smtClean="0">
                <a:solidFill>
                  <a:schemeClr val="accent4"/>
                </a:solidFill>
                <a:latin typeface="Arial" pitchFamily="34" charset="0"/>
                <a:cs typeface="Arial" pitchFamily="34" charset="0"/>
              </a:rPr>
              <a:t>Exits</a:t>
            </a:r>
            <a:r>
              <a:rPr lang="en-GB" sz="8000" b="1" i="1" dirty="0" smtClean="0">
                <a:solidFill>
                  <a:srgbClr val="FF0000"/>
                </a:solidFill>
                <a:latin typeface="Arial" pitchFamily="34" charset="0"/>
                <a:cs typeface="Arial" pitchFamily="34" charset="0"/>
              </a:rPr>
              <a:t>  </a:t>
            </a:r>
            <a:r>
              <a:rPr lang="en-GB" sz="8000" dirty="0" smtClean="0">
                <a:latin typeface="Arial" pitchFamily="34" charset="0"/>
                <a:cs typeface="Arial" pitchFamily="34" charset="0"/>
              </a:rPr>
              <a:t>i.e. staff leaving the organisation because of:</a:t>
            </a:r>
          </a:p>
          <a:p>
            <a:pPr marL="88900" indent="20638">
              <a:buFont typeface="Wingdings" pitchFamily="2" charset="2"/>
              <a:buChar char="§"/>
            </a:pPr>
            <a:r>
              <a:rPr lang="en-GB" sz="8000" dirty="0" smtClean="0">
                <a:latin typeface="Arial" pitchFamily="34" charset="0"/>
                <a:cs typeface="Arial" pitchFamily="34" charset="0"/>
              </a:rPr>
              <a:t>  resignations, dismissal, retirement, sickness</a:t>
            </a:r>
          </a:p>
          <a:p>
            <a:pPr marL="88900" indent="20638">
              <a:buNone/>
            </a:pPr>
            <a:endParaRPr lang="en-GB" sz="4000" dirty="0" smtClean="0">
              <a:latin typeface="Arial" pitchFamily="34" charset="0"/>
              <a:cs typeface="Arial" pitchFamily="34" charset="0"/>
            </a:endParaRPr>
          </a:p>
          <a:p>
            <a:pPr marL="88900" indent="20638">
              <a:buNone/>
            </a:pPr>
            <a:r>
              <a:rPr lang="en-GB" sz="8000" dirty="0" smtClean="0">
                <a:latin typeface="Arial" pitchFamily="34" charset="0"/>
                <a:cs typeface="Arial" pitchFamily="34" charset="0"/>
              </a:rPr>
              <a:t>Reasons why people leave may be ascertained via qualitative measures to assess turnover including:</a:t>
            </a:r>
          </a:p>
          <a:p>
            <a:pPr marL="88900" indent="20638">
              <a:buFont typeface="Wingdings" pitchFamily="2" charset="2"/>
              <a:buChar char="§"/>
            </a:pPr>
            <a:r>
              <a:rPr lang="en-GB" sz="8000" dirty="0" smtClean="0">
                <a:latin typeface="Arial" pitchFamily="34" charset="0"/>
                <a:cs typeface="Arial" pitchFamily="34" charset="0"/>
              </a:rPr>
              <a:t>   exit interviews &amp; questionnaires, attitude surveys	</a:t>
            </a:r>
          </a:p>
          <a:p>
            <a:pPr marL="88900" indent="20638">
              <a:buNone/>
            </a:pPr>
            <a:endParaRPr lang="en-GB" sz="8000" dirty="0" smtClean="0">
              <a:latin typeface="Arial" pitchFamily="34" charset="0"/>
              <a:cs typeface="Arial" pitchFamily="34" charset="0"/>
            </a:endParaRPr>
          </a:p>
          <a:p>
            <a:pPr marL="88900" indent="20638">
              <a:lnSpc>
                <a:spcPct val="90000"/>
              </a:lnSpc>
              <a:buNone/>
            </a:pPr>
            <a:r>
              <a:rPr lang="en-GB" sz="8000" b="1" i="1" dirty="0" smtClean="0">
                <a:solidFill>
                  <a:schemeClr val="accent4"/>
                </a:solidFill>
                <a:latin typeface="Arial" pitchFamily="34" charset="0"/>
                <a:cs typeface="Arial" pitchFamily="34" charset="0"/>
              </a:rPr>
              <a:t>Internal movements, workforce skills, personal attributes:</a:t>
            </a:r>
          </a:p>
          <a:p>
            <a:pPr marL="88900" indent="20638">
              <a:lnSpc>
                <a:spcPct val="90000"/>
              </a:lnSpc>
              <a:buFont typeface="Wingdings" pitchFamily="2" charset="2"/>
              <a:buChar char="§"/>
            </a:pPr>
            <a:r>
              <a:rPr lang="en-GB" sz="8000" dirty="0" smtClean="0">
                <a:latin typeface="Arial" pitchFamily="34" charset="0"/>
                <a:cs typeface="Arial" pitchFamily="34" charset="0"/>
              </a:rPr>
              <a:t>  promotion, career progression or other movements</a:t>
            </a:r>
          </a:p>
          <a:p>
            <a:pPr marL="88900" indent="20638">
              <a:lnSpc>
                <a:spcPct val="90000"/>
              </a:lnSpc>
              <a:buFont typeface="Wingdings" pitchFamily="2" charset="2"/>
              <a:buChar char="§"/>
            </a:pPr>
            <a:r>
              <a:rPr lang="en-GB" sz="8000" dirty="0" smtClean="0">
                <a:latin typeface="Arial" pitchFamily="34" charset="0"/>
                <a:cs typeface="Arial" pitchFamily="34" charset="0"/>
              </a:rPr>
              <a:t>  individual ability,  nature &amp; level of skills</a:t>
            </a:r>
          </a:p>
          <a:p>
            <a:pPr marL="88900" indent="20638">
              <a:lnSpc>
                <a:spcPct val="90000"/>
              </a:lnSpc>
              <a:buFont typeface="Wingdings" pitchFamily="2" charset="2"/>
              <a:buChar char="§"/>
            </a:pPr>
            <a:r>
              <a:rPr lang="en-GB" sz="8000" dirty="0" smtClean="0">
                <a:latin typeface="Arial" pitchFamily="34" charset="0"/>
                <a:cs typeface="Arial" pitchFamily="34" charset="0"/>
              </a:rPr>
              <a:t>  attitudes, versatility, flexibility, </a:t>
            </a:r>
          </a:p>
          <a:p>
            <a:pPr marL="88900" indent="20638">
              <a:lnSpc>
                <a:spcPct val="90000"/>
              </a:lnSpc>
              <a:buFont typeface="Wingdings" pitchFamily="2" charset="2"/>
              <a:buChar char="§"/>
            </a:pPr>
            <a:r>
              <a:rPr lang="en-GB" sz="8000" dirty="0" smtClean="0">
                <a:latin typeface="Arial" pitchFamily="34" charset="0"/>
                <a:cs typeface="Arial" pitchFamily="34" charset="0"/>
              </a:rPr>
              <a:t>  motivation &amp; performance </a:t>
            </a:r>
          </a:p>
          <a:p>
            <a:pPr marL="88900" indent="20638">
              <a:lnSpc>
                <a:spcPct val="90000"/>
              </a:lnSpc>
              <a:buNone/>
            </a:pPr>
            <a:endParaRPr lang="en-GB" sz="8000" dirty="0" smtClean="0">
              <a:latin typeface="Arial" pitchFamily="34" charset="0"/>
              <a:cs typeface="Arial" pitchFamily="34" charset="0"/>
            </a:endParaRPr>
          </a:p>
          <a:p>
            <a:pPr marL="88900" indent="20638">
              <a:lnSpc>
                <a:spcPct val="90000"/>
              </a:lnSpc>
              <a:buNone/>
            </a:pPr>
            <a:r>
              <a:rPr lang="en-GB" sz="8000" dirty="0" smtClean="0">
                <a:latin typeface="Arial" pitchFamily="34" charset="0"/>
                <a:cs typeface="Arial" pitchFamily="34" charset="0"/>
              </a:rPr>
              <a:t>Skills audits/scans of internal movements e.g. increase in ranks or grade, performance monitoring important </a:t>
            </a:r>
          </a:p>
          <a:p>
            <a:pPr marL="88900" indent="20638">
              <a:lnSpc>
                <a:spcPct val="90000"/>
              </a:lnSpc>
              <a:buNone/>
            </a:pPr>
            <a:endParaRPr lang="en-GB" sz="8000" dirty="0" smtClean="0">
              <a:latin typeface="Arial" pitchFamily="34" charset="0"/>
              <a:cs typeface="Arial" pitchFamily="34" charset="0"/>
            </a:endParaRPr>
          </a:p>
          <a:p>
            <a:pPr marL="901700" lvl="1" indent="-812800">
              <a:buNone/>
            </a:pPr>
            <a:endParaRPr lang="en-GB" sz="4600" dirty="0" smtClean="0">
              <a:latin typeface="Arial" pitchFamily="34" charset="0"/>
              <a:cs typeface="Arial" pitchFamily="34" charset="0"/>
            </a:endParaRPr>
          </a:p>
          <a:p>
            <a:pPr marL="901700" lvl="1" indent="-509588">
              <a:buFont typeface="Wingdings" pitchFamily="2" charset="2"/>
              <a:buChar char="Ø"/>
            </a:pPr>
            <a:endParaRPr lang="en-GB" sz="2200" dirty="0" smtClean="0">
              <a:latin typeface="Arial" pitchFamily="34" charset="0"/>
              <a:cs typeface="Arial" pitchFamily="34" charset="0"/>
            </a:endParaRPr>
          </a:p>
          <a:p>
            <a:pPr marL="901700" lvl="1" indent="-509588">
              <a:buNone/>
            </a:pPr>
            <a:r>
              <a:rPr lang="en-GB" sz="2200" dirty="0" smtClean="0">
                <a:latin typeface="Arial" pitchFamily="34" charset="0"/>
                <a:cs typeface="Arial" pitchFamily="34" charset="0"/>
              </a:rPr>
              <a:t>	</a:t>
            </a:r>
          </a:p>
        </p:txBody>
      </p:sp>
      <p:sp>
        <p:nvSpPr>
          <p:cNvPr id="5" name="Slide Number Placeholder 4"/>
          <p:cNvSpPr>
            <a:spLocks noGrp="1"/>
          </p:cNvSpPr>
          <p:nvPr>
            <p:ph type="sldNum" sz="quarter" idx="12"/>
          </p:nvPr>
        </p:nvSpPr>
        <p:spPr/>
        <p:txBody>
          <a:bodyPr/>
          <a:lstStyle/>
          <a:p>
            <a:fld id="{97503B6A-4DA5-4756-B58A-8B28CBAE0F46}" type="slidenum">
              <a:rPr lang="en-GB" smtClean="0"/>
              <a:pPr/>
              <a:t>12</a:t>
            </a:fld>
            <a:endParaRPr lang="en-GB" dirty="0"/>
          </a:p>
        </p:txBody>
      </p:sp>
    </p:spTree>
    <p:extLst>
      <p:ext uri="{BB962C8B-B14F-4D97-AF65-F5344CB8AC3E}">
        <p14:creationId xmlns:p14="http://schemas.microsoft.com/office/powerpoint/2010/main" val="213984175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6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363">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5363">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36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5363">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5363">
                                            <p:txEl>
                                              <p:pRg st="10" end="1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5363">
                                            <p:txEl>
                                              <p:pRg st="11" end="1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5363">
                                            <p:txEl>
                                              <p:pRg st="12" end="1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5363">
                                            <p:txEl>
                                              <p:pRg st="13" end="1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36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67544" y="332656"/>
            <a:ext cx="8229600" cy="864096"/>
          </a:xfrm>
          <a:noFill/>
        </p:spPr>
        <p:txBody>
          <a:bodyPr>
            <a:normAutofit/>
          </a:bodyPr>
          <a:lstStyle/>
          <a:p>
            <a:pPr algn="l"/>
            <a:r>
              <a:rPr lang="en-GB" sz="2400" dirty="0" smtClean="0">
                <a:solidFill>
                  <a:schemeClr val="tx1"/>
                </a:solidFill>
                <a:latin typeface="Arial" pitchFamily="34" charset="0"/>
                <a:cs typeface="Arial" pitchFamily="34" charset="0"/>
              </a:rPr>
              <a:t>Supply issues: factors affecting </a:t>
            </a:r>
            <a:r>
              <a:rPr lang="en-GB" sz="2400" b="1" i="1" dirty="0" smtClean="0">
                <a:solidFill>
                  <a:schemeClr val="accent4"/>
                </a:solidFill>
                <a:latin typeface="Arial" pitchFamily="34" charset="0"/>
                <a:cs typeface="Arial" pitchFamily="34" charset="0"/>
              </a:rPr>
              <a:t>external</a:t>
            </a:r>
            <a:r>
              <a:rPr lang="en-GB" sz="2400" i="1" dirty="0" smtClean="0">
                <a:solidFill>
                  <a:srgbClr val="FF0000"/>
                </a:solidFill>
                <a:latin typeface="Arial" pitchFamily="34" charset="0"/>
                <a:cs typeface="Arial" pitchFamily="34" charset="0"/>
              </a:rPr>
              <a:t> </a:t>
            </a:r>
            <a:r>
              <a:rPr lang="en-GB" sz="2400" dirty="0" smtClean="0">
                <a:solidFill>
                  <a:schemeClr val="tx1"/>
                </a:solidFill>
                <a:latin typeface="Arial" pitchFamily="34" charset="0"/>
                <a:cs typeface="Arial" pitchFamily="34" charset="0"/>
              </a:rPr>
              <a:t>supply? </a:t>
            </a:r>
          </a:p>
        </p:txBody>
      </p:sp>
      <p:sp>
        <p:nvSpPr>
          <p:cNvPr id="4" name="Content Placeholder 3"/>
          <p:cNvSpPr>
            <a:spLocks noGrp="1"/>
          </p:cNvSpPr>
          <p:nvPr>
            <p:ph sz="quarter" idx="2"/>
          </p:nvPr>
        </p:nvSpPr>
        <p:spPr>
          <a:xfrm>
            <a:off x="395536" y="1412776"/>
            <a:ext cx="4040188" cy="4248472"/>
          </a:xfrm>
        </p:spPr>
        <p:txBody>
          <a:bodyPr>
            <a:normAutofit fontScale="70000" lnSpcReduction="20000"/>
          </a:bodyPr>
          <a:lstStyle/>
          <a:p>
            <a:pPr marL="533400" indent="-423863">
              <a:buFont typeface="Wingdings" pitchFamily="2" charset="2"/>
              <a:buChar char="Ø"/>
            </a:pPr>
            <a:r>
              <a:rPr lang="en-GB" sz="3200" dirty="0" smtClean="0">
                <a:latin typeface="Arial" pitchFamily="34" charset="0"/>
                <a:cs typeface="Arial" pitchFamily="34" charset="0"/>
              </a:rPr>
              <a:t>Demographics e.g. age profile of workforce, gender balance etc </a:t>
            </a:r>
          </a:p>
          <a:p>
            <a:pPr marL="533400" indent="-423863">
              <a:buFont typeface="Wingdings" pitchFamily="2" charset="2"/>
              <a:buChar char="Ø"/>
            </a:pPr>
            <a:endParaRPr lang="en-GB" sz="2300" dirty="0" smtClean="0">
              <a:latin typeface="Arial" pitchFamily="34" charset="0"/>
              <a:cs typeface="Arial" pitchFamily="34" charset="0"/>
            </a:endParaRPr>
          </a:p>
          <a:p>
            <a:pPr marL="533400" indent="-423863">
              <a:buFont typeface="Wingdings" pitchFamily="2" charset="2"/>
              <a:buChar char="Ø"/>
            </a:pPr>
            <a:r>
              <a:rPr lang="en-GB" sz="3200" dirty="0" smtClean="0">
                <a:latin typeface="Arial" pitchFamily="34" charset="0"/>
                <a:cs typeface="Arial" pitchFamily="34" charset="0"/>
              </a:rPr>
              <a:t>Labour market trends e.g. unemployment levels, immigration &amp; emigration etc</a:t>
            </a:r>
          </a:p>
          <a:p>
            <a:pPr marL="533400" indent="-423863">
              <a:buFont typeface="Wingdings" pitchFamily="2" charset="2"/>
              <a:buChar char="Ø"/>
            </a:pPr>
            <a:endParaRPr lang="en-GB" sz="2300" dirty="0" smtClean="0">
              <a:latin typeface="Arial" pitchFamily="34" charset="0"/>
              <a:cs typeface="Arial" pitchFamily="34" charset="0"/>
            </a:endParaRPr>
          </a:p>
          <a:p>
            <a:pPr marL="533400" indent="-423863">
              <a:buFont typeface="Wingdings" pitchFamily="2" charset="2"/>
              <a:buChar char="Ø"/>
            </a:pPr>
            <a:r>
              <a:rPr lang="en-GB" sz="3200" dirty="0" smtClean="0">
                <a:latin typeface="Arial" pitchFamily="34" charset="0"/>
                <a:cs typeface="Arial" pitchFamily="34" charset="0"/>
              </a:rPr>
              <a:t>Economic cycle</a:t>
            </a:r>
          </a:p>
          <a:p>
            <a:pPr marL="533400" indent="-423863">
              <a:buFont typeface="Wingdings" pitchFamily="2" charset="2"/>
              <a:buChar char="Ø"/>
            </a:pPr>
            <a:endParaRPr lang="en-GB" sz="2300" dirty="0" smtClean="0">
              <a:latin typeface="Arial" pitchFamily="34" charset="0"/>
              <a:cs typeface="Arial" pitchFamily="34" charset="0"/>
            </a:endParaRPr>
          </a:p>
          <a:p>
            <a:pPr marL="533400" indent="-423863">
              <a:buFont typeface="Wingdings" pitchFamily="2" charset="2"/>
              <a:buChar char="Ø"/>
            </a:pPr>
            <a:r>
              <a:rPr lang="en-GB" sz="3200" dirty="0" smtClean="0">
                <a:latin typeface="Arial" pitchFamily="34" charset="0"/>
                <a:cs typeface="Arial" pitchFamily="34" charset="0"/>
              </a:rPr>
              <a:t>Education output</a:t>
            </a:r>
          </a:p>
          <a:p>
            <a:pPr marL="533400" indent="-423863">
              <a:buFont typeface="Wingdings" pitchFamily="2" charset="2"/>
              <a:buChar char="Ø"/>
            </a:pPr>
            <a:endParaRPr lang="en-GB" sz="2300" dirty="0" smtClean="0">
              <a:latin typeface="Arial" pitchFamily="34" charset="0"/>
              <a:cs typeface="Arial" pitchFamily="34" charset="0"/>
            </a:endParaRPr>
          </a:p>
          <a:p>
            <a:pPr marL="533400" indent="-423863">
              <a:buFont typeface="Wingdings" pitchFamily="2" charset="2"/>
              <a:buChar char="Ø"/>
            </a:pPr>
            <a:r>
              <a:rPr lang="en-GB" sz="3200" dirty="0" smtClean="0">
                <a:latin typeface="Arial" pitchFamily="34" charset="0"/>
                <a:cs typeface="Arial" pitchFamily="34" charset="0"/>
              </a:rPr>
              <a:t>Legislation</a:t>
            </a:r>
          </a:p>
          <a:p>
            <a:pPr marL="533400" indent="-423863">
              <a:buFont typeface="Wingdings" pitchFamily="2" charset="2"/>
              <a:buChar char="Ø"/>
            </a:pPr>
            <a:endParaRPr lang="en-GB" sz="2900" dirty="0" smtClean="0">
              <a:latin typeface="Arial" pitchFamily="34" charset="0"/>
              <a:cs typeface="Arial" pitchFamily="34" charset="0"/>
            </a:endParaRPr>
          </a:p>
          <a:p>
            <a:pPr marL="533400" indent="-423863">
              <a:buFont typeface="Wingdings" pitchFamily="2" charset="2"/>
              <a:buChar char="Ø"/>
            </a:pPr>
            <a:endParaRPr lang="en-GB" sz="2900" dirty="0" smtClean="0">
              <a:latin typeface="Arial" pitchFamily="34" charset="0"/>
              <a:cs typeface="Arial" pitchFamily="34" charset="0"/>
            </a:endParaRPr>
          </a:p>
          <a:p>
            <a:pPr marL="355600" indent="-246063">
              <a:buFont typeface="Wingdings" pitchFamily="2" charset="2"/>
              <a:buChar char="Ø"/>
            </a:pPr>
            <a:endParaRPr lang="en-GB" sz="2900" dirty="0" smtClean="0">
              <a:latin typeface="Arial" pitchFamily="34" charset="0"/>
              <a:cs typeface="Arial" pitchFamily="34" charset="0"/>
            </a:endParaRPr>
          </a:p>
          <a:p>
            <a:endParaRPr lang="en-GB" dirty="0" smtClean="0">
              <a:latin typeface="Arial" pitchFamily="34" charset="0"/>
              <a:cs typeface="Arial" pitchFamily="34" charset="0"/>
            </a:endParaRPr>
          </a:p>
          <a:p>
            <a:endParaRPr lang="en-GB" dirty="0"/>
          </a:p>
        </p:txBody>
      </p:sp>
      <p:sp>
        <p:nvSpPr>
          <p:cNvPr id="6" name="Content Placeholder 5"/>
          <p:cNvSpPr>
            <a:spLocks noGrp="1"/>
          </p:cNvSpPr>
          <p:nvPr>
            <p:ph sz="quarter" idx="4"/>
          </p:nvPr>
        </p:nvSpPr>
        <p:spPr>
          <a:xfrm>
            <a:off x="4427984" y="1412776"/>
            <a:ext cx="4185791" cy="4248472"/>
          </a:xfrm>
        </p:spPr>
        <p:txBody>
          <a:bodyPr>
            <a:normAutofit/>
          </a:bodyPr>
          <a:lstStyle/>
          <a:p>
            <a:pPr marL="533400" indent="-444500">
              <a:buFont typeface="Wingdings" pitchFamily="2" charset="2"/>
              <a:buChar char="Ø"/>
            </a:pPr>
            <a:r>
              <a:rPr lang="en-GB" sz="2200" dirty="0" smtClean="0">
                <a:latin typeface="Arial" pitchFamily="34" charset="0"/>
                <a:cs typeface="Arial" pitchFamily="34" charset="0"/>
              </a:rPr>
              <a:t>Political environment</a:t>
            </a:r>
          </a:p>
          <a:p>
            <a:pPr marL="533400" indent="-444500">
              <a:buNone/>
            </a:pPr>
            <a:endParaRPr lang="en-GB" sz="1600" dirty="0" smtClean="0">
              <a:latin typeface="Arial" pitchFamily="34" charset="0"/>
              <a:cs typeface="Arial" pitchFamily="34" charset="0"/>
            </a:endParaRPr>
          </a:p>
          <a:p>
            <a:pPr marL="533400" indent="-444500">
              <a:buFont typeface="Wingdings" pitchFamily="2" charset="2"/>
              <a:buChar char="Ø"/>
            </a:pPr>
            <a:r>
              <a:rPr lang="en-GB" sz="2200" dirty="0" smtClean="0">
                <a:latin typeface="Arial" pitchFamily="34" charset="0"/>
                <a:cs typeface="Arial" pitchFamily="34" charset="0"/>
              </a:rPr>
              <a:t>Competitor behaviour</a:t>
            </a:r>
          </a:p>
          <a:p>
            <a:pPr marL="533400" indent="-444500">
              <a:buNone/>
            </a:pPr>
            <a:endParaRPr lang="en-GB" sz="1600" dirty="0" smtClean="0">
              <a:latin typeface="Arial" pitchFamily="34" charset="0"/>
              <a:cs typeface="Arial" pitchFamily="34" charset="0"/>
            </a:endParaRPr>
          </a:p>
          <a:p>
            <a:pPr marL="533400" indent="-444500">
              <a:buFont typeface="Wingdings" pitchFamily="2" charset="2"/>
              <a:buChar char="Ø"/>
            </a:pPr>
            <a:r>
              <a:rPr lang="en-GB" sz="2200" dirty="0" smtClean="0">
                <a:latin typeface="Arial" pitchFamily="34" charset="0"/>
                <a:cs typeface="Arial" pitchFamily="34" charset="0"/>
              </a:rPr>
              <a:t>Enhanced customer &amp; workforce expectations</a:t>
            </a:r>
          </a:p>
          <a:p>
            <a:pPr marL="533400" indent="-444500">
              <a:buNone/>
            </a:pPr>
            <a:endParaRPr lang="en-GB" sz="1600" dirty="0" smtClean="0">
              <a:latin typeface="Arial" pitchFamily="34" charset="0"/>
              <a:cs typeface="Arial" pitchFamily="34" charset="0"/>
            </a:endParaRPr>
          </a:p>
          <a:p>
            <a:pPr marL="533400" indent="-444500">
              <a:buFont typeface="Wingdings" pitchFamily="2" charset="2"/>
              <a:buChar char="Ø"/>
            </a:pPr>
            <a:r>
              <a:rPr lang="en-GB" sz="2200" dirty="0" smtClean="0">
                <a:latin typeface="Arial" pitchFamily="34" charset="0"/>
                <a:cs typeface="Arial" pitchFamily="34" charset="0"/>
              </a:rPr>
              <a:t>Location</a:t>
            </a:r>
          </a:p>
          <a:p>
            <a:pPr marL="533400" indent="-444500">
              <a:buNone/>
            </a:pPr>
            <a:endParaRPr lang="en-GB" sz="1600" dirty="0" smtClean="0">
              <a:latin typeface="Arial" pitchFamily="34" charset="0"/>
              <a:cs typeface="Arial" pitchFamily="34" charset="0"/>
            </a:endParaRPr>
          </a:p>
          <a:p>
            <a:pPr marL="533400" indent="-444500">
              <a:buFont typeface="Wingdings" pitchFamily="2" charset="2"/>
              <a:buChar char="Ø"/>
            </a:pPr>
            <a:r>
              <a:rPr lang="en-GB" sz="2200" dirty="0" smtClean="0">
                <a:latin typeface="Arial" pitchFamily="34" charset="0"/>
                <a:cs typeface="Arial" pitchFamily="34" charset="0"/>
              </a:rPr>
              <a:t>Transport links</a:t>
            </a:r>
          </a:p>
          <a:p>
            <a:pPr marL="533400" indent="-444500">
              <a:buNone/>
            </a:pPr>
            <a:endParaRPr lang="en-GB" sz="1600" dirty="0" smtClean="0">
              <a:latin typeface="Arial" pitchFamily="34" charset="0"/>
              <a:cs typeface="Arial" pitchFamily="34" charset="0"/>
            </a:endParaRPr>
          </a:p>
          <a:p>
            <a:pPr marL="533400" indent="-444500">
              <a:buFont typeface="Wingdings" pitchFamily="2" charset="2"/>
              <a:buChar char="Ø"/>
            </a:pPr>
            <a:r>
              <a:rPr lang="en-GB" sz="2200" dirty="0" smtClean="0">
                <a:latin typeface="Arial" pitchFamily="34" charset="0"/>
                <a:cs typeface="Arial" pitchFamily="34" charset="0"/>
              </a:rPr>
              <a:t>Technological change </a:t>
            </a:r>
          </a:p>
          <a:p>
            <a:pPr marL="533400" indent="-444500">
              <a:buFont typeface="Wingdings" pitchFamily="2" charset="2"/>
              <a:buChar char="Ø"/>
            </a:pPr>
            <a:endParaRPr lang="en-GB" sz="2000" dirty="0" smtClean="0">
              <a:latin typeface="Arial" pitchFamily="34" charset="0"/>
              <a:cs typeface="Arial" pitchFamily="34" charset="0"/>
            </a:endParaRPr>
          </a:p>
        </p:txBody>
      </p:sp>
      <p:sp>
        <p:nvSpPr>
          <p:cNvPr id="7" name="Slide Number Placeholder 6"/>
          <p:cNvSpPr>
            <a:spLocks noGrp="1"/>
          </p:cNvSpPr>
          <p:nvPr>
            <p:ph type="sldNum" sz="quarter" idx="12"/>
          </p:nvPr>
        </p:nvSpPr>
        <p:spPr/>
        <p:txBody>
          <a:bodyPr/>
          <a:lstStyle/>
          <a:p>
            <a:fld id="{97503B6A-4DA5-4756-B58A-8B28CBAE0F46}" type="slidenum">
              <a:rPr lang="en-GB" smtClean="0"/>
              <a:pPr/>
              <a:t>13</a:t>
            </a:fld>
            <a:endParaRPr lang="en-GB" dirty="0"/>
          </a:p>
        </p:txBody>
      </p:sp>
    </p:spTree>
    <p:extLst>
      <p:ext uri="{BB962C8B-B14F-4D97-AF65-F5344CB8AC3E}">
        <p14:creationId xmlns:p14="http://schemas.microsoft.com/office/powerpoint/2010/main" val="30102414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wipe(up)">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wipe(up)">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wipe(up)">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animEffect transition="in" filter="wipe(up)">
                                      <p:cBhvr>
                                        <p:cTn id="27" dur="500"/>
                                        <p:tgtEl>
                                          <p:spTgt spid="4">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6">
                                            <p:txEl>
                                              <p:pRg st="0" end="0"/>
                                            </p:txEl>
                                          </p:spTgt>
                                        </p:tgtEl>
                                        <p:attrNameLst>
                                          <p:attrName>style.visibility</p:attrName>
                                        </p:attrNameLst>
                                      </p:cBhvr>
                                      <p:to>
                                        <p:strVal val="visible"/>
                                      </p:to>
                                    </p:set>
                                    <p:animEffect transition="in" filter="wipe(up)">
                                      <p:cBhvr>
                                        <p:cTn id="32" dur="500"/>
                                        <p:tgtEl>
                                          <p:spTgt spid="6">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6">
                                            <p:txEl>
                                              <p:pRg st="2" end="2"/>
                                            </p:txEl>
                                          </p:spTgt>
                                        </p:tgtEl>
                                        <p:attrNameLst>
                                          <p:attrName>style.visibility</p:attrName>
                                        </p:attrNameLst>
                                      </p:cBhvr>
                                      <p:to>
                                        <p:strVal val="visible"/>
                                      </p:to>
                                    </p:set>
                                    <p:animEffect transition="in" filter="wipe(up)">
                                      <p:cBhvr>
                                        <p:cTn id="37" dur="500"/>
                                        <p:tgtEl>
                                          <p:spTgt spid="6">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6">
                                            <p:txEl>
                                              <p:pRg st="4" end="4"/>
                                            </p:txEl>
                                          </p:spTgt>
                                        </p:tgtEl>
                                        <p:attrNameLst>
                                          <p:attrName>style.visibility</p:attrName>
                                        </p:attrNameLst>
                                      </p:cBhvr>
                                      <p:to>
                                        <p:strVal val="visible"/>
                                      </p:to>
                                    </p:set>
                                    <p:animEffect transition="in" filter="wipe(up)">
                                      <p:cBhvr>
                                        <p:cTn id="42" dur="5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6">
                                            <p:txEl>
                                              <p:pRg st="6" end="6"/>
                                            </p:txEl>
                                          </p:spTgt>
                                        </p:tgtEl>
                                        <p:attrNameLst>
                                          <p:attrName>style.visibility</p:attrName>
                                        </p:attrNameLst>
                                      </p:cBhvr>
                                      <p:to>
                                        <p:strVal val="visible"/>
                                      </p:to>
                                    </p:set>
                                    <p:animEffect transition="in" filter="wipe(up)">
                                      <p:cBhvr>
                                        <p:cTn id="47" dur="500"/>
                                        <p:tgtEl>
                                          <p:spTgt spid="6">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6">
                                            <p:txEl>
                                              <p:pRg st="8" end="8"/>
                                            </p:txEl>
                                          </p:spTgt>
                                        </p:tgtEl>
                                        <p:attrNameLst>
                                          <p:attrName>style.visibility</p:attrName>
                                        </p:attrNameLst>
                                      </p:cBhvr>
                                      <p:to>
                                        <p:strVal val="visible"/>
                                      </p:to>
                                    </p:set>
                                    <p:animEffect transition="in" filter="wipe(up)">
                                      <p:cBhvr>
                                        <p:cTn id="52" dur="500"/>
                                        <p:tgtEl>
                                          <p:spTgt spid="6">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1" fill="hold" grpId="0" nodeType="clickEffect">
                                  <p:stCondLst>
                                    <p:cond delay="0"/>
                                  </p:stCondLst>
                                  <p:childTnLst>
                                    <p:set>
                                      <p:cBhvr>
                                        <p:cTn id="56" dur="1" fill="hold">
                                          <p:stCondLst>
                                            <p:cond delay="0"/>
                                          </p:stCondLst>
                                        </p:cTn>
                                        <p:tgtEl>
                                          <p:spTgt spid="6">
                                            <p:txEl>
                                              <p:pRg st="10" end="10"/>
                                            </p:txEl>
                                          </p:spTgt>
                                        </p:tgtEl>
                                        <p:attrNameLst>
                                          <p:attrName>style.visibility</p:attrName>
                                        </p:attrNameLst>
                                      </p:cBhvr>
                                      <p:to>
                                        <p:strVal val="visible"/>
                                      </p:to>
                                    </p:set>
                                    <p:animEffect transition="in" filter="wipe(up)">
                                      <p:cBhvr>
                                        <p:cTn id="57" dur="500"/>
                                        <p:tgtEl>
                                          <p:spTgt spid="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600" dirty="0" smtClean="0">
                <a:solidFill>
                  <a:schemeClr val="tx2"/>
                </a:solidFill>
              </a:rPr>
              <a:t>LO1: Reconciling Supply and Demand</a:t>
            </a:r>
            <a:endParaRPr lang="en-GB" sz="3600" dirty="0">
              <a:solidFill>
                <a:schemeClr val="tx2"/>
              </a:solidFill>
            </a:endParaRPr>
          </a:p>
        </p:txBody>
      </p:sp>
      <p:graphicFrame>
        <p:nvGraphicFramePr>
          <p:cNvPr id="4" name="Content Placeholder 5"/>
          <p:cNvGraphicFramePr>
            <a:graphicFrameLocks noGrp="1"/>
          </p:cNvGraphicFramePr>
          <p:nvPr>
            <p:extLst>
              <p:ext uri="{D42A27DB-BD31-4B8C-83A1-F6EECF244321}">
                <p14:modId xmlns:p14="http://schemas.microsoft.com/office/powerpoint/2010/main" val="871135729"/>
              </p:ext>
            </p:extLst>
          </p:nvPr>
        </p:nvGraphicFramePr>
        <p:xfrm>
          <a:off x="433670" y="404664"/>
          <a:ext cx="822960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noChangeArrowheads="1"/>
          </p:cNvPicPr>
          <p:nvPr/>
        </p:nvPicPr>
        <p:blipFill>
          <a:blip r:embed="rId8" cstate="print"/>
          <a:srcRect/>
          <a:stretch>
            <a:fillRect/>
          </a:stretch>
        </p:blipFill>
        <p:spPr bwMode="auto">
          <a:xfrm>
            <a:off x="3841576" y="1672721"/>
            <a:ext cx="1190625" cy="2065386"/>
          </a:xfrm>
          <a:prstGeom prst="rect">
            <a:avLst/>
          </a:prstGeom>
          <a:noFill/>
          <a:ln w="9525">
            <a:noFill/>
            <a:miter lim="800000"/>
            <a:headEnd/>
            <a:tailEnd/>
          </a:ln>
        </p:spPr>
      </p:pic>
      <p:sp>
        <p:nvSpPr>
          <p:cNvPr id="3" name="TextBox 2"/>
          <p:cNvSpPr txBox="1"/>
          <p:nvPr/>
        </p:nvSpPr>
        <p:spPr>
          <a:xfrm>
            <a:off x="457200" y="3863694"/>
            <a:ext cx="8206070" cy="1569660"/>
          </a:xfrm>
          <a:prstGeom prst="rect">
            <a:avLst/>
          </a:prstGeom>
          <a:noFill/>
        </p:spPr>
        <p:txBody>
          <a:bodyPr wrap="square" rtlCol="0">
            <a:spAutoFit/>
          </a:bodyPr>
          <a:lstStyle/>
          <a:p>
            <a:r>
              <a:rPr lang="en-GB" sz="2400" dirty="0" smtClean="0"/>
              <a:t>In groups discuss how organisations can reconcile supply and demand when in a situation where:</a:t>
            </a:r>
          </a:p>
          <a:p>
            <a:pPr marL="285750" indent="-285750">
              <a:buFont typeface="Arial" panose="020B0604020202020204" pitchFamily="34" charset="0"/>
              <a:buChar char="•"/>
            </a:pPr>
            <a:r>
              <a:rPr lang="en-GB" sz="2400" dirty="0" smtClean="0"/>
              <a:t>Demand exceeds supply</a:t>
            </a:r>
          </a:p>
          <a:p>
            <a:pPr marL="285750" indent="-285750">
              <a:buFont typeface="Arial" panose="020B0604020202020204" pitchFamily="34" charset="0"/>
              <a:buChar char="•"/>
            </a:pPr>
            <a:r>
              <a:rPr lang="en-GB" sz="2400" dirty="0" smtClean="0"/>
              <a:t>Supply exceeds demand</a:t>
            </a:r>
            <a:endParaRPr lang="en-GB" sz="2400" dirty="0"/>
          </a:p>
        </p:txBody>
      </p:sp>
      <p:sp>
        <p:nvSpPr>
          <p:cNvPr id="6" name="Slide Number Placeholder 5"/>
          <p:cNvSpPr>
            <a:spLocks noGrp="1"/>
          </p:cNvSpPr>
          <p:nvPr>
            <p:ph type="sldNum" sz="quarter" idx="12"/>
          </p:nvPr>
        </p:nvSpPr>
        <p:spPr/>
        <p:txBody>
          <a:bodyPr/>
          <a:lstStyle/>
          <a:p>
            <a:fld id="{AC82685A-BD3A-4230-8D85-804689F67293}" type="slidenum">
              <a:rPr lang="en-GB" smtClean="0"/>
              <a:t>14</a:t>
            </a:fld>
            <a:endParaRPr lang="en-GB" dirty="0"/>
          </a:p>
        </p:txBody>
      </p:sp>
    </p:spTree>
    <p:extLst>
      <p:ext uri="{BB962C8B-B14F-4D97-AF65-F5344CB8AC3E}">
        <p14:creationId xmlns:p14="http://schemas.microsoft.com/office/powerpoint/2010/main" val="24727258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4" y="1150336"/>
            <a:ext cx="2232248" cy="584775"/>
          </a:xfrm>
          <a:prstGeom prst="rect">
            <a:avLst/>
          </a:prstGeom>
          <a:solidFill>
            <a:schemeClr val="accent4">
              <a:lumMod val="20000"/>
              <a:lumOff val="80000"/>
            </a:schemeClr>
          </a:solidFill>
        </p:spPr>
        <p:txBody>
          <a:bodyPr wrap="square" rtlCol="0">
            <a:spAutoFit/>
          </a:bodyPr>
          <a:lstStyle/>
          <a:p>
            <a:r>
              <a:rPr lang="en-GB" sz="1600" i="1" dirty="0" smtClean="0">
                <a:solidFill>
                  <a:srgbClr val="4910D6"/>
                </a:solidFill>
                <a:latin typeface="Arial" pitchFamily="34" charset="0"/>
                <a:cs typeface="Arial" pitchFamily="34" charset="0"/>
              </a:rPr>
              <a:t>Increase external supply  by:</a:t>
            </a:r>
          </a:p>
        </p:txBody>
      </p:sp>
      <p:sp>
        <p:nvSpPr>
          <p:cNvPr id="4" name="TextBox 3"/>
          <p:cNvSpPr txBox="1"/>
          <p:nvPr/>
        </p:nvSpPr>
        <p:spPr>
          <a:xfrm>
            <a:off x="2987824" y="1078328"/>
            <a:ext cx="5616624" cy="2062103"/>
          </a:xfrm>
          <a:prstGeom prst="rect">
            <a:avLst/>
          </a:prstGeom>
          <a:solidFill>
            <a:schemeClr val="accent4">
              <a:lumMod val="20000"/>
              <a:lumOff val="80000"/>
            </a:schemeClr>
          </a:solidFill>
        </p:spPr>
        <p:txBody>
          <a:bodyPr wrap="square" rtlCol="0">
            <a:spAutoFit/>
          </a:bodyPr>
          <a:lstStyle/>
          <a:p>
            <a:r>
              <a:rPr lang="en-GB" sz="1600" dirty="0" smtClean="0">
                <a:solidFill>
                  <a:srgbClr val="4910D6"/>
                </a:solidFill>
                <a:latin typeface="Arial" pitchFamily="34" charset="0"/>
                <a:cs typeface="Arial" pitchFamily="34" charset="0"/>
              </a:rPr>
              <a:t>Alter recruitment &amp; selection criteria </a:t>
            </a:r>
          </a:p>
          <a:p>
            <a:pPr>
              <a:buFont typeface="Arial" pitchFamily="34" charset="0"/>
              <a:buChar char="•"/>
            </a:pPr>
            <a:r>
              <a:rPr lang="en-GB" sz="1600" dirty="0" smtClean="0">
                <a:latin typeface="Arial" pitchFamily="34" charset="0"/>
                <a:cs typeface="Arial" pitchFamily="34" charset="0"/>
              </a:rPr>
              <a:t> different  ages, gender, ethnic origin</a:t>
            </a:r>
          </a:p>
          <a:p>
            <a:pPr>
              <a:buFont typeface="Arial" pitchFamily="34" charset="0"/>
              <a:buChar char="•"/>
            </a:pPr>
            <a:r>
              <a:rPr lang="en-GB" sz="1600" dirty="0" smtClean="0">
                <a:latin typeface="Arial" pitchFamily="34" charset="0"/>
                <a:cs typeface="Arial" pitchFamily="34" charset="0"/>
              </a:rPr>
              <a:t> different skills, qualifications, experiences</a:t>
            </a:r>
          </a:p>
          <a:p>
            <a:r>
              <a:rPr lang="en-GB" sz="1600" dirty="0" smtClean="0">
                <a:solidFill>
                  <a:srgbClr val="4910D6"/>
                </a:solidFill>
                <a:latin typeface="Arial" pitchFamily="34" charset="0"/>
                <a:cs typeface="Arial" pitchFamily="34" charset="0"/>
              </a:rPr>
              <a:t>Alter recruitment &amp; selection practices</a:t>
            </a:r>
          </a:p>
          <a:p>
            <a:pPr>
              <a:buFont typeface="Arial" pitchFamily="34" charset="0"/>
              <a:buChar char="•"/>
            </a:pPr>
            <a:r>
              <a:rPr lang="en-GB" sz="1600" dirty="0" smtClean="0">
                <a:latin typeface="Arial" pitchFamily="34" charset="0"/>
                <a:cs typeface="Arial" pitchFamily="34" charset="0"/>
              </a:rPr>
              <a:t> advertise differently, target different labour markets</a:t>
            </a:r>
          </a:p>
          <a:p>
            <a:pPr>
              <a:buFont typeface="Arial" pitchFamily="34" charset="0"/>
              <a:buChar char="•"/>
            </a:pPr>
            <a:r>
              <a:rPr lang="en-GB" sz="1600" dirty="0" smtClean="0">
                <a:latin typeface="Arial" pitchFamily="34" charset="0"/>
                <a:cs typeface="Arial" pitchFamily="34" charset="0"/>
              </a:rPr>
              <a:t> introduce new selection techniques, offer re-location</a:t>
            </a:r>
          </a:p>
          <a:p>
            <a:r>
              <a:rPr lang="en-GB" sz="1600" dirty="0" smtClean="0">
                <a:solidFill>
                  <a:srgbClr val="4910D6"/>
                </a:solidFill>
                <a:latin typeface="Arial" pitchFamily="34" charset="0"/>
                <a:cs typeface="Arial" pitchFamily="34" charset="0"/>
              </a:rPr>
              <a:t>Change terms &amp; conditions</a:t>
            </a:r>
          </a:p>
          <a:p>
            <a:pPr>
              <a:buFont typeface="Arial" pitchFamily="34" charset="0"/>
              <a:buChar char="•"/>
            </a:pPr>
            <a:r>
              <a:rPr lang="en-GB" sz="1600" dirty="0" smtClean="0">
                <a:latin typeface="Arial" pitchFamily="34" charset="0"/>
                <a:cs typeface="Arial" pitchFamily="34" charset="0"/>
              </a:rPr>
              <a:t> more flexible working, improve pay &amp; benefits</a:t>
            </a:r>
            <a:endParaRPr lang="en-GB" sz="1600" dirty="0">
              <a:latin typeface="Arial" pitchFamily="34" charset="0"/>
              <a:cs typeface="Arial" pitchFamily="34" charset="0"/>
            </a:endParaRPr>
          </a:p>
        </p:txBody>
      </p:sp>
      <p:sp>
        <p:nvSpPr>
          <p:cNvPr id="5" name="TextBox 4"/>
          <p:cNvSpPr txBox="1"/>
          <p:nvPr/>
        </p:nvSpPr>
        <p:spPr>
          <a:xfrm>
            <a:off x="467544" y="3238568"/>
            <a:ext cx="2016224" cy="584775"/>
          </a:xfrm>
          <a:prstGeom prst="rect">
            <a:avLst/>
          </a:prstGeom>
          <a:solidFill>
            <a:schemeClr val="accent3">
              <a:lumMod val="20000"/>
              <a:lumOff val="80000"/>
            </a:schemeClr>
          </a:solidFill>
        </p:spPr>
        <p:txBody>
          <a:bodyPr wrap="square" rtlCol="0">
            <a:spAutoFit/>
          </a:bodyPr>
          <a:lstStyle/>
          <a:p>
            <a:r>
              <a:rPr lang="en-GB" sz="1600" i="1" dirty="0" smtClean="0">
                <a:solidFill>
                  <a:srgbClr val="4910D6"/>
                </a:solidFill>
                <a:latin typeface="Arial" pitchFamily="34" charset="0"/>
                <a:cs typeface="Arial" pitchFamily="34" charset="0"/>
              </a:rPr>
              <a:t>Increase internal supply by:</a:t>
            </a:r>
          </a:p>
        </p:txBody>
      </p:sp>
      <p:sp>
        <p:nvSpPr>
          <p:cNvPr id="6" name="TextBox 5"/>
          <p:cNvSpPr txBox="1"/>
          <p:nvPr/>
        </p:nvSpPr>
        <p:spPr>
          <a:xfrm>
            <a:off x="2987824" y="3238568"/>
            <a:ext cx="5616624" cy="1815882"/>
          </a:xfrm>
          <a:prstGeom prst="rect">
            <a:avLst/>
          </a:prstGeom>
          <a:solidFill>
            <a:schemeClr val="accent3">
              <a:lumMod val="20000"/>
              <a:lumOff val="80000"/>
            </a:schemeClr>
          </a:solidFill>
        </p:spPr>
        <p:txBody>
          <a:bodyPr wrap="square" rtlCol="0">
            <a:spAutoFit/>
          </a:bodyPr>
          <a:lstStyle/>
          <a:p>
            <a:r>
              <a:rPr lang="en-GB" sz="1600" dirty="0" smtClean="0">
                <a:solidFill>
                  <a:srgbClr val="4910D6"/>
                </a:solidFill>
                <a:latin typeface="Arial" pitchFamily="34" charset="0"/>
                <a:cs typeface="Arial" pitchFamily="34" charset="0"/>
              </a:rPr>
              <a:t>Train &amp; develop existing staff </a:t>
            </a:r>
          </a:p>
          <a:p>
            <a:r>
              <a:rPr lang="en-GB" sz="1600" dirty="0" smtClean="0">
                <a:solidFill>
                  <a:srgbClr val="4910D6"/>
                </a:solidFill>
                <a:latin typeface="Arial" pitchFamily="34" charset="0"/>
                <a:cs typeface="Arial" pitchFamily="34" charset="0"/>
              </a:rPr>
              <a:t>Alter internal movement patterns</a:t>
            </a:r>
          </a:p>
          <a:p>
            <a:pPr>
              <a:buFont typeface="Arial" pitchFamily="34" charset="0"/>
              <a:buChar char="•"/>
            </a:pPr>
            <a:r>
              <a:rPr lang="en-GB" sz="1600" dirty="0" smtClean="0">
                <a:latin typeface="Arial" pitchFamily="34" charset="0"/>
                <a:cs typeface="Arial" pitchFamily="34" charset="0"/>
              </a:rPr>
              <a:t> promote differently, encourage lateral movement</a:t>
            </a:r>
          </a:p>
          <a:p>
            <a:r>
              <a:rPr lang="en-GB" sz="1600" dirty="0" smtClean="0">
                <a:solidFill>
                  <a:srgbClr val="4910D6"/>
                </a:solidFill>
                <a:latin typeface="Arial" pitchFamily="34" charset="0"/>
                <a:cs typeface="Arial" pitchFamily="34" charset="0"/>
              </a:rPr>
              <a:t>Improve retention</a:t>
            </a:r>
          </a:p>
          <a:p>
            <a:pPr>
              <a:buFont typeface="Arial" pitchFamily="34" charset="0"/>
              <a:buChar char="•"/>
            </a:pPr>
            <a:r>
              <a:rPr lang="en-GB" sz="1600" dirty="0" smtClean="0">
                <a:latin typeface="Arial" pitchFamily="34" charset="0"/>
                <a:cs typeface="Arial" pitchFamily="34" charset="0"/>
              </a:rPr>
              <a:t> change terms &amp; conditions,  introduce flexible working patterns</a:t>
            </a:r>
          </a:p>
          <a:p>
            <a:r>
              <a:rPr lang="en-GB" sz="1600" dirty="0" smtClean="0">
                <a:solidFill>
                  <a:srgbClr val="4910D6"/>
                </a:solidFill>
                <a:latin typeface="Arial" pitchFamily="34" charset="0"/>
                <a:cs typeface="Arial" pitchFamily="34" charset="0"/>
              </a:rPr>
              <a:t>Reduce absenteeism</a:t>
            </a:r>
            <a:endParaRPr lang="en-GB" sz="1600" dirty="0">
              <a:solidFill>
                <a:srgbClr val="4910D6"/>
              </a:solidFill>
              <a:latin typeface="Arial" pitchFamily="34" charset="0"/>
              <a:cs typeface="Arial" pitchFamily="34" charset="0"/>
            </a:endParaRPr>
          </a:p>
        </p:txBody>
      </p:sp>
      <p:sp>
        <p:nvSpPr>
          <p:cNvPr id="7" name="TextBox 6"/>
          <p:cNvSpPr txBox="1"/>
          <p:nvPr/>
        </p:nvSpPr>
        <p:spPr>
          <a:xfrm>
            <a:off x="2987824" y="5125292"/>
            <a:ext cx="5616624" cy="1569660"/>
          </a:xfrm>
          <a:prstGeom prst="rect">
            <a:avLst/>
          </a:prstGeom>
          <a:solidFill>
            <a:schemeClr val="accent5">
              <a:lumMod val="40000"/>
              <a:lumOff val="60000"/>
            </a:schemeClr>
          </a:solidFill>
        </p:spPr>
        <p:txBody>
          <a:bodyPr wrap="square" rtlCol="0">
            <a:spAutoFit/>
          </a:bodyPr>
          <a:lstStyle/>
          <a:p>
            <a:r>
              <a:rPr lang="en-GB" sz="1600" dirty="0" smtClean="0">
                <a:solidFill>
                  <a:srgbClr val="4910D6"/>
                </a:solidFill>
                <a:latin typeface="Arial" pitchFamily="34" charset="0"/>
                <a:cs typeface="Arial" pitchFamily="34" charset="0"/>
              </a:rPr>
              <a:t>Redesign work</a:t>
            </a:r>
          </a:p>
          <a:p>
            <a:r>
              <a:rPr lang="en-GB" sz="1600" dirty="0" smtClean="0">
                <a:solidFill>
                  <a:srgbClr val="4910D6"/>
                </a:solidFill>
                <a:latin typeface="Arial" pitchFamily="34" charset="0"/>
                <a:cs typeface="Arial" pitchFamily="34" charset="0"/>
              </a:rPr>
              <a:t>Use staff differently </a:t>
            </a:r>
          </a:p>
          <a:p>
            <a:pPr>
              <a:buFont typeface="Arial" pitchFamily="34" charset="0"/>
              <a:buChar char="•"/>
            </a:pPr>
            <a:r>
              <a:rPr lang="en-GB" sz="1600" dirty="0" smtClean="0">
                <a:solidFill>
                  <a:srgbClr val="4910D6"/>
                </a:solidFill>
                <a:latin typeface="Arial" pitchFamily="34" charset="0"/>
                <a:cs typeface="Arial" pitchFamily="34" charset="0"/>
              </a:rPr>
              <a:t> </a:t>
            </a:r>
            <a:r>
              <a:rPr lang="en-GB" sz="1600" dirty="0" smtClean="0">
                <a:latin typeface="Arial" pitchFamily="34" charset="0"/>
                <a:cs typeface="Arial" pitchFamily="34" charset="0"/>
              </a:rPr>
              <a:t>overtime, multi-skilling, high performance work teams</a:t>
            </a:r>
            <a:endParaRPr lang="en-GB" sz="1600" dirty="0" smtClean="0">
              <a:solidFill>
                <a:srgbClr val="4910D6"/>
              </a:solidFill>
              <a:latin typeface="Arial" pitchFamily="34" charset="0"/>
              <a:cs typeface="Arial" pitchFamily="34" charset="0"/>
            </a:endParaRPr>
          </a:p>
          <a:p>
            <a:r>
              <a:rPr lang="en-GB" sz="1600" dirty="0" smtClean="0">
                <a:solidFill>
                  <a:srgbClr val="4910D6"/>
                </a:solidFill>
                <a:latin typeface="Arial" pitchFamily="34" charset="0"/>
                <a:cs typeface="Arial" pitchFamily="34" charset="0"/>
              </a:rPr>
              <a:t>Sub-contract work</a:t>
            </a:r>
          </a:p>
          <a:p>
            <a:r>
              <a:rPr lang="en-GB" sz="1600" dirty="0" smtClean="0">
                <a:solidFill>
                  <a:srgbClr val="4910D6"/>
                </a:solidFill>
                <a:latin typeface="Arial" pitchFamily="34" charset="0"/>
                <a:cs typeface="Arial" pitchFamily="34" charset="0"/>
              </a:rPr>
              <a:t>Relocate work</a:t>
            </a:r>
          </a:p>
          <a:p>
            <a:r>
              <a:rPr lang="en-GB" sz="1600" dirty="0" smtClean="0">
                <a:solidFill>
                  <a:srgbClr val="4910D6"/>
                </a:solidFill>
                <a:latin typeface="Arial" pitchFamily="34" charset="0"/>
                <a:cs typeface="Arial" pitchFamily="34" charset="0"/>
              </a:rPr>
              <a:t>Automate </a:t>
            </a:r>
            <a:endParaRPr lang="en-GB" sz="1600" dirty="0">
              <a:solidFill>
                <a:srgbClr val="4910D6"/>
              </a:solidFill>
              <a:latin typeface="Arial" pitchFamily="34" charset="0"/>
              <a:cs typeface="Arial" pitchFamily="34" charset="0"/>
            </a:endParaRPr>
          </a:p>
        </p:txBody>
      </p:sp>
      <p:sp>
        <p:nvSpPr>
          <p:cNvPr id="8" name="TextBox 7"/>
          <p:cNvSpPr txBox="1"/>
          <p:nvPr/>
        </p:nvSpPr>
        <p:spPr>
          <a:xfrm>
            <a:off x="467544" y="5276278"/>
            <a:ext cx="2232248" cy="338554"/>
          </a:xfrm>
          <a:prstGeom prst="rect">
            <a:avLst/>
          </a:prstGeom>
          <a:solidFill>
            <a:schemeClr val="accent5">
              <a:lumMod val="40000"/>
              <a:lumOff val="60000"/>
            </a:schemeClr>
          </a:solidFill>
        </p:spPr>
        <p:txBody>
          <a:bodyPr wrap="square" rtlCol="0">
            <a:spAutoFit/>
          </a:bodyPr>
          <a:lstStyle/>
          <a:p>
            <a:r>
              <a:rPr lang="en-GB" sz="1600" i="1" dirty="0" smtClean="0">
                <a:solidFill>
                  <a:srgbClr val="4910D6"/>
                </a:solidFill>
                <a:latin typeface="Arial" pitchFamily="34" charset="0"/>
                <a:cs typeface="Arial" pitchFamily="34" charset="0"/>
              </a:rPr>
              <a:t>Reduce demand  by:</a:t>
            </a:r>
          </a:p>
        </p:txBody>
      </p:sp>
      <p:sp>
        <p:nvSpPr>
          <p:cNvPr id="9" name="TextBox 8"/>
          <p:cNvSpPr txBox="1"/>
          <p:nvPr/>
        </p:nvSpPr>
        <p:spPr>
          <a:xfrm>
            <a:off x="467544" y="620688"/>
            <a:ext cx="8136904"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b="1" i="1" dirty="0" smtClean="0">
                <a:latin typeface="Arial" pitchFamily="34" charset="0"/>
                <a:cs typeface="Arial" pitchFamily="34" charset="0"/>
              </a:rPr>
              <a:t>If demand exceeds supply           Possible measures?</a:t>
            </a:r>
            <a:endParaRPr lang="en-GB" b="1" i="1" dirty="0"/>
          </a:p>
        </p:txBody>
      </p:sp>
      <p:sp>
        <p:nvSpPr>
          <p:cNvPr id="10" name="Title 3"/>
          <p:cNvSpPr txBox="1">
            <a:spLocks/>
          </p:cNvSpPr>
          <p:nvPr/>
        </p:nvSpPr>
        <p:spPr>
          <a:xfrm>
            <a:off x="457200" y="260648"/>
            <a:ext cx="8229600" cy="562074"/>
          </a:xfrm>
          <a:prstGeom prst="rect">
            <a:avLst/>
          </a:prstGeom>
        </p:spPr>
        <p:txBody>
          <a:bodyPr>
            <a:norm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GB" sz="1800" b="1" i="0" u="none" strike="noStrike" kern="1200" cap="none" spc="0" normalizeH="0" baseline="0" noProof="0" dirty="0" smtClean="0">
                <a:ln>
                  <a:noFill/>
                </a:ln>
                <a:solidFill>
                  <a:schemeClr val="tx2"/>
                </a:solidFill>
                <a:effectLst/>
                <a:uLnTx/>
                <a:uFillTx/>
                <a:latin typeface="Arial" pitchFamily="34" charset="0"/>
                <a:ea typeface="+mj-ea"/>
                <a:cs typeface="Arial" pitchFamily="34" charset="0"/>
              </a:rPr>
              <a:t>LO1: Reconciling demand &amp; supply: what measures may be used? </a:t>
            </a:r>
            <a:endParaRPr kumimoji="0" lang="en-GB" sz="1800" b="1" i="0" u="none" strike="noStrike" kern="1200" cap="none" spc="0" normalizeH="0" baseline="0" noProof="0" dirty="0">
              <a:ln>
                <a:noFill/>
              </a:ln>
              <a:solidFill>
                <a:schemeClr val="tx2"/>
              </a:solidFill>
              <a:effectLst/>
              <a:uLnTx/>
              <a:uFillTx/>
              <a:latin typeface="Arial" pitchFamily="34" charset="0"/>
              <a:ea typeface="+mj-ea"/>
              <a:cs typeface="Arial" pitchFamily="34" charset="0"/>
            </a:endParaRPr>
          </a:p>
        </p:txBody>
      </p:sp>
      <p:sp>
        <p:nvSpPr>
          <p:cNvPr id="2" name="Slide Number Placeholder 1"/>
          <p:cNvSpPr>
            <a:spLocks noGrp="1"/>
          </p:cNvSpPr>
          <p:nvPr>
            <p:ph type="sldNum" sz="quarter" idx="12"/>
          </p:nvPr>
        </p:nvSpPr>
        <p:spPr/>
        <p:txBody>
          <a:bodyPr/>
          <a:lstStyle/>
          <a:p>
            <a:fld id="{AC82685A-BD3A-4230-8D85-804689F67293}" type="slidenum">
              <a:rPr lang="en-GB" smtClean="0"/>
              <a:t>15</a:t>
            </a:fld>
            <a:endParaRPr lang="en-GB" dirty="0"/>
          </a:p>
        </p:txBody>
      </p:sp>
    </p:spTree>
    <p:extLst>
      <p:ext uri="{BB962C8B-B14F-4D97-AF65-F5344CB8AC3E}">
        <p14:creationId xmlns:p14="http://schemas.microsoft.com/office/powerpoint/2010/main" val="4241699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6">
                                            <p:txEl>
                                              <p:pRg st="2" end="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6">
                                            <p:txEl>
                                              <p:pRg st="4" end="4"/>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0" end="0"/>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7">
                                            <p:txEl>
                                              <p:pRg st="1" end="1"/>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7">
                                            <p:txEl>
                                              <p:pRg st="3" end="3"/>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7">
                                            <p:txEl>
                                              <p:pRg st="4" end="4"/>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1635" y="260648"/>
            <a:ext cx="8229600" cy="562074"/>
          </a:xfrm>
        </p:spPr>
        <p:txBody>
          <a:bodyPr>
            <a:normAutofit/>
          </a:bodyPr>
          <a:lstStyle/>
          <a:p>
            <a:pPr algn="l"/>
            <a:r>
              <a:rPr lang="en-GB" sz="1800" b="1" dirty="0" smtClean="0">
                <a:solidFill>
                  <a:schemeClr val="tx2"/>
                </a:solidFill>
                <a:latin typeface="Arial" pitchFamily="34" charset="0"/>
                <a:cs typeface="Arial" pitchFamily="34" charset="0"/>
              </a:rPr>
              <a:t>LO1: Reconciling demand &amp; supply: what measures may be used? </a:t>
            </a:r>
            <a:endParaRPr lang="en-GB" sz="1800" b="1" dirty="0">
              <a:solidFill>
                <a:schemeClr val="tx2"/>
              </a:solidFill>
              <a:latin typeface="Arial" pitchFamily="34" charset="0"/>
              <a:cs typeface="Arial" pitchFamily="34" charset="0"/>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079344973"/>
              </p:ext>
            </p:extLst>
          </p:nvPr>
        </p:nvGraphicFramePr>
        <p:xfrm>
          <a:off x="467544" y="908720"/>
          <a:ext cx="8229600" cy="4206240"/>
        </p:xfrm>
        <a:graphic>
          <a:graphicData uri="http://schemas.openxmlformats.org/drawingml/2006/table">
            <a:tbl>
              <a:tblPr firstRow="1" bandRow="1">
                <a:tableStyleId>{93296810-A885-4BE3-A3E7-6D5BEEA58F35}</a:tableStyleId>
              </a:tblPr>
              <a:tblGrid>
                <a:gridCol w="3312368">
                  <a:extLst>
                    <a:ext uri="{9D8B030D-6E8A-4147-A177-3AD203B41FA5}">
                      <a16:colId xmlns:a16="http://schemas.microsoft.com/office/drawing/2014/main" val="20000"/>
                    </a:ext>
                  </a:extLst>
                </a:gridCol>
                <a:gridCol w="4917232">
                  <a:extLst>
                    <a:ext uri="{9D8B030D-6E8A-4147-A177-3AD203B41FA5}">
                      <a16:colId xmlns:a16="http://schemas.microsoft.com/office/drawing/2014/main" val="20001"/>
                    </a:ext>
                  </a:extLst>
                </a:gridCol>
              </a:tblGrid>
              <a:tr h="322370">
                <a:tc>
                  <a:txBody>
                    <a:bodyPr/>
                    <a:lstStyle/>
                    <a:p>
                      <a:endParaRPr lang="en-GB" sz="1600" dirty="0" smtClean="0"/>
                    </a:p>
                    <a:p>
                      <a:r>
                        <a:rPr lang="en-GB" sz="1800" dirty="0" smtClean="0"/>
                        <a:t>If supply exceeds demand </a:t>
                      </a:r>
                      <a:endParaRPr lang="en-GB" sz="1800" dirty="0">
                        <a:solidFill>
                          <a:schemeClr val="tx1"/>
                        </a:solidFill>
                        <a:latin typeface="Arial" pitchFamily="34" charset="0"/>
                        <a:cs typeface="Arial" pitchFamily="34" charset="0"/>
                      </a:endParaRPr>
                    </a:p>
                  </a:txBody>
                  <a:tcPr/>
                </a:tc>
                <a:tc>
                  <a:txBody>
                    <a:bodyPr/>
                    <a:lstStyle/>
                    <a:p>
                      <a:endParaRPr lang="en-GB" dirty="0" smtClean="0"/>
                    </a:p>
                    <a:p>
                      <a:r>
                        <a:rPr lang="en-GB" dirty="0" smtClean="0"/>
                        <a:t>          Possible measures?</a:t>
                      </a:r>
                      <a:endParaRPr lang="en-GB" dirty="0">
                        <a:solidFill>
                          <a:schemeClr val="tx1"/>
                        </a:solidFill>
                        <a:latin typeface="Arial" pitchFamily="34" charset="0"/>
                        <a:cs typeface="Arial" pitchFamily="34" charset="0"/>
                      </a:endParaRPr>
                    </a:p>
                  </a:txBody>
                  <a:tcPr/>
                </a:tc>
                <a:extLst>
                  <a:ext uri="{0D108BD9-81ED-4DB2-BD59-A6C34878D82A}">
                    <a16:rowId xmlns:a16="http://schemas.microsoft.com/office/drawing/2014/main" val="10000"/>
                  </a:ext>
                </a:extLst>
              </a:tr>
              <a:tr h="1362432">
                <a:tc>
                  <a:txBody>
                    <a:bodyPr/>
                    <a:lstStyle/>
                    <a:p>
                      <a:pPr marL="285750" indent="-285750">
                        <a:buFont typeface="Arial" panose="020B0604020202020204" pitchFamily="34" charset="0"/>
                        <a:buChar char="•"/>
                      </a:pPr>
                      <a:r>
                        <a:rPr lang="en-GB" sz="1800" dirty="0" smtClean="0"/>
                        <a:t>Decrease supply </a:t>
                      </a:r>
                      <a:endParaRPr lang="en-GB" sz="1800" b="1" dirty="0" smtClean="0">
                        <a:solidFill>
                          <a:srgbClr val="4910D6"/>
                        </a:solidFill>
                        <a:latin typeface="+mn-lt"/>
                        <a:cs typeface="Arial" pitchFamily="34" charset="0"/>
                      </a:endParaRPr>
                    </a:p>
                  </a:txBody>
                  <a:tcPr/>
                </a:tc>
                <a:tc>
                  <a:txBody>
                    <a:bodyPr/>
                    <a:lstStyle/>
                    <a:p>
                      <a:pPr marL="285750" indent="-285750">
                        <a:buFont typeface="Arial" panose="020B0604020202020204" pitchFamily="34" charset="0"/>
                        <a:buChar char="•"/>
                      </a:pPr>
                      <a:r>
                        <a:rPr lang="en-GB" sz="1800" dirty="0" smtClean="0"/>
                        <a:t>Early retirement</a:t>
                      </a:r>
                    </a:p>
                    <a:p>
                      <a:pPr marL="285750" indent="-285750">
                        <a:buFont typeface="Arial" panose="020B0604020202020204" pitchFamily="34" charset="0"/>
                        <a:buChar char="•"/>
                      </a:pPr>
                      <a:r>
                        <a:rPr lang="en-GB" sz="1800" dirty="0" smtClean="0"/>
                        <a:t>Compulsory/voluntary redundancy</a:t>
                      </a:r>
                    </a:p>
                    <a:p>
                      <a:pPr marL="285750" indent="-285750">
                        <a:buFont typeface="Arial" panose="020B0604020202020204" pitchFamily="34" charset="0"/>
                        <a:buChar char="•"/>
                      </a:pPr>
                      <a:r>
                        <a:rPr lang="en-GB" sz="1800" dirty="0" smtClean="0"/>
                        <a:t>Assisted career change &amp; alternative employment</a:t>
                      </a:r>
                    </a:p>
                    <a:p>
                      <a:pPr marL="285750" indent="-285750">
                        <a:buFont typeface="Arial" panose="020B0604020202020204" pitchFamily="34" charset="0"/>
                        <a:buChar char="•"/>
                      </a:pPr>
                      <a:r>
                        <a:rPr lang="en-GB" sz="1800" dirty="0" smtClean="0"/>
                        <a:t>Secondments, sabbaticals, career breaks</a:t>
                      </a:r>
                      <a:endParaRPr lang="en-GB" sz="1800" b="1" dirty="0">
                        <a:solidFill>
                          <a:srgbClr val="4910D6"/>
                        </a:solidFill>
                        <a:latin typeface="+mn-lt"/>
                      </a:endParaRPr>
                    </a:p>
                  </a:txBody>
                  <a:tcPr/>
                </a:tc>
                <a:extLst>
                  <a:ext uri="{0D108BD9-81ED-4DB2-BD59-A6C34878D82A}">
                    <a16:rowId xmlns:a16="http://schemas.microsoft.com/office/drawing/2014/main" val="10001"/>
                  </a:ext>
                </a:extLst>
              </a:tr>
              <a:tr h="700471">
                <a:tc>
                  <a:txBody>
                    <a:bodyPr/>
                    <a:lstStyle/>
                    <a:p>
                      <a:pPr marL="285750" indent="-285750">
                        <a:buFont typeface="Arial" panose="020B0604020202020204" pitchFamily="34" charset="0"/>
                        <a:buChar char="•"/>
                      </a:pPr>
                      <a:r>
                        <a:rPr lang="en-GB" sz="1800" dirty="0" smtClean="0"/>
                        <a:t>Discourage retention</a:t>
                      </a:r>
                    </a:p>
                    <a:p>
                      <a:pPr marL="285750" indent="-285750">
                        <a:buFont typeface="Arial" panose="020B0604020202020204" pitchFamily="34" charset="0"/>
                        <a:buChar char="•"/>
                      </a:pPr>
                      <a:endParaRPr lang="en-GB" sz="1800" dirty="0" smtClean="0"/>
                    </a:p>
                    <a:p>
                      <a:pPr marL="285750" indent="-285750">
                        <a:buFont typeface="Arial" panose="020B0604020202020204" pitchFamily="34" charset="0"/>
                        <a:buChar char="•"/>
                      </a:pPr>
                      <a:endParaRPr lang="en-GB" sz="1800" b="1" dirty="0">
                        <a:solidFill>
                          <a:srgbClr val="4910D6"/>
                        </a:solidFill>
                        <a:latin typeface="+mn-lt"/>
                        <a:cs typeface="Arial" pitchFamily="34" charset="0"/>
                      </a:endParaRPr>
                    </a:p>
                  </a:txBody>
                  <a:tcPr/>
                </a:tc>
                <a:tc>
                  <a:txBody>
                    <a:bodyPr/>
                    <a:lstStyle/>
                    <a:p>
                      <a:pPr marL="285750" indent="-285750">
                        <a:buFont typeface="Arial" panose="020B0604020202020204" pitchFamily="34" charset="0"/>
                        <a:buChar char="•"/>
                      </a:pPr>
                      <a:r>
                        <a:rPr lang="en-GB" sz="1800" dirty="0" smtClean="0"/>
                        <a:t>Short term contracts</a:t>
                      </a:r>
                    </a:p>
                    <a:p>
                      <a:pPr marL="285750" indent="-285750">
                        <a:buFont typeface="Arial" panose="020B0604020202020204" pitchFamily="34" charset="0"/>
                        <a:buChar char="•"/>
                      </a:pPr>
                      <a:r>
                        <a:rPr lang="en-GB" sz="1800" dirty="0" smtClean="0"/>
                        <a:t>Part</a:t>
                      </a:r>
                      <a:r>
                        <a:rPr lang="en-GB" sz="1800" baseline="0" dirty="0" smtClean="0"/>
                        <a:t> time contracts </a:t>
                      </a:r>
                    </a:p>
                    <a:p>
                      <a:pPr marL="285750" indent="-285750" algn="l" defTabSz="914400" rtl="0" eaLnBrk="1" latinLnBrk="0" hangingPunct="1">
                        <a:buFont typeface="Arial" panose="020B0604020202020204" pitchFamily="34" charset="0"/>
                        <a:buChar char="•"/>
                      </a:pPr>
                      <a:r>
                        <a:rPr lang="en-GB" sz="1800" kern="1200" dirty="0" smtClean="0">
                          <a:solidFill>
                            <a:schemeClr val="dk1"/>
                          </a:solidFill>
                          <a:latin typeface="+mn-lt"/>
                          <a:ea typeface="+mn-ea"/>
                          <a:cs typeface="+mn-cs"/>
                        </a:rPr>
                        <a:t>Agency model</a:t>
                      </a:r>
                      <a:endParaRPr lang="en-GB" sz="1800" kern="1200" dirty="0">
                        <a:solidFill>
                          <a:schemeClr val="dk1"/>
                        </a:solidFill>
                        <a:latin typeface="+mn-lt"/>
                        <a:ea typeface="+mn-ea"/>
                        <a:cs typeface="+mn-cs"/>
                      </a:endParaRPr>
                    </a:p>
                  </a:txBody>
                  <a:tcPr/>
                </a:tc>
                <a:extLst>
                  <a:ext uri="{0D108BD9-81ED-4DB2-BD59-A6C34878D82A}">
                    <a16:rowId xmlns:a16="http://schemas.microsoft.com/office/drawing/2014/main" val="10002"/>
                  </a:ext>
                </a:extLst>
              </a:tr>
              <a:tr h="416094">
                <a:tc>
                  <a:txBody>
                    <a:bodyPr/>
                    <a:lstStyle/>
                    <a:p>
                      <a:pPr marL="285750" indent="-285750">
                        <a:buFont typeface="Arial" panose="020B0604020202020204" pitchFamily="34" charset="0"/>
                        <a:buChar char="•"/>
                      </a:pPr>
                      <a:r>
                        <a:rPr lang="en-GB" sz="1800" dirty="0" smtClean="0"/>
                        <a:t>Increase</a:t>
                      </a:r>
                      <a:r>
                        <a:rPr lang="en-GB" sz="1800" baseline="0" dirty="0" smtClean="0"/>
                        <a:t> demand </a:t>
                      </a:r>
                    </a:p>
                    <a:p>
                      <a:pPr marL="285750" indent="-285750">
                        <a:buFont typeface="Arial" panose="020B0604020202020204" pitchFamily="34" charset="0"/>
                        <a:buChar char="•"/>
                      </a:pPr>
                      <a:endParaRPr lang="en-GB" sz="1800" b="1" dirty="0">
                        <a:solidFill>
                          <a:srgbClr val="4910D6"/>
                        </a:solidFill>
                        <a:latin typeface="+mn-lt"/>
                        <a:cs typeface="Arial" pitchFamily="34" charset="0"/>
                      </a:endParaRPr>
                    </a:p>
                  </a:txBody>
                  <a:tcPr/>
                </a:tc>
                <a:tc>
                  <a:txBody>
                    <a:bodyPr/>
                    <a:lstStyle/>
                    <a:p>
                      <a:pPr marL="285750" indent="-285750">
                        <a:buFont typeface="Arial" panose="020B0604020202020204" pitchFamily="34" charset="0"/>
                        <a:buChar char="•"/>
                      </a:pPr>
                      <a:r>
                        <a:rPr lang="en-GB" sz="1800" dirty="0" smtClean="0"/>
                        <a:t>Increase</a:t>
                      </a:r>
                      <a:r>
                        <a:rPr lang="en-GB" sz="1800" baseline="0" dirty="0" smtClean="0"/>
                        <a:t> markets for products &amp; services </a:t>
                      </a:r>
                    </a:p>
                    <a:p>
                      <a:pPr marL="285750" indent="-285750">
                        <a:buFont typeface="Arial" panose="020B0604020202020204" pitchFamily="34" charset="0"/>
                        <a:buChar char="•"/>
                      </a:pPr>
                      <a:r>
                        <a:rPr lang="en-GB" sz="1800" baseline="0" dirty="0" smtClean="0"/>
                        <a:t>Diversification</a:t>
                      </a:r>
                    </a:p>
                    <a:p>
                      <a:pPr marL="285750" indent="-285750">
                        <a:buFont typeface="Arial" panose="020B0604020202020204" pitchFamily="34" charset="0"/>
                        <a:buChar char="•"/>
                      </a:pPr>
                      <a:endParaRPr lang="en-GB" sz="1800" baseline="0" dirty="0" smtClean="0"/>
                    </a:p>
                    <a:p>
                      <a:pPr marL="285750" indent="-285750">
                        <a:buFont typeface="Arial" panose="020B0604020202020204" pitchFamily="34" charset="0"/>
                        <a:buChar char="•"/>
                      </a:pPr>
                      <a:endParaRPr lang="en-GB" sz="1800" b="1" dirty="0">
                        <a:solidFill>
                          <a:srgbClr val="4910D6"/>
                        </a:solidFill>
                        <a:latin typeface="+mn-lt"/>
                      </a:endParaRPr>
                    </a:p>
                  </a:txBody>
                  <a:tcPr/>
                </a:tc>
                <a:extLst>
                  <a:ext uri="{0D108BD9-81ED-4DB2-BD59-A6C34878D82A}">
                    <a16:rowId xmlns:a16="http://schemas.microsoft.com/office/drawing/2014/main" val="10003"/>
                  </a:ext>
                </a:extLst>
              </a:tr>
            </a:tbl>
          </a:graphicData>
        </a:graphic>
      </p:graphicFrame>
      <p:sp>
        <p:nvSpPr>
          <p:cNvPr id="5" name="TextBox 4"/>
          <p:cNvSpPr txBox="1"/>
          <p:nvPr/>
        </p:nvSpPr>
        <p:spPr>
          <a:xfrm>
            <a:off x="539552" y="5229200"/>
            <a:ext cx="8208912" cy="461665"/>
          </a:xfrm>
          <a:prstGeom prst="rect">
            <a:avLst/>
          </a:prstGeom>
          <a:noFill/>
        </p:spPr>
        <p:txBody>
          <a:bodyPr wrap="square" rtlCol="0">
            <a:spAutoFit/>
          </a:bodyPr>
          <a:lstStyle/>
          <a:p>
            <a:r>
              <a:rPr lang="en-GB" sz="1200" dirty="0" smtClean="0"/>
              <a:t>Source: Adapted from Rothwell (1995) cited in  Beardwell &amp; Clayden (2007:170)  HRM: A Contemporary Approach, FT/Prentice Hall, Harlow </a:t>
            </a:r>
            <a:endParaRPr lang="en-GB" sz="1200" dirty="0"/>
          </a:p>
        </p:txBody>
      </p:sp>
      <p:sp>
        <p:nvSpPr>
          <p:cNvPr id="2" name="Slide Number Placeholder 1"/>
          <p:cNvSpPr>
            <a:spLocks noGrp="1"/>
          </p:cNvSpPr>
          <p:nvPr>
            <p:ph type="sldNum" sz="quarter" idx="12"/>
          </p:nvPr>
        </p:nvSpPr>
        <p:spPr/>
        <p:txBody>
          <a:bodyPr/>
          <a:lstStyle/>
          <a:p>
            <a:fld id="{AC82685A-BD3A-4230-8D85-804689F67293}" type="slidenum">
              <a:rPr lang="en-GB" smtClean="0"/>
              <a:t>16</a:t>
            </a:fld>
            <a:endParaRPr lang="en-GB" dirty="0"/>
          </a:p>
        </p:txBody>
      </p:sp>
    </p:spTree>
    <p:extLst>
      <p:ext uri="{BB962C8B-B14F-4D97-AF65-F5344CB8AC3E}">
        <p14:creationId xmlns:p14="http://schemas.microsoft.com/office/powerpoint/2010/main" val="8049626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74638"/>
            <a:ext cx="8229600" cy="778098"/>
          </a:xfrm>
        </p:spPr>
        <p:txBody>
          <a:bodyPr>
            <a:normAutofit/>
          </a:bodyPr>
          <a:lstStyle/>
          <a:p>
            <a:pPr algn="l" eaLnBrk="1" hangingPunct="1"/>
            <a:r>
              <a:rPr lang="en-GB" sz="2400" dirty="0" smtClean="0">
                <a:solidFill>
                  <a:schemeClr val="tx2"/>
                </a:solidFill>
                <a:latin typeface="Arial" pitchFamily="34" charset="0"/>
                <a:cs typeface="Arial" pitchFamily="34" charset="0"/>
              </a:rPr>
              <a:t>........ and finally:</a:t>
            </a:r>
          </a:p>
        </p:txBody>
      </p:sp>
      <p:sp>
        <p:nvSpPr>
          <p:cNvPr id="7171" name="Rectangle 3"/>
          <p:cNvSpPr>
            <a:spLocks noGrp="1" noChangeArrowheads="1"/>
          </p:cNvSpPr>
          <p:nvPr>
            <p:ph type="body" idx="1"/>
          </p:nvPr>
        </p:nvSpPr>
        <p:spPr>
          <a:xfrm>
            <a:off x="467544" y="980728"/>
            <a:ext cx="8229600" cy="5246043"/>
          </a:xfrm>
        </p:spPr>
        <p:txBody>
          <a:bodyPr>
            <a:noAutofit/>
          </a:bodyPr>
          <a:lstStyle/>
          <a:p>
            <a:pPr eaLnBrk="1" hangingPunct="1">
              <a:buSzPct val="100000"/>
              <a:buFont typeface="Wingdings" pitchFamily="2" charset="2"/>
              <a:buChar char="ü"/>
            </a:pPr>
            <a:r>
              <a:rPr lang="en-GB" sz="1800" dirty="0" smtClean="0">
                <a:latin typeface="Arial" pitchFamily="34" charset="0"/>
                <a:cs typeface="Arial" pitchFamily="34" charset="0"/>
              </a:rPr>
              <a:t>Plans should be flexible &amp; reviewed regularly.  The period will vary according to the size &amp; type of organisation. More than one plan may be necessary.  For example:</a:t>
            </a:r>
          </a:p>
          <a:p>
            <a:pPr marL="365125" indent="358775" eaLnBrk="1" hangingPunct="1">
              <a:buSzPct val="100000"/>
              <a:buFont typeface="Wingdings" pitchFamily="2" charset="2"/>
              <a:buChar char="§"/>
            </a:pPr>
            <a:r>
              <a:rPr lang="en-GB" sz="1800" dirty="0" smtClean="0">
                <a:latin typeface="Arial" pitchFamily="34" charset="0"/>
                <a:cs typeface="Arial" pitchFamily="34" charset="0"/>
              </a:rPr>
              <a:t>five-year strategic plan </a:t>
            </a:r>
          </a:p>
          <a:p>
            <a:pPr marL="365125" indent="358775" eaLnBrk="1" hangingPunct="1">
              <a:buSzPct val="100000"/>
              <a:buFont typeface="Wingdings" pitchFamily="2" charset="2"/>
              <a:buChar char="§"/>
            </a:pPr>
            <a:r>
              <a:rPr lang="en-GB" sz="1800" dirty="0" smtClean="0">
                <a:latin typeface="Arial" pitchFamily="34" charset="0"/>
                <a:cs typeface="Arial" pitchFamily="34" charset="0"/>
              </a:rPr>
              <a:t>three-year operating plan</a:t>
            </a:r>
          </a:p>
          <a:p>
            <a:pPr marL="365125" indent="358775" eaLnBrk="1" hangingPunct="1">
              <a:buSzPct val="100000"/>
              <a:buFont typeface="Wingdings" pitchFamily="2" charset="2"/>
              <a:buChar char="§"/>
            </a:pPr>
            <a:r>
              <a:rPr lang="en-GB" sz="1800" dirty="0" smtClean="0">
                <a:latin typeface="Arial" pitchFamily="34" charset="0"/>
                <a:cs typeface="Arial" pitchFamily="34" charset="0"/>
              </a:rPr>
              <a:t>six-monthly detailed plan </a:t>
            </a:r>
          </a:p>
          <a:p>
            <a:pPr eaLnBrk="1" hangingPunct="1">
              <a:buSzPct val="100000"/>
              <a:buNone/>
            </a:pPr>
            <a:endParaRPr lang="en-GB" sz="1000" dirty="0" smtClean="0">
              <a:latin typeface="Arial" pitchFamily="34" charset="0"/>
              <a:cs typeface="Arial" pitchFamily="34" charset="0"/>
            </a:endParaRPr>
          </a:p>
          <a:p>
            <a:pPr eaLnBrk="1" hangingPunct="1">
              <a:buSzPct val="100000"/>
              <a:buFont typeface="Wingdings" pitchFamily="2" charset="2"/>
              <a:buChar char="ü"/>
            </a:pPr>
            <a:r>
              <a:rPr lang="en-GB" sz="1800" dirty="0" smtClean="0">
                <a:latin typeface="Arial" pitchFamily="34" charset="0"/>
                <a:cs typeface="Arial" pitchFamily="34" charset="0"/>
              </a:rPr>
              <a:t>All levels of management and employees should be involved in the process</a:t>
            </a:r>
          </a:p>
          <a:p>
            <a:pPr eaLnBrk="1" hangingPunct="1">
              <a:buSzPct val="100000"/>
              <a:buNone/>
            </a:pPr>
            <a:endParaRPr lang="en-GB" sz="1000" dirty="0" smtClean="0">
              <a:latin typeface="Arial" pitchFamily="34" charset="0"/>
              <a:cs typeface="Arial" pitchFamily="34" charset="0"/>
            </a:endParaRPr>
          </a:p>
          <a:p>
            <a:pPr eaLnBrk="1" hangingPunct="1">
              <a:buSzPct val="100000"/>
              <a:buFont typeface="Wingdings" pitchFamily="2" charset="2"/>
              <a:buChar char="ü"/>
            </a:pPr>
            <a:r>
              <a:rPr lang="en-GB" sz="1800" dirty="0" smtClean="0">
                <a:latin typeface="Arial" pitchFamily="34" charset="0"/>
                <a:cs typeface="Arial" pitchFamily="34" charset="0"/>
              </a:rPr>
              <a:t>Process driven and ‘owned’ by senior management</a:t>
            </a:r>
          </a:p>
          <a:p>
            <a:pPr eaLnBrk="1" hangingPunct="1">
              <a:buSzPct val="100000"/>
              <a:buNone/>
            </a:pPr>
            <a:endParaRPr lang="en-GB" sz="1000" dirty="0" smtClean="0">
              <a:latin typeface="Arial" pitchFamily="34" charset="0"/>
              <a:cs typeface="Arial" pitchFamily="34" charset="0"/>
            </a:endParaRPr>
          </a:p>
          <a:p>
            <a:pPr eaLnBrk="1" hangingPunct="1">
              <a:buSzPct val="100000"/>
              <a:buFont typeface="Wingdings" pitchFamily="2" charset="2"/>
              <a:buChar char="ü"/>
            </a:pPr>
            <a:r>
              <a:rPr lang="en-GB" sz="1800" dirty="0" smtClean="0">
                <a:latin typeface="Arial" pitchFamily="34" charset="0"/>
                <a:cs typeface="Arial" pitchFamily="34" charset="0"/>
              </a:rPr>
              <a:t>Plans clearly linked to business and HR strategy</a:t>
            </a:r>
          </a:p>
          <a:p>
            <a:pPr eaLnBrk="1" hangingPunct="1">
              <a:buSzPct val="100000"/>
              <a:buNone/>
            </a:pPr>
            <a:endParaRPr lang="en-GB" sz="1000" dirty="0" smtClean="0">
              <a:latin typeface="Arial" pitchFamily="34" charset="0"/>
              <a:cs typeface="Arial" pitchFamily="34" charset="0"/>
            </a:endParaRPr>
          </a:p>
          <a:p>
            <a:pPr eaLnBrk="1" hangingPunct="1">
              <a:buSzPct val="100000"/>
              <a:buFont typeface="Wingdings" pitchFamily="2" charset="2"/>
              <a:buChar char="ü"/>
            </a:pPr>
            <a:r>
              <a:rPr lang="en-GB" sz="1800" dirty="0" smtClean="0">
                <a:latin typeface="Arial" pitchFamily="34" charset="0"/>
                <a:cs typeface="Arial" pitchFamily="34" charset="0"/>
              </a:rPr>
              <a:t>Not overly-complex</a:t>
            </a:r>
          </a:p>
          <a:p>
            <a:pPr eaLnBrk="1" hangingPunct="1">
              <a:buSzPct val="100000"/>
              <a:buNone/>
            </a:pPr>
            <a:endParaRPr lang="en-GB" sz="1000" dirty="0" smtClean="0">
              <a:latin typeface="Arial" pitchFamily="34" charset="0"/>
              <a:cs typeface="Arial" pitchFamily="34" charset="0"/>
            </a:endParaRPr>
          </a:p>
          <a:p>
            <a:pPr eaLnBrk="1" hangingPunct="1">
              <a:buSzPct val="100000"/>
              <a:buFont typeface="Wingdings" pitchFamily="2" charset="2"/>
              <a:buChar char="ü"/>
            </a:pPr>
            <a:r>
              <a:rPr lang="en-GB" sz="1800" dirty="0" smtClean="0">
                <a:latin typeface="Arial" pitchFamily="34" charset="0"/>
                <a:cs typeface="Arial" pitchFamily="34" charset="0"/>
              </a:rPr>
              <a:t>Plan on an issue-by-issue basis</a:t>
            </a:r>
          </a:p>
        </p:txBody>
      </p:sp>
      <p:sp>
        <p:nvSpPr>
          <p:cNvPr id="5" name="Slide Number Placeholder 4"/>
          <p:cNvSpPr>
            <a:spLocks noGrp="1"/>
          </p:cNvSpPr>
          <p:nvPr>
            <p:ph type="sldNum" sz="quarter" idx="12"/>
          </p:nvPr>
        </p:nvSpPr>
        <p:spPr/>
        <p:txBody>
          <a:bodyPr/>
          <a:lstStyle/>
          <a:p>
            <a:fld id="{97503B6A-4DA5-4756-B58A-8B28CBAE0F46}" type="slidenum">
              <a:rPr lang="en-GB" smtClean="0"/>
              <a:pPr/>
              <a:t>17</a:t>
            </a:fld>
            <a:endParaRPr lang="en-GB" dirty="0"/>
          </a:p>
        </p:txBody>
      </p:sp>
    </p:spTree>
    <p:extLst>
      <p:ext uri="{BB962C8B-B14F-4D97-AF65-F5344CB8AC3E}">
        <p14:creationId xmlns:p14="http://schemas.microsoft.com/office/powerpoint/2010/main" val="30415106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wipe(left)">
                                      <p:cBhvr>
                                        <p:cTn id="7" dur="1000"/>
                                        <p:tgtEl>
                                          <p:spTgt spid="7171">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171">
                                            <p:txEl>
                                              <p:pRg st="1" end="1"/>
                                            </p:txEl>
                                          </p:spTgt>
                                        </p:tgtEl>
                                        <p:attrNameLst>
                                          <p:attrName>style.visibility</p:attrName>
                                        </p:attrNameLst>
                                      </p:cBhvr>
                                      <p:to>
                                        <p:strVal val="visible"/>
                                      </p:to>
                                    </p:set>
                                    <p:animEffect transition="in" filter="wipe(left)">
                                      <p:cBhvr>
                                        <p:cTn id="10" dur="1000"/>
                                        <p:tgtEl>
                                          <p:spTgt spid="7171">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7171">
                                            <p:txEl>
                                              <p:pRg st="2" end="2"/>
                                            </p:txEl>
                                          </p:spTgt>
                                        </p:tgtEl>
                                        <p:attrNameLst>
                                          <p:attrName>style.visibility</p:attrName>
                                        </p:attrNameLst>
                                      </p:cBhvr>
                                      <p:to>
                                        <p:strVal val="visible"/>
                                      </p:to>
                                    </p:set>
                                    <p:animEffect transition="in" filter="wipe(left)">
                                      <p:cBhvr>
                                        <p:cTn id="13" dur="1000"/>
                                        <p:tgtEl>
                                          <p:spTgt spid="7171">
                                            <p:txEl>
                                              <p:pRg st="2" end="2"/>
                                            </p:txEl>
                                          </p:spTgt>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7171">
                                            <p:txEl>
                                              <p:pRg st="3" end="3"/>
                                            </p:txEl>
                                          </p:spTgt>
                                        </p:tgtEl>
                                        <p:attrNameLst>
                                          <p:attrName>style.visibility</p:attrName>
                                        </p:attrNameLst>
                                      </p:cBhvr>
                                      <p:to>
                                        <p:strVal val="visible"/>
                                      </p:to>
                                    </p:set>
                                    <p:animEffect transition="in" filter="wipe(left)">
                                      <p:cBhvr>
                                        <p:cTn id="16" dur="1000"/>
                                        <p:tgtEl>
                                          <p:spTgt spid="7171">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7171">
                                            <p:txEl>
                                              <p:pRg st="5" end="5"/>
                                            </p:txEl>
                                          </p:spTgt>
                                        </p:tgtEl>
                                        <p:attrNameLst>
                                          <p:attrName>style.visibility</p:attrName>
                                        </p:attrNameLst>
                                      </p:cBhvr>
                                      <p:to>
                                        <p:strVal val="visible"/>
                                      </p:to>
                                    </p:set>
                                    <p:animEffect transition="in" filter="wipe(left)">
                                      <p:cBhvr>
                                        <p:cTn id="21" dur="1000"/>
                                        <p:tgtEl>
                                          <p:spTgt spid="7171">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7171">
                                            <p:txEl>
                                              <p:pRg st="7" end="7"/>
                                            </p:txEl>
                                          </p:spTgt>
                                        </p:tgtEl>
                                        <p:attrNameLst>
                                          <p:attrName>style.visibility</p:attrName>
                                        </p:attrNameLst>
                                      </p:cBhvr>
                                      <p:to>
                                        <p:strVal val="visible"/>
                                      </p:to>
                                    </p:set>
                                    <p:animEffect transition="in" filter="wipe(left)">
                                      <p:cBhvr>
                                        <p:cTn id="26" dur="1000"/>
                                        <p:tgtEl>
                                          <p:spTgt spid="7171">
                                            <p:txEl>
                                              <p:pRg st="7" end="7"/>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7171">
                                            <p:txEl>
                                              <p:pRg st="9" end="9"/>
                                            </p:txEl>
                                          </p:spTgt>
                                        </p:tgtEl>
                                        <p:attrNameLst>
                                          <p:attrName>style.visibility</p:attrName>
                                        </p:attrNameLst>
                                      </p:cBhvr>
                                      <p:to>
                                        <p:strVal val="visible"/>
                                      </p:to>
                                    </p:set>
                                    <p:animEffect transition="in" filter="wipe(left)">
                                      <p:cBhvr>
                                        <p:cTn id="31" dur="1000"/>
                                        <p:tgtEl>
                                          <p:spTgt spid="7171">
                                            <p:txEl>
                                              <p:pRg st="9" end="9"/>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7171">
                                            <p:txEl>
                                              <p:pRg st="11" end="11"/>
                                            </p:txEl>
                                          </p:spTgt>
                                        </p:tgtEl>
                                        <p:attrNameLst>
                                          <p:attrName>style.visibility</p:attrName>
                                        </p:attrNameLst>
                                      </p:cBhvr>
                                      <p:to>
                                        <p:strVal val="visible"/>
                                      </p:to>
                                    </p:set>
                                    <p:animEffect transition="in" filter="wipe(left)">
                                      <p:cBhvr>
                                        <p:cTn id="36" dur="1000"/>
                                        <p:tgtEl>
                                          <p:spTgt spid="7171">
                                            <p:txEl>
                                              <p:pRg st="11" end="1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7171">
                                            <p:txEl>
                                              <p:pRg st="13" end="13"/>
                                            </p:txEl>
                                          </p:spTgt>
                                        </p:tgtEl>
                                        <p:attrNameLst>
                                          <p:attrName>style.visibility</p:attrName>
                                        </p:attrNameLst>
                                      </p:cBhvr>
                                      <p:to>
                                        <p:strVal val="visible"/>
                                      </p:to>
                                    </p:set>
                                    <p:animEffect transition="in" filter="wipe(left)">
                                      <p:cBhvr>
                                        <p:cTn id="41" dur="1000"/>
                                        <p:tgtEl>
                                          <p:spTgt spid="7171">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uiExpand="1" build="p"/>
    </p:bld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purl.org/dc/elements/1.1/"/>
    <ds:schemaRef ds:uri="http://www.w3.org/XML/1998/namespace"/>
    <ds:schemaRef ds:uri="303dbf9b-b85b-46a0-94f1-894078c07ecd"/>
    <ds:schemaRef ds:uri="http://schemas.microsoft.com/office/2006/metadata/properties"/>
    <ds:schemaRef ds:uri="http://purl.org/dc/dcmitype/"/>
    <ds:schemaRef ds:uri="http://schemas.microsoft.com/office/2006/documentManagement/types"/>
    <ds:schemaRef ds:uri="http://schemas.microsoft.com/office/infopath/2007/PartnerControls"/>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560</TotalTime>
  <Words>1301</Words>
  <Application>Microsoft Office PowerPoint</Application>
  <PresentationFormat>On-screen Show (4:3)</PresentationFormat>
  <Paragraphs>229</Paragraphs>
  <Slides>17</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Myriad Pro</vt:lpstr>
      <vt:lpstr>Tahoma</vt:lpstr>
      <vt:lpstr>Times New Roman</vt:lpstr>
      <vt:lpstr>Wingdings</vt:lpstr>
      <vt:lpstr>20140311PresentationUWTSDTemplate</vt:lpstr>
      <vt:lpstr>Resourcing and Talent Management:  Human Resource Planning Activities</vt:lpstr>
      <vt:lpstr>“Workforce planning is getting the right number of people with the right skills employed in the right place at the right time to deliver an organisation’s short- and long-term objectives. It covers a diverse range of activities, such as succession planning, flexible working, job design, and many more. Whatever its precise form, workforce planning should be linked to strategic business goals and viewed as an important part of the strategic business planning process.”</vt:lpstr>
      <vt:lpstr>LO1:What activities do you think take place under the umbrella of human resource planning?</vt:lpstr>
      <vt:lpstr>Session Overview:</vt:lpstr>
      <vt:lpstr>LO1: Define Workforce Planning </vt:lpstr>
      <vt:lpstr>LO1: Why is it important?</vt:lpstr>
      <vt:lpstr>LO1: HRP’s link to organisational strategy</vt:lpstr>
      <vt:lpstr>LO1: Objectives of Workforce Planning</vt:lpstr>
      <vt:lpstr>LO1: Stages in the planning cycle</vt:lpstr>
      <vt:lpstr>LO1: Demand Forecasting</vt:lpstr>
      <vt:lpstr>LO1: Forecasting Supply and Demand</vt:lpstr>
      <vt:lpstr>LO1: Supply Issues: factors affecting internal supply?</vt:lpstr>
      <vt:lpstr>Supply issues: factors affecting external supply? </vt:lpstr>
      <vt:lpstr>LO1: Reconciling Supply and Demand</vt:lpstr>
      <vt:lpstr>PowerPoint Presentation</vt:lpstr>
      <vt:lpstr>LO1: Reconciling demand &amp; supply: what measures may be used? </vt:lpstr>
      <vt:lpstr>........ and finally: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Julie Hayward</cp:lastModifiedBy>
  <cp:revision>23</cp:revision>
  <cp:lastPrinted>2016-11-03T10:04:23Z</cp:lastPrinted>
  <dcterms:created xsi:type="dcterms:W3CDTF">2015-04-14T15:21:28Z</dcterms:created>
  <dcterms:modified xsi:type="dcterms:W3CDTF">2019-01-10T14:24:20Z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