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60" r:id="rId5"/>
    <p:sldId id="265" r:id="rId6"/>
    <p:sldId id="266" r:id="rId7"/>
    <p:sldId id="261" r:id="rId8"/>
    <p:sldId id="262" r:id="rId9"/>
    <p:sldId id="264"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189" autoAdjust="0"/>
    <p:restoredTop sz="94660"/>
  </p:normalViewPr>
  <p:slideViewPr>
    <p:cSldViewPr snapToGrid="0">
      <p:cViewPr varScale="1">
        <p:scale>
          <a:sx n="64" d="100"/>
          <a:sy n="64" d="100"/>
        </p:scale>
        <p:origin x="8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l Williams" userId="20fce3b0-e6e7-4042-8d1b-a7d8d4ce4d38" providerId="ADAL" clId="{3D5BA93F-D276-48E9-B057-2EB97913F6AC}"/>
    <pc:docChg chg="modSld">
      <pc:chgData name="Darrel Williams" userId="20fce3b0-e6e7-4042-8d1b-a7d8d4ce4d38" providerId="ADAL" clId="{3D5BA93F-D276-48E9-B057-2EB97913F6AC}" dt="2026-04-21T11:06:46.302" v="0" actId="20577"/>
      <pc:docMkLst>
        <pc:docMk/>
      </pc:docMkLst>
      <pc:sldChg chg="modSp mod">
        <pc:chgData name="Darrel Williams" userId="20fce3b0-e6e7-4042-8d1b-a7d8d4ce4d38" providerId="ADAL" clId="{3D5BA93F-D276-48E9-B057-2EB97913F6AC}" dt="2026-04-21T11:06:46.302" v="0" actId="20577"/>
        <pc:sldMkLst>
          <pc:docMk/>
          <pc:sldMk cId="199810903" sldId="264"/>
        </pc:sldMkLst>
        <pc:spChg chg="mod">
          <ac:chgData name="Darrel Williams" userId="20fce3b0-e6e7-4042-8d1b-a7d8d4ce4d38" providerId="ADAL" clId="{3D5BA93F-D276-48E9-B057-2EB97913F6AC}" dt="2026-04-21T11:06:46.302" v="0" actId="20577"/>
          <ac:spMkLst>
            <pc:docMk/>
            <pc:sldMk cId="199810903" sldId="264"/>
            <ac:spMk id="3" creationId="{4F3264D2-3E13-E6A7-A801-D7EB7EFF4A0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B5C8-28B8-9789-349B-4474837F96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815B8DC-D2F6-754D-F97C-DCBFB82B8B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F3EE67B-91C9-99E9-AB53-10D6B6D1D78F}"/>
              </a:ext>
            </a:extLst>
          </p:cNvPr>
          <p:cNvSpPr>
            <a:spLocks noGrp="1"/>
          </p:cNvSpPr>
          <p:nvPr>
            <p:ph type="dt" sz="half" idx="10"/>
          </p:nvPr>
        </p:nvSpPr>
        <p:spPr/>
        <p:txBody>
          <a:bodyPr/>
          <a:lstStyle/>
          <a:p>
            <a:fld id="{E933474B-171F-4221-87DD-4ED00E616444}" type="datetimeFigureOut">
              <a:rPr lang="en-GB" smtClean="0"/>
              <a:t>21/04/2026</a:t>
            </a:fld>
            <a:endParaRPr lang="en-GB"/>
          </a:p>
        </p:txBody>
      </p:sp>
      <p:sp>
        <p:nvSpPr>
          <p:cNvPr id="5" name="Footer Placeholder 4">
            <a:extLst>
              <a:ext uri="{FF2B5EF4-FFF2-40B4-BE49-F238E27FC236}">
                <a16:creationId xmlns:a16="http://schemas.microsoft.com/office/drawing/2014/main" id="{A8ADB0FC-6559-9B4D-1980-31A3B96FA0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3057CE-7E12-AE69-C800-087A8FAC2914}"/>
              </a:ext>
            </a:extLst>
          </p:cNvPr>
          <p:cNvSpPr>
            <a:spLocks noGrp="1"/>
          </p:cNvSpPr>
          <p:nvPr>
            <p:ph type="sldNum" sz="quarter" idx="12"/>
          </p:nvPr>
        </p:nvSpPr>
        <p:spPr/>
        <p:txBody>
          <a:bodyPr/>
          <a:lstStyle/>
          <a:p>
            <a:fld id="{E2CB1433-88B8-4848-8338-A18A77CB616A}" type="slidenum">
              <a:rPr lang="en-GB" smtClean="0"/>
              <a:t>‹#›</a:t>
            </a:fld>
            <a:endParaRPr lang="en-GB"/>
          </a:p>
        </p:txBody>
      </p:sp>
    </p:spTree>
    <p:extLst>
      <p:ext uri="{BB962C8B-B14F-4D97-AF65-F5344CB8AC3E}">
        <p14:creationId xmlns:p14="http://schemas.microsoft.com/office/powerpoint/2010/main" val="425655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C12BC-A87D-8794-C4BA-3D42F28FBC1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FE12B60-B95F-CB18-C4D8-E7BE205DE18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EDE298-6560-D05C-533D-D0942AB6C0B5}"/>
              </a:ext>
            </a:extLst>
          </p:cNvPr>
          <p:cNvSpPr>
            <a:spLocks noGrp="1"/>
          </p:cNvSpPr>
          <p:nvPr>
            <p:ph type="dt" sz="half" idx="10"/>
          </p:nvPr>
        </p:nvSpPr>
        <p:spPr/>
        <p:txBody>
          <a:bodyPr/>
          <a:lstStyle/>
          <a:p>
            <a:fld id="{E933474B-171F-4221-87DD-4ED00E616444}" type="datetimeFigureOut">
              <a:rPr lang="en-GB" smtClean="0"/>
              <a:t>21/04/2026</a:t>
            </a:fld>
            <a:endParaRPr lang="en-GB"/>
          </a:p>
        </p:txBody>
      </p:sp>
      <p:sp>
        <p:nvSpPr>
          <p:cNvPr id="5" name="Footer Placeholder 4">
            <a:extLst>
              <a:ext uri="{FF2B5EF4-FFF2-40B4-BE49-F238E27FC236}">
                <a16:creationId xmlns:a16="http://schemas.microsoft.com/office/drawing/2014/main" id="{288BC431-B9CE-75FB-AF55-1BFF7142DA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9F1D0-1513-4322-DFD9-D9AF4EBAE8DA}"/>
              </a:ext>
            </a:extLst>
          </p:cNvPr>
          <p:cNvSpPr>
            <a:spLocks noGrp="1"/>
          </p:cNvSpPr>
          <p:nvPr>
            <p:ph type="sldNum" sz="quarter" idx="12"/>
          </p:nvPr>
        </p:nvSpPr>
        <p:spPr/>
        <p:txBody>
          <a:bodyPr/>
          <a:lstStyle/>
          <a:p>
            <a:fld id="{E2CB1433-88B8-4848-8338-A18A77CB616A}" type="slidenum">
              <a:rPr lang="en-GB" smtClean="0"/>
              <a:t>‹#›</a:t>
            </a:fld>
            <a:endParaRPr lang="en-GB"/>
          </a:p>
        </p:txBody>
      </p:sp>
    </p:spTree>
    <p:extLst>
      <p:ext uri="{BB962C8B-B14F-4D97-AF65-F5344CB8AC3E}">
        <p14:creationId xmlns:p14="http://schemas.microsoft.com/office/powerpoint/2010/main" val="778730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4451E-DB05-48AA-0B0E-60C8746027E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C60873D-E5CC-819F-FF6C-8E3CFB5536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FDBF009-7FB1-1387-B820-A674FF7EC504}"/>
              </a:ext>
            </a:extLst>
          </p:cNvPr>
          <p:cNvSpPr>
            <a:spLocks noGrp="1"/>
          </p:cNvSpPr>
          <p:nvPr>
            <p:ph type="dt" sz="half" idx="10"/>
          </p:nvPr>
        </p:nvSpPr>
        <p:spPr/>
        <p:txBody>
          <a:bodyPr/>
          <a:lstStyle/>
          <a:p>
            <a:fld id="{E933474B-171F-4221-87DD-4ED00E616444}" type="datetimeFigureOut">
              <a:rPr lang="en-GB" smtClean="0"/>
              <a:t>21/04/2026</a:t>
            </a:fld>
            <a:endParaRPr lang="en-GB"/>
          </a:p>
        </p:txBody>
      </p:sp>
      <p:sp>
        <p:nvSpPr>
          <p:cNvPr id="5" name="Footer Placeholder 4">
            <a:extLst>
              <a:ext uri="{FF2B5EF4-FFF2-40B4-BE49-F238E27FC236}">
                <a16:creationId xmlns:a16="http://schemas.microsoft.com/office/drawing/2014/main" id="{C381F876-42E9-585F-B2B4-5F47DDE13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2DC1E8-6AF7-DE99-2CEF-B070F8F19CB1}"/>
              </a:ext>
            </a:extLst>
          </p:cNvPr>
          <p:cNvSpPr>
            <a:spLocks noGrp="1"/>
          </p:cNvSpPr>
          <p:nvPr>
            <p:ph type="sldNum" sz="quarter" idx="12"/>
          </p:nvPr>
        </p:nvSpPr>
        <p:spPr/>
        <p:txBody>
          <a:bodyPr/>
          <a:lstStyle/>
          <a:p>
            <a:fld id="{E2CB1433-88B8-4848-8338-A18A77CB616A}" type="slidenum">
              <a:rPr lang="en-GB" smtClean="0"/>
              <a:t>‹#›</a:t>
            </a:fld>
            <a:endParaRPr lang="en-GB"/>
          </a:p>
        </p:txBody>
      </p:sp>
    </p:spTree>
    <p:extLst>
      <p:ext uri="{BB962C8B-B14F-4D97-AF65-F5344CB8AC3E}">
        <p14:creationId xmlns:p14="http://schemas.microsoft.com/office/powerpoint/2010/main" val="3312141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39D59-B5B2-1A01-86F2-2D7129B0A7C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793FC4-A2CA-AD36-8811-85999D583B6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93AB7BE-A38F-395C-387A-3AA25D382B5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4DE77B5-90E6-3203-F416-FA59CBEFDE50}"/>
              </a:ext>
            </a:extLst>
          </p:cNvPr>
          <p:cNvSpPr>
            <a:spLocks noGrp="1"/>
          </p:cNvSpPr>
          <p:nvPr>
            <p:ph type="dt" sz="half" idx="10"/>
          </p:nvPr>
        </p:nvSpPr>
        <p:spPr/>
        <p:txBody>
          <a:bodyPr/>
          <a:lstStyle/>
          <a:p>
            <a:fld id="{E933474B-171F-4221-87DD-4ED00E616444}" type="datetimeFigureOut">
              <a:rPr lang="en-GB" smtClean="0"/>
              <a:t>21/04/2026</a:t>
            </a:fld>
            <a:endParaRPr lang="en-GB"/>
          </a:p>
        </p:txBody>
      </p:sp>
      <p:sp>
        <p:nvSpPr>
          <p:cNvPr id="6" name="Footer Placeholder 5">
            <a:extLst>
              <a:ext uri="{FF2B5EF4-FFF2-40B4-BE49-F238E27FC236}">
                <a16:creationId xmlns:a16="http://schemas.microsoft.com/office/drawing/2014/main" id="{30BA8159-0382-0906-D9A3-6B3E0CFEFF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667EC0-52AC-EA56-955F-F46593469190}"/>
              </a:ext>
            </a:extLst>
          </p:cNvPr>
          <p:cNvSpPr>
            <a:spLocks noGrp="1"/>
          </p:cNvSpPr>
          <p:nvPr>
            <p:ph type="sldNum" sz="quarter" idx="12"/>
          </p:nvPr>
        </p:nvSpPr>
        <p:spPr/>
        <p:txBody>
          <a:bodyPr/>
          <a:lstStyle/>
          <a:p>
            <a:fld id="{E2CB1433-88B8-4848-8338-A18A77CB616A}" type="slidenum">
              <a:rPr lang="en-GB" smtClean="0"/>
              <a:t>‹#›</a:t>
            </a:fld>
            <a:endParaRPr lang="en-GB"/>
          </a:p>
        </p:txBody>
      </p:sp>
    </p:spTree>
    <p:extLst>
      <p:ext uri="{BB962C8B-B14F-4D97-AF65-F5344CB8AC3E}">
        <p14:creationId xmlns:p14="http://schemas.microsoft.com/office/powerpoint/2010/main" val="3279385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2BC80-8849-124C-02F1-BD566BFF3E0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5C07065-5677-DB11-EEE2-209E87756C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9F2B47A-BAAA-678C-3D0B-94F6651AF7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B3B093E-7859-00D0-DE38-90FE31B24B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DCFE034-859A-7EE9-D755-6A9B1E12AC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2F184A0-49A5-13C9-9940-BE524FA2558F}"/>
              </a:ext>
            </a:extLst>
          </p:cNvPr>
          <p:cNvSpPr>
            <a:spLocks noGrp="1"/>
          </p:cNvSpPr>
          <p:nvPr>
            <p:ph type="dt" sz="half" idx="10"/>
          </p:nvPr>
        </p:nvSpPr>
        <p:spPr/>
        <p:txBody>
          <a:bodyPr/>
          <a:lstStyle/>
          <a:p>
            <a:fld id="{E933474B-171F-4221-87DD-4ED00E616444}" type="datetimeFigureOut">
              <a:rPr lang="en-GB" smtClean="0"/>
              <a:t>21/04/2026</a:t>
            </a:fld>
            <a:endParaRPr lang="en-GB"/>
          </a:p>
        </p:txBody>
      </p:sp>
      <p:sp>
        <p:nvSpPr>
          <p:cNvPr id="8" name="Footer Placeholder 7">
            <a:extLst>
              <a:ext uri="{FF2B5EF4-FFF2-40B4-BE49-F238E27FC236}">
                <a16:creationId xmlns:a16="http://schemas.microsoft.com/office/drawing/2014/main" id="{247ECCEE-78FA-F187-69EF-E5BE90692D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7867B4-2E65-3F2B-4495-98AB9E880C2D}"/>
              </a:ext>
            </a:extLst>
          </p:cNvPr>
          <p:cNvSpPr>
            <a:spLocks noGrp="1"/>
          </p:cNvSpPr>
          <p:nvPr>
            <p:ph type="sldNum" sz="quarter" idx="12"/>
          </p:nvPr>
        </p:nvSpPr>
        <p:spPr/>
        <p:txBody>
          <a:bodyPr/>
          <a:lstStyle/>
          <a:p>
            <a:fld id="{E2CB1433-88B8-4848-8338-A18A77CB616A}" type="slidenum">
              <a:rPr lang="en-GB" smtClean="0"/>
              <a:t>‹#›</a:t>
            </a:fld>
            <a:endParaRPr lang="en-GB"/>
          </a:p>
        </p:txBody>
      </p:sp>
    </p:spTree>
    <p:extLst>
      <p:ext uri="{BB962C8B-B14F-4D97-AF65-F5344CB8AC3E}">
        <p14:creationId xmlns:p14="http://schemas.microsoft.com/office/powerpoint/2010/main" val="3374617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55A62-3BCB-0657-106C-025BBCB38D0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6008AE7-4515-8CB4-92B1-DBEE53AFD34B}"/>
              </a:ext>
            </a:extLst>
          </p:cNvPr>
          <p:cNvSpPr>
            <a:spLocks noGrp="1"/>
          </p:cNvSpPr>
          <p:nvPr>
            <p:ph type="dt" sz="half" idx="10"/>
          </p:nvPr>
        </p:nvSpPr>
        <p:spPr/>
        <p:txBody>
          <a:bodyPr/>
          <a:lstStyle/>
          <a:p>
            <a:fld id="{E933474B-171F-4221-87DD-4ED00E616444}" type="datetimeFigureOut">
              <a:rPr lang="en-GB" smtClean="0"/>
              <a:t>21/04/2026</a:t>
            </a:fld>
            <a:endParaRPr lang="en-GB"/>
          </a:p>
        </p:txBody>
      </p:sp>
      <p:sp>
        <p:nvSpPr>
          <p:cNvPr id="4" name="Footer Placeholder 3">
            <a:extLst>
              <a:ext uri="{FF2B5EF4-FFF2-40B4-BE49-F238E27FC236}">
                <a16:creationId xmlns:a16="http://schemas.microsoft.com/office/drawing/2014/main" id="{FC0122BD-C7D0-9DDA-184E-D558FE7941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5FF49A-D4E5-8200-1399-1620E7A7DAA3}"/>
              </a:ext>
            </a:extLst>
          </p:cNvPr>
          <p:cNvSpPr>
            <a:spLocks noGrp="1"/>
          </p:cNvSpPr>
          <p:nvPr>
            <p:ph type="sldNum" sz="quarter" idx="12"/>
          </p:nvPr>
        </p:nvSpPr>
        <p:spPr/>
        <p:txBody>
          <a:bodyPr/>
          <a:lstStyle/>
          <a:p>
            <a:fld id="{E2CB1433-88B8-4848-8338-A18A77CB616A}" type="slidenum">
              <a:rPr lang="en-GB" smtClean="0"/>
              <a:t>‹#›</a:t>
            </a:fld>
            <a:endParaRPr lang="en-GB"/>
          </a:p>
        </p:txBody>
      </p:sp>
    </p:spTree>
    <p:extLst>
      <p:ext uri="{BB962C8B-B14F-4D97-AF65-F5344CB8AC3E}">
        <p14:creationId xmlns:p14="http://schemas.microsoft.com/office/powerpoint/2010/main" val="867310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8B8048-84CB-5990-D971-FD68F139C600}"/>
              </a:ext>
            </a:extLst>
          </p:cNvPr>
          <p:cNvSpPr>
            <a:spLocks noGrp="1"/>
          </p:cNvSpPr>
          <p:nvPr>
            <p:ph type="dt" sz="half" idx="10"/>
          </p:nvPr>
        </p:nvSpPr>
        <p:spPr/>
        <p:txBody>
          <a:bodyPr/>
          <a:lstStyle/>
          <a:p>
            <a:fld id="{E933474B-171F-4221-87DD-4ED00E616444}" type="datetimeFigureOut">
              <a:rPr lang="en-GB" smtClean="0"/>
              <a:t>21/04/2026</a:t>
            </a:fld>
            <a:endParaRPr lang="en-GB"/>
          </a:p>
        </p:txBody>
      </p:sp>
      <p:sp>
        <p:nvSpPr>
          <p:cNvPr id="3" name="Footer Placeholder 2">
            <a:extLst>
              <a:ext uri="{FF2B5EF4-FFF2-40B4-BE49-F238E27FC236}">
                <a16:creationId xmlns:a16="http://schemas.microsoft.com/office/drawing/2014/main" id="{E65C6628-6873-5038-BB0C-E9C9C26E6B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EFC509-EC8B-D48B-E46B-9250AF437EAB}"/>
              </a:ext>
            </a:extLst>
          </p:cNvPr>
          <p:cNvSpPr>
            <a:spLocks noGrp="1"/>
          </p:cNvSpPr>
          <p:nvPr>
            <p:ph type="sldNum" sz="quarter" idx="12"/>
          </p:nvPr>
        </p:nvSpPr>
        <p:spPr/>
        <p:txBody>
          <a:bodyPr/>
          <a:lstStyle/>
          <a:p>
            <a:fld id="{E2CB1433-88B8-4848-8338-A18A77CB616A}" type="slidenum">
              <a:rPr lang="en-GB" smtClean="0"/>
              <a:t>‹#›</a:t>
            </a:fld>
            <a:endParaRPr lang="en-GB"/>
          </a:p>
        </p:txBody>
      </p:sp>
    </p:spTree>
    <p:extLst>
      <p:ext uri="{BB962C8B-B14F-4D97-AF65-F5344CB8AC3E}">
        <p14:creationId xmlns:p14="http://schemas.microsoft.com/office/powerpoint/2010/main" val="2266201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1BB89-5554-FB26-3C6F-8A6DA42CDE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845CCD1-D784-064E-E99B-8C02458A33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430D975-ECB0-0E0E-B46B-807149E98F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8DCA9A9-B0D5-E9A5-F26F-B2884D3C23B5}"/>
              </a:ext>
            </a:extLst>
          </p:cNvPr>
          <p:cNvSpPr>
            <a:spLocks noGrp="1"/>
          </p:cNvSpPr>
          <p:nvPr>
            <p:ph type="dt" sz="half" idx="10"/>
          </p:nvPr>
        </p:nvSpPr>
        <p:spPr/>
        <p:txBody>
          <a:bodyPr/>
          <a:lstStyle/>
          <a:p>
            <a:fld id="{E933474B-171F-4221-87DD-4ED00E616444}" type="datetimeFigureOut">
              <a:rPr lang="en-GB" smtClean="0"/>
              <a:t>21/04/2026</a:t>
            </a:fld>
            <a:endParaRPr lang="en-GB"/>
          </a:p>
        </p:txBody>
      </p:sp>
      <p:sp>
        <p:nvSpPr>
          <p:cNvPr id="6" name="Footer Placeholder 5">
            <a:extLst>
              <a:ext uri="{FF2B5EF4-FFF2-40B4-BE49-F238E27FC236}">
                <a16:creationId xmlns:a16="http://schemas.microsoft.com/office/drawing/2014/main" id="{E9F7F8B1-5601-AC9A-211E-97A4E401E5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846B3-9059-C7CE-2C15-CB78A3A8BBD3}"/>
              </a:ext>
            </a:extLst>
          </p:cNvPr>
          <p:cNvSpPr>
            <a:spLocks noGrp="1"/>
          </p:cNvSpPr>
          <p:nvPr>
            <p:ph type="sldNum" sz="quarter" idx="12"/>
          </p:nvPr>
        </p:nvSpPr>
        <p:spPr/>
        <p:txBody>
          <a:bodyPr/>
          <a:lstStyle/>
          <a:p>
            <a:fld id="{E2CB1433-88B8-4848-8338-A18A77CB616A}" type="slidenum">
              <a:rPr lang="en-GB" smtClean="0"/>
              <a:t>‹#›</a:t>
            </a:fld>
            <a:endParaRPr lang="en-GB"/>
          </a:p>
        </p:txBody>
      </p:sp>
    </p:spTree>
    <p:extLst>
      <p:ext uri="{BB962C8B-B14F-4D97-AF65-F5344CB8AC3E}">
        <p14:creationId xmlns:p14="http://schemas.microsoft.com/office/powerpoint/2010/main" val="2190612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4FF73-093B-B64D-9FDF-1C1BF3B7C3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925A479-FAB7-12F7-7CC8-187B18A3B2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DB807E2-87B5-E292-E3BA-6ED3E011D3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BCBB81-2715-9348-7D5D-987BA2A1B8C8}"/>
              </a:ext>
            </a:extLst>
          </p:cNvPr>
          <p:cNvSpPr>
            <a:spLocks noGrp="1"/>
          </p:cNvSpPr>
          <p:nvPr>
            <p:ph type="dt" sz="half" idx="10"/>
          </p:nvPr>
        </p:nvSpPr>
        <p:spPr/>
        <p:txBody>
          <a:bodyPr/>
          <a:lstStyle/>
          <a:p>
            <a:fld id="{E933474B-171F-4221-87DD-4ED00E616444}" type="datetimeFigureOut">
              <a:rPr lang="en-GB" smtClean="0"/>
              <a:t>21/04/2026</a:t>
            </a:fld>
            <a:endParaRPr lang="en-GB"/>
          </a:p>
        </p:txBody>
      </p:sp>
      <p:sp>
        <p:nvSpPr>
          <p:cNvPr id="6" name="Footer Placeholder 5">
            <a:extLst>
              <a:ext uri="{FF2B5EF4-FFF2-40B4-BE49-F238E27FC236}">
                <a16:creationId xmlns:a16="http://schemas.microsoft.com/office/drawing/2014/main" id="{1CDA462D-79AB-110E-D200-AFBCEF218E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6A752B-978F-EBD9-9B81-C691666B14CE}"/>
              </a:ext>
            </a:extLst>
          </p:cNvPr>
          <p:cNvSpPr>
            <a:spLocks noGrp="1"/>
          </p:cNvSpPr>
          <p:nvPr>
            <p:ph type="sldNum" sz="quarter" idx="12"/>
          </p:nvPr>
        </p:nvSpPr>
        <p:spPr/>
        <p:txBody>
          <a:bodyPr/>
          <a:lstStyle/>
          <a:p>
            <a:fld id="{E2CB1433-88B8-4848-8338-A18A77CB616A}" type="slidenum">
              <a:rPr lang="en-GB" smtClean="0"/>
              <a:t>‹#›</a:t>
            </a:fld>
            <a:endParaRPr lang="en-GB"/>
          </a:p>
        </p:txBody>
      </p:sp>
    </p:spTree>
    <p:extLst>
      <p:ext uri="{BB962C8B-B14F-4D97-AF65-F5344CB8AC3E}">
        <p14:creationId xmlns:p14="http://schemas.microsoft.com/office/powerpoint/2010/main" val="578863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1D29F-E6CC-D29C-C28D-5B5E70936C8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464C91-CAD9-101A-5B62-EA69BDF2187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03B8E4-921A-C29B-4CE8-8F5C0E116951}"/>
              </a:ext>
            </a:extLst>
          </p:cNvPr>
          <p:cNvSpPr>
            <a:spLocks noGrp="1"/>
          </p:cNvSpPr>
          <p:nvPr>
            <p:ph type="dt" sz="half" idx="10"/>
          </p:nvPr>
        </p:nvSpPr>
        <p:spPr/>
        <p:txBody>
          <a:bodyPr/>
          <a:lstStyle/>
          <a:p>
            <a:fld id="{E933474B-171F-4221-87DD-4ED00E616444}" type="datetimeFigureOut">
              <a:rPr lang="en-GB" smtClean="0"/>
              <a:t>21/04/2026</a:t>
            </a:fld>
            <a:endParaRPr lang="en-GB"/>
          </a:p>
        </p:txBody>
      </p:sp>
      <p:sp>
        <p:nvSpPr>
          <p:cNvPr id="5" name="Footer Placeholder 4">
            <a:extLst>
              <a:ext uri="{FF2B5EF4-FFF2-40B4-BE49-F238E27FC236}">
                <a16:creationId xmlns:a16="http://schemas.microsoft.com/office/drawing/2014/main" id="{0543D405-004C-CD4A-FA66-BE307A715F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A7AD4A-F5DB-966D-873E-7052FE3792A3}"/>
              </a:ext>
            </a:extLst>
          </p:cNvPr>
          <p:cNvSpPr>
            <a:spLocks noGrp="1"/>
          </p:cNvSpPr>
          <p:nvPr>
            <p:ph type="sldNum" sz="quarter" idx="12"/>
          </p:nvPr>
        </p:nvSpPr>
        <p:spPr/>
        <p:txBody>
          <a:bodyPr/>
          <a:lstStyle/>
          <a:p>
            <a:fld id="{E2CB1433-88B8-4848-8338-A18A77CB616A}" type="slidenum">
              <a:rPr lang="en-GB" smtClean="0"/>
              <a:t>‹#›</a:t>
            </a:fld>
            <a:endParaRPr lang="en-GB"/>
          </a:p>
        </p:txBody>
      </p:sp>
    </p:spTree>
    <p:extLst>
      <p:ext uri="{BB962C8B-B14F-4D97-AF65-F5344CB8AC3E}">
        <p14:creationId xmlns:p14="http://schemas.microsoft.com/office/powerpoint/2010/main" val="2818110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F11226-499E-BA92-DD32-D12CD7E6C18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ECE458B-D0A7-1177-004D-BA4E50DE038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AA9C5D7-F742-78E3-B8B0-5AC52A26403A}"/>
              </a:ext>
            </a:extLst>
          </p:cNvPr>
          <p:cNvSpPr>
            <a:spLocks noGrp="1"/>
          </p:cNvSpPr>
          <p:nvPr>
            <p:ph type="dt" sz="half" idx="10"/>
          </p:nvPr>
        </p:nvSpPr>
        <p:spPr/>
        <p:txBody>
          <a:bodyPr/>
          <a:lstStyle/>
          <a:p>
            <a:fld id="{E933474B-171F-4221-87DD-4ED00E616444}" type="datetimeFigureOut">
              <a:rPr lang="en-GB" smtClean="0"/>
              <a:t>21/04/2026</a:t>
            </a:fld>
            <a:endParaRPr lang="en-GB"/>
          </a:p>
        </p:txBody>
      </p:sp>
      <p:sp>
        <p:nvSpPr>
          <p:cNvPr id="5" name="Footer Placeholder 4">
            <a:extLst>
              <a:ext uri="{FF2B5EF4-FFF2-40B4-BE49-F238E27FC236}">
                <a16:creationId xmlns:a16="http://schemas.microsoft.com/office/drawing/2014/main" id="{CE35412E-5644-95E5-A93A-8E2BD79FA3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52E5E1-8FD6-3C6D-6A4E-741454479637}"/>
              </a:ext>
            </a:extLst>
          </p:cNvPr>
          <p:cNvSpPr>
            <a:spLocks noGrp="1"/>
          </p:cNvSpPr>
          <p:nvPr>
            <p:ph type="sldNum" sz="quarter" idx="12"/>
          </p:nvPr>
        </p:nvSpPr>
        <p:spPr/>
        <p:txBody>
          <a:bodyPr/>
          <a:lstStyle/>
          <a:p>
            <a:fld id="{E2CB1433-88B8-4848-8338-A18A77CB616A}" type="slidenum">
              <a:rPr lang="en-GB" smtClean="0"/>
              <a:t>‹#›</a:t>
            </a:fld>
            <a:endParaRPr lang="en-GB"/>
          </a:p>
        </p:txBody>
      </p:sp>
    </p:spTree>
    <p:extLst>
      <p:ext uri="{BB962C8B-B14F-4D97-AF65-F5344CB8AC3E}">
        <p14:creationId xmlns:p14="http://schemas.microsoft.com/office/powerpoint/2010/main" val="2309141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686BE6-3A1D-DBA4-D6D2-62EABA63B8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430C7FC-5557-4247-666B-EFC1C82C83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572ADC-575E-F3B1-3D14-AC3152FD38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33474B-171F-4221-87DD-4ED00E616444}" type="datetimeFigureOut">
              <a:rPr lang="en-GB" smtClean="0"/>
              <a:t>21/04/2026</a:t>
            </a:fld>
            <a:endParaRPr lang="en-GB"/>
          </a:p>
        </p:txBody>
      </p:sp>
      <p:sp>
        <p:nvSpPr>
          <p:cNvPr id="5" name="Footer Placeholder 4">
            <a:extLst>
              <a:ext uri="{FF2B5EF4-FFF2-40B4-BE49-F238E27FC236}">
                <a16:creationId xmlns:a16="http://schemas.microsoft.com/office/drawing/2014/main" id="{3CCCD966-1384-9F29-2126-839AF1BEDF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DF065B7-D8BF-671B-EDAA-4C3A65E7A3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CB1433-88B8-4848-8338-A18A77CB616A}" type="slidenum">
              <a:rPr lang="en-GB" smtClean="0"/>
              <a:t>‹#›</a:t>
            </a:fld>
            <a:endParaRPr lang="en-GB"/>
          </a:p>
        </p:txBody>
      </p:sp>
    </p:spTree>
    <p:extLst>
      <p:ext uri="{BB962C8B-B14F-4D97-AF65-F5344CB8AC3E}">
        <p14:creationId xmlns:p14="http://schemas.microsoft.com/office/powerpoint/2010/main" val="18998769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15471-509D-CADE-3800-286655F4A90A}"/>
              </a:ext>
            </a:extLst>
          </p:cNvPr>
          <p:cNvSpPr>
            <a:spLocks noGrp="1"/>
          </p:cNvSpPr>
          <p:nvPr>
            <p:ph type="ctrTitle"/>
          </p:nvPr>
        </p:nvSpPr>
        <p:spPr>
          <a:xfrm>
            <a:off x="1524000" y="392788"/>
            <a:ext cx="9144000" cy="2387600"/>
          </a:xfrm>
        </p:spPr>
        <p:txBody>
          <a:bodyPr>
            <a:normAutofit/>
          </a:bodyPr>
          <a:lstStyle/>
          <a:p>
            <a:r>
              <a:rPr lang="en-GB" dirty="0"/>
              <a:t>Time to deliver for young people in Wales</a:t>
            </a:r>
          </a:p>
        </p:txBody>
      </p:sp>
      <p:sp>
        <p:nvSpPr>
          <p:cNvPr id="3" name="Subtitle 2">
            <a:extLst>
              <a:ext uri="{FF2B5EF4-FFF2-40B4-BE49-F238E27FC236}">
                <a16:creationId xmlns:a16="http://schemas.microsoft.com/office/drawing/2014/main" id="{0D3D8C4B-95F5-FD9F-975B-D48B278E2E4D}"/>
              </a:ext>
            </a:extLst>
          </p:cNvPr>
          <p:cNvSpPr>
            <a:spLocks noGrp="1"/>
          </p:cNvSpPr>
          <p:nvPr>
            <p:ph type="subTitle" idx="1"/>
          </p:nvPr>
        </p:nvSpPr>
        <p:spPr>
          <a:xfrm>
            <a:off x="1524000" y="3954061"/>
            <a:ext cx="9144000" cy="1099457"/>
          </a:xfrm>
        </p:spPr>
        <p:txBody>
          <a:bodyPr/>
          <a:lstStyle/>
          <a:p>
            <a:r>
              <a:rPr lang="en-GB" dirty="0"/>
              <a:t>Achieving a sustainable delivery model for youth work services in Wales</a:t>
            </a:r>
          </a:p>
        </p:txBody>
      </p:sp>
      <p:pic>
        <p:nvPicPr>
          <p:cNvPr id="1026" name="Picture 2">
            <a:extLst>
              <a:ext uri="{FF2B5EF4-FFF2-40B4-BE49-F238E27FC236}">
                <a16:creationId xmlns:a16="http://schemas.microsoft.com/office/drawing/2014/main" id="{E476B89D-2256-00FC-219C-A3E3179D04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2100" y="6022731"/>
            <a:ext cx="6527800" cy="80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0938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B1283-C5B8-1987-E713-AA0687E44D1B}"/>
              </a:ext>
            </a:extLst>
          </p:cNvPr>
          <p:cNvSpPr>
            <a:spLocks noGrp="1"/>
          </p:cNvSpPr>
          <p:nvPr>
            <p:ph type="title"/>
          </p:nvPr>
        </p:nvSpPr>
        <p:spPr/>
        <p:txBody>
          <a:bodyPr/>
          <a:lstStyle/>
          <a:p>
            <a:r>
              <a:rPr lang="en-GB" dirty="0"/>
              <a:t>Format</a:t>
            </a:r>
          </a:p>
        </p:txBody>
      </p:sp>
      <p:sp>
        <p:nvSpPr>
          <p:cNvPr id="3" name="Content Placeholder 2">
            <a:extLst>
              <a:ext uri="{FF2B5EF4-FFF2-40B4-BE49-F238E27FC236}">
                <a16:creationId xmlns:a16="http://schemas.microsoft.com/office/drawing/2014/main" id="{C570CBEE-1C40-B21E-4764-BACF4D000EEE}"/>
              </a:ext>
            </a:extLst>
          </p:cNvPr>
          <p:cNvSpPr>
            <a:spLocks noGrp="1"/>
          </p:cNvSpPr>
          <p:nvPr>
            <p:ph idx="1"/>
          </p:nvPr>
        </p:nvSpPr>
        <p:spPr/>
        <p:txBody>
          <a:bodyPr/>
          <a:lstStyle/>
          <a:p>
            <a:r>
              <a:rPr lang="en-GB" dirty="0"/>
              <a:t>Context</a:t>
            </a:r>
          </a:p>
          <a:p>
            <a:r>
              <a:rPr lang="en-GB" dirty="0"/>
              <a:t>Methodology and process</a:t>
            </a:r>
          </a:p>
          <a:p>
            <a:r>
              <a:rPr lang="en-GB" dirty="0"/>
              <a:t>Methodology</a:t>
            </a:r>
          </a:p>
          <a:p>
            <a:r>
              <a:rPr lang="en-GB" dirty="0"/>
              <a:t>Quantitative</a:t>
            </a:r>
          </a:p>
          <a:p>
            <a:r>
              <a:rPr lang="en-GB" dirty="0"/>
              <a:t>Qualitative</a:t>
            </a:r>
          </a:p>
          <a:p>
            <a:r>
              <a:rPr lang="en-GB" dirty="0"/>
              <a:t>Looking forward</a:t>
            </a:r>
          </a:p>
          <a:p>
            <a:r>
              <a:rPr lang="en-GB" dirty="0"/>
              <a:t>Questions</a:t>
            </a:r>
          </a:p>
        </p:txBody>
      </p:sp>
      <p:pic>
        <p:nvPicPr>
          <p:cNvPr id="2050" name="Picture 2">
            <a:extLst>
              <a:ext uri="{FF2B5EF4-FFF2-40B4-BE49-F238E27FC236}">
                <a16:creationId xmlns:a16="http://schemas.microsoft.com/office/drawing/2014/main" id="{6F119711-24A6-6B3B-DDCE-FAC79136C4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508" y="6057900"/>
            <a:ext cx="6527800" cy="80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798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E27D7-DC86-0C3E-2539-AFBD951E4474}"/>
              </a:ext>
            </a:extLst>
          </p:cNvPr>
          <p:cNvSpPr>
            <a:spLocks noGrp="1"/>
          </p:cNvSpPr>
          <p:nvPr>
            <p:ph type="title"/>
          </p:nvPr>
        </p:nvSpPr>
        <p:spPr>
          <a:xfrm>
            <a:off x="838200" y="251837"/>
            <a:ext cx="10515600" cy="1325563"/>
          </a:xfrm>
        </p:spPr>
        <p:txBody>
          <a:bodyPr/>
          <a:lstStyle/>
          <a:p>
            <a:r>
              <a:rPr lang="en-GB" dirty="0"/>
              <a:t>Starting with the benefits of Youth Work </a:t>
            </a:r>
          </a:p>
        </p:txBody>
      </p:sp>
      <p:sp>
        <p:nvSpPr>
          <p:cNvPr id="3" name="Content Placeholder 2">
            <a:extLst>
              <a:ext uri="{FF2B5EF4-FFF2-40B4-BE49-F238E27FC236}">
                <a16:creationId xmlns:a16="http://schemas.microsoft.com/office/drawing/2014/main" id="{9C9C57C4-9D8A-B920-70CA-0D22008BE68A}"/>
              </a:ext>
            </a:extLst>
          </p:cNvPr>
          <p:cNvSpPr>
            <a:spLocks noGrp="1"/>
          </p:cNvSpPr>
          <p:nvPr>
            <p:ph idx="1"/>
          </p:nvPr>
        </p:nvSpPr>
        <p:spPr/>
        <p:txBody>
          <a:bodyPr/>
          <a:lstStyle/>
          <a:p>
            <a:r>
              <a:rPr lang="en-GB" dirty="0"/>
              <a:t>“When I feel lost, scared and alone, youth work is home”. Young person. </a:t>
            </a:r>
          </a:p>
          <a:p>
            <a:pPr marL="0" indent="0">
              <a:buNone/>
            </a:pPr>
            <a:endParaRPr lang="en-GB" dirty="0"/>
          </a:p>
          <a:p>
            <a:r>
              <a:rPr lang="en-GB" dirty="0"/>
              <a:t>Youth Work in Wales has demonstrated its value to young people time and again although the impact of austerity has been devastating for the sector. Youth work has shown its resilience, but its foothold is precarious.</a:t>
            </a:r>
          </a:p>
        </p:txBody>
      </p:sp>
      <p:pic>
        <p:nvPicPr>
          <p:cNvPr id="4" name="Picture 2">
            <a:extLst>
              <a:ext uri="{FF2B5EF4-FFF2-40B4-BE49-F238E27FC236}">
                <a16:creationId xmlns:a16="http://schemas.microsoft.com/office/drawing/2014/main" id="{0572723A-64AE-966B-B9AF-4BB69C6B1F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508" y="6057900"/>
            <a:ext cx="6527800" cy="80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3134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40095-5635-C8DC-1B48-BC0B4BE02390}"/>
              </a:ext>
            </a:extLst>
          </p:cNvPr>
          <p:cNvSpPr>
            <a:spLocks noGrp="1"/>
          </p:cNvSpPr>
          <p:nvPr>
            <p:ph type="title"/>
          </p:nvPr>
        </p:nvSpPr>
        <p:spPr/>
        <p:txBody>
          <a:bodyPr/>
          <a:lstStyle/>
          <a:p>
            <a:r>
              <a:rPr lang="en-GB" dirty="0"/>
              <a:t>Recommendation 4</a:t>
            </a:r>
          </a:p>
        </p:txBody>
      </p:sp>
      <p:sp>
        <p:nvSpPr>
          <p:cNvPr id="3" name="Content Placeholder 2">
            <a:extLst>
              <a:ext uri="{FF2B5EF4-FFF2-40B4-BE49-F238E27FC236}">
                <a16:creationId xmlns:a16="http://schemas.microsoft.com/office/drawing/2014/main" id="{1BE3EE86-E7C2-CECE-B9BA-074EA7A11368}"/>
              </a:ext>
            </a:extLst>
          </p:cNvPr>
          <p:cNvSpPr>
            <a:spLocks noGrp="1"/>
          </p:cNvSpPr>
          <p:nvPr>
            <p:ph idx="1"/>
          </p:nvPr>
        </p:nvSpPr>
        <p:spPr/>
        <p:txBody>
          <a:bodyPr/>
          <a:lstStyle/>
          <a:p>
            <a:r>
              <a:rPr lang="en-GB" dirty="0"/>
              <a:t>Welsh Government should review the funding model for youth work</a:t>
            </a:r>
          </a:p>
          <a:p>
            <a:endParaRPr lang="en-GB" dirty="0"/>
          </a:p>
          <a:p>
            <a:r>
              <a:rPr lang="en-GB" dirty="0"/>
              <a:t>“If you aren’t funding youth work, you aren’t funding my future … sustainable means long-term and long lasting.” Young person.</a:t>
            </a:r>
          </a:p>
          <a:p>
            <a:endParaRPr lang="en-GB" dirty="0"/>
          </a:p>
          <a:p>
            <a:r>
              <a:rPr lang="en-GB" dirty="0"/>
              <a:t>Question for us – how to review the funding model for youth work, looking at the sustainability of existing approaches.</a:t>
            </a:r>
          </a:p>
        </p:txBody>
      </p:sp>
      <p:pic>
        <p:nvPicPr>
          <p:cNvPr id="4" name="Picture 2">
            <a:extLst>
              <a:ext uri="{FF2B5EF4-FFF2-40B4-BE49-F238E27FC236}">
                <a16:creationId xmlns:a16="http://schemas.microsoft.com/office/drawing/2014/main" id="{8945BC0A-6C0B-D7D6-098E-7AA8699F07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508" y="6057900"/>
            <a:ext cx="6527800" cy="80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2767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3EE2E-AD27-7443-6EDE-6811DE82FD42}"/>
              </a:ext>
            </a:extLst>
          </p:cNvPr>
          <p:cNvSpPr>
            <a:spLocks noGrp="1"/>
          </p:cNvSpPr>
          <p:nvPr>
            <p:ph type="title"/>
          </p:nvPr>
        </p:nvSpPr>
        <p:spPr>
          <a:xfrm>
            <a:off x="838200" y="151116"/>
            <a:ext cx="10515600" cy="1325563"/>
          </a:xfrm>
        </p:spPr>
        <p:txBody>
          <a:bodyPr/>
          <a:lstStyle/>
          <a:p>
            <a:r>
              <a:rPr lang="en-GB" dirty="0"/>
              <a:t>Methodology Principles</a:t>
            </a:r>
          </a:p>
        </p:txBody>
      </p:sp>
      <p:sp>
        <p:nvSpPr>
          <p:cNvPr id="3" name="Content Placeholder 2">
            <a:extLst>
              <a:ext uri="{FF2B5EF4-FFF2-40B4-BE49-F238E27FC236}">
                <a16:creationId xmlns:a16="http://schemas.microsoft.com/office/drawing/2014/main" id="{332E3F6C-ECFE-C117-BDD3-4E221FC0384D}"/>
              </a:ext>
            </a:extLst>
          </p:cNvPr>
          <p:cNvSpPr>
            <a:spLocks noGrp="1"/>
          </p:cNvSpPr>
          <p:nvPr>
            <p:ph idx="1"/>
          </p:nvPr>
        </p:nvSpPr>
        <p:spPr/>
        <p:txBody>
          <a:bodyPr>
            <a:normAutofit/>
          </a:bodyPr>
          <a:lstStyle/>
          <a:p>
            <a:r>
              <a:rPr lang="en-GB" dirty="0">
                <a:latin typeface="Calibri" panose="020F0502020204030204" pitchFamily="34" charset="0"/>
                <a:ea typeface="DengXian" panose="02010600030101010101" pitchFamily="2" charset="-122"/>
              </a:rPr>
              <a:t>Respecting the principles and values of Youth Work, democracy, participation, rights based approaches.  </a:t>
            </a:r>
          </a:p>
          <a:p>
            <a:r>
              <a:rPr lang="en-GB" dirty="0">
                <a:latin typeface="Calibri" panose="020F0502020204030204" pitchFamily="34" charset="0"/>
                <a:ea typeface="DengXian" panose="02010600030101010101" pitchFamily="2" charset="-122"/>
              </a:rPr>
              <a:t>Establishing a representative steering group.</a:t>
            </a:r>
            <a:endParaRPr lang="en-GB" dirty="0">
              <a:effectLst/>
              <a:latin typeface="Calibri" panose="020F0502020204030204" pitchFamily="34" charset="0"/>
              <a:ea typeface="DengXian" panose="02010600030101010101" pitchFamily="2" charset="-122"/>
            </a:endParaRPr>
          </a:p>
          <a:p>
            <a:r>
              <a:rPr lang="en-GB" dirty="0">
                <a:latin typeface="Calibri" panose="020F0502020204030204" pitchFamily="34" charset="0"/>
                <a:ea typeface="DengXian" panose="02010600030101010101" pitchFamily="2" charset="-122"/>
              </a:rPr>
              <a:t>We have brought together qualitative and quantitative approaches, this approach is commonly known as mixed methods.  This has enabled us to gather existing and new data, combine the approaches to draw out meaningful findings and conclusions.</a:t>
            </a:r>
          </a:p>
        </p:txBody>
      </p:sp>
      <p:pic>
        <p:nvPicPr>
          <p:cNvPr id="4" name="Picture 2">
            <a:extLst>
              <a:ext uri="{FF2B5EF4-FFF2-40B4-BE49-F238E27FC236}">
                <a16:creationId xmlns:a16="http://schemas.microsoft.com/office/drawing/2014/main" id="{61D40C06-BEAA-075B-25EE-AA0215E8F3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508" y="6057900"/>
            <a:ext cx="6527800" cy="80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3696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3EE2E-AD27-7443-6EDE-6811DE82FD42}"/>
              </a:ext>
            </a:extLst>
          </p:cNvPr>
          <p:cNvSpPr>
            <a:spLocks noGrp="1"/>
          </p:cNvSpPr>
          <p:nvPr>
            <p:ph type="title"/>
          </p:nvPr>
        </p:nvSpPr>
        <p:spPr/>
        <p:txBody>
          <a:bodyPr/>
          <a:lstStyle/>
          <a:p>
            <a:r>
              <a:rPr lang="en-GB" dirty="0"/>
              <a:t>Quantitative methodology</a:t>
            </a:r>
          </a:p>
        </p:txBody>
      </p:sp>
      <p:sp>
        <p:nvSpPr>
          <p:cNvPr id="3" name="Content Placeholder 2">
            <a:extLst>
              <a:ext uri="{FF2B5EF4-FFF2-40B4-BE49-F238E27FC236}">
                <a16:creationId xmlns:a16="http://schemas.microsoft.com/office/drawing/2014/main" id="{332E3F6C-ECFE-C117-BDD3-4E221FC0384D}"/>
              </a:ext>
            </a:extLst>
          </p:cNvPr>
          <p:cNvSpPr>
            <a:spLocks noGrp="1"/>
          </p:cNvSpPr>
          <p:nvPr>
            <p:ph idx="1"/>
          </p:nvPr>
        </p:nvSpPr>
        <p:spPr/>
        <p:txBody>
          <a:bodyPr>
            <a:normAutofit/>
          </a:bodyPr>
          <a:lstStyle/>
          <a:p>
            <a:r>
              <a:rPr lang="en-GB" dirty="0">
                <a:effectLst/>
                <a:latin typeface="Calibri" panose="020F0502020204030204" pitchFamily="34" charset="0"/>
                <a:ea typeface="DengXian" panose="02010600030101010101" pitchFamily="2" charset="-122"/>
              </a:rPr>
              <a:t>The quantitative approach </a:t>
            </a:r>
            <a:r>
              <a:rPr lang="en-GB" dirty="0">
                <a:latin typeface="Calibri" panose="020F0502020204030204" pitchFamily="34" charset="0"/>
                <a:ea typeface="DengXian" panose="02010600030101010101" pitchFamily="2" charset="-122"/>
              </a:rPr>
              <a:t>combines, causal, correlation, and descriptive statistic approach</a:t>
            </a:r>
            <a:endParaRPr lang="en-GB" dirty="0">
              <a:effectLst/>
              <a:latin typeface="Calibri" panose="020F0502020204030204" pitchFamily="34" charset="0"/>
              <a:ea typeface="DengXian" panose="02010600030101010101" pitchFamily="2" charset="-122"/>
            </a:endParaRPr>
          </a:p>
          <a:p>
            <a:r>
              <a:rPr lang="en-GB" b="0" i="0" dirty="0">
                <a:solidFill>
                  <a:srgbClr val="000000"/>
                </a:solidFill>
                <a:effectLst/>
                <a:latin typeface="Calibri" panose="020F0502020204030204" pitchFamily="34" charset="0"/>
              </a:rPr>
              <a:t>We have reviewed funding sources from the Youth Work Annual Audit data, Strategic Voluntary Youth Work Organisation Grant, and conducted surveys both for maintained and voluntary sector organisations across four local authority areas.</a:t>
            </a:r>
          </a:p>
          <a:p>
            <a:r>
              <a:rPr lang="en-GB" dirty="0">
                <a:latin typeface="Calibri" panose="020F0502020204030204" pitchFamily="34" charset="0"/>
                <a:ea typeface="DengXian" panose="02010600030101010101" pitchFamily="2" charset="-122"/>
              </a:rPr>
              <a:t>Economic trends in the funding sources have been reviewed across an 11-year time frame (2010-2021) for the Youth Work Annual Audit data. Survey participants are also asked to provide as much historical data as possible.</a:t>
            </a:r>
            <a:endParaRPr lang="en-GB" dirty="0"/>
          </a:p>
        </p:txBody>
      </p:sp>
      <p:pic>
        <p:nvPicPr>
          <p:cNvPr id="4" name="Picture 2">
            <a:extLst>
              <a:ext uri="{FF2B5EF4-FFF2-40B4-BE49-F238E27FC236}">
                <a16:creationId xmlns:a16="http://schemas.microsoft.com/office/drawing/2014/main" id="{5E148105-0E0C-17C5-322E-3E44F68E7B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508" y="6057900"/>
            <a:ext cx="6527800" cy="80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7564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3EE2E-AD27-7443-6EDE-6811DE82FD42}"/>
              </a:ext>
            </a:extLst>
          </p:cNvPr>
          <p:cNvSpPr>
            <a:spLocks noGrp="1"/>
          </p:cNvSpPr>
          <p:nvPr>
            <p:ph type="title"/>
          </p:nvPr>
        </p:nvSpPr>
        <p:spPr>
          <a:xfrm>
            <a:off x="945204" y="151116"/>
            <a:ext cx="10515600" cy="1325563"/>
          </a:xfrm>
        </p:spPr>
        <p:txBody>
          <a:bodyPr/>
          <a:lstStyle/>
          <a:p>
            <a:r>
              <a:rPr lang="en-GB" dirty="0"/>
              <a:t>Qualitative methodology</a:t>
            </a:r>
          </a:p>
        </p:txBody>
      </p:sp>
      <p:sp>
        <p:nvSpPr>
          <p:cNvPr id="3" name="Content Placeholder 2">
            <a:extLst>
              <a:ext uri="{FF2B5EF4-FFF2-40B4-BE49-F238E27FC236}">
                <a16:creationId xmlns:a16="http://schemas.microsoft.com/office/drawing/2014/main" id="{332E3F6C-ECFE-C117-BDD3-4E221FC0384D}"/>
              </a:ext>
            </a:extLst>
          </p:cNvPr>
          <p:cNvSpPr>
            <a:spLocks noGrp="1"/>
          </p:cNvSpPr>
          <p:nvPr>
            <p:ph idx="1"/>
          </p:nvPr>
        </p:nvSpPr>
        <p:spPr/>
        <p:txBody>
          <a:bodyPr>
            <a:normAutofit/>
          </a:bodyPr>
          <a:lstStyle/>
          <a:p>
            <a:r>
              <a:rPr lang="en-GB" dirty="0">
                <a:effectLst/>
                <a:latin typeface="Calibri" panose="020F0502020204030204" pitchFamily="34" charset="0"/>
                <a:ea typeface="DengXian" panose="02010600030101010101" pitchFamily="2" charset="-122"/>
              </a:rPr>
              <a:t>Our qualitative approach has enabled us to gather untypical as well as the more recurrent themes, which is a strength of the methodology.  </a:t>
            </a:r>
          </a:p>
          <a:p>
            <a:r>
              <a:rPr lang="en-GB" dirty="0">
                <a:latin typeface="Calibri" panose="020F0502020204030204" pitchFamily="34" charset="0"/>
                <a:ea typeface="DengXian" panose="02010600030101010101" pitchFamily="2" charset="-122"/>
              </a:rPr>
              <a:t>We have</a:t>
            </a:r>
            <a:r>
              <a:rPr lang="en-GB" dirty="0">
                <a:effectLst/>
                <a:latin typeface="Calibri" panose="020F0502020204030204" pitchFamily="34" charset="0"/>
                <a:ea typeface="DengXian" panose="02010600030101010101" pitchFamily="2" charset="-122"/>
              </a:rPr>
              <a:t> carried out interviews and focus groups with representatives of voluntary Youth Work sector organisations at a local and national level and the maintained sector across 4 diverse local authority areas.</a:t>
            </a:r>
            <a:endParaRPr lang="en-GB" dirty="0">
              <a:latin typeface="Calibri" panose="020F0502020204030204" pitchFamily="34" charset="0"/>
              <a:ea typeface="DengXian" panose="02010600030101010101" pitchFamily="2" charset="-122"/>
            </a:endParaRPr>
          </a:p>
          <a:p>
            <a:r>
              <a:rPr lang="en-GB" dirty="0">
                <a:latin typeface="Calibri" panose="020F0502020204030204" pitchFamily="34" charset="0"/>
                <a:ea typeface="DengXian" panose="02010600030101010101" pitchFamily="2" charset="-122"/>
              </a:rPr>
              <a:t>We have i</a:t>
            </a:r>
            <a:r>
              <a:rPr lang="en-GB" dirty="0">
                <a:effectLst/>
                <a:latin typeface="Calibri" panose="020F0502020204030204" pitchFamily="34" charset="0"/>
                <a:ea typeface="DengXian" panose="02010600030101010101" pitchFamily="2" charset="-122"/>
              </a:rPr>
              <a:t>nterviewed  volunteers, practitioners, managers, and senior leaders we have been able to identify and compare themes across these groups and across areas</a:t>
            </a:r>
            <a:endParaRPr lang="en-GB" dirty="0"/>
          </a:p>
        </p:txBody>
      </p:sp>
      <p:pic>
        <p:nvPicPr>
          <p:cNvPr id="4" name="Picture 2">
            <a:extLst>
              <a:ext uri="{FF2B5EF4-FFF2-40B4-BE49-F238E27FC236}">
                <a16:creationId xmlns:a16="http://schemas.microsoft.com/office/drawing/2014/main" id="{44A2CE32-2A90-4D6E-9F34-4258F11CEA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508" y="6057900"/>
            <a:ext cx="6527800" cy="80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2228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EFBC-D026-B862-983D-D3BDB7C28440}"/>
              </a:ext>
            </a:extLst>
          </p:cNvPr>
          <p:cNvSpPr>
            <a:spLocks noGrp="1"/>
          </p:cNvSpPr>
          <p:nvPr>
            <p:ph type="title"/>
          </p:nvPr>
        </p:nvSpPr>
        <p:spPr/>
        <p:txBody>
          <a:bodyPr/>
          <a:lstStyle/>
          <a:p>
            <a:r>
              <a:rPr lang="en-GB" dirty="0"/>
              <a:t>Process </a:t>
            </a:r>
          </a:p>
        </p:txBody>
      </p:sp>
      <p:sp>
        <p:nvSpPr>
          <p:cNvPr id="3" name="Content Placeholder 2">
            <a:extLst>
              <a:ext uri="{FF2B5EF4-FFF2-40B4-BE49-F238E27FC236}">
                <a16:creationId xmlns:a16="http://schemas.microsoft.com/office/drawing/2014/main" id="{4F3264D2-3E13-E6A7-A801-D7EB7EFF4A02}"/>
              </a:ext>
            </a:extLst>
          </p:cNvPr>
          <p:cNvSpPr>
            <a:spLocks noGrp="1"/>
          </p:cNvSpPr>
          <p:nvPr>
            <p:ph idx="1"/>
          </p:nvPr>
        </p:nvSpPr>
        <p:spPr>
          <a:xfrm>
            <a:off x="838200" y="1431234"/>
            <a:ext cx="10515600" cy="4956313"/>
          </a:xfrm>
        </p:spPr>
        <p:txBody>
          <a:bodyPr/>
          <a:lstStyle/>
          <a:p>
            <a:r>
              <a:rPr lang="en-GB" dirty="0"/>
              <a:t>Desire to work with the sector to refine and carry out the data gathering.</a:t>
            </a:r>
          </a:p>
          <a:p>
            <a:r>
              <a:rPr lang="en-GB" dirty="0"/>
              <a:t>Review of the literature.</a:t>
            </a:r>
          </a:p>
          <a:p>
            <a:r>
              <a:rPr lang="en-GB" dirty="0"/>
              <a:t>Ethical approval.</a:t>
            </a:r>
          </a:p>
          <a:p>
            <a:r>
              <a:rPr lang="en-GB" dirty="0"/>
              <a:t>Working through gatekeepers to identify organisations, discussion within organisations to identify interviewees.</a:t>
            </a:r>
          </a:p>
          <a:p>
            <a:r>
              <a:rPr lang="en-GB" dirty="0"/>
              <a:t>Carrying out the interviews and focus groups, we intended to do that within a month, in reality that took 6 weeks and could have been longer.</a:t>
            </a:r>
          </a:p>
          <a:p>
            <a:r>
              <a:rPr lang="en-GB" dirty="0"/>
              <a:t>Analysis, used a coding approach, looking for key themes. </a:t>
            </a:r>
          </a:p>
          <a:p>
            <a:endParaRPr lang="en-GB" dirty="0"/>
          </a:p>
          <a:p>
            <a:endParaRPr lang="en-GB" dirty="0"/>
          </a:p>
        </p:txBody>
      </p:sp>
      <p:pic>
        <p:nvPicPr>
          <p:cNvPr id="4" name="Picture 2">
            <a:extLst>
              <a:ext uri="{FF2B5EF4-FFF2-40B4-BE49-F238E27FC236}">
                <a16:creationId xmlns:a16="http://schemas.microsoft.com/office/drawing/2014/main" id="{82358CD9-B884-86E9-E0D6-9FF53CA761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508" y="6057900"/>
            <a:ext cx="6527800" cy="80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3318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EFBC-D026-B862-983D-D3BDB7C28440}"/>
              </a:ext>
            </a:extLst>
          </p:cNvPr>
          <p:cNvSpPr>
            <a:spLocks noGrp="1"/>
          </p:cNvSpPr>
          <p:nvPr>
            <p:ph type="title"/>
          </p:nvPr>
        </p:nvSpPr>
        <p:spPr/>
        <p:txBody>
          <a:bodyPr/>
          <a:lstStyle/>
          <a:p>
            <a:r>
              <a:rPr lang="en-GB" dirty="0"/>
              <a:t>Looking forward</a:t>
            </a:r>
          </a:p>
        </p:txBody>
      </p:sp>
      <p:sp>
        <p:nvSpPr>
          <p:cNvPr id="3" name="Content Placeholder 2">
            <a:extLst>
              <a:ext uri="{FF2B5EF4-FFF2-40B4-BE49-F238E27FC236}">
                <a16:creationId xmlns:a16="http://schemas.microsoft.com/office/drawing/2014/main" id="{4F3264D2-3E13-E6A7-A801-D7EB7EFF4A02}"/>
              </a:ext>
            </a:extLst>
          </p:cNvPr>
          <p:cNvSpPr>
            <a:spLocks noGrp="1"/>
          </p:cNvSpPr>
          <p:nvPr>
            <p:ph idx="1"/>
          </p:nvPr>
        </p:nvSpPr>
        <p:spPr>
          <a:xfrm>
            <a:off x="838200" y="1431234"/>
            <a:ext cx="10515600" cy="4956313"/>
          </a:xfrm>
        </p:spPr>
        <p:txBody>
          <a:bodyPr/>
          <a:lstStyle/>
          <a:p>
            <a:r>
              <a:rPr lang="en-GB" dirty="0"/>
              <a:t>Phase 1 is now complete, and a review of the findings is currently being undertaken.</a:t>
            </a:r>
          </a:p>
          <a:p>
            <a:r>
              <a:rPr lang="en-GB" dirty="0"/>
              <a:t>Learnings from Phase 1 are being incorporated into the strategy being developed in Phase 2.</a:t>
            </a:r>
          </a:p>
          <a:p>
            <a:r>
              <a:rPr lang="en-GB" dirty="0"/>
              <a:t>Additional research assistants are joining the team for Phase 2. </a:t>
            </a:r>
          </a:p>
          <a:p>
            <a:r>
              <a:rPr lang="en-GB" dirty="0"/>
              <a:t>The research team are meeting in May to develop and build the Phase 2 strategy and commence delivery according to the agreed research timeline published in the research proposal.</a:t>
            </a:r>
          </a:p>
          <a:p>
            <a:endParaRPr lang="en-GB" dirty="0"/>
          </a:p>
          <a:p>
            <a:endParaRPr lang="en-GB" dirty="0"/>
          </a:p>
        </p:txBody>
      </p:sp>
      <p:pic>
        <p:nvPicPr>
          <p:cNvPr id="4" name="Picture 2">
            <a:extLst>
              <a:ext uri="{FF2B5EF4-FFF2-40B4-BE49-F238E27FC236}">
                <a16:creationId xmlns:a16="http://schemas.microsoft.com/office/drawing/2014/main" id="{338C0E62-CFC3-929B-D037-037D4D9061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508" y="6057900"/>
            <a:ext cx="6527800" cy="80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810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EFBC-D026-B862-983D-D3BDB7C28440}"/>
              </a:ext>
            </a:extLst>
          </p:cNvPr>
          <p:cNvSpPr>
            <a:spLocks noGrp="1"/>
          </p:cNvSpPr>
          <p:nvPr>
            <p:ph type="title"/>
          </p:nvPr>
        </p:nvSpPr>
        <p:spPr>
          <a:xfrm>
            <a:off x="3659221" y="0"/>
            <a:ext cx="10515600" cy="1325563"/>
          </a:xfrm>
        </p:spPr>
        <p:txBody>
          <a:bodyPr/>
          <a:lstStyle/>
          <a:p>
            <a:r>
              <a:rPr lang="en-GB" dirty="0"/>
              <a:t>Questions</a:t>
            </a:r>
          </a:p>
        </p:txBody>
      </p:sp>
      <p:pic>
        <p:nvPicPr>
          <p:cNvPr id="7" name="Picture 6">
            <a:extLst>
              <a:ext uri="{FF2B5EF4-FFF2-40B4-BE49-F238E27FC236}">
                <a16:creationId xmlns:a16="http://schemas.microsoft.com/office/drawing/2014/main" id="{2FAEAC92-7CD3-5C5C-05B1-1D0FF4C3A97B}"/>
              </a:ext>
            </a:extLst>
          </p:cNvPr>
          <p:cNvPicPr>
            <a:picLocks noChangeAspect="1"/>
          </p:cNvPicPr>
          <p:nvPr/>
        </p:nvPicPr>
        <p:blipFill>
          <a:blip r:embed="rId2"/>
          <a:stretch>
            <a:fillRect/>
          </a:stretch>
        </p:blipFill>
        <p:spPr>
          <a:xfrm>
            <a:off x="2667508" y="1325563"/>
            <a:ext cx="6116210" cy="3574408"/>
          </a:xfrm>
          <a:prstGeom prst="rect">
            <a:avLst/>
          </a:prstGeom>
        </p:spPr>
      </p:pic>
      <p:pic>
        <p:nvPicPr>
          <p:cNvPr id="8" name="Picture 2">
            <a:extLst>
              <a:ext uri="{FF2B5EF4-FFF2-40B4-BE49-F238E27FC236}">
                <a16:creationId xmlns:a16="http://schemas.microsoft.com/office/drawing/2014/main" id="{4E76B8EE-0445-86F7-51EF-0C4983E4B1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7508" y="6057900"/>
            <a:ext cx="6527800" cy="80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57832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550</Words>
  <Application>Microsoft Office PowerPoint</Application>
  <PresentationFormat>Widescreen</PresentationFormat>
  <Paragraphs>45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Time to deliver for young people in Wales</vt:lpstr>
      <vt:lpstr>Format</vt:lpstr>
      <vt:lpstr>Starting with the benefits of Youth Work </vt:lpstr>
      <vt:lpstr>Recommendation 4</vt:lpstr>
      <vt:lpstr>Methodology Principles</vt:lpstr>
      <vt:lpstr>Quantitative methodology</vt:lpstr>
      <vt:lpstr>Qualitative methodology</vt:lpstr>
      <vt:lpstr>Process </vt:lpstr>
      <vt:lpstr>Looking forward</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to deliver for young people in Wales</dc:title>
  <dc:creator>Darrel Williams</dc:creator>
  <cp:lastModifiedBy>Darrel Williams</cp:lastModifiedBy>
  <cp:revision>4</cp:revision>
  <dcterms:created xsi:type="dcterms:W3CDTF">2023-04-13T08:12:33Z</dcterms:created>
  <dcterms:modified xsi:type="dcterms:W3CDTF">2026-04-21T11:06:55Z</dcterms:modified>
</cp:coreProperties>
</file>