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342" r:id="rId5"/>
    <p:sldId id="359" r:id="rId6"/>
    <p:sldId id="373" r:id="rId7"/>
    <p:sldId id="375" r:id="rId8"/>
    <p:sldId id="376" r:id="rId9"/>
    <p:sldId id="377" r:id="rId10"/>
    <p:sldId id="378" r:id="rId11"/>
    <p:sldId id="379" r:id="rId12"/>
    <p:sldId id="380" r:id="rId13"/>
    <p:sldId id="382" r:id="rId14"/>
    <p:sldId id="3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3FBFE"/>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43" autoAdjust="0"/>
    <p:restoredTop sz="95388" autoAdjust="0"/>
  </p:normalViewPr>
  <p:slideViewPr>
    <p:cSldViewPr snapToGrid="0" snapToObjects="1" showGuides="1">
      <p:cViewPr>
        <p:scale>
          <a:sx n="100" d="100"/>
          <a:sy n="100" d="100"/>
        </p:scale>
        <p:origin x="58" y="-4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4/27/26</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4/27/26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dirty="0"/>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dirty="0"/>
          </a:p>
        </p:txBody>
      </p:sp>
    </p:spTree>
    <p:extLst>
      <p:ext uri="{BB962C8B-B14F-4D97-AF65-F5344CB8AC3E}">
        <p14:creationId xmlns:p14="http://schemas.microsoft.com/office/powerpoint/2010/main" val="1860164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dirty="0"/>
          </a:p>
        </p:txBody>
      </p:sp>
    </p:spTree>
    <p:extLst>
      <p:ext uri="{BB962C8B-B14F-4D97-AF65-F5344CB8AC3E}">
        <p14:creationId xmlns:p14="http://schemas.microsoft.com/office/powerpoint/2010/main" val="2982522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dirty="0"/>
          </a:p>
        </p:txBody>
      </p:sp>
    </p:spTree>
    <p:extLst>
      <p:ext uri="{BB962C8B-B14F-4D97-AF65-F5344CB8AC3E}">
        <p14:creationId xmlns:p14="http://schemas.microsoft.com/office/powerpoint/2010/main" val="2493029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6</a:t>
            </a:fld>
            <a:endParaRPr lang="en-US" dirty="0"/>
          </a:p>
        </p:txBody>
      </p:sp>
    </p:spTree>
    <p:extLst>
      <p:ext uri="{BB962C8B-B14F-4D97-AF65-F5344CB8AC3E}">
        <p14:creationId xmlns:p14="http://schemas.microsoft.com/office/powerpoint/2010/main" val="712487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dirty="0"/>
          </a:p>
        </p:txBody>
      </p:sp>
    </p:spTree>
    <p:extLst>
      <p:ext uri="{BB962C8B-B14F-4D97-AF65-F5344CB8AC3E}">
        <p14:creationId xmlns:p14="http://schemas.microsoft.com/office/powerpoint/2010/main" val="3765125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dirty="0"/>
          </a:p>
        </p:txBody>
      </p:sp>
    </p:spTree>
    <p:extLst>
      <p:ext uri="{BB962C8B-B14F-4D97-AF65-F5344CB8AC3E}">
        <p14:creationId xmlns:p14="http://schemas.microsoft.com/office/powerpoint/2010/main" val="178419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dirty="0"/>
          </a:p>
        </p:txBody>
      </p:sp>
    </p:spTree>
    <p:extLst>
      <p:ext uri="{BB962C8B-B14F-4D97-AF65-F5344CB8AC3E}">
        <p14:creationId xmlns:p14="http://schemas.microsoft.com/office/powerpoint/2010/main" val="839213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GB"/>
              <a:t>Click icon to add picture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GB"/>
              <a:t>Click to edit Master title style</a:t>
            </a:r>
            <a:endParaRPr lang="en-US" dirty="0"/>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GB"/>
              <a:t>Click icon to add picture</a:t>
            </a:r>
            <a:endParaRPr lang="en-US" dirty="0"/>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GB"/>
              <a:t>Click icon to add table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GB"/>
              <a:t>Click icon to add table</a:t>
            </a:r>
            <a:endParaRPr lang="en-US" dirty="0"/>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hyperlink" Target="https://www.lancashire.police.uk/police-forces/lancashire-constabulary/areas/about-us/about-us/how-we-work/culture-and-inclusion/" TargetMode="External"/><Relationship Id="rId3" Type="http://schemas.openxmlformats.org/officeDocument/2006/relationships/hyperlink" Target="https://www.college.police.uk/article/new-strategy-aims-transform-police-culture-and-rebuild-public-trust" TargetMode="External"/><Relationship Id="rId7" Type="http://schemas.openxmlformats.org/officeDocument/2006/relationships/hyperlink" Target="https://victimscommissioner.org.uk/news/blog-the-justice-system-must-listen-to-victims-not-just-talk-at-them/" TargetMode="External"/><Relationship Id="rId2" Type="http://schemas.openxmlformats.org/officeDocument/2006/relationships/hyperlink" Target="https://library.college.police.uk/docs/hopolicers/fprs96.pdf" TargetMode="External"/><Relationship Id="rId1" Type="http://schemas.openxmlformats.org/officeDocument/2006/relationships/slideLayout" Target="../slideLayouts/slideLayout10.xml"/><Relationship Id="rId6" Type="http://schemas.openxmlformats.org/officeDocument/2006/relationships/hyperlink" Target="https://www.college.police.uk/guidance/vulnerability-related-risks/communication" TargetMode="External"/><Relationship Id="rId5" Type="http://schemas.openxmlformats.org/officeDocument/2006/relationships/hyperlink" Target="https://www.facebook.com/thetimesradio/videos/the-publics-attitude-is-that-its-almost-risk-free-for-the-bad-guysthe-met-police/1211459567620070/?locale=zh_CN" TargetMode="External"/><Relationship Id="rId10" Type="http://schemas.openxmlformats.org/officeDocument/2006/relationships/hyperlink" Target="https://www.police-foundation.org.uk/2024/04/what-is-the-preventative-role-of-the-police/" TargetMode="External"/><Relationship Id="rId4" Type="http://schemas.openxmlformats.org/officeDocument/2006/relationships/hyperlink" Target="https://www.gov.uk/government/publications/public-perceptions-of-policing-a-review-of-research-and-literature/public-perceptions-of-policing-a-review-of-research-and-literature" TargetMode="External"/><Relationship Id="rId9" Type="http://schemas.openxmlformats.org/officeDocument/2006/relationships/hyperlink" Target="https://www.college.police.uk/ethics/code-of-ethics/princi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97874EA-2F67-60CD-631F-5A787057F8CE}"/>
              </a:ext>
            </a:extLst>
          </p:cNvPr>
          <p:cNvSpPr>
            <a:spLocks noGrp="1"/>
          </p:cNvSpPr>
          <p:nvPr>
            <p:ph type="title"/>
          </p:nvPr>
        </p:nvSpPr>
        <p:spPr>
          <a:xfrm>
            <a:off x="804753" y="2882521"/>
            <a:ext cx="10796256" cy="3215641"/>
          </a:xfrm>
        </p:spPr>
        <p:txBody>
          <a:bodyPr anchor="b"/>
          <a:lstStyle/>
          <a:p>
            <a:r>
              <a:rPr lang="en-GB" dirty="0"/>
              <a:t>How does community engagement strategies can help strengthen public trust an enhance police legitimacy </a:t>
            </a:r>
            <a:endParaRPr lang="en-US" dirty="0"/>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838201" y="365125"/>
            <a:ext cx="4466502" cy="1936866"/>
          </a:xfrm>
        </p:spPr>
        <p:txBody>
          <a:bodyPr/>
          <a:lstStyle/>
          <a:p>
            <a:r>
              <a:rPr lang="en-US" dirty="0"/>
              <a:t>Agenda</a:t>
            </a:r>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725033" y="2853416"/>
            <a:ext cx="4466504" cy="3405187"/>
          </a:xfrm>
        </p:spPr>
        <p:txBody>
          <a:bodyPr anchor="t"/>
          <a:lstStyle/>
          <a:p>
            <a:r>
              <a:rPr lang="en-US" dirty="0"/>
              <a:t>Introduction</a:t>
            </a:r>
            <a:endParaRPr lang="en-GB" dirty="0"/>
          </a:p>
          <a:p>
            <a:r>
              <a:rPr lang="en-GB" dirty="0"/>
              <a:t>Community engagement </a:t>
            </a:r>
          </a:p>
          <a:p>
            <a:r>
              <a:rPr lang="en-GB" dirty="0"/>
              <a:t>Fairness and respect </a:t>
            </a:r>
          </a:p>
          <a:p>
            <a:r>
              <a:rPr lang="en-GB" dirty="0"/>
              <a:t>Understanding cultural differences </a:t>
            </a:r>
          </a:p>
          <a:p>
            <a:r>
              <a:rPr lang="en-GB" dirty="0"/>
              <a:t>Transparency </a:t>
            </a:r>
          </a:p>
          <a:p>
            <a:r>
              <a:rPr lang="en-GB" dirty="0"/>
              <a:t>Building human connections </a:t>
            </a:r>
          </a:p>
          <a:p>
            <a:r>
              <a:rPr lang="en-GB" dirty="0"/>
              <a:t>Problem solving approaches </a:t>
            </a:r>
          </a:p>
          <a:p>
            <a:endParaRPr lang="en-US" dirty="0"/>
          </a:p>
        </p:txBody>
      </p:sp>
    </p:spTree>
    <p:extLst>
      <p:ext uri="{BB962C8B-B14F-4D97-AF65-F5344CB8AC3E}">
        <p14:creationId xmlns:p14="http://schemas.microsoft.com/office/powerpoint/2010/main" val="146015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F7C5-CBA2-9823-0CBA-5BD773998046}"/>
              </a:ext>
            </a:extLst>
          </p:cNvPr>
          <p:cNvSpPr>
            <a:spLocks noGrp="1"/>
          </p:cNvSpPr>
          <p:nvPr>
            <p:ph type="title"/>
          </p:nvPr>
        </p:nvSpPr>
        <p:spPr>
          <a:xfrm>
            <a:off x="321869" y="579120"/>
            <a:ext cx="11548261" cy="2733306"/>
          </a:xfrm>
        </p:spPr>
        <p:txBody>
          <a:bodyPr/>
          <a:lstStyle/>
          <a:p>
            <a:r>
              <a:rPr lang="en-US" dirty="0"/>
              <a:t>The Power of</a:t>
            </a:r>
          </a:p>
        </p:txBody>
      </p:sp>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321868" y="3484615"/>
            <a:ext cx="11562303" cy="2387865"/>
          </a:xfrm>
        </p:spPr>
        <p:txBody>
          <a:bodyPr/>
          <a:lstStyle/>
          <a:p>
            <a:r>
              <a:rPr lang="en-US" dirty="0"/>
              <a:t>Communication</a:t>
            </a:r>
          </a:p>
        </p:txBody>
      </p:sp>
      <p:sp>
        <p:nvSpPr>
          <p:cNvPr id="3" name="Slide Number Placeholder 2">
            <a:extLst>
              <a:ext uri="{FF2B5EF4-FFF2-40B4-BE49-F238E27FC236}">
                <a16:creationId xmlns:a16="http://schemas.microsoft.com/office/drawing/2014/main" id="{A6A971A9-0C5C-DDFC-67F9-2E5A55F12F67}"/>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3</a:t>
            </a:fld>
            <a:endParaRPr lang="en-US" dirty="0"/>
          </a:p>
        </p:txBody>
      </p:sp>
    </p:spTree>
    <p:extLst>
      <p:ext uri="{BB962C8B-B14F-4D97-AF65-F5344CB8AC3E}">
        <p14:creationId xmlns:p14="http://schemas.microsoft.com/office/powerpoint/2010/main" val="1397193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3305669" y="113097"/>
            <a:ext cx="7420819" cy="1656304"/>
          </a:xfrm>
        </p:spPr>
        <p:txBody>
          <a:bodyPr/>
          <a:lstStyle/>
          <a:p>
            <a:r>
              <a:rPr lang="en-GB" dirty="0"/>
              <a:t>Community engagement </a:t>
            </a:r>
            <a:endParaRPr lang="en-US" dirty="0"/>
          </a:p>
        </p:txBody>
      </p:sp>
      <p:sp>
        <p:nvSpPr>
          <p:cNvPr id="4" name="Content Placeholder 3">
            <a:extLst>
              <a:ext uri="{FF2B5EF4-FFF2-40B4-BE49-F238E27FC236}">
                <a16:creationId xmlns:a16="http://schemas.microsoft.com/office/drawing/2014/main" id="{74160DFF-2E7E-7A22-819A-C011020DFF01}"/>
              </a:ext>
            </a:extLst>
          </p:cNvPr>
          <p:cNvSpPr>
            <a:spLocks noGrp="1"/>
          </p:cNvSpPr>
          <p:nvPr>
            <p:ph sz="quarter" idx="31"/>
          </p:nvPr>
        </p:nvSpPr>
        <p:spPr>
          <a:xfrm>
            <a:off x="3305669" y="2470150"/>
            <a:ext cx="7420819" cy="3676649"/>
          </a:xfrm>
        </p:spPr>
        <p:txBody>
          <a:bodyPr/>
          <a:lstStyle/>
          <a:p>
            <a:r>
              <a:rPr lang="en-GB" dirty="0"/>
              <a:t>When police create a close relationship within communities, people within communities feel that is easier to report there concerns and the police feel more comfortable and motivated to respond to concerns within communities. (Russell Bradley, 1998, p7, p,1)</a:t>
            </a:r>
          </a:p>
          <a:p>
            <a:endParaRPr lang="en-GB" dirty="0"/>
          </a:p>
          <a:p>
            <a:r>
              <a:rPr lang="en-GB" dirty="0"/>
              <a:t>With community involvement needs to be real changes and efforts to strengthen the trust that communities are wanting with police. (Jo </a:t>
            </a:r>
            <a:r>
              <a:rPr lang="en-GB" dirty="0" err="1"/>
              <a:t>Noakes,2025</a:t>
            </a:r>
            <a:r>
              <a:rPr lang="en-GB" dirty="0"/>
              <a:t>) </a:t>
            </a:r>
          </a:p>
          <a:p>
            <a:endParaRPr lang="en-GB" dirty="0"/>
          </a:p>
          <a:p>
            <a:endParaRPr lang="en-US" dirty="0"/>
          </a:p>
        </p:txBody>
      </p:sp>
      <p:sp>
        <p:nvSpPr>
          <p:cNvPr id="3" name="Slide Number Placeholder 2">
            <a:extLst>
              <a:ext uri="{FF2B5EF4-FFF2-40B4-BE49-F238E27FC236}">
                <a16:creationId xmlns:a16="http://schemas.microsoft.com/office/drawing/2014/main" id="{64347AE7-D6A2-42FB-3D58-6297742FC352}"/>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4</a:t>
            </a:fld>
            <a:endParaRPr lang="en-US" dirty="0"/>
          </a:p>
        </p:txBody>
      </p:sp>
    </p:spTree>
    <p:extLst>
      <p:ext uri="{BB962C8B-B14F-4D97-AF65-F5344CB8AC3E}">
        <p14:creationId xmlns:p14="http://schemas.microsoft.com/office/powerpoint/2010/main" val="1962637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a:xfrm>
            <a:off x="2399620" y="162560"/>
            <a:ext cx="8843050" cy="1616904"/>
          </a:xfrm>
        </p:spPr>
        <p:txBody>
          <a:bodyPr/>
          <a:lstStyle/>
          <a:p>
            <a:r>
              <a:rPr lang="en-GB" dirty="0"/>
              <a:t>Fairness and respect </a:t>
            </a:r>
            <a:endParaRPr lang="en-US" dirty="0"/>
          </a:p>
        </p:txBody>
      </p:sp>
      <p:sp>
        <p:nvSpPr>
          <p:cNvPr id="3" name="Content Placeholder 2">
            <a:extLst>
              <a:ext uri="{FF2B5EF4-FFF2-40B4-BE49-F238E27FC236}">
                <a16:creationId xmlns:a16="http://schemas.microsoft.com/office/drawing/2014/main" id="{F09FEE91-E849-1CB0-9E51-A58B99C631C5}"/>
              </a:ext>
            </a:extLst>
          </p:cNvPr>
          <p:cNvSpPr>
            <a:spLocks noGrp="1"/>
          </p:cNvSpPr>
          <p:nvPr>
            <p:ph sz="quarter" idx="35"/>
          </p:nvPr>
        </p:nvSpPr>
        <p:spPr>
          <a:xfrm>
            <a:off x="2373002" y="2474811"/>
            <a:ext cx="4015098" cy="3528397"/>
          </a:xfrm>
        </p:spPr>
        <p:txBody>
          <a:bodyPr/>
          <a:lstStyle/>
          <a:p>
            <a:r>
              <a:rPr lang="en-GB" u="sng" dirty="0"/>
              <a:t>Fairness and respect.</a:t>
            </a:r>
          </a:p>
          <a:p>
            <a:endParaRPr lang="en-GB" u="sng" dirty="0"/>
          </a:p>
          <a:p>
            <a:r>
              <a:rPr lang="en-GB" u="sng" dirty="0"/>
              <a:t>Communities often feel as the police aren’t fair and doesn’t have respect for the community especially with run down streets and area as “they are where the criminals are”</a:t>
            </a:r>
          </a:p>
          <a:p>
            <a:r>
              <a:rPr lang="en-GB" u="sng" dirty="0"/>
              <a:t>(Andrew Neil, Times radio, 2026)</a:t>
            </a:r>
            <a:endParaRPr lang="en-US" u="sng" dirty="0"/>
          </a:p>
        </p:txBody>
      </p:sp>
      <p:sp>
        <p:nvSpPr>
          <p:cNvPr id="4" name="Content Placeholder 3">
            <a:extLst>
              <a:ext uri="{FF2B5EF4-FFF2-40B4-BE49-F238E27FC236}">
                <a16:creationId xmlns:a16="http://schemas.microsoft.com/office/drawing/2014/main" id="{9B774F1A-D233-C240-B22D-F82C6161FAC1}"/>
              </a:ext>
            </a:extLst>
          </p:cNvPr>
          <p:cNvSpPr>
            <a:spLocks noGrp="1"/>
          </p:cNvSpPr>
          <p:nvPr>
            <p:ph sz="quarter" idx="36"/>
          </p:nvPr>
        </p:nvSpPr>
        <p:spPr>
          <a:xfrm>
            <a:off x="6995159" y="2474811"/>
            <a:ext cx="4227332" cy="3528397"/>
          </a:xfrm>
        </p:spPr>
        <p:txBody>
          <a:bodyPr/>
          <a:lstStyle/>
          <a:p>
            <a:r>
              <a:rPr lang="en-GB" dirty="0"/>
              <a:t>With fairness and respect needs to be good and open body language for to public to trust the police. (Collage of policing, 2021).</a:t>
            </a:r>
          </a:p>
          <a:p>
            <a:endParaRPr lang="en-GB" dirty="0"/>
          </a:p>
          <a:p>
            <a:r>
              <a:rPr lang="en-GB" dirty="0"/>
              <a:t>The police need to show that they are respecting their community by listening to the victims and witnesses and building the relationships they need with the police. (Baroness </a:t>
            </a:r>
            <a:r>
              <a:rPr lang="en-GB" dirty="0" err="1"/>
              <a:t>Newlove,2023</a:t>
            </a:r>
            <a:r>
              <a:rPr lang="en-GB" dirty="0"/>
              <a:t>/24)</a:t>
            </a:r>
            <a:endParaRPr lang="en-US" dirty="0"/>
          </a:p>
        </p:txBody>
      </p:sp>
      <p:sp>
        <p:nvSpPr>
          <p:cNvPr id="5" name="Slide Number Placeholder 4">
            <a:extLst>
              <a:ext uri="{FF2B5EF4-FFF2-40B4-BE49-F238E27FC236}">
                <a16:creationId xmlns:a16="http://schemas.microsoft.com/office/drawing/2014/main" id="{23E23533-91C6-420C-B7D7-4977ACF73ACF}"/>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5</a:t>
            </a:fld>
            <a:endParaRPr lang="en-US" dirty="0"/>
          </a:p>
        </p:txBody>
      </p:sp>
    </p:spTree>
    <p:extLst>
      <p:ext uri="{BB962C8B-B14F-4D97-AF65-F5344CB8AC3E}">
        <p14:creationId xmlns:p14="http://schemas.microsoft.com/office/powerpoint/2010/main" val="1073601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6889627" y="173736"/>
            <a:ext cx="4352662" cy="2203704"/>
          </a:xfrm>
        </p:spPr>
        <p:txBody>
          <a:bodyPr anchor="b">
            <a:normAutofit/>
          </a:bodyPr>
          <a:lstStyle/>
          <a:p>
            <a:r>
              <a:rPr lang="en-GB" dirty="0"/>
              <a:t>Understanding cultural differences </a:t>
            </a:r>
            <a:endParaRPr lang="en-US" dirty="0"/>
          </a:p>
        </p:txBody>
      </p:sp>
      <p:pic>
        <p:nvPicPr>
          <p:cNvPr id="8" name="Content Placeholder 7">
            <a:extLst>
              <a:ext uri="{FF2B5EF4-FFF2-40B4-BE49-F238E27FC236}">
                <a16:creationId xmlns:a16="http://schemas.microsoft.com/office/drawing/2014/main" id="{7FC1FDBE-8665-4751-DFDE-DDD586FCEC74}"/>
              </a:ext>
            </a:extLst>
          </p:cNvPr>
          <p:cNvPicPr>
            <a:picLocks noGrp="1" noChangeAspect="1"/>
          </p:cNvPicPr>
          <p:nvPr>
            <p:ph type="pic" sz="quarter" idx="37"/>
          </p:nvPr>
        </p:nvPicPr>
        <p:blipFill>
          <a:blip r:embed="rId3"/>
          <a:srcRect l="30836" r="11924" b="-2"/>
          <a:stretch>
            <a:fillRect/>
          </a:stretch>
        </p:blipFill>
        <p:spPr>
          <a:xfrm>
            <a:off x="336550" y="336550"/>
            <a:ext cx="5303640" cy="6184900"/>
          </a:xfrm>
          <a:prstGeom prst="rect">
            <a:avLst/>
          </a:prstGeom>
          <a:noFill/>
        </p:spPr>
      </p:pic>
      <p:sp>
        <p:nvSpPr>
          <p:cNvPr id="3" name="Content Placeholder 2">
            <a:extLst>
              <a:ext uri="{FF2B5EF4-FFF2-40B4-BE49-F238E27FC236}">
                <a16:creationId xmlns:a16="http://schemas.microsoft.com/office/drawing/2014/main" id="{1CF175D3-F3DC-695F-474B-346EDCA5D60F}"/>
              </a:ext>
            </a:extLst>
          </p:cNvPr>
          <p:cNvSpPr>
            <a:spLocks noGrp="1"/>
          </p:cNvSpPr>
          <p:nvPr>
            <p:ph sz="quarter" idx="36"/>
          </p:nvPr>
        </p:nvSpPr>
        <p:spPr>
          <a:xfrm>
            <a:off x="6889627" y="3104277"/>
            <a:ext cx="4371560" cy="3022201"/>
          </a:xfrm>
        </p:spPr>
        <p:txBody>
          <a:bodyPr>
            <a:normAutofit lnSpcReduction="10000"/>
          </a:bodyPr>
          <a:lstStyle/>
          <a:p>
            <a:r>
              <a:rPr lang="en-GB" dirty="0"/>
              <a:t>Engagement with different cultures can help with trust as police officers if they go into a home people would feel more trusting towards them if they asked if they would like them to remove anything such as hats and the police could respect them if they need to do anything with their religion or beliefs. (Lancashire Police,2026, p7)</a:t>
            </a:r>
            <a:endParaRPr lang="en-US" dirty="0"/>
          </a:p>
        </p:txBody>
      </p:sp>
      <p:sp>
        <p:nvSpPr>
          <p:cNvPr id="5" name="Slide Number Placeholder 4">
            <a:extLst>
              <a:ext uri="{FF2B5EF4-FFF2-40B4-BE49-F238E27FC236}">
                <a16:creationId xmlns:a16="http://schemas.microsoft.com/office/drawing/2014/main" id="{E87B8B6A-2B28-5C38-80E7-0EBE705FFBBF}"/>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6</a:t>
            </a:fld>
            <a:endParaRPr lang="en-US"/>
          </a:p>
        </p:txBody>
      </p:sp>
    </p:spTree>
    <p:extLst>
      <p:ext uri="{BB962C8B-B14F-4D97-AF65-F5344CB8AC3E}">
        <p14:creationId xmlns:p14="http://schemas.microsoft.com/office/powerpoint/2010/main" val="2728059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EB8B-0AB9-7554-AEEA-E8D744959E9A}"/>
              </a:ext>
            </a:extLst>
          </p:cNvPr>
          <p:cNvSpPr>
            <a:spLocks noGrp="1"/>
          </p:cNvSpPr>
          <p:nvPr>
            <p:ph type="title"/>
          </p:nvPr>
        </p:nvSpPr>
        <p:spPr>
          <a:xfrm>
            <a:off x="6889627" y="173736"/>
            <a:ext cx="4352662" cy="2203704"/>
          </a:xfrm>
        </p:spPr>
        <p:txBody>
          <a:bodyPr/>
          <a:lstStyle/>
          <a:p>
            <a:pPr lvl="0"/>
            <a:r>
              <a:rPr lang="en-GB" dirty="0"/>
              <a:t>Transparency </a:t>
            </a:r>
            <a:endParaRPr lang="en-US" noProof="0" dirty="0"/>
          </a:p>
        </p:txBody>
      </p:sp>
      <p:pic>
        <p:nvPicPr>
          <p:cNvPr id="6" name="Picture Placeholder 5" descr="A blue and purple spiral">
            <a:extLst>
              <a:ext uri="{FF2B5EF4-FFF2-40B4-BE49-F238E27FC236}">
                <a16:creationId xmlns:a16="http://schemas.microsoft.com/office/drawing/2014/main" id="{05B64636-376E-96D4-B550-D764B2C6A6A7}"/>
              </a:ext>
            </a:extLst>
          </p:cNvPr>
          <p:cNvPicPr>
            <a:picLocks noGrp="1" noChangeAspect="1"/>
          </p:cNvPicPr>
          <p:nvPr>
            <p:ph type="pic" sz="quarter" idx="37"/>
          </p:nvPr>
        </p:nvPicPr>
        <p:blipFill rotWithShape="1">
          <a:blip r:embed="rId3" cstate="screen">
            <a:extLst>
              <a:ext uri="{28A0092B-C50C-407E-A947-70E740481C1C}">
                <a14:useLocalDpi xmlns:a14="http://schemas.microsoft.com/office/drawing/2010/main"/>
              </a:ext>
            </a:extLst>
          </a:blip>
          <a:srcRect t="202" b="202"/>
          <a:stretch/>
        </p:blipFill>
        <p:spPr>
          <a:xfrm>
            <a:off x="336550" y="336550"/>
            <a:ext cx="5303640" cy="6184900"/>
          </a:xfrm>
        </p:spPr>
      </p:pic>
      <p:sp>
        <p:nvSpPr>
          <p:cNvPr id="3" name="Content Placeholder 2">
            <a:extLst>
              <a:ext uri="{FF2B5EF4-FFF2-40B4-BE49-F238E27FC236}">
                <a16:creationId xmlns:a16="http://schemas.microsoft.com/office/drawing/2014/main" id="{FB2F5F9A-B16D-CA49-7F40-A0142E41DC56}"/>
              </a:ext>
            </a:extLst>
          </p:cNvPr>
          <p:cNvSpPr>
            <a:spLocks noGrp="1"/>
          </p:cNvSpPr>
          <p:nvPr>
            <p:ph sz="quarter" idx="36"/>
          </p:nvPr>
        </p:nvSpPr>
        <p:spPr>
          <a:xfrm>
            <a:off x="6889627" y="3104277"/>
            <a:ext cx="4371560" cy="3022201"/>
          </a:xfrm>
        </p:spPr>
        <p:txBody>
          <a:bodyPr/>
          <a:lstStyle/>
          <a:p>
            <a:r>
              <a:rPr lang="en-GB" dirty="0"/>
              <a:t>Police gain trust by having the communication by opening up to their mistakes and their decisions, when communities do understand why the actions were made and they are less likely to be bias.</a:t>
            </a:r>
          </a:p>
          <a:p>
            <a:r>
              <a:rPr lang="en-GB" dirty="0"/>
              <a:t>(Collage of policing,2024)</a:t>
            </a:r>
            <a:endParaRPr lang="en-US" dirty="0"/>
          </a:p>
        </p:txBody>
      </p:sp>
      <p:sp>
        <p:nvSpPr>
          <p:cNvPr id="4" name="Slide Number Placeholder 3">
            <a:extLst>
              <a:ext uri="{FF2B5EF4-FFF2-40B4-BE49-F238E27FC236}">
                <a16:creationId xmlns:a16="http://schemas.microsoft.com/office/drawing/2014/main" id="{921DB868-BEE2-49F7-9AC5-A3B143880250}"/>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7</a:t>
            </a:fld>
            <a:endParaRPr lang="en-US" dirty="0"/>
          </a:p>
        </p:txBody>
      </p:sp>
      <p:pic>
        <p:nvPicPr>
          <p:cNvPr id="5" name="Picture 4">
            <a:extLst>
              <a:ext uri="{FF2B5EF4-FFF2-40B4-BE49-F238E27FC236}">
                <a16:creationId xmlns:a16="http://schemas.microsoft.com/office/drawing/2014/main" id="{DE052CEB-BF23-B9AF-0D45-1A8CE07BEFF8}"/>
              </a:ext>
            </a:extLst>
          </p:cNvPr>
          <p:cNvPicPr>
            <a:picLocks noChangeAspect="1"/>
          </p:cNvPicPr>
          <p:nvPr/>
        </p:nvPicPr>
        <p:blipFill>
          <a:blip r:embed="rId4"/>
          <a:stretch>
            <a:fillRect/>
          </a:stretch>
        </p:blipFill>
        <p:spPr>
          <a:xfrm>
            <a:off x="662132" y="1579114"/>
            <a:ext cx="4652475" cy="3699771"/>
          </a:xfrm>
          <a:prstGeom prst="rect">
            <a:avLst/>
          </a:prstGeom>
        </p:spPr>
      </p:pic>
    </p:spTree>
    <p:extLst>
      <p:ext uri="{BB962C8B-B14F-4D97-AF65-F5344CB8AC3E}">
        <p14:creationId xmlns:p14="http://schemas.microsoft.com/office/powerpoint/2010/main" val="910315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DE3104-398C-EF95-D86E-630F512487F9}"/>
              </a:ext>
            </a:extLst>
          </p:cNvPr>
          <p:cNvSpPr>
            <a:spLocks noGrp="1"/>
          </p:cNvSpPr>
          <p:nvPr>
            <p:ph type="title"/>
          </p:nvPr>
        </p:nvSpPr>
        <p:spPr>
          <a:xfrm>
            <a:off x="835370" y="171396"/>
            <a:ext cx="3736630" cy="2202350"/>
          </a:xfrm>
        </p:spPr>
        <p:txBody>
          <a:bodyPr/>
          <a:lstStyle/>
          <a:p>
            <a:pPr lvl="0"/>
            <a:r>
              <a:rPr lang="en-GB" dirty="0"/>
              <a:t>Building human connection </a:t>
            </a:r>
            <a:endParaRPr lang="en-US" noProof="0" dirty="0"/>
          </a:p>
        </p:txBody>
      </p:sp>
      <p:sp>
        <p:nvSpPr>
          <p:cNvPr id="4" name="Content Placeholder 3">
            <a:extLst>
              <a:ext uri="{FF2B5EF4-FFF2-40B4-BE49-F238E27FC236}">
                <a16:creationId xmlns:a16="http://schemas.microsoft.com/office/drawing/2014/main" id="{67328E6B-D306-C2F9-54E9-FD35599AC24B}"/>
              </a:ext>
            </a:extLst>
          </p:cNvPr>
          <p:cNvSpPr>
            <a:spLocks noGrp="1"/>
          </p:cNvSpPr>
          <p:nvPr>
            <p:ph sz="quarter" idx="36"/>
          </p:nvPr>
        </p:nvSpPr>
        <p:spPr>
          <a:xfrm>
            <a:off x="741122" y="2738975"/>
            <a:ext cx="3108193" cy="3047997"/>
          </a:xfrm>
        </p:spPr>
        <p:txBody>
          <a:bodyPr/>
          <a:lstStyle/>
          <a:p>
            <a:r>
              <a:rPr lang="en-GB" dirty="0"/>
              <a:t>Police does need to be engaging with communities to build the trust and confidence such as visiting social events and school visits and there is less of a “police v.s community” with saying this it shows the police wanting to make the effort for the communities. (</a:t>
            </a:r>
            <a:r>
              <a:rPr lang="en-GB" dirty="0" err="1"/>
              <a:t>Merry,el</a:t>
            </a:r>
            <a:r>
              <a:rPr lang="en-GB" dirty="0"/>
              <a:t> al,2012, Home office)</a:t>
            </a:r>
          </a:p>
        </p:txBody>
      </p:sp>
      <p:sp>
        <p:nvSpPr>
          <p:cNvPr id="6" name="Table Placeholder 5">
            <a:extLst>
              <a:ext uri="{FF2B5EF4-FFF2-40B4-BE49-F238E27FC236}">
                <a16:creationId xmlns:a16="http://schemas.microsoft.com/office/drawing/2014/main" id="{077F9539-72EA-C8E4-567B-C1D209402ED6}"/>
              </a:ext>
            </a:extLst>
          </p:cNvPr>
          <p:cNvSpPr>
            <a:spLocks noGrp="1"/>
          </p:cNvSpPr>
          <p:nvPr>
            <p:ph type="tbl" sz="quarter" idx="37"/>
          </p:nvPr>
        </p:nvSpPr>
        <p:spPr/>
      </p:sp>
      <p:pic>
        <p:nvPicPr>
          <p:cNvPr id="7" name="Picture 6">
            <a:extLst>
              <a:ext uri="{FF2B5EF4-FFF2-40B4-BE49-F238E27FC236}">
                <a16:creationId xmlns:a16="http://schemas.microsoft.com/office/drawing/2014/main" id="{94BA7902-9F9D-6AE8-05FC-9889568DDC17}"/>
              </a:ext>
            </a:extLst>
          </p:cNvPr>
          <p:cNvPicPr>
            <a:picLocks noChangeAspect="1"/>
          </p:cNvPicPr>
          <p:nvPr/>
        </p:nvPicPr>
        <p:blipFill>
          <a:blip r:embed="rId3"/>
          <a:stretch>
            <a:fillRect/>
          </a:stretch>
        </p:blipFill>
        <p:spPr>
          <a:xfrm>
            <a:off x="5789985" y="1728570"/>
            <a:ext cx="5369208" cy="3590340"/>
          </a:xfrm>
          <a:prstGeom prst="rect">
            <a:avLst/>
          </a:prstGeom>
        </p:spPr>
      </p:pic>
    </p:spTree>
    <p:extLst>
      <p:ext uri="{BB962C8B-B14F-4D97-AF65-F5344CB8AC3E}">
        <p14:creationId xmlns:p14="http://schemas.microsoft.com/office/powerpoint/2010/main" val="2170071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2399620" y="162560"/>
            <a:ext cx="8843050" cy="1616904"/>
          </a:xfrm>
        </p:spPr>
        <p:txBody>
          <a:bodyPr anchor="b">
            <a:normAutofit/>
          </a:bodyPr>
          <a:lstStyle/>
          <a:p>
            <a:r>
              <a:rPr lang="en-GB" dirty="0"/>
              <a:t>Problem solving approaches </a:t>
            </a:r>
            <a:endParaRPr lang="en-US" dirty="0"/>
          </a:p>
        </p:txBody>
      </p:sp>
      <p:pic>
        <p:nvPicPr>
          <p:cNvPr id="8" name="Content Placeholder 7">
            <a:extLst>
              <a:ext uri="{FF2B5EF4-FFF2-40B4-BE49-F238E27FC236}">
                <a16:creationId xmlns:a16="http://schemas.microsoft.com/office/drawing/2014/main" id="{EEDA8D2C-14EA-2B91-5CBF-54A7C0561D99}"/>
              </a:ext>
            </a:extLst>
          </p:cNvPr>
          <p:cNvPicPr>
            <a:picLocks noGrp="1" noChangeAspect="1"/>
          </p:cNvPicPr>
          <p:nvPr>
            <p:ph sz="quarter" idx="35"/>
          </p:nvPr>
        </p:nvPicPr>
        <p:blipFill>
          <a:blip r:embed="rId3"/>
          <a:srcRect l="27072" r="9202" b="-2"/>
          <a:stretch>
            <a:fillRect/>
          </a:stretch>
        </p:blipFill>
        <p:spPr>
          <a:xfrm>
            <a:off x="2373002" y="2474811"/>
            <a:ext cx="4015098" cy="3528397"/>
          </a:xfrm>
          <a:prstGeom prst="rect">
            <a:avLst/>
          </a:prstGeom>
          <a:noFill/>
        </p:spPr>
      </p:pic>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6995159" y="2474811"/>
            <a:ext cx="4227332" cy="3528397"/>
          </a:xfrm>
        </p:spPr>
        <p:txBody>
          <a:bodyPr>
            <a:normAutofit/>
          </a:bodyPr>
          <a:lstStyle/>
          <a:p>
            <a:pPr>
              <a:lnSpc>
                <a:spcPct val="110000"/>
              </a:lnSpc>
            </a:pPr>
            <a:r>
              <a:rPr lang="en-GB" dirty="0"/>
              <a:t>Problem solving approaches need to shift from reacting to crime to preventing it and need to have the trust with their communities to help them find what has happened rather than dealing with them on there own, when the police and residents work together they can find the causes to why crime happens and decide and develop solutions for the community. (Rick </a:t>
            </a:r>
            <a:r>
              <a:rPr lang="en-GB" dirty="0" err="1"/>
              <a:t>Muir,2024</a:t>
            </a:r>
            <a:r>
              <a:rPr lang="en-GB" dirty="0"/>
              <a:t>)</a:t>
            </a:r>
            <a:endParaRPr lang="en-US"/>
          </a:p>
        </p:txBody>
      </p:sp>
      <p:sp>
        <p:nvSpPr>
          <p:cNvPr id="4" name="Slide Number Placeholder 3">
            <a:extLst>
              <a:ext uri="{FF2B5EF4-FFF2-40B4-BE49-F238E27FC236}">
                <a16:creationId xmlns:a16="http://schemas.microsoft.com/office/drawing/2014/main" id="{FD1E69EA-A9E8-C521-7C62-DA1F24879918}"/>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9</a:t>
            </a:fld>
            <a:endParaRPr lang="en-US"/>
          </a:p>
        </p:txBody>
      </p:sp>
    </p:spTree>
    <p:extLst>
      <p:ext uri="{BB962C8B-B14F-4D97-AF65-F5344CB8AC3E}">
        <p14:creationId xmlns:p14="http://schemas.microsoft.com/office/powerpoint/2010/main" val="79695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DCCB6-DFD9-5FDD-3555-9DD7A5E39415}"/>
              </a:ext>
            </a:extLst>
          </p:cNvPr>
          <p:cNvSpPr>
            <a:spLocks noGrp="1"/>
          </p:cNvSpPr>
          <p:nvPr>
            <p:ph type="title"/>
          </p:nvPr>
        </p:nvSpPr>
        <p:spPr>
          <a:xfrm>
            <a:off x="741680" y="430482"/>
            <a:ext cx="10500989" cy="1327464"/>
          </a:xfrm>
        </p:spPr>
        <p:txBody>
          <a:bodyPr anchor="b">
            <a:normAutofit/>
          </a:bodyPr>
          <a:lstStyle/>
          <a:p>
            <a:r>
              <a:rPr lang="en-GB" dirty="0"/>
              <a:t>Thank you for listening </a:t>
            </a:r>
            <a:endParaRPr lang="en-US" dirty="0"/>
          </a:p>
        </p:txBody>
      </p:sp>
      <p:sp>
        <p:nvSpPr>
          <p:cNvPr id="4" name="Content Placeholder 3">
            <a:extLst>
              <a:ext uri="{FF2B5EF4-FFF2-40B4-BE49-F238E27FC236}">
                <a16:creationId xmlns:a16="http://schemas.microsoft.com/office/drawing/2014/main" id="{D33BF03A-E896-C153-0604-DCF7B643DE34}"/>
              </a:ext>
            </a:extLst>
          </p:cNvPr>
          <p:cNvSpPr>
            <a:spLocks noGrp="1"/>
          </p:cNvSpPr>
          <p:nvPr>
            <p:ph sz="quarter" idx="35"/>
          </p:nvPr>
        </p:nvSpPr>
        <p:spPr>
          <a:xfrm>
            <a:off x="807038" y="2465539"/>
            <a:ext cx="3774587" cy="3723753"/>
          </a:xfrm>
        </p:spPr>
        <p:txBody>
          <a:bodyPr>
            <a:normAutofit/>
          </a:bodyPr>
          <a:lstStyle/>
          <a:p>
            <a:r>
              <a:rPr lang="en-GB" dirty="0"/>
              <a:t>Any questions?</a:t>
            </a:r>
            <a:endParaRPr lang="en-US" dirty="0"/>
          </a:p>
        </p:txBody>
      </p:sp>
      <p:pic>
        <p:nvPicPr>
          <p:cNvPr id="6" name="Picture Placeholder 5">
            <a:extLst>
              <a:ext uri="{FF2B5EF4-FFF2-40B4-BE49-F238E27FC236}">
                <a16:creationId xmlns:a16="http://schemas.microsoft.com/office/drawing/2014/main" id="{3D021383-CD96-D098-B26D-B69616BD8E14}"/>
              </a:ext>
            </a:extLst>
          </p:cNvPr>
          <p:cNvPicPr>
            <a:picLocks noGrp="1" noChangeAspect="1"/>
          </p:cNvPicPr>
          <p:nvPr>
            <p:ph sz="quarter" idx="36"/>
          </p:nvPr>
        </p:nvPicPr>
        <p:blipFill>
          <a:blip r:embed="rId2"/>
          <a:stretch/>
        </p:blipFill>
        <p:spPr>
          <a:xfrm>
            <a:off x="4927600" y="2667163"/>
            <a:ext cx="6315069" cy="3320504"/>
          </a:xfrm>
          <a:prstGeom prst="rect">
            <a:avLst/>
          </a:prstGeom>
          <a:noFill/>
        </p:spPr>
      </p:pic>
      <p:sp>
        <p:nvSpPr>
          <p:cNvPr id="5" name="Slide Number Placeholder 4">
            <a:extLst>
              <a:ext uri="{FF2B5EF4-FFF2-40B4-BE49-F238E27FC236}">
                <a16:creationId xmlns:a16="http://schemas.microsoft.com/office/drawing/2014/main" id="{444F8508-365C-F751-21DE-C1CA3C6D4EB6}"/>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10</a:t>
            </a:fld>
            <a:endParaRPr lang="en-US"/>
          </a:p>
        </p:txBody>
      </p:sp>
    </p:spTree>
    <p:extLst>
      <p:ext uri="{BB962C8B-B14F-4D97-AF65-F5344CB8AC3E}">
        <p14:creationId xmlns:p14="http://schemas.microsoft.com/office/powerpoint/2010/main" val="4033897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7EEF77E-9D3E-306D-D9C1-6983EDFA59A9}"/>
              </a:ext>
            </a:extLst>
          </p:cNvPr>
          <p:cNvSpPr>
            <a:spLocks noGrp="1"/>
          </p:cNvSpPr>
          <p:nvPr>
            <p:ph type="sldNum" sz="quarter" idx="12"/>
          </p:nvPr>
        </p:nvSpPr>
        <p:spPr/>
        <p:txBody>
          <a:bodyPr/>
          <a:lstStyle/>
          <a:p>
            <a:fld id="{FE024F78-56A6-7740-B68D-8D4D026EDF3F}" type="slidenum">
              <a:rPr lang="en-US" smtClean="0"/>
              <a:pPr/>
              <a:t>11</a:t>
            </a:fld>
            <a:endParaRPr lang="en-US" dirty="0"/>
          </a:p>
        </p:txBody>
      </p:sp>
      <p:sp>
        <p:nvSpPr>
          <p:cNvPr id="8" name="Picture Placeholder 2">
            <a:extLst>
              <a:ext uri="{FF2B5EF4-FFF2-40B4-BE49-F238E27FC236}">
                <a16:creationId xmlns:a16="http://schemas.microsoft.com/office/drawing/2014/main" id="{D1CB703E-51A2-A220-4D9F-5FD3799DA94F}"/>
              </a:ext>
            </a:extLst>
          </p:cNvPr>
          <p:cNvSpPr>
            <a:spLocks noGrp="1"/>
          </p:cNvSpPr>
          <p:nvPr/>
        </p:nvSpPr>
        <p:spPr>
          <a:xfrm>
            <a:off x="1521485" y="336550"/>
            <a:ext cx="7226335" cy="6184900"/>
          </a:xfrm>
          <a:prstGeom prst="rect">
            <a:avLst/>
          </a:prstGeom>
        </p:spPr>
        <p:txBody>
          <a:bodyPr vert="horz" lIns="91440" tIns="45720" rIns="91440" bIns="45720" rtlCol="0">
            <a:noAutofit/>
          </a:bodyPr>
          <a:lstStyle/>
          <a:p>
            <a:endParaRPr lang="en-US"/>
          </a:p>
        </p:txBody>
      </p:sp>
      <p:sp>
        <p:nvSpPr>
          <p:cNvPr id="12" name="TextBox 11">
            <a:extLst>
              <a:ext uri="{FF2B5EF4-FFF2-40B4-BE49-F238E27FC236}">
                <a16:creationId xmlns:a16="http://schemas.microsoft.com/office/drawing/2014/main" id="{A1A2C595-2369-57B7-A94D-6381FD8FE12D}"/>
              </a:ext>
            </a:extLst>
          </p:cNvPr>
          <p:cNvSpPr txBox="1"/>
          <p:nvPr/>
        </p:nvSpPr>
        <p:spPr>
          <a:xfrm>
            <a:off x="213933" y="173736"/>
            <a:ext cx="5620521"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14D03971-5DDE-B8A7-CFFE-F70D0F18850D}"/>
              </a:ext>
            </a:extLst>
          </p:cNvPr>
          <p:cNvSpPr txBox="1"/>
          <p:nvPr/>
        </p:nvSpPr>
        <p:spPr>
          <a:xfrm>
            <a:off x="213933" y="497955"/>
            <a:ext cx="10784356" cy="6186309"/>
          </a:xfrm>
          <a:prstGeom prst="rect">
            <a:avLst/>
          </a:prstGeom>
          <a:noFill/>
        </p:spPr>
        <p:txBody>
          <a:bodyPr wrap="square" rtlCol="0">
            <a:spAutoFit/>
          </a:bodyPr>
          <a:lstStyle/>
          <a:p>
            <a:pPr algn="l"/>
            <a:r>
              <a:rPr lang="en-US" dirty="0">
                <a:solidFill>
                  <a:srgbClr val="FFFFFF"/>
                </a:solidFill>
                <a:hlinkClick r:id="rId2">
                  <a:extLst>
                    <a:ext uri="{A12FA001-AC4F-418D-AE19-62706E023703}">
                      <ahyp:hlinkClr xmlns:ahyp="http://schemas.microsoft.com/office/drawing/2018/hyperlinkcolor" val="tx"/>
                    </a:ext>
                  </a:extLst>
                </a:hlinkClick>
              </a:rPr>
              <a:t>https://library.college.police.uk/docs/</a:t>
            </a:r>
            <a:r>
              <a:rPr lang="en-US" dirty="0" err="1">
                <a:solidFill>
                  <a:srgbClr val="FFFFFF"/>
                </a:solidFill>
                <a:hlinkClick r:id="rId2">
                  <a:extLst>
                    <a:ext uri="{A12FA001-AC4F-418D-AE19-62706E023703}">
                      <ahyp:hlinkClr xmlns:ahyp="http://schemas.microsoft.com/office/drawing/2018/hyperlinkcolor" val="tx"/>
                    </a:ext>
                  </a:extLst>
                </a:hlinkClick>
              </a:rPr>
              <a:t>hopolicers</a:t>
            </a:r>
            <a:r>
              <a:rPr lang="en-US" dirty="0">
                <a:solidFill>
                  <a:srgbClr val="FFFFFF"/>
                </a:solidFill>
                <a:hlinkClick r:id="rId2">
                  <a:extLst>
                    <a:ext uri="{A12FA001-AC4F-418D-AE19-62706E023703}">
                      <ahyp:hlinkClr xmlns:ahyp="http://schemas.microsoft.com/office/drawing/2018/hyperlinkcolor" val="tx"/>
                    </a:ext>
                  </a:extLst>
                </a:hlinkClick>
              </a:rPr>
              <a:t>/</a:t>
            </a:r>
            <a:r>
              <a:rPr lang="en-US" dirty="0" err="1">
                <a:solidFill>
                  <a:srgbClr val="FFFFFF"/>
                </a:solidFill>
                <a:hlinkClick r:id="rId2">
                  <a:extLst>
                    <a:ext uri="{A12FA001-AC4F-418D-AE19-62706E023703}">
                      <ahyp:hlinkClr xmlns:ahyp="http://schemas.microsoft.com/office/drawing/2018/hyperlinkcolor" val="tx"/>
                    </a:ext>
                  </a:extLst>
                </a:hlinkClick>
              </a:rPr>
              <a:t>fprs96.pdf</a:t>
            </a:r>
            <a:r>
              <a:rPr lang="en-GB" dirty="0">
                <a:solidFill>
                  <a:srgbClr val="FFFFFF"/>
                </a:solidFill>
              </a:rPr>
              <a:t>  accessed on the 13</a:t>
            </a:r>
            <a:r>
              <a:rPr lang="en-GB" baseline="30000" dirty="0">
                <a:solidFill>
                  <a:srgbClr val="FFFFFF"/>
                </a:solidFill>
              </a:rPr>
              <a:t>th</a:t>
            </a:r>
            <a:r>
              <a:rPr lang="en-GB" dirty="0">
                <a:solidFill>
                  <a:srgbClr val="FFFFFF"/>
                </a:solidFill>
              </a:rPr>
              <a:t> of April 2026</a:t>
            </a:r>
          </a:p>
          <a:p>
            <a:pPr algn="l"/>
            <a:endParaRPr lang="en-GB" dirty="0">
              <a:solidFill>
                <a:srgbClr val="FFFFFF"/>
              </a:solidFill>
            </a:endParaRPr>
          </a:p>
          <a:p>
            <a:pPr algn="l"/>
            <a:r>
              <a:rPr lang="en-US" dirty="0">
                <a:solidFill>
                  <a:srgbClr val="FFFFFF"/>
                </a:solidFill>
                <a:hlinkClick r:id="rId3">
                  <a:extLst>
                    <a:ext uri="{A12FA001-AC4F-418D-AE19-62706E023703}">
                      <ahyp:hlinkClr xmlns:ahyp="http://schemas.microsoft.com/office/drawing/2018/hyperlinkcolor" val="tx"/>
                    </a:ext>
                  </a:extLst>
                </a:hlinkClick>
              </a:rPr>
              <a:t>https://www.college.police.uk/article/new-strategy-aims-transform-police-culture-and-rebuild-public-trust</a:t>
            </a:r>
            <a:r>
              <a:rPr lang="en-GB" dirty="0">
                <a:solidFill>
                  <a:srgbClr val="FFFFFF"/>
                </a:solidFill>
              </a:rPr>
              <a:t> accessed on the 13th of April 2026</a:t>
            </a:r>
          </a:p>
          <a:p>
            <a:pPr algn="l"/>
            <a:endParaRPr lang="en-GB" dirty="0">
              <a:solidFill>
                <a:srgbClr val="FFFFFF"/>
              </a:solidFill>
            </a:endParaRPr>
          </a:p>
          <a:p>
            <a:pPr algn="l"/>
            <a:r>
              <a:rPr lang="en-US" dirty="0">
                <a:solidFill>
                  <a:srgbClr val="FFFFFF"/>
                </a:solidFill>
                <a:hlinkClick r:id="rId4">
                  <a:extLst>
                    <a:ext uri="{A12FA001-AC4F-418D-AE19-62706E023703}">
                      <ahyp:hlinkClr xmlns:ahyp="http://schemas.microsoft.com/office/drawing/2018/hyperlinkcolor" val="tx"/>
                    </a:ext>
                  </a:extLst>
                </a:hlinkClick>
              </a:rPr>
              <a:t>https://www.gov.uk/government/publications/public-perceptions-of-policing-a-review-of-research-and-literature/public-perceptions-of-policing-a-review-of-research-and-literature</a:t>
            </a:r>
            <a:r>
              <a:rPr lang="en-GB" dirty="0">
                <a:solidFill>
                  <a:srgbClr val="FFFFFF"/>
                </a:solidFill>
              </a:rPr>
              <a:t> accessed on the 14th of April 2026</a:t>
            </a:r>
          </a:p>
          <a:p>
            <a:pPr algn="l"/>
            <a:endParaRPr lang="en-GB" dirty="0">
              <a:solidFill>
                <a:srgbClr val="FFFFFF"/>
              </a:solidFill>
            </a:endParaRPr>
          </a:p>
          <a:p>
            <a:pPr algn="l"/>
            <a:r>
              <a:rPr lang="en-US" dirty="0">
                <a:solidFill>
                  <a:srgbClr val="FFFFFF"/>
                </a:solidFill>
                <a:hlinkClick r:id="rId5">
                  <a:extLst>
                    <a:ext uri="{A12FA001-AC4F-418D-AE19-62706E023703}">
                      <ahyp:hlinkClr xmlns:ahyp="http://schemas.microsoft.com/office/drawing/2018/hyperlinkcolor" val="tx"/>
                    </a:ext>
                  </a:extLst>
                </a:hlinkClick>
              </a:rPr>
              <a:t>https://www.facebook.com/</a:t>
            </a:r>
            <a:r>
              <a:rPr lang="en-US" dirty="0" err="1">
                <a:solidFill>
                  <a:srgbClr val="FFFFFF"/>
                </a:solidFill>
                <a:hlinkClick r:id="rId5">
                  <a:extLst>
                    <a:ext uri="{A12FA001-AC4F-418D-AE19-62706E023703}">
                      <ahyp:hlinkClr xmlns:ahyp="http://schemas.microsoft.com/office/drawing/2018/hyperlinkcolor" val="tx"/>
                    </a:ext>
                  </a:extLst>
                </a:hlinkClick>
              </a:rPr>
              <a:t>thetimesradio</a:t>
            </a:r>
            <a:r>
              <a:rPr lang="en-US" dirty="0">
                <a:solidFill>
                  <a:srgbClr val="FFFFFF"/>
                </a:solidFill>
                <a:hlinkClick r:id="rId5">
                  <a:extLst>
                    <a:ext uri="{A12FA001-AC4F-418D-AE19-62706E023703}">
                      <ahyp:hlinkClr xmlns:ahyp="http://schemas.microsoft.com/office/drawing/2018/hyperlinkcolor" val="tx"/>
                    </a:ext>
                  </a:extLst>
                </a:hlinkClick>
              </a:rPr>
              <a:t>/videos/the-publics-attitude-is-that-its-almost-risk-free-for-the-bad-</a:t>
            </a:r>
            <a:r>
              <a:rPr lang="en-US" dirty="0" err="1">
                <a:solidFill>
                  <a:srgbClr val="FFFFFF"/>
                </a:solidFill>
                <a:hlinkClick r:id="rId5">
                  <a:extLst>
                    <a:ext uri="{A12FA001-AC4F-418D-AE19-62706E023703}">
                      <ahyp:hlinkClr xmlns:ahyp="http://schemas.microsoft.com/office/drawing/2018/hyperlinkcolor" val="tx"/>
                    </a:ext>
                  </a:extLst>
                </a:hlinkClick>
              </a:rPr>
              <a:t>guysthe-met-police</a:t>
            </a:r>
            <a:r>
              <a:rPr lang="en-US" dirty="0">
                <a:solidFill>
                  <a:srgbClr val="FFFFFF"/>
                </a:solidFill>
                <a:hlinkClick r:id="rId5">
                  <a:extLst>
                    <a:ext uri="{A12FA001-AC4F-418D-AE19-62706E023703}">
                      <ahyp:hlinkClr xmlns:ahyp="http://schemas.microsoft.com/office/drawing/2018/hyperlinkcolor" val="tx"/>
                    </a:ext>
                  </a:extLst>
                </a:hlinkClick>
              </a:rPr>
              <a:t>/1211459567620070/?locale=zh_CN</a:t>
            </a:r>
            <a:r>
              <a:rPr lang="en-GB" dirty="0">
                <a:solidFill>
                  <a:srgbClr val="FFFFFF"/>
                </a:solidFill>
              </a:rPr>
              <a:t> accessed on the 14</a:t>
            </a:r>
            <a:r>
              <a:rPr lang="en-GB" baseline="30000" dirty="0">
                <a:solidFill>
                  <a:srgbClr val="FFFFFF"/>
                </a:solidFill>
              </a:rPr>
              <a:t>th</a:t>
            </a:r>
            <a:r>
              <a:rPr lang="en-GB" dirty="0">
                <a:solidFill>
                  <a:srgbClr val="FFFFFF"/>
                </a:solidFill>
              </a:rPr>
              <a:t> of April 2026</a:t>
            </a:r>
          </a:p>
          <a:p>
            <a:pPr algn="l"/>
            <a:r>
              <a:rPr lang="en-GB" dirty="0">
                <a:solidFill>
                  <a:srgbClr val="FFFFFF"/>
                </a:solidFill>
                <a:hlinkClick r:id="rId6">
                  <a:extLst>
                    <a:ext uri="{A12FA001-AC4F-418D-AE19-62706E023703}">
                      <ahyp:hlinkClr xmlns:ahyp="http://schemas.microsoft.com/office/drawing/2018/hyperlinkcolor" val="tx"/>
                    </a:ext>
                  </a:extLst>
                </a:hlinkClick>
              </a:rPr>
              <a:t>https://www.college.police.uk/guidance/vulnerability-related-risks/communication</a:t>
            </a:r>
            <a:r>
              <a:rPr lang="en-GB" dirty="0">
                <a:solidFill>
                  <a:srgbClr val="FFFFFF"/>
                </a:solidFill>
              </a:rPr>
              <a:t> accessed on the 15th of April 2026</a:t>
            </a:r>
          </a:p>
          <a:p>
            <a:pPr algn="l"/>
            <a:r>
              <a:rPr lang="en-GB" dirty="0">
                <a:solidFill>
                  <a:srgbClr val="FFFFFF"/>
                </a:solidFill>
                <a:hlinkClick r:id="rId7">
                  <a:extLst>
                    <a:ext uri="{A12FA001-AC4F-418D-AE19-62706E023703}">
                      <ahyp:hlinkClr xmlns:ahyp="http://schemas.microsoft.com/office/drawing/2018/hyperlinkcolor" val="tx"/>
                    </a:ext>
                  </a:extLst>
                </a:hlinkClick>
              </a:rPr>
              <a:t>https://victimscommissioner.org.uk/news/blog-the-justice-system-must-listen-to-victims-not-just-talk-at-them/</a:t>
            </a:r>
            <a:r>
              <a:rPr lang="en-GB" dirty="0">
                <a:solidFill>
                  <a:srgbClr val="FFFFFF"/>
                </a:solidFill>
              </a:rPr>
              <a:t> accessed on the 15</a:t>
            </a:r>
            <a:r>
              <a:rPr lang="en-GB" baseline="30000" dirty="0">
                <a:solidFill>
                  <a:srgbClr val="FFFFFF"/>
                </a:solidFill>
              </a:rPr>
              <a:t>th</a:t>
            </a:r>
            <a:r>
              <a:rPr lang="en-GB" dirty="0">
                <a:solidFill>
                  <a:srgbClr val="FFFFFF"/>
                </a:solidFill>
              </a:rPr>
              <a:t> of April 2026</a:t>
            </a:r>
          </a:p>
          <a:p>
            <a:pPr algn="l"/>
            <a:r>
              <a:rPr lang="en-GB" dirty="0">
                <a:solidFill>
                  <a:srgbClr val="FFFFFF"/>
                </a:solidFill>
                <a:hlinkClick r:id="rId8">
                  <a:extLst>
                    <a:ext uri="{A12FA001-AC4F-418D-AE19-62706E023703}">
                      <ahyp:hlinkClr xmlns:ahyp="http://schemas.microsoft.com/office/drawing/2018/hyperlinkcolor" val="tx"/>
                    </a:ext>
                  </a:extLst>
                </a:hlinkClick>
              </a:rPr>
              <a:t>https://www.lancashire.police.uk/police-forces/lancashire-constabulary/areas/about-us/about-us/how-we-work/culture-and-inclusion/</a:t>
            </a:r>
            <a:r>
              <a:rPr lang="en-GB" dirty="0">
                <a:solidFill>
                  <a:srgbClr val="FFFFFF"/>
                </a:solidFill>
              </a:rPr>
              <a:t> accessed on the 15</a:t>
            </a:r>
            <a:r>
              <a:rPr lang="en-GB" baseline="30000" dirty="0">
                <a:solidFill>
                  <a:srgbClr val="FFFFFF"/>
                </a:solidFill>
              </a:rPr>
              <a:t>th</a:t>
            </a:r>
            <a:r>
              <a:rPr lang="en-GB" dirty="0">
                <a:solidFill>
                  <a:srgbClr val="FFFFFF"/>
                </a:solidFill>
              </a:rPr>
              <a:t> of April 2026</a:t>
            </a:r>
          </a:p>
          <a:p>
            <a:pPr algn="l"/>
            <a:r>
              <a:rPr lang="en-GB" dirty="0">
                <a:solidFill>
                  <a:srgbClr val="FFFFFF"/>
                </a:solidFill>
                <a:hlinkClick r:id="rId9">
                  <a:extLst>
                    <a:ext uri="{A12FA001-AC4F-418D-AE19-62706E023703}">
                      <ahyp:hlinkClr xmlns:ahyp="http://schemas.microsoft.com/office/drawing/2018/hyperlinkcolor" val="tx"/>
                    </a:ext>
                  </a:extLst>
                </a:hlinkClick>
              </a:rPr>
              <a:t>https://www.college.police.uk/ethics/code-of-ethics/principles</a:t>
            </a:r>
            <a:r>
              <a:rPr lang="en-GB" dirty="0">
                <a:solidFill>
                  <a:srgbClr val="FFFFFF"/>
                </a:solidFill>
              </a:rPr>
              <a:t> accessed on the 16th of April 2026</a:t>
            </a:r>
          </a:p>
          <a:p>
            <a:pPr algn="l"/>
            <a:r>
              <a:rPr lang="en-GB" dirty="0">
                <a:solidFill>
                  <a:srgbClr val="FFFFFF"/>
                </a:solidFill>
                <a:hlinkClick r:id="rId10">
                  <a:extLst>
                    <a:ext uri="{A12FA001-AC4F-418D-AE19-62706E023703}">
                      <ahyp:hlinkClr xmlns:ahyp="http://schemas.microsoft.com/office/drawing/2018/hyperlinkcolor" val="tx"/>
                    </a:ext>
                  </a:extLst>
                </a:hlinkClick>
              </a:rPr>
              <a:t>https://www.police-foundation.org.uk/2024/04/what-is-the-preventative-role-of-the-police/</a:t>
            </a:r>
            <a:r>
              <a:rPr lang="en-GB" dirty="0">
                <a:solidFill>
                  <a:srgbClr val="FFFFFF"/>
                </a:solidFill>
              </a:rPr>
              <a:t> accessed on the 16</a:t>
            </a:r>
            <a:r>
              <a:rPr lang="en-GB" baseline="30000" dirty="0">
                <a:solidFill>
                  <a:srgbClr val="FFFFFF"/>
                </a:solidFill>
              </a:rPr>
              <a:t>th</a:t>
            </a:r>
            <a:r>
              <a:rPr lang="en-GB" dirty="0">
                <a:solidFill>
                  <a:srgbClr val="FFFFFF"/>
                </a:solidFill>
              </a:rPr>
              <a:t> of April 2026</a:t>
            </a:r>
          </a:p>
          <a:p>
            <a:pPr algn="l"/>
            <a:endParaRPr lang="en-GB" dirty="0">
              <a:solidFill>
                <a:srgbClr val="FFFFFF"/>
              </a:solidFill>
            </a:endParaRPr>
          </a:p>
          <a:p>
            <a:pPr algn="l"/>
            <a:endParaRPr lang="en-US" dirty="0">
              <a:solidFill>
                <a:srgbClr val="FFFFFF"/>
              </a:solidFill>
            </a:endParaRPr>
          </a:p>
        </p:txBody>
      </p:sp>
      <p:sp>
        <p:nvSpPr>
          <p:cNvPr id="17" name="Title 16">
            <a:extLst>
              <a:ext uri="{FF2B5EF4-FFF2-40B4-BE49-F238E27FC236}">
                <a16:creationId xmlns:a16="http://schemas.microsoft.com/office/drawing/2014/main" id="{FD50DBF3-7CB5-386E-6CAF-02BBC9F15821}"/>
              </a:ext>
            </a:extLst>
          </p:cNvPr>
          <p:cNvSpPr>
            <a:spLocks noGrp="1"/>
          </p:cNvSpPr>
          <p:nvPr>
            <p:ph type="title"/>
          </p:nvPr>
        </p:nvSpPr>
        <p:spPr/>
        <p:txBody>
          <a:bodyPr/>
          <a:lstStyle/>
          <a:p>
            <a:endParaRPr lang="en-US"/>
          </a:p>
        </p:txBody>
      </p:sp>
      <p:sp>
        <p:nvSpPr>
          <p:cNvPr id="19" name="Content Placeholder 18">
            <a:extLst>
              <a:ext uri="{FF2B5EF4-FFF2-40B4-BE49-F238E27FC236}">
                <a16:creationId xmlns:a16="http://schemas.microsoft.com/office/drawing/2014/main" id="{91B9472D-5BA7-3755-A9CB-F3977F058702}"/>
              </a:ext>
            </a:extLst>
          </p:cNvPr>
          <p:cNvSpPr>
            <a:spLocks noGrp="1"/>
          </p:cNvSpPr>
          <p:nvPr>
            <p:ph sz="quarter" idx="36"/>
          </p:nvPr>
        </p:nvSpPr>
        <p:spPr/>
        <p:txBody>
          <a:bodyPr/>
          <a:lstStyle/>
          <a:p>
            <a:endParaRPr lang="en-US"/>
          </a:p>
        </p:txBody>
      </p:sp>
    </p:spTree>
    <p:extLst>
      <p:ext uri="{BB962C8B-B14F-4D97-AF65-F5344CB8AC3E}">
        <p14:creationId xmlns:p14="http://schemas.microsoft.com/office/powerpoint/2010/main" val="2921596313"/>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05301E-11B3-4B9D-A588-21F3C980937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3.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3</TotalTime>
  <Words>430</Words>
  <Application>Microsoft Office PowerPoint</Application>
  <PresentationFormat>Widescreen</PresentationFormat>
  <Paragraphs>133</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Custom</vt:lpstr>
      <vt:lpstr>How does community engagement strategies can help strengthen public trust an enhance police legitimacy </vt:lpstr>
      <vt:lpstr>Agenda</vt:lpstr>
      <vt:lpstr>The Power of</vt:lpstr>
      <vt:lpstr>Community engagement </vt:lpstr>
      <vt:lpstr>Fairness and respect </vt:lpstr>
      <vt:lpstr>Understanding cultural differences </vt:lpstr>
      <vt:lpstr>Transparency </vt:lpstr>
      <vt:lpstr>Building human connection </vt:lpstr>
      <vt:lpstr>Problem solving approaches </vt:lpstr>
      <vt:lpstr>Thank you for listening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dc:title>
  <dc:creator>Lexi Weathersby (2501018)</dc:creator>
  <cp:lastModifiedBy>Lexi Weathersby (2501018)</cp:lastModifiedBy>
  <cp:revision>3</cp:revision>
  <dcterms:created xsi:type="dcterms:W3CDTF">2026-04-19T21:45:18Z</dcterms:created>
  <dcterms:modified xsi:type="dcterms:W3CDTF">2026-04-27T00:13:49Z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