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1"/>
  </p:sldMasterIdLst>
  <p:notesMasterIdLst>
    <p:notesMasterId r:id="rId14"/>
  </p:notesMasterIdLst>
  <p:handoutMasterIdLst>
    <p:handoutMasterId r:id="rId15"/>
  </p:handoutMasterIdLst>
  <p:sldIdLst>
    <p:sldId id="258" r:id="rId2"/>
    <p:sldId id="266" r:id="rId3"/>
    <p:sldId id="286" r:id="rId4"/>
    <p:sldId id="275" r:id="rId5"/>
    <p:sldId id="278" r:id="rId6"/>
    <p:sldId id="272" r:id="rId7"/>
    <p:sldId id="285" r:id="rId8"/>
    <p:sldId id="288" r:id="rId9"/>
    <p:sldId id="284" r:id="rId10"/>
    <p:sldId id="279" r:id="rId11"/>
    <p:sldId id="281" r:id="rId12"/>
    <p:sldId id="270" r:id="rId13"/>
  </p:sldIdLst>
  <p:sldSz cx="12188825" cy="6858000"/>
  <p:notesSz cx="6858000" cy="9945688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945">
          <p15:clr>
            <a:srgbClr val="A4A3A4"/>
          </p15:clr>
        </p15:guide>
        <p15:guide id="3" orient="horz" pos="3888">
          <p15:clr>
            <a:srgbClr val="A4A3A4"/>
          </p15:clr>
        </p15:guide>
        <p15:guide id="4" orient="horz" pos="192">
          <p15:clr>
            <a:srgbClr val="A4A3A4"/>
          </p15:clr>
        </p15:guide>
        <p15:guide id="5" orient="horz" pos="1072">
          <p15:clr>
            <a:srgbClr val="A4A3A4"/>
          </p15:clr>
        </p15:guide>
        <p15:guide id="6" pos="3839">
          <p15:clr>
            <a:srgbClr val="A4A3A4"/>
          </p15:clr>
        </p15:guide>
        <p15:guide id="7" pos="704">
          <p15:clr>
            <a:srgbClr val="A4A3A4"/>
          </p15:clr>
        </p15:guide>
        <p15:guide id="8" pos="710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3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77330" autoAdjust="0"/>
  </p:normalViewPr>
  <p:slideViewPr>
    <p:cSldViewPr showGuides="1">
      <p:cViewPr varScale="1">
        <p:scale>
          <a:sx n="54" d="100"/>
          <a:sy n="54" d="100"/>
        </p:scale>
        <p:origin x="1380" y="66"/>
      </p:cViewPr>
      <p:guideLst>
        <p:guide orient="horz" pos="2160"/>
        <p:guide orient="horz" pos="945"/>
        <p:guide orient="horz" pos="3888"/>
        <p:guide orient="horz" pos="192"/>
        <p:guide orient="horz" pos="1072"/>
        <p:guide pos="3839"/>
        <p:guide pos="704"/>
        <p:guide pos="7102"/>
      </p:guideLst>
    </p:cSldViewPr>
  </p:slideViewPr>
  <p:outlineViewPr>
    <p:cViewPr>
      <p:scale>
        <a:sx n="33" d="100"/>
        <a:sy n="33" d="100"/>
      </p:scale>
      <p:origin x="0" y="-2886"/>
    </p:cViewPr>
  </p:outlineViewPr>
  <p:notesTextViewPr>
    <p:cViewPr>
      <p:scale>
        <a:sx n="3" d="2"/>
        <a:sy n="3" d="2"/>
      </p:scale>
      <p:origin x="0" y="0"/>
    </p:cViewPr>
  </p:notesTextViewPr>
  <p:notesViewPr>
    <p:cSldViewPr>
      <p:cViewPr varScale="1">
        <p:scale>
          <a:sx n="79" d="100"/>
          <a:sy n="79" d="100"/>
        </p:scale>
        <p:origin x="3198" y="96"/>
      </p:cViewPr>
      <p:guideLst>
        <p:guide orient="horz" pos="313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4/30/2024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4/30/2024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5888" y="746125"/>
            <a:ext cx="6626225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BF81A0-ADA6-4623-BE4F-40CFB8BBCB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5903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3092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5552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96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0883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266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348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05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253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42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000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6F01-7154-41E0-B48B-A6921757531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921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 descr="Stack of books"/>
          <p:cNvGrpSpPr/>
          <p:nvPr userDrawn="1"/>
        </p:nvGrpSpPr>
        <p:grpSpPr>
          <a:xfrm>
            <a:off x="0" y="0"/>
            <a:ext cx="12190572" cy="6858000"/>
            <a:chOff x="0" y="0"/>
            <a:chExt cx="12190572" cy="6858000"/>
          </a:xfrm>
        </p:grpSpPr>
        <p:sp>
          <p:nvSpPr>
            <p:cNvPr id="13" name="Rectangle 12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0" y="0"/>
              <a:ext cx="4726044" cy="6858000"/>
              <a:chOff x="0" y="0"/>
              <a:chExt cx="4726044" cy="6858000"/>
            </a:xfrm>
          </p:grpSpPr>
          <p:pic>
            <p:nvPicPr>
              <p:cNvPr id="9" name="Picture 8" descr="Stack of books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4591594" cy="6858000"/>
              </a:xfrm>
              <a:prstGeom prst="rect">
                <a:avLst/>
              </a:prstGeom>
            </p:spPr>
          </p:pic>
          <p:sp>
            <p:nvSpPr>
              <p:cNvPr id="10" name="Rectangle 9"/>
              <p:cNvSpPr/>
              <p:nvPr/>
            </p:nvSpPr>
            <p:spPr>
              <a:xfrm>
                <a:off x="4588884" y="0"/>
                <a:ext cx="137160" cy="6858000"/>
              </a:xfrm>
              <a:prstGeom prst="rect">
                <a:avLst/>
              </a:pr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79346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9346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E3C847-D284-421D-B330-2D43513B0F9C}" type="datetime1">
              <a:rPr lang="en-US" smtClean="0"/>
              <a:t>4/30/2024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517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85147-19A6-4970-A04E-ED9B1D83C0F1}" type="datetime1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978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4" name="Rectangle 3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598818" y="0"/>
              <a:ext cx="4591594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7481252" y="0"/>
              <a:ext cx="137160" cy="6858000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0">
                <a:solidFill>
                  <a:schemeClr val="tx2"/>
                </a:solidFill>
              </a:endParaRPr>
            </a:p>
          </p:txBody>
        </p:sp>
      </p:grpSp>
      <p:pic>
        <p:nvPicPr>
          <p:cNvPr id="5" name="Picture 4" descr="Stack of book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818" y="0"/>
            <a:ext cx="4591594" cy="6858000"/>
          </a:xfrm>
          <a:prstGeom prst="rect">
            <a:avLst/>
          </a:prstGeom>
        </p:spPr>
      </p:pic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237149" y="1498601"/>
            <a:ext cx="7008574" cy="3298825"/>
          </a:xfrm>
        </p:spPr>
        <p:txBody>
          <a:bodyPr>
            <a:normAutofit/>
          </a:bodyPr>
          <a:lstStyle>
            <a:lvl1pPr algn="l">
              <a:lnSpc>
                <a:spcPct val="90000"/>
              </a:lnSpc>
              <a:defRPr sz="5400" b="0" cap="none" spc="0" baseline="0">
                <a:ln w="0"/>
                <a:solidFill>
                  <a:schemeClr val="tx2"/>
                </a:solidFill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237149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 cap="none" spc="0">
                <a:ln w="0"/>
                <a:solidFill>
                  <a:schemeClr val="accent2">
                    <a:lumMod val="50000"/>
                  </a:schemeClr>
                </a:solidFill>
                <a:effectLst/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41008-E89D-49CD-9BF4-E6F3FE09F7AC}" type="datetime1">
              <a:rPr lang="en-US" smtClean="0"/>
              <a:t>4/30/2024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2354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E199F-4583-41EB-929F-5865E95EECAA}" type="datetime1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74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652EB-356C-4482-B27C-7C8E08F5D88F}" type="datetime1">
              <a:rPr lang="en-US" smtClean="0"/>
              <a:t>4/30/2024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6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B0895E-43C3-4560-B59A-90049317E860}" type="datetime1">
              <a:rPr lang="en-US" smtClean="0"/>
              <a:t>4/30/2024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24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78C32-B81D-4A68-A851-5185C690F024}" type="datetime1">
              <a:rPr lang="en-US" smtClean="0"/>
              <a:t>4/30/2024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484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5612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5612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65D79-EF31-4E8F-A1BE-AF31805C2859}" type="datetime1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2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FBA3B-941F-4778-A0CB-865223FDAE69}" type="datetime1">
              <a:rPr lang="en-US" smtClean="0"/>
              <a:t>4/30/2024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196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7518-40ED-4895-8580-DE2A722FC423}" type="datetime1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23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8D9F34-BDBC-4273-B9BC-22458F940BE7}" type="datetime1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620" y="0"/>
            <a:ext cx="12188952" cy="6858000"/>
            <a:chOff x="1620" y="0"/>
            <a:chExt cx="12188952" cy="6858000"/>
          </a:xfrm>
        </p:grpSpPr>
        <p:sp>
          <p:nvSpPr>
            <p:cNvPr id="10" name="Rectangle 9"/>
            <p:cNvSpPr/>
            <p:nvPr/>
          </p:nvSpPr>
          <p:spPr>
            <a:xfrm>
              <a:off x="1620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0"/>
                  </a:schemeClr>
                </a:gs>
                <a:gs pos="58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50000"/>
                  </a:schemeClr>
                </a:gs>
              </a:gsLst>
              <a:lin ang="27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  <p:sp>
          <p:nvSpPr>
            <p:cNvPr id="8" name="Rectangle 7"/>
            <p:cNvSpPr/>
            <p:nvPr/>
          </p:nvSpPr>
          <p:spPr>
            <a:xfrm>
              <a:off x="304721" y="0"/>
              <a:ext cx="11579384" cy="68580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121899" tIns="60949" rIns="121899" bIns="60949" rtlCol="0" anchor="ctr"/>
            <a:lstStyle/>
            <a:p>
              <a:pPr algn="ctr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72EBFD46-0FD3-4428-ADEC-1DFD6489930D}" type="datetime1">
              <a:rPr lang="en-US" smtClean="0"/>
              <a:t>4/30/2024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>
                <a:solidFill>
                  <a:schemeClr val="tx2">
                    <a:lumMod val="50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78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b="0" kern="1200" cap="none" baseline="0">
          <a:solidFill>
            <a:schemeClr val="accent2">
              <a:lumMod val="50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Clr>
          <a:schemeClr val="accent6">
            <a:lumMod val="50000"/>
          </a:schemeClr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Char char="–"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8pPr>
      <a:lvl9pPr marL="3474112" indent="0" algn="l" defTabSz="1218987" rtl="0" eaLnBrk="1" latinLnBrk="0" hangingPunct="1">
        <a:lnSpc>
          <a:spcPct val="95000"/>
        </a:lnSpc>
        <a:spcBef>
          <a:spcPts val="1066"/>
        </a:spcBef>
        <a:buClr>
          <a:schemeClr val="accent6">
            <a:lumMod val="50000"/>
          </a:schemeClr>
        </a:buClr>
        <a:buSzPct val="90000"/>
        <a:buFont typeface="Century Gothic" pitchFamily="34" charset="0"/>
        <a:buNone/>
        <a:defRPr sz="1800" kern="1200">
          <a:solidFill>
            <a:schemeClr val="tx2">
              <a:lumMod val="5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.org/en/about-us/universal-declaration-of-human-right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VHmRlqCTtc?feature=oembed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esGUxyd-lw?feature=oembed" TargetMode="Externa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Young People and Society 1: Advocacy, Empowerment, Participation and Rights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aseline="30000" dirty="0"/>
              <a:t>16th November 2023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6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Directed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differences and similarities between Human Rights and Children’s Rights?</a:t>
            </a:r>
          </a:p>
          <a:p>
            <a:r>
              <a:rPr lang="en-US" dirty="0">
                <a:hlinkClick r:id="rId3"/>
              </a:rPr>
              <a:t>https://www.un.org/en/about-us/universal-declaration-of-human-rights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815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Similarities and differences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Human Rights consist of 30 Articles whereas the UNCRC has more</a:t>
            </a:r>
          </a:p>
          <a:p>
            <a:r>
              <a:rPr lang="en-US" dirty="0"/>
              <a:t>UNCRC has 12 specific Articles that focus on what authorities are responsible for so that children can access their rights </a:t>
            </a:r>
          </a:p>
        </p:txBody>
      </p:sp>
    </p:spTree>
    <p:extLst>
      <p:ext uri="{BB962C8B-B14F-4D97-AF65-F5344CB8AC3E}">
        <p14:creationId xmlns:p14="http://schemas.microsoft.com/office/powerpoint/2010/main" val="208802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E8712-475F-42A1-9BCA-A45CD640E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we will cover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14CEB-ABBD-4C10-A6EE-BA0888B4AF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Recap UNCRC</a:t>
            </a:r>
          </a:p>
          <a:p>
            <a:r>
              <a:rPr lang="en-GB" sz="2400" dirty="0"/>
              <a:t>UNCRC in practice</a:t>
            </a:r>
          </a:p>
          <a:p>
            <a:r>
              <a:rPr lang="en-GB" dirty="0"/>
              <a:t>Our roles as youth workers in promoting the UNCRC</a:t>
            </a:r>
          </a:p>
        </p:txBody>
      </p:sp>
    </p:spTree>
    <p:extLst>
      <p:ext uri="{BB962C8B-B14F-4D97-AF65-F5344CB8AC3E}">
        <p14:creationId xmlns:p14="http://schemas.microsoft.com/office/powerpoint/2010/main" val="1079231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4A415-F2D4-4D8C-9E7B-0A18EB514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UNCRC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2FE1F-7A08-4535-A30D-E23707FAAE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b="1" u="sng" dirty="0"/>
              <a:t>Articles of the UNCRC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There are 54 ‘Articles’ or Rights in the Convention, 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Articles 1 – 42 outline the Rights specific to children,</a:t>
            </a:r>
          </a:p>
          <a:p>
            <a:pPr marL="228600" indent="-228600">
              <a:lnSpc>
                <a:spcPct val="80000"/>
              </a:lnSpc>
              <a:spcBef>
                <a:spcPts val="1000"/>
              </a:spcBef>
              <a:defRPr sz="1700"/>
            </a:pPr>
            <a:r>
              <a:rPr lang="en-GB" sz="2800" dirty="0">
                <a:solidFill>
                  <a:schemeClr val="tx2">
                    <a:lumMod val="50000"/>
                  </a:schemeClr>
                </a:solidFill>
              </a:rPr>
              <a:t>Articles 43 – 54 outline the obligations of State Parties and other ‘duty-bearers’ </a:t>
            </a:r>
          </a:p>
          <a:p>
            <a:pPr marL="0" indent="0">
              <a:lnSpc>
                <a:spcPct val="8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Universal</a:t>
            </a: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Rights are universal; they apply to everyone, everywhere, all the time.</a:t>
            </a:r>
          </a:p>
          <a:p>
            <a:pPr marL="0" indent="0">
              <a:lnSpc>
                <a:spcPct val="8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Indivisible (Can’t be separated)</a:t>
            </a: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No right is more or less important than another and they are all interlinked.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Inalienable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Rights can’t be sold or given away, and nobody can take them from you.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 b="1" u="sng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Unconditional</a:t>
            </a:r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r>
              <a:rPr lang="en-GB" dirty="0">
                <a:solidFill>
                  <a:schemeClr val="tx2">
                    <a:lumMod val="50000"/>
                  </a:schemeClr>
                </a:solidFill>
              </a:rPr>
              <a:t>People have rights automatically; no action needs to be performed in order to get them.</a:t>
            </a:r>
            <a:endParaRPr lang="en-GB" dirty="0"/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b="1" u="sng" dirty="0"/>
              <a:t>Due regard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r>
              <a:rPr lang="en-GB" dirty="0"/>
              <a:t>Politicians and leaders who make a difference must pay due regard to the UNCRC</a:t>
            </a:r>
          </a:p>
          <a:p>
            <a:pPr marL="0" indent="0">
              <a:lnSpc>
                <a:spcPct val="90000"/>
              </a:lnSpc>
              <a:spcBef>
                <a:spcPts val="1000"/>
              </a:spcBef>
              <a:buNone/>
              <a:defRPr sz="2800"/>
            </a:pPr>
            <a:endParaRPr lang="en-GB" dirty="0"/>
          </a:p>
          <a:p>
            <a:pPr>
              <a:lnSpc>
                <a:spcPct val="90000"/>
              </a:lnSpc>
              <a:spcBef>
                <a:spcPts val="1000"/>
              </a:spcBef>
              <a:defRPr sz="2800"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lnSpc>
                <a:spcPct val="80000"/>
              </a:lnSpc>
              <a:spcBef>
                <a:spcPts val="1000"/>
              </a:spcBef>
              <a:defRPr sz="2800"/>
            </a:pPr>
            <a:endParaRPr lang="en-GB" dirty="0">
              <a:solidFill>
                <a:schemeClr val="tx2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07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9B47A-D314-4F6E-921C-E5AD56710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Children’s Wrongs</a:t>
            </a:r>
          </a:p>
        </p:txBody>
      </p:sp>
      <p:pic>
        <p:nvPicPr>
          <p:cNvPr id="6" name="Online Media 5" title="Children's Wrongs">
            <a:hlinkClick r:id="" action="ppaction://media"/>
            <a:extLst>
              <a:ext uri="{FF2B5EF4-FFF2-40B4-BE49-F238E27FC236}">
                <a16:creationId xmlns:a16="http://schemas.microsoft.com/office/drawing/2014/main" id="{D1F24630-6D83-4E4D-B403-E131286AAF3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58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B9DA7-9FF6-4D2E-94BD-EC4CC6A87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3476A-026C-45AF-A4F5-9272E76F0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are Children’s Rights important?</a:t>
            </a:r>
          </a:p>
          <a:p>
            <a:r>
              <a:rPr lang="en-GB" dirty="0"/>
              <a:t>Why should we as youth workers know about rights? </a:t>
            </a:r>
          </a:p>
          <a:p>
            <a:r>
              <a:rPr lang="en-GB" dirty="0"/>
              <a:t>Is it our role to promote what the UNCRC is to our young people? Why?</a:t>
            </a:r>
          </a:p>
        </p:txBody>
      </p:sp>
    </p:spTree>
    <p:extLst>
      <p:ext uri="{BB962C8B-B14F-4D97-AF65-F5344CB8AC3E}">
        <p14:creationId xmlns:p14="http://schemas.microsoft.com/office/powerpoint/2010/main" val="3285976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191CE-1DD2-4BBF-81FD-4373E1FC2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172BB9-E4F5-4ECE-82CD-83A901DBBF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barriers are there for someone to access their rights?</a:t>
            </a:r>
          </a:p>
          <a:p>
            <a:pPr marL="0" indent="0">
              <a:buNone/>
            </a:pPr>
            <a:r>
              <a:rPr lang="en-GB" sz="3200" dirty="0"/>
              <a:t>Age</a:t>
            </a:r>
          </a:p>
          <a:p>
            <a:pPr marL="0" indent="0">
              <a:buNone/>
            </a:pPr>
            <a:r>
              <a:rPr lang="en-GB" sz="3200" dirty="0"/>
              <a:t>Sex</a:t>
            </a:r>
          </a:p>
          <a:p>
            <a:pPr marL="0" indent="0">
              <a:buNone/>
            </a:pPr>
            <a:r>
              <a:rPr lang="en-GB" sz="3200" dirty="0"/>
              <a:t>Ability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3618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4EC64-5C9E-404A-9ECD-64D17FDF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dirty="0"/>
              <a:t>Maslow’s Hierarchy of need 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2B43FF67-936E-45AD-83CB-B70C1AB957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1904" y="1701800"/>
            <a:ext cx="6008217" cy="4470400"/>
          </a:xfrm>
        </p:spPr>
      </p:pic>
    </p:spTree>
    <p:extLst>
      <p:ext uri="{BB962C8B-B14F-4D97-AF65-F5344CB8AC3E}">
        <p14:creationId xmlns:p14="http://schemas.microsoft.com/office/powerpoint/2010/main" val="429456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61927-04F5-49EE-980B-879D24BCB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could you do in your practice to promote Children’s Rights?</a:t>
            </a:r>
          </a:p>
        </p:txBody>
      </p:sp>
      <p:pic>
        <p:nvPicPr>
          <p:cNvPr id="4" name="Online Media 3" title="UNCRC United Nations Convention on the Rights of the Child - introduction video">
            <a:hlinkClick r:id="" action="ppaction://media"/>
            <a:extLst>
              <a:ext uri="{FF2B5EF4-FFF2-40B4-BE49-F238E27FC236}">
                <a16:creationId xmlns:a16="http://schemas.microsoft.com/office/drawing/2014/main" id="{F4147E08-BA69-445B-A4DA-999402B7D85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9963" y="1701800"/>
            <a:ext cx="7912100" cy="447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E7FB6-015F-4504-90C7-5172D3A6D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799C-26B9-481C-B570-7A8E90D75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can you do in your practice to make sure children know about their rights? </a:t>
            </a:r>
          </a:p>
          <a:p>
            <a:r>
              <a:rPr lang="en-GB" dirty="0"/>
              <a:t>How can you make sure they can have a voice under Article 12?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095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8534B-CFA9-401F-AE1A-FE7F15084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41476"/>
            <a:ext cx="10157354" cy="1397000"/>
          </a:xfrm>
        </p:spPr>
        <p:txBody>
          <a:bodyPr/>
          <a:lstStyle/>
          <a:p>
            <a:r>
              <a:rPr lang="en-GB" dirty="0"/>
              <a:t>20 minute Poster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18D77-F2E6-4F64-A88F-55AA93509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2132856"/>
            <a:ext cx="10157354" cy="460851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Be creative with your poster.</a:t>
            </a:r>
          </a:p>
          <a:p>
            <a:pPr algn="just"/>
            <a:r>
              <a:rPr lang="en-GB" dirty="0"/>
              <a:t>Remember the audience.</a:t>
            </a:r>
          </a:p>
          <a:p>
            <a:pPr algn="just"/>
            <a:r>
              <a:rPr lang="en-GB" dirty="0"/>
              <a:t>Stick to timings.</a:t>
            </a:r>
          </a:p>
          <a:p>
            <a:pPr algn="just"/>
            <a:r>
              <a:rPr lang="en-GB" dirty="0"/>
              <a:t>Remember eye contact, pitch, pace, </a:t>
            </a:r>
            <a:r>
              <a:rPr lang="en-GB"/>
              <a:t>and power.</a:t>
            </a:r>
            <a:endParaRPr lang="en-GB" dirty="0"/>
          </a:p>
          <a:p>
            <a:pPr algn="just"/>
            <a:r>
              <a:rPr lang="en-GB" dirty="0"/>
              <a:t>Remember, your poster should be displayed on paper.</a:t>
            </a:r>
          </a:p>
          <a:p>
            <a:pPr algn="just"/>
            <a:r>
              <a:rPr lang="en-GB" dirty="0"/>
              <a:t>Both poster and script should include references.</a:t>
            </a:r>
          </a:p>
          <a:p>
            <a:pPr algn="just"/>
            <a:r>
              <a:rPr lang="en-GB" dirty="0"/>
              <a:t>Individual Speaker’s Notes with reference list to be uploaded to Turnitin.</a:t>
            </a:r>
          </a:p>
        </p:txBody>
      </p:sp>
      <p:pic>
        <p:nvPicPr>
          <p:cNvPr id="1028" name="Picture 4" descr="Current PhD candidate Toni Brown, presenting her work at Society for the Study of Human Development conference in Portland, Oregon">
            <a:extLst>
              <a:ext uri="{FF2B5EF4-FFF2-40B4-BE49-F238E27FC236}">
                <a16:creationId xmlns:a16="http://schemas.microsoft.com/office/drawing/2014/main" id="{1C85826E-5033-4BF3-A615-70C34C4B7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6820" y="146131"/>
            <a:ext cx="1986725" cy="198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70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elcome back to school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miter lim="800000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5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Welcome back to school presentation.potx" id="{CE426E4B-AEF0-4DB0-AA06-9B9EF2E62E1A}" vid="{EB2D3276-CBF5-48AD-B47E-C2D79CA4C86F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Welcome back to school</Template>
  <TotalTime>2019</TotalTime>
  <Words>400</Words>
  <Application>Microsoft Office PowerPoint</Application>
  <PresentationFormat>Custom</PresentationFormat>
  <Paragraphs>65</Paragraphs>
  <Slides>12</Slides>
  <Notes>12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Welcome back to school presentation</vt:lpstr>
      <vt:lpstr>Young People and Society 1: Advocacy, Empowerment, Participation and Rights</vt:lpstr>
      <vt:lpstr>Directed study</vt:lpstr>
      <vt:lpstr>Similarities and differences</vt:lpstr>
      <vt:lpstr>Today we will cover</vt:lpstr>
      <vt:lpstr>What is UNCRC</vt:lpstr>
      <vt:lpstr>Children’s Wrongs</vt:lpstr>
      <vt:lpstr>Discussion</vt:lpstr>
      <vt:lpstr>Discussion</vt:lpstr>
      <vt:lpstr>Maslow’s Hierarchy of need </vt:lpstr>
      <vt:lpstr>What could you do in your practice to promote Children’s Rights?</vt:lpstr>
      <vt:lpstr>Group discussion?</vt:lpstr>
      <vt:lpstr>20 minute Poster Presentation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Young People and Society 1: Advocacy, Empowerment, Participation and Rights</dc:title>
  <dc:creator>Alex Atkins (1300718)</dc:creator>
  <cp:lastModifiedBy>Darrel Williams</cp:lastModifiedBy>
  <cp:revision>11</cp:revision>
  <cp:lastPrinted>2022-03-09T08:11:41Z</cp:lastPrinted>
  <dcterms:created xsi:type="dcterms:W3CDTF">2022-02-28T08:54:48Z</dcterms:created>
  <dcterms:modified xsi:type="dcterms:W3CDTF">2024-04-30T06:28:38Z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74068100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