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1" r:id="rId1"/>
  </p:sldMasterIdLst>
  <p:notesMasterIdLst>
    <p:notesMasterId r:id="rId27"/>
  </p:notesMasterIdLst>
  <p:handoutMasterIdLst>
    <p:handoutMasterId r:id="rId28"/>
  </p:handoutMasterIdLst>
  <p:sldIdLst>
    <p:sldId id="440" r:id="rId2"/>
    <p:sldId id="544" r:id="rId3"/>
    <p:sldId id="639" r:id="rId4"/>
    <p:sldId id="501" r:id="rId5"/>
    <p:sldId id="640" r:id="rId6"/>
    <p:sldId id="638" r:id="rId7"/>
    <p:sldId id="548" r:id="rId8"/>
    <p:sldId id="482" r:id="rId9"/>
    <p:sldId id="546" r:id="rId10"/>
    <p:sldId id="565" r:id="rId11"/>
    <p:sldId id="566" r:id="rId12"/>
    <p:sldId id="581" r:id="rId13"/>
    <p:sldId id="583" r:id="rId14"/>
    <p:sldId id="559" r:id="rId15"/>
    <p:sldId id="558" r:id="rId16"/>
    <p:sldId id="483" r:id="rId17"/>
    <p:sldId id="584" r:id="rId18"/>
    <p:sldId id="585" r:id="rId19"/>
    <p:sldId id="586" r:id="rId20"/>
    <p:sldId id="587" r:id="rId21"/>
    <p:sldId id="641" r:id="rId22"/>
    <p:sldId id="642" r:id="rId23"/>
    <p:sldId id="588" r:id="rId24"/>
    <p:sldId id="468" r:id="rId25"/>
    <p:sldId id="643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118"/>
    <p:restoredTop sz="94618"/>
  </p:normalViewPr>
  <p:slideViewPr>
    <p:cSldViewPr snapToGrid="0" snapToObjects="1">
      <p:cViewPr varScale="1">
        <p:scale>
          <a:sx n="49" d="100"/>
          <a:sy n="49" d="100"/>
        </p:scale>
        <p:origin x="176" y="11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64D8B44-4BF8-7D45-8C7E-86E3352988F0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B86167D-7F65-D946-9205-A4809AE7762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C4FC02-2A15-0448-B908-43D44550DEAC}" type="datetimeFigureOut">
              <a:rPr lang="en-US" smtClean="0"/>
              <a:t>11/3/20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779F7C-4821-674B-A506-8D8A97C4C04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68B941-A635-9143-A9C6-4D84958E57B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238CD9-8B50-9F45-BB7C-47EDE9F10F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4067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189539-E974-C645-A8DA-9179B30E7F25}" type="datetimeFigureOut">
              <a:rPr lang="en-US" smtClean="0"/>
              <a:t>11/3/20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5E24C4-56FA-BE4C-91B5-DDF185ED00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3797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8AED8A-F357-D24F-B67B-0021F2FF37E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25704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6252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3065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99650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18450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65967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06758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6800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79002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3751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55982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53910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48213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35825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142353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4390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44423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33174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42716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895441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93201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D9E7B-4A78-EF40-B3B5-845A43CF71A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41242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  <p:sldLayoutId id="2147483753" r:id="rId2"/>
    <p:sldLayoutId id="2147483754" r:id="rId3"/>
    <p:sldLayoutId id="2147483755" r:id="rId4"/>
    <p:sldLayoutId id="2147483756" r:id="rId5"/>
    <p:sldLayoutId id="2147483757" r:id="rId6"/>
    <p:sldLayoutId id="2147483758" r:id="rId7"/>
    <p:sldLayoutId id="2147483759" r:id="rId8"/>
    <p:sldLayoutId id="2147483760" r:id="rId9"/>
    <p:sldLayoutId id="2147483761" r:id="rId10"/>
    <p:sldLayoutId id="2147483762" r:id="rId11"/>
    <p:sldLayoutId id="2147483763" r:id="rId12"/>
    <p:sldLayoutId id="2147483764" r:id="rId13"/>
    <p:sldLayoutId id="2147483765" r:id="rId14"/>
    <p:sldLayoutId id="2147483766" r:id="rId15"/>
    <p:sldLayoutId id="2147483767" r:id="rId16"/>
    <p:sldLayoutId id="2147483768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tiff"/><Relationship Id="rId3" Type="http://schemas.openxmlformats.org/officeDocument/2006/relationships/image" Target="../media/image5.pn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hosted.panopto.com/Panopto/Pages/Viewer.aspx?id=ed9172f5-f240-427e-ac0f-ac3800b644e8" TargetMode="External"/><Relationship Id="rId2" Type="http://schemas.openxmlformats.org/officeDocument/2006/relationships/hyperlink" Target="https://uwtsd.hosted.panopto.com/Panopto/Pages/Viewer.aspx?id=a16f07a3-fb0c-4eb9-a266-ac3800a218e2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.tiff"/><Relationship Id="rId4" Type="http://schemas.openxmlformats.org/officeDocument/2006/relationships/image" Target="../media/image11.tif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hosted.panopto.com/Panopto/Pages/Viewer.aspx?id=88bd12a0-a618-4e71-bb5b-ac4600abcb55" TargetMode="External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tiff"/><Relationship Id="rId3" Type="http://schemas.openxmlformats.org/officeDocument/2006/relationships/image" Target="../media/image14.tiff"/><Relationship Id="rId7" Type="http://schemas.openxmlformats.org/officeDocument/2006/relationships/image" Target="../media/image18.tiff"/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tiff"/><Relationship Id="rId11" Type="http://schemas.openxmlformats.org/officeDocument/2006/relationships/image" Target="../media/image22.tiff"/><Relationship Id="rId5" Type="http://schemas.openxmlformats.org/officeDocument/2006/relationships/image" Target="../media/image16.tiff"/><Relationship Id="rId10" Type="http://schemas.openxmlformats.org/officeDocument/2006/relationships/image" Target="../media/image21.tiff"/><Relationship Id="rId4" Type="http://schemas.openxmlformats.org/officeDocument/2006/relationships/image" Target="../media/image15.tiff"/><Relationship Id="rId9" Type="http://schemas.openxmlformats.org/officeDocument/2006/relationships/image" Target="../media/image20.tif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tiff"/><Relationship Id="rId3" Type="http://schemas.openxmlformats.org/officeDocument/2006/relationships/image" Target="../media/image24.tiff"/><Relationship Id="rId7" Type="http://schemas.openxmlformats.org/officeDocument/2006/relationships/image" Target="../media/image28.tiff"/><Relationship Id="rId2" Type="http://schemas.openxmlformats.org/officeDocument/2006/relationships/image" Target="../media/image23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tiff"/><Relationship Id="rId11" Type="http://schemas.openxmlformats.org/officeDocument/2006/relationships/image" Target="../media/image32.tiff"/><Relationship Id="rId5" Type="http://schemas.openxmlformats.org/officeDocument/2006/relationships/image" Target="../media/image26.tiff"/><Relationship Id="rId10" Type="http://schemas.openxmlformats.org/officeDocument/2006/relationships/image" Target="../media/image31.tiff"/><Relationship Id="rId4" Type="http://schemas.openxmlformats.org/officeDocument/2006/relationships/image" Target="../media/image25.tiff"/><Relationship Id="rId9" Type="http://schemas.openxmlformats.org/officeDocument/2006/relationships/image" Target="../media/image30.tif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tif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tif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35.tiff"/><Relationship Id="rId1" Type="http://schemas.openxmlformats.org/officeDocument/2006/relationships/slideLayout" Target="../slideLayouts/slideLayout1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7" Type="http://schemas.openxmlformats.org/officeDocument/2006/relationships/hyperlink" Target="http://www.termiaduraddysg.org/?lang=en" TargetMode="External"/><Relationship Id="rId2" Type="http://schemas.openxmlformats.org/officeDocument/2006/relationships/image" Target="../media/image37.tiff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geiriaduracademi.org/terms-of-use/?lang=en" TargetMode="External"/><Relationship Id="rId5" Type="http://schemas.openxmlformats.org/officeDocument/2006/relationships/hyperlink" Target="http://geiriadur.ac.uk/gpc/gpc.html" TargetMode="External"/><Relationship Id="rId4" Type="http://schemas.openxmlformats.org/officeDocument/2006/relationships/hyperlink" Target="https://geiriadur.uwtsd.ac.uk/" TargetMode="Externa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earn-welsh.net/" TargetMode="External"/><Relationship Id="rId13" Type="http://schemas.openxmlformats.org/officeDocument/2006/relationships/image" Target="../media/image44.png"/><Relationship Id="rId3" Type="http://schemas.openxmlformats.org/officeDocument/2006/relationships/image" Target="../media/image39.tiff"/><Relationship Id="rId7" Type="http://schemas.openxmlformats.org/officeDocument/2006/relationships/image" Target="../media/image41.png"/><Relationship Id="rId12" Type="http://schemas.openxmlformats.org/officeDocument/2006/relationships/hyperlink" Target="https://www.saysomethingin.com/welsh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earnwelsh.cymru/" TargetMode="External"/><Relationship Id="rId11" Type="http://schemas.openxmlformats.org/officeDocument/2006/relationships/image" Target="../media/image43.png"/><Relationship Id="rId5" Type="http://schemas.openxmlformats.org/officeDocument/2006/relationships/image" Target="../media/image40.png"/><Relationship Id="rId10" Type="http://schemas.openxmlformats.org/officeDocument/2006/relationships/hyperlink" Target="https://www.open.edu/openlearn/languages/welsh/croeso-beginners-welsh/content-section-0?active-tab=description-tab" TargetMode="External"/><Relationship Id="rId4" Type="http://schemas.openxmlformats.org/officeDocument/2006/relationships/hyperlink" Target="https://www.duolingo.com/course/cy/en/Learn-Welsh" TargetMode="External"/><Relationship Id="rId9" Type="http://schemas.openxmlformats.org/officeDocument/2006/relationships/image" Target="../media/image4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45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98C23-9D8C-4446-BE17-A73B1E48D74F}"/>
              </a:ext>
            </a:extLst>
          </p:cNvPr>
          <p:cNvSpPr txBox="1">
            <a:spLocks/>
          </p:cNvSpPr>
          <p:nvPr/>
        </p:nvSpPr>
        <p:spPr>
          <a:xfrm>
            <a:off x="462793" y="229249"/>
            <a:ext cx="11091897" cy="27191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1500" b="1" cap="all" dirty="0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Y </a:t>
            </a:r>
            <a:r>
              <a:rPr lang="en-US" sz="11500" b="1" cap="all" dirty="0" err="1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Gymraeg</a:t>
            </a:r>
            <a:endParaRPr lang="en-US" sz="11500" b="1" cap="all" dirty="0">
              <a:solidFill>
                <a:srgbClr val="FF0000"/>
              </a:solidFill>
              <a:latin typeface="Segoe Script" panose="020B0804020000000003" pitchFamily="34" charset="0"/>
              <a:ea typeface="Ayuthaya" pitchFamily="2" charset="-34"/>
              <a:cs typeface="Ayuthaya" pitchFamily="2" charset="-34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B.A. </a:t>
            </a:r>
            <a:r>
              <a:rPr lang="en-US" sz="5400" b="1" cap="all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AddysG</a:t>
            </a:r>
            <a:r>
              <a:rPr lang="en-US" sz="54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1C </a:t>
            </a:r>
            <a:r>
              <a:rPr lang="en-US" sz="16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</a:t>
            </a:r>
            <a:endParaRPr lang="en-US" sz="5400" b="1" cap="all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ED56267-21D4-EC43-A714-9CE239FF8FD9}"/>
              </a:ext>
            </a:extLst>
          </p:cNvPr>
          <p:cNvSpPr txBox="1">
            <a:spLocks/>
          </p:cNvSpPr>
          <p:nvPr/>
        </p:nvSpPr>
        <p:spPr>
          <a:xfrm>
            <a:off x="2923309" y="5554352"/>
            <a:ext cx="6666740" cy="1081975"/>
          </a:xfrm>
          <a:prstGeom prst="rect">
            <a:avLst/>
          </a:prstGeom>
        </p:spPr>
        <p:txBody>
          <a:bodyPr anchor="t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spcAft>
                <a:spcPts val="600"/>
              </a:spcAft>
            </a:pP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Dydd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 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Mawrth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, 3ydd o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Dachwedd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, 2020</a:t>
            </a:r>
          </a:p>
          <a:p>
            <a:pPr algn="ctr">
              <a:spcAft>
                <a:spcPts val="600"/>
              </a:spcAft>
            </a:pP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3.11.2020</a:t>
            </a:r>
            <a:endParaRPr lang="en-US" sz="3600" b="1" kern="0" dirty="0">
              <a:solidFill>
                <a:schemeClr val="tx1"/>
              </a:solidFill>
              <a:latin typeface="American Typewriter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A33D40-BDCB-3B41-B047-F11EF13385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73" t="19687" r="736" b="30368"/>
          <a:stretch/>
        </p:blipFill>
        <p:spPr>
          <a:xfrm>
            <a:off x="4267200" y="3177637"/>
            <a:ext cx="3622629" cy="2147455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5" name="6-Point Star 4">
            <a:extLst>
              <a:ext uri="{FF2B5EF4-FFF2-40B4-BE49-F238E27FC236}">
                <a16:creationId xmlns:a16="http://schemas.microsoft.com/office/drawing/2014/main" id="{E4FFBF73-F58C-C445-8285-9D920FB109F5}"/>
              </a:ext>
            </a:extLst>
          </p:cNvPr>
          <p:cNvSpPr/>
          <p:nvPr/>
        </p:nvSpPr>
        <p:spPr>
          <a:xfrm>
            <a:off x="8675721" y="2325230"/>
            <a:ext cx="3097824" cy="345869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159790-7F13-CC46-AA1D-0607A78B1EAB}"/>
              </a:ext>
            </a:extLst>
          </p:cNvPr>
          <p:cNvSpPr txBox="1"/>
          <p:nvPr/>
        </p:nvSpPr>
        <p:spPr>
          <a:xfrm>
            <a:off x="9345478" y="3363132"/>
            <a:ext cx="189079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/>
              <a:t>Darlith</a:t>
            </a:r>
            <a:endParaRPr lang="en-US" sz="4000" b="1" dirty="0"/>
          </a:p>
          <a:p>
            <a:pPr algn="ctr"/>
            <a:r>
              <a:rPr lang="en-US" sz="4000" b="1" dirty="0"/>
              <a:t>5</a:t>
            </a:r>
            <a:endParaRPr lang="en-US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7A3C4D8-29FC-8E40-B887-093F9FA3B1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806" y="6095339"/>
            <a:ext cx="3606800" cy="5588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68A9AE2-81F8-744C-BCE5-5A4491D24543}"/>
              </a:ext>
            </a:extLst>
          </p:cNvPr>
          <p:cNvSpPr txBox="1"/>
          <p:nvPr/>
        </p:nvSpPr>
        <p:spPr>
          <a:xfrm>
            <a:off x="8517041" y="6285498"/>
            <a:ext cx="3547666" cy="461665"/>
          </a:xfrm>
          <a:prstGeom prst="rect">
            <a:avLst/>
          </a:prstGeom>
          <a:solidFill>
            <a:schemeClr val="bg1"/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err="1"/>
              <a:t>n.evans@uwtsd.ac.uk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1969542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743" y="160812"/>
            <a:ext cx="7018240" cy="156572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en-GB" sz="4400" b="1" dirty="0">
                <a:latin typeface="+mj-lt"/>
              </a:rPr>
              <a:t>Heddiw, </a:t>
            </a:r>
            <a:r>
              <a:rPr lang="en-GB" sz="4400" b="1" dirty="0" err="1">
                <a:latin typeface="+mj-lt"/>
              </a:rPr>
              <a:t>fe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fyddwn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ni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yn</a:t>
            </a:r>
            <a:r>
              <a:rPr lang="en-GB" sz="4400" b="1" dirty="0">
                <a:latin typeface="+mj-lt"/>
              </a:rPr>
              <a:t>…</a:t>
            </a:r>
            <a:br>
              <a:rPr lang="en-GB" sz="4400" b="1" dirty="0">
                <a:latin typeface="+mj-lt"/>
              </a:rPr>
            </a:br>
            <a:r>
              <a:rPr lang="en-GB" sz="4400" b="1" dirty="0">
                <a:latin typeface="+mj-lt"/>
              </a:rPr>
              <a:t>Today we will…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278481" y="2124535"/>
            <a:ext cx="5687464" cy="353943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gwneud</a:t>
            </a:r>
            <a:r>
              <a:rPr lang="en-US" sz="2800" dirty="0"/>
              <a:t> y </a:t>
            </a:r>
            <a:r>
              <a:rPr lang="en-US" sz="2800" dirty="0" err="1"/>
              <a:t>gofrestr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Gymraeg</a:t>
            </a:r>
            <a:r>
              <a:rPr lang="en-US" sz="2800" dirty="0"/>
              <a:t>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dechrau</a:t>
            </a:r>
            <a:r>
              <a:rPr lang="en-US" sz="2800" dirty="0"/>
              <a:t> </a:t>
            </a:r>
            <a:r>
              <a:rPr lang="en-US" sz="2800" dirty="0" err="1"/>
              <a:t>sgwrsio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Gymraeg</a:t>
            </a: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dysgu’r</a:t>
            </a:r>
            <a:r>
              <a:rPr lang="en-US" sz="2800" dirty="0"/>
              <a:t> </a:t>
            </a:r>
            <a:r>
              <a:rPr lang="en-US" sz="2800" dirty="0" err="1"/>
              <a:t>berfenwau</a:t>
            </a:r>
            <a:r>
              <a:rPr lang="en-US" sz="2800" dirty="0"/>
              <a:t>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dysgu</a:t>
            </a:r>
            <a:r>
              <a:rPr lang="en-US" sz="2800" dirty="0"/>
              <a:t> </a:t>
            </a:r>
            <a:r>
              <a:rPr lang="en-US" sz="2800" dirty="0" err="1"/>
              <a:t>sut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</a:t>
            </a:r>
            <a:r>
              <a:rPr lang="en-US" sz="2800" dirty="0" err="1"/>
              <a:t>ddefnyddio</a:t>
            </a:r>
            <a:r>
              <a:rPr lang="en-US" sz="2800" dirty="0"/>
              <a:t> </a:t>
            </a:r>
            <a:r>
              <a:rPr lang="en-US" sz="2800" dirty="0" err="1"/>
              <a:t>berfenwau</a:t>
            </a:r>
            <a:r>
              <a:rPr lang="en-US" sz="2800" dirty="0"/>
              <a:t> </a:t>
            </a:r>
            <a:r>
              <a:rPr lang="en-US" sz="2800" dirty="0" err="1"/>
              <a:t>mewn</a:t>
            </a:r>
            <a:r>
              <a:rPr lang="en-US" sz="2800" dirty="0"/>
              <a:t> </a:t>
            </a:r>
            <a:r>
              <a:rPr lang="en-US" sz="2800" dirty="0" err="1"/>
              <a:t>gorchmynion</a:t>
            </a:r>
            <a:r>
              <a:rPr lang="en-US" sz="2800" dirty="0"/>
              <a:t> </a:t>
            </a:r>
            <a:r>
              <a:rPr lang="en-US" sz="2800" dirty="0" err="1"/>
              <a:t>syml</a:t>
            </a:r>
            <a:r>
              <a:rPr lang="en-US" sz="2800" dirty="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6227067" y="2124535"/>
            <a:ext cx="5768490" cy="353943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conduct the register in Welsh;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beginning to talk through the medium of Welsh;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learn the verb-nouns;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learn how to use verb-nouns in simple commands.</a:t>
            </a:r>
          </a:p>
          <a:p>
            <a:endParaRPr lang="en-US" sz="2800" dirty="0"/>
          </a:p>
          <a:p>
            <a:endParaRPr lang="en-US" sz="28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5381309" y="5968366"/>
            <a:ext cx="1169272" cy="6931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89455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D7D499B-D0D6-1040-B2A7-6A5EF9B70BD9}"/>
              </a:ext>
            </a:extLst>
          </p:cNvPr>
          <p:cNvSpPr txBox="1"/>
          <p:nvPr/>
        </p:nvSpPr>
        <p:spPr>
          <a:xfrm>
            <a:off x="349763" y="142927"/>
            <a:ext cx="4984238" cy="1354217"/>
          </a:xfrm>
          <a:prstGeom prst="rect">
            <a:avLst/>
          </a:prstGeom>
          <a:solidFill>
            <a:schemeClr val="tx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4000" b="1" dirty="0" err="1">
                <a:solidFill>
                  <a:schemeClr val="bg1"/>
                </a:solidFill>
              </a:rPr>
              <a:t>Pwy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wyt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ti</a:t>
            </a:r>
            <a:r>
              <a:rPr lang="en-US" sz="4000" b="1" dirty="0">
                <a:solidFill>
                  <a:schemeClr val="bg1"/>
                </a:solidFill>
              </a:rPr>
              <a:t> (</a:t>
            </a:r>
            <a:r>
              <a:rPr lang="en-US" sz="4000" b="1" dirty="0" err="1">
                <a:solidFill>
                  <a:schemeClr val="bg1"/>
                </a:solidFill>
              </a:rPr>
              <a:t>rhif</a:t>
            </a:r>
            <a:r>
              <a:rPr lang="en-US" sz="4000" b="1" dirty="0">
                <a:solidFill>
                  <a:schemeClr val="bg1"/>
                </a:solidFill>
              </a:rPr>
              <a:t> 1)?</a:t>
            </a:r>
          </a:p>
          <a:p>
            <a:pPr algn="ctr"/>
            <a:endParaRPr lang="en-US" sz="1400" b="1" dirty="0">
              <a:solidFill>
                <a:schemeClr val="bg1"/>
              </a:solidFill>
            </a:endParaRPr>
          </a:p>
          <a:p>
            <a:pPr algn="ctr"/>
            <a:r>
              <a:rPr lang="en-US" sz="2800" b="1" i="1" dirty="0">
                <a:solidFill>
                  <a:schemeClr val="bg1"/>
                </a:solidFill>
              </a:rPr>
              <a:t>Who are you ….?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5DE763D-DEA8-BE4D-AFBA-A85980CB66B2}"/>
              </a:ext>
            </a:extLst>
          </p:cNvPr>
          <p:cNvSpPr txBox="1"/>
          <p:nvPr/>
        </p:nvSpPr>
        <p:spPr>
          <a:xfrm>
            <a:off x="4352038" y="5395275"/>
            <a:ext cx="3757771" cy="1354217"/>
          </a:xfrm>
          <a:prstGeom prst="rect">
            <a:avLst/>
          </a:prstGeom>
          <a:solidFill>
            <a:schemeClr val="tx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…… </a:t>
            </a:r>
            <a:r>
              <a:rPr lang="en-US" sz="4000" b="1" dirty="0" err="1">
                <a:solidFill>
                  <a:schemeClr val="bg1"/>
                </a:solidFill>
              </a:rPr>
              <a:t>ydw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i</a:t>
            </a:r>
            <a:r>
              <a:rPr lang="en-US" sz="4000" b="1" dirty="0">
                <a:solidFill>
                  <a:schemeClr val="bg1"/>
                </a:solidFill>
              </a:rPr>
              <a:t>.</a:t>
            </a:r>
          </a:p>
          <a:p>
            <a:pPr algn="ctr"/>
            <a:endParaRPr lang="en-US" sz="1400" b="1" dirty="0">
              <a:solidFill>
                <a:schemeClr val="bg1"/>
              </a:solidFill>
            </a:endParaRPr>
          </a:p>
          <a:p>
            <a:pPr algn="ctr"/>
            <a:r>
              <a:rPr lang="en-US" sz="2800" b="1" i="1" dirty="0">
                <a:solidFill>
                  <a:schemeClr val="bg1"/>
                </a:solidFill>
              </a:rPr>
              <a:t>I am ….. 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F6DAEE6-495A-7346-90C6-1BED5DAD6C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2038" y="2218113"/>
            <a:ext cx="3115540" cy="2492432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AA98C8D6-A479-ED4B-A670-6D665A61263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6955957"/>
              </p:ext>
            </p:extLst>
          </p:nvPr>
        </p:nvGraphicFramePr>
        <p:xfrm>
          <a:off x="349762" y="1948921"/>
          <a:ext cx="4002276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7472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3027552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53E58ED3-C7A3-FD4E-A430-4F4B1E4B3BF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1468079"/>
              </p:ext>
            </p:extLst>
          </p:nvPr>
        </p:nvGraphicFramePr>
        <p:xfrm>
          <a:off x="7778706" y="1886842"/>
          <a:ext cx="3905294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5110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954190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4E6F0667-3F45-E84F-B7BE-81C0CE533FE1}"/>
              </a:ext>
            </a:extLst>
          </p:cNvPr>
          <p:cNvSpPr txBox="1"/>
          <p:nvPr/>
        </p:nvSpPr>
        <p:spPr>
          <a:xfrm>
            <a:off x="6294618" y="142927"/>
            <a:ext cx="5617362" cy="1354217"/>
          </a:xfrm>
          <a:prstGeom prst="rect">
            <a:avLst/>
          </a:prstGeom>
          <a:solidFill>
            <a:schemeClr val="tx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Beth </a:t>
            </a:r>
            <a:r>
              <a:rPr lang="en-US" sz="4000" b="1" dirty="0" err="1">
                <a:solidFill>
                  <a:schemeClr val="bg1"/>
                </a:solidFill>
              </a:rPr>
              <a:t>ydy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dy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enw</a:t>
            </a:r>
            <a:r>
              <a:rPr lang="en-US" sz="4000" b="1" dirty="0">
                <a:solidFill>
                  <a:schemeClr val="bg1"/>
                </a:solidFill>
              </a:rPr>
              <a:t> (di)?</a:t>
            </a:r>
          </a:p>
          <a:p>
            <a:pPr algn="ctr"/>
            <a:endParaRPr lang="en-US" sz="1400" b="1" dirty="0">
              <a:solidFill>
                <a:schemeClr val="bg1"/>
              </a:solidFill>
            </a:endParaRPr>
          </a:p>
          <a:p>
            <a:pPr algn="ctr"/>
            <a:r>
              <a:rPr lang="en-US" sz="2800" b="1" i="1" dirty="0">
                <a:solidFill>
                  <a:schemeClr val="bg1"/>
                </a:solidFill>
              </a:rPr>
              <a:t>What is your name ….?</a:t>
            </a:r>
          </a:p>
        </p:txBody>
      </p:sp>
    </p:spTree>
    <p:extLst>
      <p:ext uri="{BB962C8B-B14F-4D97-AF65-F5344CB8AC3E}">
        <p14:creationId xmlns:p14="http://schemas.microsoft.com/office/powerpoint/2010/main" val="38263029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2864" y="184898"/>
            <a:ext cx="10447867" cy="802870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b="1" dirty="0" err="1">
                <a:solidFill>
                  <a:schemeClr val="bg1"/>
                </a:solidFill>
                <a:latin typeface="Segoe Print"/>
              </a:rPr>
              <a:t>Amser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cofrestru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...             Registration time ...</a:t>
            </a:r>
            <a:br>
              <a:rPr lang="en-US" b="1" dirty="0">
                <a:latin typeface="Segoe Print" panose="02000800000000000000" pitchFamily="2" charset="0"/>
              </a:rPr>
            </a:b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247638" y="4171186"/>
            <a:ext cx="5684036" cy="1754326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Ydy</a:t>
            </a:r>
            <a:r>
              <a:rPr lang="en-US" sz="3600" b="1" dirty="0">
                <a:solidFill>
                  <a:schemeClr val="bg1"/>
                </a:solidFill>
              </a:rPr>
              <a:t>  …......  </a:t>
            </a:r>
            <a:r>
              <a:rPr lang="en-US" sz="3600" b="1" dirty="0" err="1">
                <a:solidFill>
                  <a:schemeClr val="bg1"/>
                </a:solidFill>
              </a:rPr>
              <a:t>yma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heddiw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n-US" sz="3600" b="1" dirty="0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7071198" y="3811842"/>
            <a:ext cx="1864398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Yma</a:t>
            </a:r>
            <a:r>
              <a:rPr lang="en-US" sz="2400" b="1" dirty="0"/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703710D-4139-4FC7-B318-8B20FE219457}"/>
              </a:ext>
            </a:extLst>
          </p:cNvPr>
          <p:cNvSpPr txBox="1"/>
          <p:nvPr/>
        </p:nvSpPr>
        <p:spPr>
          <a:xfrm>
            <a:off x="7071198" y="5953702"/>
            <a:ext cx="3644450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ydy</a:t>
            </a:r>
            <a:r>
              <a:rPr lang="en-US" sz="2400" b="1" dirty="0"/>
              <a:t>. </a:t>
            </a:r>
            <a:r>
              <a:rPr lang="en-US" sz="2400" b="1" dirty="0" err="1"/>
              <a:t>Absennol</a:t>
            </a:r>
            <a:r>
              <a:rPr lang="en-US" sz="2400" b="1" dirty="0"/>
              <a:t>.</a:t>
            </a:r>
          </a:p>
        </p:txBody>
      </p:sp>
      <p:sp>
        <p:nvSpPr>
          <p:cNvPr id="3" name="Oval Callout 2">
            <a:extLst>
              <a:ext uri="{FF2B5EF4-FFF2-40B4-BE49-F238E27FC236}">
                <a16:creationId xmlns:a16="http://schemas.microsoft.com/office/drawing/2014/main" id="{4142C76D-8809-8B4E-A007-59A272EDD121}"/>
              </a:ext>
            </a:extLst>
          </p:cNvPr>
          <p:cNvSpPr/>
          <p:nvPr/>
        </p:nvSpPr>
        <p:spPr>
          <a:xfrm>
            <a:off x="364074" y="1344215"/>
            <a:ext cx="2012654" cy="1355873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Bore da, </a:t>
            </a:r>
            <a:r>
              <a:rPr lang="en-US" sz="2400" b="1" dirty="0" err="1">
                <a:solidFill>
                  <a:schemeClr val="bg2">
                    <a:lumMod val="75000"/>
                  </a:schemeClr>
                </a:solidFill>
              </a:rPr>
              <a:t>b</a:t>
            </a:r>
            <a:r>
              <a:rPr lang="en-US" sz="2400" b="1" dirty="0" err="1"/>
              <a:t>lant</a:t>
            </a:r>
            <a:r>
              <a:rPr lang="en-US" sz="2400" b="1" dirty="0"/>
              <a:t>!</a:t>
            </a: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06FBB433-07C6-CA43-A4F2-F2A93C820C8F}"/>
              </a:ext>
            </a:extLst>
          </p:cNvPr>
          <p:cNvSpPr/>
          <p:nvPr/>
        </p:nvSpPr>
        <p:spPr>
          <a:xfrm>
            <a:off x="3089656" y="1344216"/>
            <a:ext cx="2135487" cy="1355872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Bore da, </a:t>
            </a:r>
            <a:r>
              <a:rPr lang="en-US" sz="2400" b="1" dirty="0" err="1">
                <a:solidFill>
                  <a:schemeClr val="bg2">
                    <a:lumMod val="75000"/>
                  </a:schemeClr>
                </a:solidFill>
              </a:rPr>
              <a:t>b</a:t>
            </a:r>
            <a:r>
              <a:rPr lang="en-US" sz="2400" b="1" dirty="0" err="1"/>
              <a:t>awb</a:t>
            </a:r>
            <a:r>
              <a:rPr lang="en-US" sz="2400" b="1" dirty="0"/>
              <a:t>!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30DB3BA9-18AA-344C-B4E2-035778640068}"/>
              </a:ext>
            </a:extLst>
          </p:cNvPr>
          <p:cNvSpPr/>
          <p:nvPr/>
        </p:nvSpPr>
        <p:spPr>
          <a:xfrm>
            <a:off x="5659092" y="1352327"/>
            <a:ext cx="2570507" cy="1155521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Bore da, </a:t>
            </a:r>
            <a:r>
              <a:rPr lang="en-US" sz="2400" b="1" dirty="0" err="1">
                <a:solidFill>
                  <a:schemeClr val="bg2">
                    <a:lumMod val="75000"/>
                  </a:schemeClr>
                </a:solidFill>
              </a:rPr>
              <a:t>dd</a:t>
            </a:r>
            <a:r>
              <a:rPr lang="en-US" sz="2400" b="1" dirty="0" err="1"/>
              <a:t>osbarth</a:t>
            </a:r>
            <a:r>
              <a:rPr lang="en-US" sz="2400" b="1" dirty="0"/>
              <a:t>!</a:t>
            </a:r>
          </a:p>
        </p:txBody>
      </p:sp>
      <p:sp>
        <p:nvSpPr>
          <p:cNvPr id="15" name="Oval Callout 14">
            <a:extLst>
              <a:ext uri="{FF2B5EF4-FFF2-40B4-BE49-F238E27FC236}">
                <a16:creationId xmlns:a16="http://schemas.microsoft.com/office/drawing/2014/main" id="{E7791EEC-B773-1348-947A-09EC4FC3E4A3}"/>
              </a:ext>
            </a:extLst>
          </p:cNvPr>
          <p:cNvSpPr/>
          <p:nvPr/>
        </p:nvSpPr>
        <p:spPr>
          <a:xfrm>
            <a:off x="8741325" y="1352328"/>
            <a:ext cx="2944706" cy="1155520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Bore da, </a:t>
            </a:r>
            <a:r>
              <a:rPr lang="en-US" sz="2400" b="1" dirty="0" err="1">
                <a:solidFill>
                  <a:schemeClr val="bg2">
                    <a:lumMod val="75000"/>
                  </a:schemeClr>
                </a:solidFill>
              </a:rPr>
              <a:t>f</a:t>
            </a:r>
            <a:r>
              <a:rPr lang="en-US" sz="2400" b="1" dirty="0" err="1"/>
              <a:t>lwyddyn</a:t>
            </a:r>
            <a:r>
              <a:rPr lang="en-US" sz="2400" b="1" dirty="0"/>
              <a:t> 3!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/>
          <p:nvPr/>
        </p:nvCxnSpPr>
        <p:spPr>
          <a:xfrm flipV="1">
            <a:off x="6193742" y="4297208"/>
            <a:ext cx="715057" cy="249382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>
            <a:off x="6156797" y="5722870"/>
            <a:ext cx="715057" cy="230832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7185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2679837" y="129304"/>
            <a:ext cx="6777079" cy="646331"/>
          </a:xfrm>
          <a:prstGeom prst="rect">
            <a:avLst/>
          </a:prstGeom>
          <a:solidFill>
            <a:schemeClr val="accent1"/>
          </a:solidFill>
          <a:ln w="76200">
            <a:solidFill>
              <a:schemeClr val="tx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Sut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ti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heddiw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</p:txBody>
      </p:sp>
      <p:pic>
        <p:nvPicPr>
          <p:cNvPr id="1026" name="Picture 2" descr="Image result for happy emoji">
            <a:extLst>
              <a:ext uri="{FF2B5EF4-FFF2-40B4-BE49-F238E27FC236}">
                <a16:creationId xmlns:a16="http://schemas.microsoft.com/office/drawing/2014/main" id="{DD64512F-B9AF-364C-98C3-30719D3830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227" y="2204739"/>
            <a:ext cx="2717591" cy="2035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sad emoji">
            <a:extLst>
              <a:ext uri="{FF2B5EF4-FFF2-40B4-BE49-F238E27FC236}">
                <a16:creationId xmlns:a16="http://schemas.microsoft.com/office/drawing/2014/main" id="{FBA468D8-9AE3-834D-AFE0-9374A7882C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5104" y="2204739"/>
            <a:ext cx="2035570" cy="2035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tired emoji">
            <a:extLst>
              <a:ext uri="{FF2B5EF4-FFF2-40B4-BE49-F238E27FC236}">
                <a16:creationId xmlns:a16="http://schemas.microsoft.com/office/drawing/2014/main" id="{A8715FD2-6B6F-0E45-8DB4-347AE906BBE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210"/>
          <a:stretch/>
        </p:blipFill>
        <p:spPr bwMode="auto">
          <a:xfrm>
            <a:off x="6300012" y="2179207"/>
            <a:ext cx="2266471" cy="221338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xtLst/>
        </p:spPr>
      </p:pic>
      <p:pic>
        <p:nvPicPr>
          <p:cNvPr id="1032" name="Picture 8" descr="Image result for sick emoji">
            <a:extLst>
              <a:ext uri="{FF2B5EF4-FFF2-40B4-BE49-F238E27FC236}">
                <a16:creationId xmlns:a16="http://schemas.microsoft.com/office/drawing/2014/main" id="{B67AEAA2-505A-C04B-BD58-354297015F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75821" y="2179207"/>
            <a:ext cx="2235722" cy="2147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Image result for nervous emoji">
            <a:extLst>
              <a:ext uri="{FF2B5EF4-FFF2-40B4-BE49-F238E27FC236}">
                <a16:creationId xmlns:a16="http://schemas.microsoft.com/office/drawing/2014/main" id="{AD5D5C16-A6D8-8C4B-A44F-56327517834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19" t="14196" r="4896" b="8316"/>
          <a:stretch/>
        </p:blipFill>
        <p:spPr bwMode="auto">
          <a:xfrm>
            <a:off x="1481224" y="4555991"/>
            <a:ext cx="2434169" cy="2214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Image result for excitied emoji">
            <a:extLst>
              <a:ext uri="{FF2B5EF4-FFF2-40B4-BE49-F238E27FC236}">
                <a16:creationId xmlns:a16="http://schemas.microsoft.com/office/drawing/2014/main" id="{30A85BC2-213F-B04A-AD10-F8DB36D12F6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88" t="11256" r="6727" b="11256"/>
          <a:stretch/>
        </p:blipFill>
        <p:spPr bwMode="auto">
          <a:xfrm>
            <a:off x="4851293" y="4588783"/>
            <a:ext cx="2434169" cy="2214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69564E0-3C0E-7143-9EAA-67B2D5A83214}"/>
              </a:ext>
            </a:extLst>
          </p:cNvPr>
          <p:cNvSpPr txBox="1"/>
          <p:nvPr/>
        </p:nvSpPr>
        <p:spPr>
          <a:xfrm rot="20738117">
            <a:off x="271227" y="4256652"/>
            <a:ext cx="2216547" cy="4616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hapus</a:t>
            </a:r>
            <a:endParaRPr lang="en-US" sz="24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794ED5E-8986-8342-B3EE-E58F9677AEB0}"/>
              </a:ext>
            </a:extLst>
          </p:cNvPr>
          <p:cNvSpPr txBox="1"/>
          <p:nvPr/>
        </p:nvSpPr>
        <p:spPr>
          <a:xfrm rot="20738117">
            <a:off x="301662" y="6102852"/>
            <a:ext cx="1716529" cy="4616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nerfus</a:t>
            </a:r>
            <a:endParaRPr lang="en-US" sz="24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BC98FC1-A9C8-B645-A3DD-B72F73DA4615}"/>
              </a:ext>
            </a:extLst>
          </p:cNvPr>
          <p:cNvSpPr txBox="1"/>
          <p:nvPr/>
        </p:nvSpPr>
        <p:spPr>
          <a:xfrm rot="20738117">
            <a:off x="3947338" y="4009476"/>
            <a:ext cx="2216547" cy="4616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00B050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>
                <a:solidFill>
                  <a:srgbClr val="00B050"/>
                </a:solidFill>
              </a:rPr>
              <a:t>d</a:t>
            </a:r>
            <a:r>
              <a:rPr lang="en-US" sz="2400" b="1" dirty="0" err="1"/>
              <a:t>rist</a:t>
            </a:r>
            <a:endParaRPr lang="en-US" sz="24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702F139-7E0C-5341-91F1-764D2F8E1457}"/>
              </a:ext>
            </a:extLst>
          </p:cNvPr>
          <p:cNvSpPr txBox="1"/>
          <p:nvPr/>
        </p:nvSpPr>
        <p:spPr>
          <a:xfrm rot="20738117">
            <a:off x="6884219" y="3998183"/>
            <a:ext cx="2216547" cy="4616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/>
              <a:t> </a:t>
            </a:r>
            <a:r>
              <a:rPr lang="en-US" sz="2400" b="1" dirty="0" err="1">
                <a:solidFill>
                  <a:srgbClr val="00B050"/>
                </a:solidFill>
              </a:rPr>
              <a:t>f</a:t>
            </a:r>
            <a:r>
              <a:rPr lang="en-US" sz="2400" b="1" dirty="0" err="1"/>
              <a:t>linedig</a:t>
            </a:r>
            <a:endParaRPr lang="en-US" sz="2400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E3E53A1-6EDD-034A-9AAE-ED094F5ABE07}"/>
              </a:ext>
            </a:extLst>
          </p:cNvPr>
          <p:cNvSpPr txBox="1"/>
          <p:nvPr/>
        </p:nvSpPr>
        <p:spPr>
          <a:xfrm rot="20738117">
            <a:off x="9948123" y="4009475"/>
            <a:ext cx="2216547" cy="4616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sâl</a:t>
            </a:r>
            <a:endParaRPr lang="en-US" sz="2400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0C14031-46E5-2546-9246-732A6280D190}"/>
              </a:ext>
            </a:extLst>
          </p:cNvPr>
          <p:cNvSpPr txBox="1"/>
          <p:nvPr/>
        </p:nvSpPr>
        <p:spPr>
          <a:xfrm rot="20738117">
            <a:off x="4072092" y="6124096"/>
            <a:ext cx="2301475" cy="4616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/>
              <a:t> </a:t>
            </a:r>
            <a:r>
              <a:rPr lang="en-US" sz="2400" b="1" dirty="0" err="1">
                <a:solidFill>
                  <a:srgbClr val="00B050"/>
                </a:solidFill>
              </a:rPr>
              <a:t>f</a:t>
            </a:r>
            <a:r>
              <a:rPr lang="en-US" sz="2400" b="1" dirty="0" err="1"/>
              <a:t>endigedig</a:t>
            </a:r>
            <a:endParaRPr lang="en-US" sz="24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350D4DD-B2F6-A147-BAC7-35639FBD8F5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75821" y="4713498"/>
            <a:ext cx="2089524" cy="2089524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EF539411-8060-4943-853B-8B0815BD2F6B}"/>
              </a:ext>
            </a:extLst>
          </p:cNvPr>
          <p:cNvSpPr txBox="1"/>
          <p:nvPr/>
        </p:nvSpPr>
        <p:spPr>
          <a:xfrm rot="20738117">
            <a:off x="7957730" y="6139689"/>
            <a:ext cx="1974986" cy="4616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/>
              <a:t> </a:t>
            </a:r>
            <a:r>
              <a:rPr lang="en-US" sz="2400" b="1" dirty="0" err="1"/>
              <a:t>iawn</a:t>
            </a:r>
            <a:endParaRPr lang="en-US" sz="2400" b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824B069-9617-4144-B73B-EB25FE897793}"/>
              </a:ext>
            </a:extLst>
          </p:cNvPr>
          <p:cNvSpPr txBox="1"/>
          <p:nvPr/>
        </p:nvSpPr>
        <p:spPr>
          <a:xfrm>
            <a:off x="2679836" y="1141490"/>
            <a:ext cx="6777079" cy="64633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76200">
            <a:solidFill>
              <a:schemeClr val="accent5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/>
              <a:t>Ry</a:t>
            </a:r>
            <a:r>
              <a:rPr lang="en-US" sz="3600" b="1" dirty="0" err="1">
                <a:solidFill>
                  <a:schemeClr val="bg1"/>
                </a:solidFill>
              </a:rPr>
              <a:t>dw</a:t>
            </a:r>
            <a:r>
              <a:rPr lang="en-US" sz="3600" b="1" dirty="0"/>
              <a:t> </a:t>
            </a:r>
            <a:r>
              <a:rPr lang="en-US" sz="3600" b="1" dirty="0" err="1"/>
              <a:t>i’n</a:t>
            </a:r>
            <a:r>
              <a:rPr lang="en-US" sz="3600" b="1" dirty="0"/>
              <a:t> ….    /   </a:t>
            </a:r>
            <a:r>
              <a:rPr lang="en-US" sz="3600" b="1" dirty="0" err="1">
                <a:solidFill>
                  <a:schemeClr val="bg1"/>
                </a:solidFill>
              </a:rPr>
              <a:t>Dw</a:t>
            </a:r>
            <a:r>
              <a:rPr lang="en-US" sz="3600" b="1" dirty="0"/>
              <a:t> </a:t>
            </a:r>
            <a:r>
              <a:rPr lang="en-US" sz="3600" b="1" dirty="0" err="1"/>
              <a:t>i’n</a:t>
            </a:r>
            <a:r>
              <a:rPr lang="en-US" sz="3600" b="1" dirty="0"/>
              <a:t> ….   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978F4F8-9C20-694E-A1CA-C8B5694ECD83}"/>
              </a:ext>
            </a:extLst>
          </p:cNvPr>
          <p:cNvSpPr txBox="1"/>
          <p:nvPr/>
        </p:nvSpPr>
        <p:spPr>
          <a:xfrm>
            <a:off x="0" y="705357"/>
            <a:ext cx="2118646" cy="523220"/>
          </a:xfrm>
          <a:prstGeom prst="rect">
            <a:avLst/>
          </a:prstGeom>
          <a:solidFill>
            <a:srgbClr val="FFC000"/>
          </a:solidFill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i + </a:t>
            </a:r>
            <a:r>
              <a:rPr lang="en-US" sz="2800" b="1" dirty="0" err="1"/>
              <a:t>yn</a:t>
            </a:r>
            <a:r>
              <a:rPr lang="en-US" sz="2800" b="1" dirty="0"/>
              <a:t> = </a:t>
            </a:r>
            <a:r>
              <a:rPr lang="en-US" sz="2800" b="1" dirty="0" err="1"/>
              <a:t>i’n</a:t>
            </a:r>
            <a:endParaRPr lang="en-US" sz="28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2AB349E-7BFB-624E-A9A0-60703E4DE6A3}"/>
              </a:ext>
            </a:extLst>
          </p:cNvPr>
          <p:cNvSpPr txBox="1"/>
          <p:nvPr/>
        </p:nvSpPr>
        <p:spPr>
          <a:xfrm>
            <a:off x="9959112" y="115064"/>
            <a:ext cx="1892229" cy="830997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ti</a:t>
            </a:r>
            <a:r>
              <a:rPr lang="en-US" sz="2400" b="1" dirty="0"/>
              <a:t> = you (singular)</a:t>
            </a:r>
          </a:p>
        </p:txBody>
      </p:sp>
    </p:spTree>
    <p:extLst>
      <p:ext uri="{BB962C8B-B14F-4D97-AF65-F5344CB8AC3E}">
        <p14:creationId xmlns:p14="http://schemas.microsoft.com/office/powerpoint/2010/main" val="2792255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638" y="176786"/>
            <a:ext cx="11687688" cy="787309"/>
          </a:xfrm>
          <a:solidFill>
            <a:schemeClr val="tx1"/>
          </a:solidFill>
        </p:spPr>
        <p:txBody>
          <a:bodyPr>
            <a:normAutofit/>
          </a:bodyPr>
          <a:lstStyle/>
          <a:p>
            <a:pPr algn="ctr"/>
            <a:r>
              <a:rPr lang="en-US" sz="4000" b="1" dirty="0" err="1">
                <a:solidFill>
                  <a:schemeClr val="bg1"/>
                </a:solidFill>
              </a:rPr>
              <a:t>Amser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cofrestru</a:t>
            </a:r>
            <a:r>
              <a:rPr lang="en-US" sz="4000" b="1" dirty="0">
                <a:solidFill>
                  <a:schemeClr val="bg1"/>
                </a:solidFill>
              </a:rPr>
              <a:t> ...              Registration time ...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5FE26C0-452F-8E48-A19E-3FF3210926F8}"/>
              </a:ext>
            </a:extLst>
          </p:cNvPr>
          <p:cNvSpPr txBox="1"/>
          <p:nvPr/>
        </p:nvSpPr>
        <p:spPr>
          <a:xfrm>
            <a:off x="3057262" y="1098356"/>
            <a:ext cx="5671301" cy="1061829"/>
          </a:xfrm>
          <a:prstGeom prst="rect">
            <a:avLst/>
          </a:prstGeom>
          <a:solidFill>
            <a:schemeClr val="tx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Ydy</a:t>
            </a:r>
            <a:r>
              <a:rPr lang="en-US" sz="3200" b="1" dirty="0">
                <a:solidFill>
                  <a:schemeClr val="bg1"/>
                </a:solidFill>
              </a:rPr>
              <a:t>  ….....  </a:t>
            </a:r>
            <a:r>
              <a:rPr lang="en-US" sz="3200" b="1" dirty="0" err="1">
                <a:solidFill>
                  <a:schemeClr val="bg1"/>
                </a:solidFill>
              </a:rPr>
              <a:t>yma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n-US" sz="1100" b="1" dirty="0">
              <a:solidFill>
                <a:schemeClr val="bg1"/>
              </a:solidFill>
            </a:endParaRPr>
          </a:p>
          <a:p>
            <a:pPr algn="ctr"/>
            <a:r>
              <a:rPr lang="en-US" sz="2000" b="1" i="1" dirty="0">
                <a:solidFill>
                  <a:schemeClr val="bg1"/>
                </a:solidFill>
              </a:rPr>
              <a:t>Is …… here today?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602AD11-8007-5347-BE8B-D9D3DF21A1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711" y="2569185"/>
            <a:ext cx="3115540" cy="249243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0B01190-B45A-3644-A073-814CEC1458D7}"/>
              </a:ext>
            </a:extLst>
          </p:cNvPr>
          <p:cNvSpPr txBox="1"/>
          <p:nvPr/>
        </p:nvSpPr>
        <p:spPr>
          <a:xfrm>
            <a:off x="3255830" y="5711819"/>
            <a:ext cx="5671301" cy="1061829"/>
          </a:xfrm>
          <a:prstGeom prst="rect">
            <a:avLst/>
          </a:prstGeom>
          <a:solidFill>
            <a:schemeClr val="tx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Sut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wyt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ti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n-US" sz="1100" b="1" dirty="0">
              <a:solidFill>
                <a:schemeClr val="bg1"/>
              </a:solidFill>
            </a:endParaRPr>
          </a:p>
          <a:p>
            <a:pPr algn="ctr"/>
            <a:r>
              <a:rPr lang="en-US" sz="2000" b="1" i="1" dirty="0">
                <a:solidFill>
                  <a:schemeClr val="bg1"/>
                </a:solidFill>
              </a:rPr>
              <a:t>How are you today?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71D53340-294F-DD41-9674-73EDED593F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4092235"/>
              </p:ext>
            </p:extLst>
          </p:nvPr>
        </p:nvGraphicFramePr>
        <p:xfrm>
          <a:off x="349762" y="1948921"/>
          <a:ext cx="4002276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7472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3027552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D8044EDF-5980-FE47-9301-83AC37DE390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4959802"/>
              </p:ext>
            </p:extLst>
          </p:nvPr>
        </p:nvGraphicFramePr>
        <p:xfrm>
          <a:off x="7778706" y="1886842"/>
          <a:ext cx="3905294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5110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954190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607946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C6D227AC-F5E4-D148-8D77-458270912E0C}"/>
              </a:ext>
            </a:extLst>
          </p:cNvPr>
          <p:cNvSpPr txBox="1">
            <a:spLocks/>
          </p:cNvSpPr>
          <p:nvPr/>
        </p:nvSpPr>
        <p:spPr>
          <a:xfrm>
            <a:off x="1847088" y="286486"/>
            <a:ext cx="8800312" cy="906018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err="1">
                <a:solidFill>
                  <a:schemeClr val="bg1"/>
                </a:solidFill>
              </a:rPr>
              <a:t>Ydych</a:t>
            </a:r>
            <a:r>
              <a:rPr lang="en-US" dirty="0">
                <a:solidFill>
                  <a:schemeClr val="bg1"/>
                </a:solidFill>
              </a:rPr>
              <a:t> chi </a:t>
            </a:r>
            <a:r>
              <a:rPr lang="en-US" dirty="0" err="1">
                <a:solidFill>
                  <a:schemeClr val="bg1"/>
                </a:solidFill>
              </a:rPr>
              <a:t>wedi</a:t>
            </a:r>
            <a:r>
              <a:rPr lang="en-US" dirty="0">
                <a:solidFill>
                  <a:schemeClr val="bg1"/>
                </a:solidFill>
              </a:rPr>
              <a:t> bod </a:t>
            </a:r>
            <a:r>
              <a:rPr lang="en-US" dirty="0" err="1">
                <a:solidFill>
                  <a:schemeClr val="bg1"/>
                </a:solidFill>
              </a:rPr>
              <a:t>yn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ymarfer</a:t>
            </a:r>
            <a:r>
              <a:rPr lang="en-US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5CCEA5C-C731-D047-9847-AB7C2A80C13D}"/>
              </a:ext>
            </a:extLst>
          </p:cNvPr>
          <p:cNvSpPr txBox="1"/>
          <p:nvPr/>
        </p:nvSpPr>
        <p:spPr>
          <a:xfrm>
            <a:off x="425669" y="1734207"/>
            <a:ext cx="10421007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u="sng" dirty="0"/>
              <a:t>YR WYDDOR GYMRAEG / THE WELSH ALPHABET:</a:t>
            </a:r>
          </a:p>
          <a:p>
            <a:endParaRPr lang="en-US" dirty="0"/>
          </a:p>
          <a:p>
            <a:r>
              <a:rPr lang="en-US" sz="2400" dirty="0">
                <a:hlinkClick r:id="rId2"/>
              </a:rPr>
              <a:t>https://uwtsd.hosted.panopto.com/Panopto/Pages/Viewer.aspx?id=a16f07a3-fb0c-4eb9-a266-ac3800a218e2</a:t>
            </a:r>
            <a:endParaRPr lang="en-US" sz="2400" dirty="0"/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8092E0A-570E-6B47-AA13-3839CCF31FDE}"/>
              </a:ext>
            </a:extLst>
          </p:cNvPr>
          <p:cNvSpPr txBox="1"/>
          <p:nvPr/>
        </p:nvSpPr>
        <p:spPr>
          <a:xfrm>
            <a:off x="425669" y="4188373"/>
            <a:ext cx="10421007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u="sng" dirty="0"/>
              <a:t>LLAFARIAID CLWM A DARLLEN GEIRIAU / DOUBLE VOWEL AND READING WELSH WORDS:</a:t>
            </a:r>
          </a:p>
          <a:p>
            <a:endParaRPr lang="en-US" b="1" u="sng" dirty="0"/>
          </a:p>
          <a:p>
            <a:r>
              <a:rPr lang="en-US" sz="2400" dirty="0">
                <a:hlinkClick r:id="rId3"/>
              </a:rPr>
              <a:t>https://uwtsd.hosted.panopto.com/Panopto/Pages/Viewer.aspx?id=ed9172f5-f240-427e-ac0f-ac3800b644e8</a:t>
            </a:r>
            <a:endParaRPr lang="en-US" sz="2400" dirty="0"/>
          </a:p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19BC23D-974A-5544-9E72-43DFA7AFAC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52256" y="5063541"/>
            <a:ext cx="1578998" cy="157899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60A1ED7-2205-0244-A3AC-18E5946BFCD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6299200"/>
            <a:ext cx="3606800" cy="55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15510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59" y="240506"/>
            <a:ext cx="11585136" cy="808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b="1" err="1">
                <a:solidFill>
                  <a:schemeClr val="bg1"/>
                </a:solidFill>
                <a:latin typeface="Segoe Print"/>
              </a:rPr>
              <a:t>Sut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err="1">
                <a:solidFill>
                  <a:schemeClr val="bg1"/>
                </a:solidFill>
                <a:latin typeface="Segoe Print"/>
              </a:rPr>
              <a:t>mae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err="1">
                <a:solidFill>
                  <a:schemeClr val="bg1"/>
                </a:solidFill>
                <a:latin typeface="Segoe Print"/>
              </a:rPr>
              <a:t>dweud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.....?           How do we say ….?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758107" y="1836335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bwy</a:t>
            </a:r>
            <a:r>
              <a:rPr lang="en-GB" sz="4000" b="1" dirty="0" err="1">
                <a:solidFill>
                  <a:schemeClr val="tx1"/>
                </a:solidFill>
                <a:latin typeface="Segoe Print"/>
              </a:rPr>
              <a:t>d</a:t>
            </a:r>
            <a:endParaRPr lang="en-GB" sz="4000" b="1" dirty="0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8515963" y="1853468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rh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ew</a:t>
            </a:r>
            <a:endParaRPr lang="en-GB" sz="4000" b="1">
              <a:solidFill>
                <a:schemeClr val="tx1"/>
              </a:solidFill>
              <a:highlight>
                <a:srgbClr val="FFFF00"/>
              </a:highlight>
              <a:latin typeface="Segoe Print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6657A-26C8-4947-BEE9-A213B7D9895D}"/>
              </a:ext>
            </a:extLst>
          </p:cNvPr>
          <p:cNvSpPr txBox="1"/>
          <p:nvPr/>
        </p:nvSpPr>
        <p:spPr>
          <a:xfrm>
            <a:off x="156625" y="4638440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>
                <a:solidFill>
                  <a:schemeClr val="tx1"/>
                </a:solidFill>
                <a:latin typeface="Segoe Print"/>
              </a:rPr>
              <a:t>cl</a:t>
            </a:r>
            <a:r>
              <a:rPr lang="en-GB" sz="4000" b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ow</a:t>
            </a:r>
            <a:r>
              <a:rPr lang="en-GB" sz="4000" b="1">
                <a:solidFill>
                  <a:schemeClr val="tx1"/>
                </a:solidFill>
                <a:latin typeface="Segoe Print"/>
              </a:rPr>
              <a:t>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9156043" y="5723736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cyffr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ou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s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541B141-E07F-A847-A37A-B77C47115F58}"/>
              </a:ext>
            </a:extLst>
          </p:cNvPr>
          <p:cNvSpPr txBox="1"/>
          <p:nvPr/>
        </p:nvSpPr>
        <p:spPr>
          <a:xfrm>
            <a:off x="2461111" y="3143557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h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wy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l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C798122-C71B-D74A-AABC-312CD7B7CA42}"/>
              </a:ext>
            </a:extLst>
          </p:cNvPr>
          <p:cNvSpPr txBox="1"/>
          <p:nvPr/>
        </p:nvSpPr>
        <p:spPr>
          <a:xfrm>
            <a:off x="6096000" y="3143557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llyfr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au</a:t>
            </a:r>
            <a:endParaRPr lang="en-GB" sz="4000" b="1">
              <a:solidFill>
                <a:schemeClr val="tx1"/>
              </a:solidFill>
              <a:highlight>
                <a:srgbClr val="FFFF00"/>
              </a:highlight>
              <a:latin typeface="Segoe Print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7258F88-96CE-3741-A8FB-4C6A31F0B05C}"/>
              </a:ext>
            </a:extLst>
          </p:cNvPr>
          <p:cNvSpPr txBox="1"/>
          <p:nvPr/>
        </p:nvSpPr>
        <p:spPr>
          <a:xfrm>
            <a:off x="2461111" y="5772254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>
                <a:solidFill>
                  <a:schemeClr val="tx1"/>
                </a:solidFill>
                <a:latin typeface="Segoe Print"/>
              </a:rPr>
              <a:t>br</a:t>
            </a:r>
            <a:r>
              <a:rPr lang="en-GB" sz="4000" b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ow</a:t>
            </a:r>
            <a:r>
              <a:rPr lang="en-GB" sz="4000" b="1">
                <a:solidFill>
                  <a:schemeClr val="tx1"/>
                </a:solidFill>
                <a:latin typeface="Segoe Print"/>
              </a:rPr>
              <a:t>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EF29179-57B3-584F-8A4D-48A478DD43E6}"/>
              </a:ext>
            </a:extLst>
          </p:cNvPr>
          <p:cNvSpPr txBox="1"/>
          <p:nvPr/>
        </p:nvSpPr>
        <p:spPr>
          <a:xfrm>
            <a:off x="4562975" y="1417354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ll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wy</a:t>
            </a:r>
            <a:endParaRPr lang="en-GB" sz="4000" b="1">
              <a:solidFill>
                <a:schemeClr val="tx1"/>
              </a:solidFill>
              <a:highlight>
                <a:srgbClr val="FFFF00"/>
              </a:highlight>
              <a:latin typeface="Segoe Prin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3FCB860-45AF-CB43-B4B9-841F8F6790C5}"/>
              </a:ext>
            </a:extLst>
          </p:cNvPr>
          <p:cNvSpPr txBox="1"/>
          <p:nvPr/>
        </p:nvSpPr>
        <p:spPr>
          <a:xfrm>
            <a:off x="6096000" y="5723736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c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oe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den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EA7F8F7-7C95-4844-A81C-73C0F8995877}"/>
              </a:ext>
            </a:extLst>
          </p:cNvPr>
          <p:cNvSpPr txBox="1"/>
          <p:nvPr/>
        </p:nvSpPr>
        <p:spPr>
          <a:xfrm>
            <a:off x="3542183" y="4497461"/>
            <a:ext cx="4155138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Dydd</a:t>
            </a:r>
            <a:r>
              <a:rPr lang="en-GB" sz="4000" b="1">
                <a:solidFill>
                  <a:schemeClr val="tx1"/>
                </a:solidFill>
                <a:latin typeface="Segoe Print"/>
              </a:rPr>
              <a:t> 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M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aw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rth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C8D3C6E-E7F4-1D4D-82BD-4A0D4E2C21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90200" y="2789320"/>
            <a:ext cx="2557006" cy="255700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55D5A1E-BB3A-704A-B990-B4F317C5B3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46967"/>
            <a:ext cx="2461111" cy="381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0835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8" grpId="0" animBg="1"/>
      <p:bldP spid="19" grpId="0" animBg="1"/>
      <p:bldP spid="20" grpId="0" animBg="1"/>
      <p:bldP spid="21" grpId="0" animBg="1"/>
      <p:bldP spid="10" grpId="0" animBg="1"/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E5BCAB9-51A0-AD4D-B4FC-4845A0E70F21}"/>
              </a:ext>
            </a:extLst>
          </p:cNvPr>
          <p:cNvSpPr txBox="1">
            <a:spLocks/>
          </p:cNvSpPr>
          <p:nvPr/>
        </p:nvSpPr>
        <p:spPr>
          <a:xfrm>
            <a:off x="209862" y="271042"/>
            <a:ext cx="11527436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>
                <a:solidFill>
                  <a:schemeClr val="bg1"/>
                </a:solidFill>
                <a:latin typeface="Segoe Print"/>
              </a:rPr>
              <a:t>Amser cofrestru             Registration time</a:t>
            </a:r>
            <a:r>
              <a:rPr lang="en-US" b="1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1680330" y="1136458"/>
            <a:ext cx="8586500" cy="584775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Do you remember?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" t="13326"/>
          <a:stretch/>
        </p:blipFill>
        <p:spPr>
          <a:xfrm>
            <a:off x="4281055" y="2169007"/>
            <a:ext cx="3076347" cy="2733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299328" y="2596116"/>
            <a:ext cx="3080825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Good morning, Year 4!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1D2CC2-F054-7A41-B0E3-088602777E17}"/>
              </a:ext>
            </a:extLst>
          </p:cNvPr>
          <p:cNvSpPr txBox="1"/>
          <p:nvPr/>
        </p:nvSpPr>
        <p:spPr>
          <a:xfrm>
            <a:off x="817488" y="4162010"/>
            <a:ext cx="3080825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Good morning, class!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56BD82A-E047-764E-9080-E97BE2C8CD02}"/>
              </a:ext>
            </a:extLst>
          </p:cNvPr>
          <p:cNvSpPr txBox="1"/>
          <p:nvPr/>
        </p:nvSpPr>
        <p:spPr>
          <a:xfrm>
            <a:off x="2357900" y="5580867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Here.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2A895-91D7-5E49-A46A-08D3BEE60DBE}"/>
              </a:ext>
            </a:extLst>
          </p:cNvPr>
          <p:cNvSpPr txBox="1"/>
          <p:nvPr/>
        </p:nvSpPr>
        <p:spPr>
          <a:xfrm>
            <a:off x="8062349" y="2596116"/>
            <a:ext cx="3080825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I am fine, thank you.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8B4053C-5CE7-FC4C-9A14-FBE6456CD329}"/>
              </a:ext>
            </a:extLst>
          </p:cNvPr>
          <p:cNvSpPr txBox="1"/>
          <p:nvPr/>
        </p:nvSpPr>
        <p:spPr>
          <a:xfrm>
            <a:off x="7574201" y="4170912"/>
            <a:ext cx="3080825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How are you? (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sgl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930B999-900D-0843-BBF1-9AF698082AD5}"/>
              </a:ext>
            </a:extLst>
          </p:cNvPr>
          <p:cNvSpPr txBox="1"/>
          <p:nvPr/>
        </p:nvSpPr>
        <p:spPr>
          <a:xfrm>
            <a:off x="5816989" y="5580867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Absennol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57946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E5BCAB9-51A0-AD4D-B4FC-4845A0E70F21}"/>
              </a:ext>
            </a:extLst>
          </p:cNvPr>
          <p:cNvSpPr txBox="1">
            <a:spLocks/>
          </p:cNvSpPr>
          <p:nvPr/>
        </p:nvSpPr>
        <p:spPr>
          <a:xfrm>
            <a:off x="209862" y="271042"/>
            <a:ext cx="11527436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7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chemeClr val="bg1"/>
                </a:solidFill>
                <a:latin typeface="Segoe Print"/>
              </a:rPr>
              <a:t>Beth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ydy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berfenwau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?         What are verb nouns?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" t="13326"/>
          <a:stretch/>
        </p:blipFill>
        <p:spPr>
          <a:xfrm>
            <a:off x="1073812" y="2346901"/>
            <a:ext cx="2432303" cy="2161586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B49C7B86-E3C7-224D-A900-EF1FF3700285}"/>
              </a:ext>
            </a:extLst>
          </p:cNvPr>
          <p:cNvSpPr txBox="1"/>
          <p:nvPr/>
        </p:nvSpPr>
        <p:spPr>
          <a:xfrm>
            <a:off x="4475686" y="1321680"/>
            <a:ext cx="6309103" cy="495520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7620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latin typeface="+mj-lt"/>
              </a:rPr>
              <a:t>Yn</a:t>
            </a:r>
            <a:r>
              <a:rPr lang="en-US" sz="3600" b="1" dirty="0">
                <a:latin typeface="+mj-lt"/>
              </a:rPr>
              <a:t> </a:t>
            </a:r>
            <a:r>
              <a:rPr lang="en-US" sz="3600" b="1" dirty="0" err="1">
                <a:latin typeface="+mj-lt"/>
              </a:rPr>
              <a:t>Gymraeg</a:t>
            </a:r>
            <a:r>
              <a:rPr lang="en-US" sz="3600" b="1" dirty="0">
                <a:latin typeface="+mj-lt"/>
              </a:rPr>
              <a:t>: </a:t>
            </a:r>
          </a:p>
          <a:p>
            <a:pPr algn="ctr"/>
            <a:endParaRPr lang="en-US" sz="3600" b="1" dirty="0">
              <a:latin typeface="+mj-lt"/>
            </a:endParaRPr>
          </a:p>
          <a:p>
            <a:r>
              <a:rPr lang="en-US" sz="3600" b="1" dirty="0" err="1">
                <a:latin typeface="+mj-lt"/>
              </a:rPr>
              <a:t>Berfenw</a:t>
            </a:r>
            <a:r>
              <a:rPr lang="en-US" sz="3600" dirty="0">
                <a:latin typeface="+mj-lt"/>
              </a:rPr>
              <a:t> = </a:t>
            </a:r>
            <a:r>
              <a:rPr lang="en-US" sz="3600" i="1" dirty="0">
                <a:latin typeface="+mj-lt"/>
              </a:rPr>
              <a:t>Verb-noun </a:t>
            </a:r>
            <a:r>
              <a:rPr lang="en-US" sz="3600" i="1" dirty="0">
                <a:solidFill>
                  <a:schemeClr val="bg1"/>
                </a:solidFill>
                <a:latin typeface="+mj-lt"/>
              </a:rPr>
              <a:t>(</a:t>
            </a:r>
            <a:r>
              <a:rPr lang="en-US" sz="3600" b="1" i="1" dirty="0">
                <a:solidFill>
                  <a:schemeClr val="bg1"/>
                </a:solidFill>
                <a:latin typeface="+mj-lt"/>
              </a:rPr>
              <a:t>Action) </a:t>
            </a:r>
          </a:p>
          <a:p>
            <a:endParaRPr lang="en-US" sz="3600" b="1" dirty="0">
              <a:latin typeface="+mj-lt"/>
            </a:endParaRPr>
          </a:p>
          <a:p>
            <a:endParaRPr lang="en-US" sz="3600" b="1" dirty="0">
              <a:latin typeface="+mj-lt"/>
            </a:endParaRPr>
          </a:p>
          <a:p>
            <a:r>
              <a:rPr lang="en-US" sz="3600" b="1" dirty="0" err="1">
                <a:latin typeface="+mj-lt"/>
              </a:rPr>
              <a:t>Berf</a:t>
            </a:r>
            <a:r>
              <a:rPr lang="en-US" sz="3600" dirty="0">
                <a:latin typeface="+mj-lt"/>
              </a:rPr>
              <a:t> = </a:t>
            </a:r>
            <a:r>
              <a:rPr lang="en-US" sz="3600" i="1" dirty="0">
                <a:latin typeface="+mj-lt"/>
              </a:rPr>
              <a:t>Verb </a:t>
            </a:r>
            <a:r>
              <a:rPr lang="en-US" sz="3600" i="1" dirty="0">
                <a:solidFill>
                  <a:schemeClr val="bg1"/>
                </a:solidFill>
                <a:latin typeface="+mj-lt"/>
              </a:rPr>
              <a:t>(</a:t>
            </a:r>
            <a:r>
              <a:rPr lang="en-US" sz="3600" b="1" i="1" dirty="0">
                <a:solidFill>
                  <a:schemeClr val="bg1"/>
                </a:solidFill>
                <a:latin typeface="+mj-lt"/>
              </a:rPr>
              <a:t>Action, Who, When) </a:t>
            </a:r>
            <a:endParaRPr lang="en-US" sz="3600" b="1" i="1" dirty="0">
              <a:solidFill>
                <a:schemeClr val="bg2">
                  <a:lumMod val="75000"/>
                </a:schemeClr>
              </a:solidFill>
              <a:latin typeface="+mj-lt"/>
            </a:endParaRPr>
          </a:p>
          <a:p>
            <a:endParaRPr lang="en-US" sz="2800" i="1" dirty="0">
              <a:latin typeface="Avenir Roman" panose="02000503020000020003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7910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E5BCAB9-51A0-AD4D-B4FC-4845A0E70F21}"/>
              </a:ext>
            </a:extLst>
          </p:cNvPr>
          <p:cNvSpPr txBox="1">
            <a:spLocks/>
          </p:cNvSpPr>
          <p:nvPr/>
        </p:nvSpPr>
        <p:spPr>
          <a:xfrm>
            <a:off x="209862" y="271042"/>
            <a:ext cx="11527436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7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chemeClr val="bg1"/>
                </a:solidFill>
                <a:latin typeface="Segoe Print"/>
              </a:rPr>
              <a:t>Beth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ydy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berfenwau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?         What are verb nouns?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92530D9-2AC4-854B-AD2A-1F3C8628B76D}"/>
              </a:ext>
            </a:extLst>
          </p:cNvPr>
          <p:cNvSpPr/>
          <p:nvPr/>
        </p:nvSpPr>
        <p:spPr>
          <a:xfrm>
            <a:off x="1079292" y="2473377"/>
            <a:ext cx="10298242" cy="120032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US" sz="2400" b="1" dirty="0">
                <a:hlinkClick r:id="rId3"/>
              </a:rPr>
              <a:t>https://uwtsd.hosted.panopto.com/Panopto/Pages/Viewer.aspx?id=88bd12a0-a618-4e71-bb5b-ac4600abcb55</a:t>
            </a:r>
            <a:endParaRPr lang="en-US" sz="2400" b="1" dirty="0"/>
          </a:p>
          <a:p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362379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217A345-A9C7-9D44-9C86-24FF859AC762}"/>
              </a:ext>
            </a:extLst>
          </p:cNvPr>
          <p:cNvSpPr txBox="1"/>
          <p:nvPr/>
        </p:nvSpPr>
        <p:spPr>
          <a:xfrm>
            <a:off x="443900" y="149629"/>
            <a:ext cx="11351860" cy="877163"/>
          </a:xfrm>
          <a:prstGeom prst="rect">
            <a:avLst/>
          </a:prstGeom>
          <a:solidFill>
            <a:schemeClr val="tx1"/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Ydych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chi’n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cofio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?      Do you remember?</a:t>
            </a:r>
          </a:p>
          <a:p>
            <a:pPr algn="ctr"/>
            <a:endParaRPr lang="en-US" sz="1100" b="1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BBF2CDE-2BF8-1F43-8A52-089E3A5C1B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992" t="6101" r="21193" b="5984"/>
          <a:stretch/>
        </p:blipFill>
        <p:spPr>
          <a:xfrm>
            <a:off x="630865" y="1500553"/>
            <a:ext cx="1315165" cy="168812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6819617-5CC8-7B45-A280-2169A3E9424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281" b="13363"/>
          <a:stretch/>
        </p:blipFill>
        <p:spPr>
          <a:xfrm>
            <a:off x="2898559" y="1500553"/>
            <a:ext cx="1274857" cy="168812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B7BB5C7-590F-C14F-A8C5-1878C192041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04740" y="1604530"/>
            <a:ext cx="1556108" cy="158414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FB53A29-8DEA-2F4D-86FE-C720953B1AD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67313" y="1500553"/>
            <a:ext cx="1693983" cy="169398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C9C5D30-6462-4D43-96E6-7084759440C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1868" t="7397" r="8587" b="18196"/>
          <a:stretch/>
        </p:blipFill>
        <p:spPr>
          <a:xfrm>
            <a:off x="178916" y="4676482"/>
            <a:ext cx="2219062" cy="144060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6DE3CB4-0339-984C-9437-2C951581F48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119072" y="1356179"/>
            <a:ext cx="1664678" cy="208084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0082EDE-4F18-3248-B24F-A8418389DFF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690114" y="4676482"/>
            <a:ext cx="2109427" cy="147974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99A77C5-A216-224C-AE4E-D86FCF9AAF8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69819" y="4554129"/>
            <a:ext cx="2123485" cy="168530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28D1D2E-B388-7947-ACBA-0F093D789462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b="9097"/>
          <a:stretch/>
        </p:blipFill>
        <p:spPr>
          <a:xfrm>
            <a:off x="7571382" y="4638164"/>
            <a:ext cx="2205605" cy="144296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ED98C62-67CE-FB45-B90B-8E3AA78D21E1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017049" y="4508969"/>
            <a:ext cx="1986402" cy="164726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F4BE92F-BF5A-D44C-ABF5-337CE1658F64}"/>
              </a:ext>
            </a:extLst>
          </p:cNvPr>
          <p:cNvSpPr txBox="1"/>
          <p:nvPr/>
        </p:nvSpPr>
        <p:spPr>
          <a:xfrm>
            <a:off x="206881" y="2590027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1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91BF5AB-F100-324D-9D31-D706C3979760}"/>
              </a:ext>
            </a:extLst>
          </p:cNvPr>
          <p:cNvSpPr txBox="1"/>
          <p:nvPr/>
        </p:nvSpPr>
        <p:spPr>
          <a:xfrm>
            <a:off x="2414000" y="2664068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2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7FBAF62-367D-1D49-A8EF-E29069D84C81}"/>
              </a:ext>
            </a:extLst>
          </p:cNvPr>
          <p:cNvSpPr txBox="1"/>
          <p:nvPr/>
        </p:nvSpPr>
        <p:spPr>
          <a:xfrm>
            <a:off x="4791838" y="2664068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3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EB446E0-B0FD-A644-979C-17BE0E5AF7B6}"/>
              </a:ext>
            </a:extLst>
          </p:cNvPr>
          <p:cNvSpPr txBox="1"/>
          <p:nvPr/>
        </p:nvSpPr>
        <p:spPr>
          <a:xfrm>
            <a:off x="7345407" y="2682007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4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971B467-2740-6B48-9B0D-20BD38DBB220}"/>
              </a:ext>
            </a:extLst>
          </p:cNvPr>
          <p:cNvSpPr txBox="1"/>
          <p:nvPr/>
        </p:nvSpPr>
        <p:spPr>
          <a:xfrm>
            <a:off x="9737066" y="2730672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5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FEFC5CA-2D8E-0D4C-B639-22CE6A0840B3}"/>
              </a:ext>
            </a:extLst>
          </p:cNvPr>
          <p:cNvSpPr txBox="1"/>
          <p:nvPr/>
        </p:nvSpPr>
        <p:spPr>
          <a:xfrm>
            <a:off x="1062472" y="6239434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6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922FDC2-F4AD-3A41-AA39-F542C626197C}"/>
              </a:ext>
            </a:extLst>
          </p:cNvPr>
          <p:cNvSpPr txBox="1"/>
          <p:nvPr/>
        </p:nvSpPr>
        <p:spPr>
          <a:xfrm>
            <a:off x="3518852" y="6293472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7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08A68F7-AF6C-5D4E-9673-48013A9BE67B}"/>
              </a:ext>
            </a:extLst>
          </p:cNvPr>
          <p:cNvSpPr txBox="1"/>
          <p:nvPr/>
        </p:nvSpPr>
        <p:spPr>
          <a:xfrm>
            <a:off x="5893855" y="6293472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8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CF1AC68-135D-4E4B-99B6-78C5A38754BB}"/>
              </a:ext>
            </a:extLst>
          </p:cNvPr>
          <p:cNvSpPr txBox="1"/>
          <p:nvPr/>
        </p:nvSpPr>
        <p:spPr>
          <a:xfrm>
            <a:off x="8448209" y="6239434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9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61BAFF2-400A-D246-BB0A-46BAD03276F3}"/>
              </a:ext>
            </a:extLst>
          </p:cNvPr>
          <p:cNvSpPr txBox="1"/>
          <p:nvPr/>
        </p:nvSpPr>
        <p:spPr>
          <a:xfrm>
            <a:off x="10725436" y="6293472"/>
            <a:ext cx="76317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23563309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217A345-A9C7-9D44-9C86-24FF859AC762}"/>
              </a:ext>
            </a:extLst>
          </p:cNvPr>
          <p:cNvSpPr txBox="1"/>
          <p:nvPr/>
        </p:nvSpPr>
        <p:spPr>
          <a:xfrm>
            <a:off x="443900" y="149629"/>
            <a:ext cx="11351860" cy="877163"/>
          </a:xfrm>
          <a:prstGeom prst="rect">
            <a:avLst/>
          </a:prstGeom>
          <a:solidFill>
            <a:schemeClr val="tx1"/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Ydych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chi’n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cofio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?      Do you remember?</a:t>
            </a:r>
          </a:p>
          <a:p>
            <a:pPr algn="ctr"/>
            <a:endParaRPr lang="en-US" sz="1100" b="1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971B467-2740-6B48-9B0D-20BD38DBB220}"/>
              </a:ext>
            </a:extLst>
          </p:cNvPr>
          <p:cNvSpPr txBox="1"/>
          <p:nvPr/>
        </p:nvSpPr>
        <p:spPr>
          <a:xfrm>
            <a:off x="9427472" y="2730672"/>
            <a:ext cx="761543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15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FEFC5CA-2D8E-0D4C-B639-22CE6A0840B3}"/>
              </a:ext>
            </a:extLst>
          </p:cNvPr>
          <p:cNvSpPr txBox="1"/>
          <p:nvPr/>
        </p:nvSpPr>
        <p:spPr>
          <a:xfrm>
            <a:off x="790188" y="6239434"/>
            <a:ext cx="724234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16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922FDC2-F4AD-3A41-AA39-F542C626197C}"/>
              </a:ext>
            </a:extLst>
          </p:cNvPr>
          <p:cNvSpPr txBox="1"/>
          <p:nvPr/>
        </p:nvSpPr>
        <p:spPr>
          <a:xfrm>
            <a:off x="3094892" y="6293472"/>
            <a:ext cx="87590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17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08A68F7-AF6C-5D4E-9673-48013A9BE67B}"/>
              </a:ext>
            </a:extLst>
          </p:cNvPr>
          <p:cNvSpPr txBox="1"/>
          <p:nvPr/>
        </p:nvSpPr>
        <p:spPr>
          <a:xfrm>
            <a:off x="5551271" y="6293472"/>
            <a:ext cx="794533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18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CF1AC68-135D-4E4B-99B6-78C5A38754BB}"/>
              </a:ext>
            </a:extLst>
          </p:cNvPr>
          <p:cNvSpPr txBox="1"/>
          <p:nvPr/>
        </p:nvSpPr>
        <p:spPr>
          <a:xfrm>
            <a:off x="8159263" y="6239434"/>
            <a:ext cx="740896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19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61BAFF2-400A-D246-BB0A-46BAD03276F3}"/>
              </a:ext>
            </a:extLst>
          </p:cNvPr>
          <p:cNvSpPr txBox="1"/>
          <p:nvPr/>
        </p:nvSpPr>
        <p:spPr>
          <a:xfrm>
            <a:off x="10725436" y="6293472"/>
            <a:ext cx="76317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20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6EB74EE5-F20F-D943-B73D-BBDA988BA01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4198"/>
          <a:stretch/>
        </p:blipFill>
        <p:spPr>
          <a:xfrm>
            <a:off x="542744" y="1419734"/>
            <a:ext cx="1272003" cy="1572548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2AD7FD16-9776-E24C-A891-D880A56A76B9}"/>
              </a:ext>
            </a:extLst>
          </p:cNvPr>
          <p:cNvSpPr txBox="1"/>
          <p:nvPr/>
        </p:nvSpPr>
        <p:spPr>
          <a:xfrm>
            <a:off x="206881" y="2590027"/>
            <a:ext cx="751968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11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F228C9BA-45D0-374E-929A-117084B15B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3135" y="1520474"/>
            <a:ext cx="2399174" cy="1413212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CF8BC793-D1E5-B24E-A660-25ABECF7ECC4}"/>
              </a:ext>
            </a:extLst>
          </p:cNvPr>
          <p:cNvSpPr txBox="1"/>
          <p:nvPr/>
        </p:nvSpPr>
        <p:spPr>
          <a:xfrm>
            <a:off x="2787358" y="2664068"/>
            <a:ext cx="775776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12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5246089F-847B-5A42-B4AC-EEE635AE86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1674" y="1524521"/>
            <a:ext cx="1584122" cy="1474872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BE9E998-05DD-D048-9A15-415B898673E3}"/>
              </a:ext>
            </a:extLst>
          </p:cNvPr>
          <p:cNvSpPr txBox="1"/>
          <p:nvPr/>
        </p:nvSpPr>
        <p:spPr>
          <a:xfrm>
            <a:off x="4346964" y="2664068"/>
            <a:ext cx="896823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13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208EBEC9-840A-4E4D-BC5A-EE840FA930F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11251" y="1456259"/>
            <a:ext cx="1582778" cy="1874747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A1D6A87-CF39-3844-B8C5-78C749D511B8}"/>
              </a:ext>
            </a:extLst>
          </p:cNvPr>
          <p:cNvSpPr txBox="1"/>
          <p:nvPr/>
        </p:nvSpPr>
        <p:spPr>
          <a:xfrm>
            <a:off x="7049635" y="2682007"/>
            <a:ext cx="747722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14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C25675E5-B0A8-B84E-9529-320F633D92F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309649" y="1809982"/>
            <a:ext cx="1101301" cy="1443910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7308E06C-5866-CF4D-B9FA-3F4C646A7B8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2865" y="4273944"/>
            <a:ext cx="1196964" cy="1909763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01EE6E44-4C6E-A841-B4BA-7DC916BCC65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638026" y="4548182"/>
            <a:ext cx="1756676" cy="1635525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4F1CF9BE-24A3-5846-A9AE-38B359C61AD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5643" y="4556754"/>
            <a:ext cx="2472026" cy="1429403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A5A1BF7B-595B-F543-9498-C9CF7933891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778183" y="4111322"/>
            <a:ext cx="1520572" cy="2044907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F8EF5840-6B8D-DC40-98E7-6D3F33043C5A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16308" r="13971"/>
          <a:stretch/>
        </p:blipFill>
        <p:spPr>
          <a:xfrm>
            <a:off x="9591847" y="4426743"/>
            <a:ext cx="2536904" cy="1729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44771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CA29EF1-27F0-0C45-81CC-6CA1EFF9856A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461730" y="182880"/>
          <a:ext cx="4750350" cy="6492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75175">
                  <a:extLst>
                    <a:ext uri="{9D8B030D-6E8A-4147-A177-3AD203B41FA5}">
                      <a16:colId xmlns:a16="http://schemas.microsoft.com/office/drawing/2014/main" val="3809336919"/>
                    </a:ext>
                  </a:extLst>
                </a:gridCol>
                <a:gridCol w="2375175">
                  <a:extLst>
                    <a:ext uri="{9D8B030D-6E8A-4147-A177-3AD203B41FA5}">
                      <a16:colId xmlns:a16="http://schemas.microsoft.com/office/drawing/2014/main" val="1724580629"/>
                    </a:ext>
                  </a:extLst>
                </a:gridCol>
              </a:tblGrid>
              <a:tr h="500303">
                <a:tc gridSpan="2">
                  <a:txBody>
                    <a:bodyPr/>
                    <a:lstStyle/>
                    <a:p>
                      <a:pPr algn="ctr"/>
                      <a:r>
                        <a:rPr lang="en-US" err="1"/>
                        <a:t>Geirfa</a:t>
                      </a:r>
                      <a:r>
                        <a:rPr lang="en-US"/>
                        <a:t>:  </a:t>
                      </a:r>
                      <a:r>
                        <a:rPr lang="en-US" err="1"/>
                        <a:t>berfenwau</a:t>
                      </a:r>
                      <a:endParaRPr lang="en-US"/>
                    </a:p>
                    <a:p>
                      <a:pPr algn="ctr"/>
                      <a:r>
                        <a:rPr lang="en-US" i="1"/>
                        <a:t>verb-nouns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541432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cerdded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walk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9718426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rhedeg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run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97327837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cweryla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quarrel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5922601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chwarae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play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623844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darllen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read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6632581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dawnsio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dance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96178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dringo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climb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9406396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edrych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look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58751791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eistedd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sit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6015437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gweiddi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shout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0901640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gwneud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do / to make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6292993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gwrando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listen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6067814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neidio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jump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88429762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sgipio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skip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3291288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siarad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talk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25441882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tacluso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tidy up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03358787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893E7A0-5ACB-5449-A0D7-B0FAF22952F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7052827"/>
              </p:ext>
            </p:extLst>
          </p:nvPr>
        </p:nvGraphicFramePr>
        <p:xfrm>
          <a:off x="6300035" y="182880"/>
          <a:ext cx="4750350" cy="6492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75175">
                  <a:extLst>
                    <a:ext uri="{9D8B030D-6E8A-4147-A177-3AD203B41FA5}">
                      <a16:colId xmlns:a16="http://schemas.microsoft.com/office/drawing/2014/main" val="3809336919"/>
                    </a:ext>
                  </a:extLst>
                </a:gridCol>
                <a:gridCol w="2375175">
                  <a:extLst>
                    <a:ext uri="{9D8B030D-6E8A-4147-A177-3AD203B41FA5}">
                      <a16:colId xmlns:a16="http://schemas.microsoft.com/office/drawing/2014/main" val="1724580629"/>
                    </a:ext>
                  </a:extLst>
                </a:gridCol>
              </a:tblGrid>
              <a:tr h="500303">
                <a:tc gridSpan="2">
                  <a:txBody>
                    <a:bodyPr/>
                    <a:lstStyle/>
                    <a:p>
                      <a:pPr algn="ctr"/>
                      <a:r>
                        <a:rPr lang="en-US" err="1"/>
                        <a:t>Geirfa</a:t>
                      </a:r>
                      <a:r>
                        <a:rPr lang="en-US"/>
                        <a:t>:  </a:t>
                      </a:r>
                      <a:r>
                        <a:rPr lang="en-US" err="1"/>
                        <a:t>berfenwau</a:t>
                      </a:r>
                      <a:endParaRPr lang="en-US"/>
                    </a:p>
                    <a:p>
                      <a:pPr algn="ctr"/>
                      <a:r>
                        <a:rPr lang="en-US" i="1"/>
                        <a:t>verb-nouns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541432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sefyll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stand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9718426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cymryd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take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97327837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plygu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fold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5922601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troi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turn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623844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agor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open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6632581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rhoi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put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96178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dod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come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9406396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cymysgu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stir / to mix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58751791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torri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cut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6015437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bwyta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to eat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0901640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yfed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to drink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6292993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ysgrifennu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to write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6067814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peintio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 err="1"/>
                        <a:t>tp</a:t>
                      </a:r>
                      <a:r>
                        <a:rPr lang="en-US" i="1" dirty="0"/>
                        <a:t> paint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88429762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i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3291288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i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25441882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033587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008075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93C609F-F3C4-8646-8DEA-04431C3AA64C}"/>
              </a:ext>
            </a:extLst>
          </p:cNvPr>
          <p:cNvSpPr txBox="1"/>
          <p:nvPr/>
        </p:nvSpPr>
        <p:spPr>
          <a:xfrm>
            <a:off x="443900" y="149629"/>
            <a:ext cx="11351860" cy="1092607"/>
          </a:xfrm>
          <a:prstGeom prst="rect">
            <a:avLst/>
          </a:prstGeom>
          <a:solidFill>
            <a:schemeClr val="tx1"/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Gorchmynion</a:t>
            </a:r>
            <a:r>
              <a:rPr lang="en-US" sz="5400" b="1" dirty="0">
                <a:solidFill>
                  <a:schemeClr val="bg1"/>
                </a:solidFill>
                <a:latin typeface="Segoe Print" panose="02000800000000000000" pitchFamily="2" charset="0"/>
              </a:rPr>
              <a:t>     Commands</a:t>
            </a:r>
          </a:p>
          <a:p>
            <a:pPr algn="ctr"/>
            <a:endParaRPr lang="en-US" sz="1100" b="1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DD453D-90E1-C94D-A321-57BE6DF91932}"/>
              </a:ext>
            </a:extLst>
          </p:cNvPr>
          <p:cNvSpPr txBox="1">
            <a:spLocks/>
          </p:cNvSpPr>
          <p:nvPr/>
        </p:nvSpPr>
        <p:spPr>
          <a:xfrm>
            <a:off x="443900" y="1730659"/>
            <a:ext cx="4995173" cy="4196284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4"/>
            </a:solidFill>
          </a:ln>
        </p:spPr>
        <p:txBody>
          <a:bodyPr spcFirstLastPara="1" wrap="square" lIns="121900" tIns="121900" rIns="121900" bIns="1219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A1BECC"/>
              </a:buClr>
              <a:buSzPts val="1400"/>
              <a:buFont typeface="Varela Round"/>
              <a:buChar char="◎"/>
              <a:defRPr sz="1400" b="0" i="0" u="none" strike="noStrike" cap="none">
                <a:solidFill>
                  <a:srgbClr val="617A86"/>
                </a:solidFill>
                <a:latin typeface="Varela Round"/>
                <a:ea typeface="Varela Round"/>
                <a:cs typeface="Varela Round"/>
                <a:sym typeface="Varela Round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1400"/>
              <a:buFont typeface="Varela Round"/>
              <a:buChar char="◉"/>
              <a:defRPr sz="1400" b="0" i="0" u="none" strike="noStrike" cap="none">
                <a:solidFill>
                  <a:srgbClr val="617A86"/>
                </a:solidFill>
                <a:latin typeface="Varela Round"/>
                <a:ea typeface="Varela Round"/>
                <a:cs typeface="Varela Round"/>
                <a:sym typeface="Varela Round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1400"/>
              <a:buFont typeface="Varela Round"/>
              <a:buChar char="￮"/>
              <a:defRPr sz="1400" b="0" i="0" u="none" strike="noStrike" cap="none">
                <a:solidFill>
                  <a:srgbClr val="617A86"/>
                </a:solidFill>
                <a:latin typeface="Varela Round"/>
                <a:ea typeface="Varela Round"/>
                <a:cs typeface="Varela Round"/>
                <a:sym typeface="Varela Round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1400"/>
              <a:buFont typeface="Varela Round"/>
              <a:buChar char="●"/>
              <a:defRPr sz="1400" b="0" i="0" u="none" strike="noStrike" cap="none">
                <a:solidFill>
                  <a:srgbClr val="617A86"/>
                </a:solidFill>
                <a:latin typeface="Varela Round"/>
                <a:ea typeface="Varela Round"/>
                <a:cs typeface="Varela Round"/>
                <a:sym typeface="Varela Round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1400"/>
              <a:buFont typeface="Varela Round"/>
              <a:buChar char="○"/>
              <a:defRPr sz="1400" b="0" i="0" u="none" strike="noStrike" cap="none">
                <a:solidFill>
                  <a:srgbClr val="617A86"/>
                </a:solidFill>
                <a:latin typeface="Varela Round"/>
                <a:ea typeface="Varela Round"/>
                <a:cs typeface="Varela Round"/>
                <a:sym typeface="Varela Round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1400"/>
              <a:buFont typeface="Varela Round"/>
              <a:buChar char="■"/>
              <a:defRPr sz="1400" b="0" i="0" u="none" strike="noStrike" cap="none">
                <a:solidFill>
                  <a:srgbClr val="617A86"/>
                </a:solidFill>
                <a:latin typeface="Varela Round"/>
                <a:ea typeface="Varela Round"/>
                <a:cs typeface="Varela Round"/>
                <a:sym typeface="Varela Round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1400"/>
              <a:buFont typeface="Varela Round"/>
              <a:buChar char="●"/>
              <a:defRPr sz="1400" b="0" i="0" u="none" strike="noStrike" cap="none">
                <a:solidFill>
                  <a:srgbClr val="617A86"/>
                </a:solidFill>
                <a:latin typeface="Varela Round"/>
                <a:ea typeface="Varela Round"/>
                <a:cs typeface="Varela Round"/>
                <a:sym typeface="Varela Round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1400"/>
              <a:buFont typeface="Varela Round"/>
              <a:buChar char="○"/>
              <a:defRPr sz="1400" b="0" i="0" u="none" strike="noStrike" cap="none">
                <a:solidFill>
                  <a:srgbClr val="617A86"/>
                </a:solidFill>
                <a:latin typeface="Varela Round"/>
                <a:ea typeface="Varela Round"/>
                <a:cs typeface="Varela Round"/>
                <a:sym typeface="Varela Round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1400"/>
              <a:buFont typeface="Varela Round"/>
              <a:buChar char="■"/>
              <a:defRPr sz="1400" b="0" i="0" u="none" strike="noStrike" cap="none">
                <a:solidFill>
                  <a:srgbClr val="617A86"/>
                </a:solidFill>
                <a:latin typeface="Varela Round"/>
                <a:ea typeface="Varela Round"/>
                <a:cs typeface="Varela Round"/>
                <a:sym typeface="Varela Round"/>
              </a:defRPr>
            </a:lvl9pPr>
          </a:lstStyle>
          <a:p>
            <a:r>
              <a:rPr lang="cy-GB" sz="2800" b="1" dirty="0">
                <a:solidFill>
                  <a:schemeClr val="tx1"/>
                </a:solidFill>
                <a:latin typeface="+mj-lt"/>
              </a:rPr>
              <a:t>Defnyddiwch orchmynion yn rheolaidd, bob dydd.</a:t>
            </a:r>
          </a:p>
          <a:p>
            <a:r>
              <a:rPr lang="cy-GB" sz="2800" b="1" dirty="0">
                <a:solidFill>
                  <a:schemeClr val="tx1"/>
                </a:solidFill>
                <a:latin typeface="+mj-lt"/>
              </a:rPr>
              <a:t>Gwnewch yn siwr bod arwyddion dwyieithog ar draws yr ysgol.</a:t>
            </a:r>
          </a:p>
          <a:p>
            <a:r>
              <a:rPr lang="cy-GB" sz="2800" b="1" dirty="0">
                <a:solidFill>
                  <a:schemeClr val="tx1"/>
                </a:solidFill>
                <a:latin typeface="+mj-lt"/>
              </a:rPr>
              <a:t>Defnyddiwch bosteri mewn ardaloedd gyda gorchmynion allweddol.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2AA21F-6E5C-254A-A44E-FB5D5C36C8B6}"/>
              </a:ext>
            </a:extLst>
          </p:cNvPr>
          <p:cNvSpPr txBox="1">
            <a:spLocks/>
          </p:cNvSpPr>
          <p:nvPr/>
        </p:nvSpPr>
        <p:spPr>
          <a:xfrm>
            <a:off x="6400801" y="1730659"/>
            <a:ext cx="5216576" cy="3512695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4"/>
            </a:solidFill>
          </a:ln>
        </p:spPr>
        <p:txBody>
          <a:bodyPr spcFirstLastPara="1" wrap="square" lIns="121900" tIns="121900" rIns="121900" bIns="1219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A1BECC"/>
              </a:buClr>
              <a:buSzPts val="1400"/>
              <a:buFont typeface="Varela Round"/>
              <a:buChar char="◎"/>
              <a:defRPr sz="1400" b="0" i="0" u="none" strike="noStrike" cap="none">
                <a:solidFill>
                  <a:srgbClr val="617A86"/>
                </a:solidFill>
                <a:latin typeface="Varela Round"/>
                <a:ea typeface="Varela Round"/>
                <a:cs typeface="Varela Round"/>
                <a:sym typeface="Varela Round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1400"/>
              <a:buFont typeface="Varela Round"/>
              <a:buChar char="◉"/>
              <a:defRPr sz="1400" b="0" i="0" u="none" strike="noStrike" cap="none">
                <a:solidFill>
                  <a:srgbClr val="617A86"/>
                </a:solidFill>
                <a:latin typeface="Varela Round"/>
                <a:ea typeface="Varela Round"/>
                <a:cs typeface="Varela Round"/>
                <a:sym typeface="Varela Round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1400"/>
              <a:buFont typeface="Varela Round"/>
              <a:buChar char="￮"/>
              <a:defRPr sz="1400" b="0" i="0" u="none" strike="noStrike" cap="none">
                <a:solidFill>
                  <a:srgbClr val="617A86"/>
                </a:solidFill>
                <a:latin typeface="Varela Round"/>
                <a:ea typeface="Varela Round"/>
                <a:cs typeface="Varela Round"/>
                <a:sym typeface="Varela Round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1400"/>
              <a:buFont typeface="Varela Round"/>
              <a:buChar char="●"/>
              <a:defRPr sz="1400" b="0" i="0" u="none" strike="noStrike" cap="none">
                <a:solidFill>
                  <a:srgbClr val="617A86"/>
                </a:solidFill>
                <a:latin typeface="Varela Round"/>
                <a:ea typeface="Varela Round"/>
                <a:cs typeface="Varela Round"/>
                <a:sym typeface="Varela Round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1400"/>
              <a:buFont typeface="Varela Round"/>
              <a:buChar char="○"/>
              <a:defRPr sz="1400" b="0" i="0" u="none" strike="noStrike" cap="none">
                <a:solidFill>
                  <a:srgbClr val="617A86"/>
                </a:solidFill>
                <a:latin typeface="Varela Round"/>
                <a:ea typeface="Varela Round"/>
                <a:cs typeface="Varela Round"/>
                <a:sym typeface="Varela Round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1400"/>
              <a:buFont typeface="Varela Round"/>
              <a:buChar char="■"/>
              <a:defRPr sz="1400" b="0" i="0" u="none" strike="noStrike" cap="none">
                <a:solidFill>
                  <a:srgbClr val="617A86"/>
                </a:solidFill>
                <a:latin typeface="Varela Round"/>
                <a:ea typeface="Varela Round"/>
                <a:cs typeface="Varela Round"/>
                <a:sym typeface="Varela Round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1400"/>
              <a:buFont typeface="Varela Round"/>
              <a:buChar char="●"/>
              <a:defRPr sz="1400" b="0" i="0" u="none" strike="noStrike" cap="none">
                <a:solidFill>
                  <a:srgbClr val="617A86"/>
                </a:solidFill>
                <a:latin typeface="Varela Round"/>
                <a:ea typeface="Varela Round"/>
                <a:cs typeface="Varela Round"/>
                <a:sym typeface="Varela Round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1400"/>
              <a:buFont typeface="Varela Round"/>
              <a:buChar char="○"/>
              <a:defRPr sz="1400" b="0" i="0" u="none" strike="noStrike" cap="none">
                <a:solidFill>
                  <a:srgbClr val="617A86"/>
                </a:solidFill>
                <a:latin typeface="Varela Round"/>
                <a:ea typeface="Varela Round"/>
                <a:cs typeface="Varela Round"/>
                <a:sym typeface="Varela Round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1400"/>
              <a:buFont typeface="Varela Round"/>
              <a:buChar char="■"/>
              <a:defRPr sz="1400" b="0" i="0" u="none" strike="noStrike" cap="none">
                <a:solidFill>
                  <a:srgbClr val="617A86"/>
                </a:solidFill>
                <a:latin typeface="Varela Round"/>
                <a:ea typeface="Varela Round"/>
                <a:cs typeface="Varela Round"/>
                <a:sym typeface="Varela Round"/>
              </a:defRPr>
            </a:lvl9pPr>
          </a:lstStyle>
          <a:p>
            <a:r>
              <a:rPr lang="cy-GB" sz="2800" b="1" dirty="0">
                <a:solidFill>
                  <a:schemeClr val="tx1"/>
                </a:solidFill>
                <a:latin typeface="+mj-lt"/>
              </a:rPr>
              <a:t>Use commands regularly, every day.</a:t>
            </a:r>
          </a:p>
          <a:p>
            <a:r>
              <a:rPr lang="cy-GB" sz="2800" b="1" dirty="0">
                <a:solidFill>
                  <a:schemeClr val="tx1"/>
                </a:solidFill>
                <a:latin typeface="+mj-lt"/>
              </a:rPr>
              <a:t>Make sure that there are  bilingual signs across the school.</a:t>
            </a:r>
          </a:p>
          <a:p>
            <a:r>
              <a:rPr lang="cy-GB" sz="2800" b="1" dirty="0">
                <a:solidFill>
                  <a:schemeClr val="tx1"/>
                </a:solidFill>
                <a:latin typeface="+mj-lt"/>
              </a:rPr>
              <a:t>Use posters in areas with specific key commands.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07CFAE9-75E5-FB46-88C1-126F0DF26A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81177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A944D19-EA54-9B49-A0FC-D4EDF3986C3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66554" t="3723" r="7602" b="3303"/>
          <a:stretch/>
        </p:blipFill>
        <p:spPr>
          <a:xfrm rot="16200000">
            <a:off x="4468091" y="-1155705"/>
            <a:ext cx="3107297" cy="1115568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4897ABE-2ADF-6140-96F4-47643B487E7D}"/>
              </a:ext>
            </a:extLst>
          </p:cNvPr>
          <p:cNvSpPr txBox="1"/>
          <p:nvPr/>
        </p:nvSpPr>
        <p:spPr>
          <a:xfrm>
            <a:off x="443900" y="149629"/>
            <a:ext cx="11351860" cy="877163"/>
          </a:xfrm>
          <a:prstGeom prst="rect">
            <a:avLst/>
          </a:prstGeom>
          <a:solidFill>
            <a:schemeClr val="tx1"/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Gorchmynion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syml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     Simple Commands</a:t>
            </a:r>
          </a:p>
          <a:p>
            <a:pPr algn="ctr"/>
            <a:endParaRPr lang="en-US" sz="1100" b="1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F3362033-175A-B04E-979B-01A56519CEA7}"/>
              </a:ext>
            </a:extLst>
          </p:cNvPr>
          <p:cNvSpPr/>
          <p:nvPr/>
        </p:nvSpPr>
        <p:spPr>
          <a:xfrm>
            <a:off x="2760780" y="1793511"/>
            <a:ext cx="6521921" cy="75156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733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venir Roman" panose="02000503020000020003" pitchFamily="2" charset="0"/>
              </a:rPr>
              <a:t>Dim + </a:t>
            </a:r>
            <a:r>
              <a:rPr lang="en-US" sz="3733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venir Roman" panose="02000503020000020003" pitchFamily="2" charset="0"/>
              </a:rPr>
              <a:t>berfenw</a:t>
            </a:r>
            <a:r>
              <a:rPr lang="en-US" sz="3733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venir Roman" panose="02000503020000020003" pitchFamily="2" charset="0"/>
              </a:rPr>
              <a:t> (verb noun) 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F1B8AD6-2DE5-BF40-AE10-69CFAA00484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299200"/>
            <a:ext cx="3606800" cy="55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26906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4897ABE-2ADF-6140-96F4-47643B487E7D}"/>
              </a:ext>
            </a:extLst>
          </p:cNvPr>
          <p:cNvSpPr txBox="1"/>
          <p:nvPr/>
        </p:nvSpPr>
        <p:spPr>
          <a:xfrm>
            <a:off x="443900" y="149629"/>
            <a:ext cx="11351860" cy="877163"/>
          </a:xfrm>
          <a:prstGeom prst="rect">
            <a:avLst/>
          </a:prstGeom>
          <a:solidFill>
            <a:schemeClr val="tx1"/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Gorchmynion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syml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     Simple Commands</a:t>
            </a:r>
          </a:p>
          <a:p>
            <a:pPr algn="ctr"/>
            <a:endParaRPr lang="en-US" sz="1100" b="1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F3362033-175A-B04E-979B-01A56519CEA7}"/>
              </a:ext>
            </a:extLst>
          </p:cNvPr>
          <p:cNvSpPr/>
          <p:nvPr/>
        </p:nvSpPr>
        <p:spPr>
          <a:xfrm>
            <a:off x="2776574" y="1504135"/>
            <a:ext cx="6521921" cy="75156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733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venir Roman" panose="02000503020000020003" pitchFamily="2" charset="0"/>
              </a:rPr>
              <a:t>Rhaid</a:t>
            </a:r>
            <a:r>
              <a:rPr lang="en-US" sz="3733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venir Roman" panose="02000503020000020003" pitchFamily="2" charset="0"/>
              </a:rPr>
              <a:t> + </a:t>
            </a:r>
            <a:r>
              <a:rPr lang="en-US" sz="3733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venir Roman" panose="02000503020000020003" pitchFamily="2" charset="0"/>
              </a:rPr>
              <a:t>berfenw</a:t>
            </a:r>
            <a:r>
              <a:rPr lang="en-US" sz="3733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venir Roman" panose="02000503020000020003" pitchFamily="2" charset="0"/>
              </a:rPr>
              <a:t> (verb noun) 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F1B8AD6-2DE5-BF40-AE10-69CFAA0048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299200"/>
            <a:ext cx="3606800" cy="5588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7EFD4F0-6F7B-5D48-A244-3CF50E71731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282" t="1612" r="6781" b="3120"/>
          <a:stretch/>
        </p:blipFill>
        <p:spPr>
          <a:xfrm rot="16200000">
            <a:off x="4254454" y="-1060156"/>
            <a:ext cx="3566160" cy="106752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74027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E5BCAB9-51A0-AD4D-B4FC-4845A0E70F21}"/>
              </a:ext>
            </a:extLst>
          </p:cNvPr>
          <p:cNvSpPr txBox="1">
            <a:spLocks/>
          </p:cNvSpPr>
          <p:nvPr/>
        </p:nvSpPr>
        <p:spPr>
          <a:xfrm>
            <a:off x="209862" y="271042"/>
            <a:ext cx="11527436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>
                <a:solidFill>
                  <a:schemeClr val="bg1"/>
                </a:solidFill>
                <a:latin typeface="Segoe Print"/>
              </a:rPr>
              <a:t>Amser cofrestru             Registration time</a:t>
            </a:r>
            <a:r>
              <a:rPr lang="en-US" b="1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1365346" y="1299627"/>
            <a:ext cx="8903286" cy="584775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Do you remember?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" t="13326"/>
          <a:stretch/>
        </p:blipFill>
        <p:spPr>
          <a:xfrm>
            <a:off x="4281055" y="2169007"/>
            <a:ext cx="3076347" cy="2733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299328" y="2596116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No running!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1D2CC2-F054-7A41-B0E3-088602777E17}"/>
              </a:ext>
            </a:extLst>
          </p:cNvPr>
          <p:cNvSpPr txBox="1"/>
          <p:nvPr/>
        </p:nvSpPr>
        <p:spPr>
          <a:xfrm>
            <a:off x="817488" y="4162010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No talking!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56BD82A-E047-764E-9080-E97BE2C8CD02}"/>
              </a:ext>
            </a:extLst>
          </p:cNvPr>
          <p:cNvSpPr txBox="1"/>
          <p:nvPr/>
        </p:nvSpPr>
        <p:spPr>
          <a:xfrm>
            <a:off x="2357900" y="5580867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No singing!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2A895-91D7-5E49-A46A-08D3BEE60DBE}"/>
              </a:ext>
            </a:extLst>
          </p:cNvPr>
          <p:cNvSpPr txBox="1"/>
          <p:nvPr/>
        </p:nvSpPr>
        <p:spPr>
          <a:xfrm>
            <a:off x="8062349" y="2596116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No shouting!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8B4053C-5CE7-FC4C-9A14-FBE6456CD329}"/>
              </a:ext>
            </a:extLst>
          </p:cNvPr>
          <p:cNvSpPr txBox="1"/>
          <p:nvPr/>
        </p:nvSpPr>
        <p:spPr>
          <a:xfrm>
            <a:off x="7574201" y="4170912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No drinking!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930B999-900D-0843-BBF1-9AF698082AD5}"/>
              </a:ext>
            </a:extLst>
          </p:cNvPr>
          <p:cNvSpPr txBox="1"/>
          <p:nvPr/>
        </p:nvSpPr>
        <p:spPr>
          <a:xfrm>
            <a:off x="5816989" y="5580867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No eating!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B39E126-10F4-B548-9D82-C845FF321321}"/>
              </a:ext>
            </a:extLst>
          </p:cNvPr>
          <p:cNvSpPr txBox="1"/>
          <p:nvPr/>
        </p:nvSpPr>
        <p:spPr>
          <a:xfrm>
            <a:off x="1288193" y="3260420"/>
            <a:ext cx="205740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Dim </a:t>
            </a:r>
            <a:r>
              <a:rPr lang="en-US" b="1" dirty="0" err="1"/>
              <a:t>rhedeg</a:t>
            </a:r>
            <a:r>
              <a:rPr lang="en-US" b="1" dirty="0"/>
              <a:t>!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A666C00-B368-6247-9BD3-8BD1AA09E5F3}"/>
              </a:ext>
            </a:extLst>
          </p:cNvPr>
          <p:cNvSpPr txBox="1"/>
          <p:nvPr/>
        </p:nvSpPr>
        <p:spPr>
          <a:xfrm>
            <a:off x="8574061" y="4837031"/>
            <a:ext cx="205740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Dim </a:t>
            </a:r>
            <a:r>
              <a:rPr lang="en-US" b="1" dirty="0" err="1"/>
              <a:t>yfed</a:t>
            </a:r>
            <a:r>
              <a:rPr lang="en-US" b="1" dirty="0"/>
              <a:t>!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2FD0E2F-E48E-494A-8E58-BF6DA77F2C38}"/>
              </a:ext>
            </a:extLst>
          </p:cNvPr>
          <p:cNvSpPr txBox="1"/>
          <p:nvPr/>
        </p:nvSpPr>
        <p:spPr>
          <a:xfrm>
            <a:off x="6840414" y="6250636"/>
            <a:ext cx="205740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Dim </a:t>
            </a:r>
            <a:r>
              <a:rPr lang="en-US" b="1" dirty="0" err="1"/>
              <a:t>bwyta</a:t>
            </a:r>
            <a:r>
              <a:rPr lang="en-US" b="1" dirty="0"/>
              <a:t>!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65F6D80-6A8E-2E4B-838C-FB07AFBE909F}"/>
              </a:ext>
            </a:extLst>
          </p:cNvPr>
          <p:cNvSpPr txBox="1"/>
          <p:nvPr/>
        </p:nvSpPr>
        <p:spPr>
          <a:xfrm>
            <a:off x="3380153" y="6260256"/>
            <a:ext cx="205740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Dim </a:t>
            </a:r>
            <a:r>
              <a:rPr lang="en-US" b="1" dirty="0" err="1"/>
              <a:t>canu</a:t>
            </a:r>
            <a:r>
              <a:rPr lang="en-US" b="1" dirty="0"/>
              <a:t>!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CA85D84-2DB5-AC4D-931E-A57F3B435C82}"/>
              </a:ext>
            </a:extLst>
          </p:cNvPr>
          <p:cNvSpPr txBox="1"/>
          <p:nvPr/>
        </p:nvSpPr>
        <p:spPr>
          <a:xfrm>
            <a:off x="1840912" y="4806110"/>
            <a:ext cx="205740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Dim </a:t>
            </a:r>
            <a:r>
              <a:rPr lang="en-US" b="1" dirty="0" err="1"/>
              <a:t>siarad</a:t>
            </a:r>
            <a:r>
              <a:rPr lang="en-US" b="1" dirty="0"/>
              <a:t>!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F34912D-FCA4-6549-881F-9CDA9082C979}"/>
              </a:ext>
            </a:extLst>
          </p:cNvPr>
          <p:cNvSpPr txBox="1"/>
          <p:nvPr/>
        </p:nvSpPr>
        <p:spPr>
          <a:xfrm>
            <a:off x="9085774" y="3284177"/>
            <a:ext cx="205740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Dim </a:t>
            </a:r>
            <a:r>
              <a:rPr lang="en-US" b="1" dirty="0" err="1"/>
              <a:t>gweiddi</a:t>
            </a:r>
            <a:r>
              <a:rPr lang="en-US" b="1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461951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9" grpId="0" animBg="1"/>
      <p:bldP spid="11" grpId="0" animBg="1"/>
      <p:bldP spid="12" grpId="0" animBg="1"/>
      <p:bldP spid="6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E5BCAB9-51A0-AD4D-B4FC-4845A0E70F21}"/>
              </a:ext>
            </a:extLst>
          </p:cNvPr>
          <p:cNvSpPr txBox="1">
            <a:spLocks/>
          </p:cNvSpPr>
          <p:nvPr/>
        </p:nvSpPr>
        <p:spPr>
          <a:xfrm>
            <a:off x="209862" y="271042"/>
            <a:ext cx="11527436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>
                <a:solidFill>
                  <a:schemeClr val="bg1"/>
                </a:solidFill>
                <a:latin typeface="Segoe Print"/>
              </a:rPr>
              <a:t>Amser cofrestru             Registration time</a:t>
            </a:r>
            <a:r>
              <a:rPr lang="en-US" b="1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1521937" y="1195330"/>
            <a:ext cx="8903286" cy="584775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Do you remember?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" t="13326"/>
          <a:stretch/>
        </p:blipFill>
        <p:spPr>
          <a:xfrm>
            <a:off x="4281055" y="2169007"/>
            <a:ext cx="3076347" cy="2733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299328" y="2596116"/>
            <a:ext cx="3764928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You must listen!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1D2CC2-F054-7A41-B0E3-088602777E17}"/>
              </a:ext>
            </a:extLst>
          </p:cNvPr>
          <p:cNvSpPr txBox="1"/>
          <p:nvPr/>
        </p:nvSpPr>
        <p:spPr>
          <a:xfrm>
            <a:off x="817488" y="4162010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You must sit!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56BD82A-E047-764E-9080-E97BE2C8CD02}"/>
              </a:ext>
            </a:extLst>
          </p:cNvPr>
          <p:cNvSpPr txBox="1"/>
          <p:nvPr/>
        </p:nvSpPr>
        <p:spPr>
          <a:xfrm>
            <a:off x="2357900" y="5580867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You must walk!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2A895-91D7-5E49-A46A-08D3BEE60DBE}"/>
              </a:ext>
            </a:extLst>
          </p:cNvPr>
          <p:cNvSpPr txBox="1"/>
          <p:nvPr/>
        </p:nvSpPr>
        <p:spPr>
          <a:xfrm>
            <a:off x="8062349" y="2596116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You must sing!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8B4053C-5CE7-FC4C-9A14-FBE6456CD329}"/>
              </a:ext>
            </a:extLst>
          </p:cNvPr>
          <p:cNvSpPr txBox="1"/>
          <p:nvPr/>
        </p:nvSpPr>
        <p:spPr>
          <a:xfrm>
            <a:off x="7574201" y="4170912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You must read!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930B999-900D-0843-BBF1-9AF698082AD5}"/>
              </a:ext>
            </a:extLst>
          </p:cNvPr>
          <p:cNvSpPr txBox="1"/>
          <p:nvPr/>
        </p:nvSpPr>
        <p:spPr>
          <a:xfrm>
            <a:off x="5816989" y="5580867"/>
            <a:ext cx="5920309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You must walk in the corridor!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3C58E44-21F7-4B45-A880-4264D4F91D33}"/>
              </a:ext>
            </a:extLst>
          </p:cNvPr>
          <p:cNvSpPr txBox="1"/>
          <p:nvPr/>
        </p:nvSpPr>
        <p:spPr>
          <a:xfrm>
            <a:off x="2006856" y="3271341"/>
            <a:ext cx="205740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Rhaid</a:t>
            </a:r>
            <a:r>
              <a:rPr lang="en-US" b="1" dirty="0"/>
              <a:t> </a:t>
            </a:r>
            <a:r>
              <a:rPr lang="en-US" b="1" dirty="0" err="1"/>
              <a:t>gwrando</a:t>
            </a:r>
            <a:r>
              <a:rPr lang="en-US" b="1" dirty="0"/>
              <a:t>!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3A3CC5E-CFB8-C74E-8DD7-82DB0665519E}"/>
              </a:ext>
            </a:extLst>
          </p:cNvPr>
          <p:cNvSpPr txBox="1"/>
          <p:nvPr/>
        </p:nvSpPr>
        <p:spPr>
          <a:xfrm>
            <a:off x="1840912" y="4895471"/>
            <a:ext cx="205740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Rhaid</a:t>
            </a:r>
            <a:r>
              <a:rPr lang="en-US" b="1" dirty="0"/>
              <a:t> </a:t>
            </a:r>
            <a:r>
              <a:rPr lang="en-US" b="1" dirty="0" err="1"/>
              <a:t>eistedd</a:t>
            </a:r>
            <a:r>
              <a:rPr lang="en-US" b="1" dirty="0"/>
              <a:t>!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7891018-F801-124E-AAA4-26125840AE28}"/>
              </a:ext>
            </a:extLst>
          </p:cNvPr>
          <p:cNvSpPr txBox="1"/>
          <p:nvPr/>
        </p:nvSpPr>
        <p:spPr>
          <a:xfrm>
            <a:off x="3381325" y="6274382"/>
            <a:ext cx="205740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Rhaid</a:t>
            </a:r>
            <a:r>
              <a:rPr lang="en-US" b="1" dirty="0"/>
              <a:t> </a:t>
            </a:r>
            <a:r>
              <a:rPr lang="en-US" b="1" dirty="0" err="1"/>
              <a:t>cerdded</a:t>
            </a:r>
            <a:r>
              <a:rPr lang="en-US" b="1" dirty="0"/>
              <a:t>!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68B7EBD-8512-674B-BAAE-B723838F9506}"/>
              </a:ext>
            </a:extLst>
          </p:cNvPr>
          <p:cNvSpPr txBox="1"/>
          <p:nvPr/>
        </p:nvSpPr>
        <p:spPr>
          <a:xfrm>
            <a:off x="8062349" y="6244762"/>
            <a:ext cx="3674948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Rhaid</a:t>
            </a:r>
            <a:r>
              <a:rPr lang="en-US" b="1" dirty="0"/>
              <a:t> </a:t>
            </a:r>
            <a:r>
              <a:rPr lang="en-US" b="1" dirty="0" err="1"/>
              <a:t>cerdded</a:t>
            </a:r>
            <a:r>
              <a:rPr lang="en-US" b="1" dirty="0"/>
              <a:t> </a:t>
            </a:r>
            <a:r>
              <a:rPr lang="en-US" b="1" dirty="0" err="1"/>
              <a:t>yn</a:t>
            </a:r>
            <a:r>
              <a:rPr lang="en-US" b="1" dirty="0"/>
              <a:t> y </a:t>
            </a:r>
            <a:r>
              <a:rPr lang="en-US" b="1" dirty="0" err="1"/>
              <a:t>coridor</a:t>
            </a:r>
            <a:r>
              <a:rPr lang="en-US" b="1" dirty="0"/>
              <a:t>!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A390111-3DBE-F545-968A-BFF4BED26E3C}"/>
              </a:ext>
            </a:extLst>
          </p:cNvPr>
          <p:cNvSpPr txBox="1"/>
          <p:nvPr/>
        </p:nvSpPr>
        <p:spPr>
          <a:xfrm>
            <a:off x="8574061" y="4834807"/>
            <a:ext cx="205740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Rhaid</a:t>
            </a:r>
            <a:r>
              <a:rPr lang="en-US" b="1" dirty="0"/>
              <a:t> </a:t>
            </a:r>
            <a:r>
              <a:rPr lang="en-US" b="1" dirty="0" err="1"/>
              <a:t>darllen</a:t>
            </a:r>
            <a:r>
              <a:rPr lang="en-US" b="1" dirty="0"/>
              <a:t>!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DFA5742-31E3-2342-85AC-D821F8D61307}"/>
              </a:ext>
            </a:extLst>
          </p:cNvPr>
          <p:cNvSpPr txBox="1"/>
          <p:nvPr/>
        </p:nvSpPr>
        <p:spPr>
          <a:xfrm>
            <a:off x="9100028" y="3311154"/>
            <a:ext cx="205740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Rhaid</a:t>
            </a:r>
            <a:r>
              <a:rPr lang="en-US" b="1" dirty="0"/>
              <a:t> </a:t>
            </a:r>
            <a:r>
              <a:rPr lang="en-US" b="1" dirty="0" err="1"/>
              <a:t>canu</a:t>
            </a:r>
            <a:r>
              <a:rPr lang="en-US" b="1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3757979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BF60CEC5-0ABA-094D-9C05-8D7F36A0FCE2}"/>
              </a:ext>
            </a:extLst>
          </p:cNvPr>
          <p:cNvSpPr txBox="1">
            <a:spLocks/>
          </p:cNvSpPr>
          <p:nvPr/>
        </p:nvSpPr>
        <p:spPr>
          <a:xfrm>
            <a:off x="209862" y="271042"/>
            <a:ext cx="11527436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 err="1">
                <a:solidFill>
                  <a:schemeClr val="bg1"/>
                </a:solidFill>
                <a:latin typeface="Segoe Print"/>
              </a:rPr>
              <a:t>Eich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tasg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…             your task …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8DA290A-CA5F-9543-8D5B-7134B07E24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302362" y="2772838"/>
            <a:ext cx="4346090" cy="299397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86111C1-729F-5440-BF17-80A92009E2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4053609" y="2851859"/>
            <a:ext cx="4306197" cy="296649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90F944F-8273-C04E-A27C-FF3A0B846A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8115944" y="2851860"/>
            <a:ext cx="4306198" cy="296649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8A73B99-D2F2-FA4D-B105-C389666457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9A51F46-E1C9-DD43-84CA-8264AE7298F1}"/>
              </a:ext>
            </a:extLst>
          </p:cNvPr>
          <p:cNvSpPr txBox="1"/>
          <p:nvPr/>
        </p:nvSpPr>
        <p:spPr>
          <a:xfrm>
            <a:off x="3147934" y="1096079"/>
            <a:ext cx="5381469" cy="646331"/>
          </a:xfrm>
          <a:prstGeom prst="rect">
            <a:avLst/>
          </a:prstGeom>
          <a:solidFill>
            <a:schemeClr val="bg1"/>
          </a:solidFill>
          <a:ln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 err="1"/>
              <a:t>Meddyliwch</a:t>
            </a:r>
            <a:r>
              <a:rPr lang="en-US" b="1" dirty="0"/>
              <a:t> am </a:t>
            </a:r>
            <a:r>
              <a:rPr lang="en-US" b="1" dirty="0" err="1"/>
              <a:t>reolau</a:t>
            </a:r>
            <a:r>
              <a:rPr lang="en-US" b="1" dirty="0"/>
              <a:t> </a:t>
            </a:r>
            <a:r>
              <a:rPr lang="en-US" b="1" dirty="0" err="1"/>
              <a:t>addas</a:t>
            </a:r>
            <a:r>
              <a:rPr lang="en-US" b="1" dirty="0"/>
              <a:t> </a:t>
            </a:r>
            <a:r>
              <a:rPr lang="en-US" b="1" dirty="0" err="1"/>
              <a:t>i’w</a:t>
            </a:r>
            <a:r>
              <a:rPr lang="en-US" b="1" dirty="0"/>
              <a:t> </a:t>
            </a:r>
            <a:r>
              <a:rPr lang="en-US" b="1" dirty="0" err="1"/>
              <a:t>dilyn</a:t>
            </a:r>
            <a:r>
              <a:rPr lang="en-US" b="1" dirty="0"/>
              <a:t> ….</a:t>
            </a:r>
          </a:p>
          <a:p>
            <a:r>
              <a:rPr lang="en-US" b="1" dirty="0"/>
              <a:t>Think of useful commands you could use ….</a:t>
            </a:r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FA507DF7-2030-9641-82E6-5810AF4EF2EC}"/>
              </a:ext>
            </a:extLst>
          </p:cNvPr>
          <p:cNvSpPr/>
          <p:nvPr/>
        </p:nvSpPr>
        <p:spPr>
          <a:xfrm>
            <a:off x="7886386" y="1860534"/>
            <a:ext cx="1798820" cy="1445615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ar</a:t>
            </a:r>
            <a:r>
              <a:rPr lang="en-US" sz="2000" b="1" dirty="0"/>
              <a:t> y mat</a:t>
            </a:r>
          </a:p>
        </p:txBody>
      </p:sp>
      <p:sp>
        <p:nvSpPr>
          <p:cNvPr id="12" name="12-Point Star 11">
            <a:extLst>
              <a:ext uri="{FF2B5EF4-FFF2-40B4-BE49-F238E27FC236}">
                <a16:creationId xmlns:a16="http://schemas.microsoft.com/office/drawing/2014/main" id="{1C9D3C4A-06FD-6546-8679-DE5300787510}"/>
              </a:ext>
            </a:extLst>
          </p:cNvPr>
          <p:cNvSpPr/>
          <p:nvPr/>
        </p:nvSpPr>
        <p:spPr>
          <a:xfrm>
            <a:off x="3839041" y="1860533"/>
            <a:ext cx="2528219" cy="1445615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yn</a:t>
            </a:r>
            <a:r>
              <a:rPr lang="en-US" sz="2000" b="1" dirty="0"/>
              <a:t> y </a:t>
            </a:r>
            <a:r>
              <a:rPr lang="en-US" sz="2000" b="1" dirty="0" err="1"/>
              <a:t>dosbarth</a:t>
            </a:r>
            <a:endParaRPr lang="en-US" sz="2000" b="1" dirty="0"/>
          </a:p>
        </p:txBody>
      </p:sp>
      <p:sp>
        <p:nvSpPr>
          <p:cNvPr id="13" name="12-Point Star 12">
            <a:extLst>
              <a:ext uri="{FF2B5EF4-FFF2-40B4-BE49-F238E27FC236}">
                <a16:creationId xmlns:a16="http://schemas.microsoft.com/office/drawing/2014/main" id="{3381D86C-C3F0-AD4E-8D63-5B48517267FB}"/>
              </a:ext>
            </a:extLst>
          </p:cNvPr>
          <p:cNvSpPr/>
          <p:nvPr/>
        </p:nvSpPr>
        <p:spPr>
          <a:xfrm>
            <a:off x="196432" y="1919500"/>
            <a:ext cx="2256836" cy="1445615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yn</a:t>
            </a:r>
            <a:r>
              <a:rPr lang="en-US" sz="2000" b="1" dirty="0"/>
              <a:t> y </a:t>
            </a:r>
            <a:r>
              <a:rPr lang="en-US" sz="2000" b="1" dirty="0" err="1"/>
              <a:t>coridor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19695865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524" y="160812"/>
            <a:ext cx="11752801" cy="1012380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GB" sz="4400" b="1" dirty="0" err="1">
                <a:latin typeface="+mj-lt"/>
              </a:rPr>
              <a:t>Erbyn</a:t>
            </a:r>
            <a:r>
              <a:rPr lang="en-GB" sz="4400" b="1" dirty="0">
                <a:latin typeface="+mj-lt"/>
              </a:rPr>
              <a:t> y </a:t>
            </a:r>
            <a:r>
              <a:rPr lang="en-GB" sz="4400" b="1" dirty="0" err="1">
                <a:latin typeface="+mj-lt"/>
              </a:rPr>
              <a:t>tro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nesaf</a:t>
            </a:r>
            <a:r>
              <a:rPr lang="en-GB" sz="4400" b="1" dirty="0">
                <a:latin typeface="+mj-lt"/>
              </a:rPr>
              <a:t> …         By next time …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426568" y="2012021"/>
            <a:ext cx="5508405" cy="353943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 err="1"/>
              <a:t>Ymarferwch</a:t>
            </a:r>
            <a:r>
              <a:rPr lang="en-US" sz="2800" b="1" dirty="0"/>
              <a:t> </a:t>
            </a:r>
            <a:r>
              <a:rPr lang="en-US" sz="2800" b="1" dirty="0" err="1"/>
              <a:t>eich</a:t>
            </a:r>
            <a:r>
              <a:rPr lang="en-US" sz="2800" b="1" dirty="0"/>
              <a:t> </a:t>
            </a:r>
            <a:r>
              <a:rPr lang="en-US" sz="2800" b="1" dirty="0" err="1"/>
              <a:t>ynganu</a:t>
            </a:r>
            <a:r>
              <a:rPr lang="en-US" sz="2800" b="1" dirty="0"/>
              <a:t> </a:t>
            </a:r>
            <a:r>
              <a:rPr lang="en-US" sz="2800" b="1" dirty="0" err="1"/>
              <a:t>drwy</a:t>
            </a:r>
            <a:r>
              <a:rPr lang="en-US" sz="2800" b="1" dirty="0"/>
              <a:t> </a:t>
            </a:r>
            <a:r>
              <a:rPr lang="en-US" sz="2800" b="1" dirty="0" err="1"/>
              <a:t>ddefnyddio’r</a:t>
            </a:r>
            <a:r>
              <a:rPr lang="en-US" sz="2800" b="1" dirty="0"/>
              <a:t> </a:t>
            </a:r>
            <a:r>
              <a:rPr lang="en-US" sz="2800" b="1" dirty="0" err="1"/>
              <a:t>ffilm</a:t>
            </a:r>
            <a:r>
              <a:rPr lang="en-US" sz="2800" b="1" dirty="0"/>
              <a:t> a </a:t>
            </a:r>
            <a:r>
              <a:rPr lang="en-US" sz="2800" b="1" dirty="0" err="1"/>
              <a:t>recordiwyd</a:t>
            </a:r>
            <a:r>
              <a:rPr lang="en-US" sz="2800" b="1" dirty="0"/>
              <a:t> </a:t>
            </a:r>
            <a:r>
              <a:rPr lang="en-US" sz="2800" b="1" dirty="0" err="1"/>
              <a:t>gan</a:t>
            </a:r>
            <a:r>
              <a:rPr lang="en-US" sz="2800" b="1" dirty="0"/>
              <a:t> </a:t>
            </a:r>
            <a:r>
              <a:rPr lang="en-US" sz="2800" b="1" dirty="0" err="1"/>
              <a:t>ddefnyddio</a:t>
            </a:r>
            <a:r>
              <a:rPr lang="en-US" sz="2800" b="1" dirty="0"/>
              <a:t> </a:t>
            </a:r>
            <a:r>
              <a:rPr lang="en-US" sz="2800" b="1" dirty="0" err="1"/>
              <a:t>Panopto</a:t>
            </a:r>
            <a:r>
              <a:rPr lang="en-US" sz="2800" b="1" dirty="0"/>
              <a:t>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 err="1"/>
              <a:t>Tasg</a:t>
            </a:r>
            <a:r>
              <a:rPr lang="en-US" sz="2800" b="1" dirty="0"/>
              <a:t>: </a:t>
            </a:r>
            <a:r>
              <a:rPr lang="en-US" sz="2800" b="1" dirty="0" err="1"/>
              <a:t>ysgrifennwch</a:t>
            </a:r>
            <a:r>
              <a:rPr lang="en-US" sz="2800" b="1" dirty="0"/>
              <a:t> y </a:t>
            </a:r>
            <a:r>
              <a:rPr lang="en-US" sz="2800" b="1" dirty="0" err="1"/>
              <a:t>rheolau</a:t>
            </a:r>
            <a:r>
              <a:rPr lang="en-US" sz="2800" b="1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6262777" y="1998048"/>
            <a:ext cx="5640549" cy="353943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dirty="0"/>
              <a:t>Use the pre-recorded film to practice your pronunciation;</a:t>
            </a:r>
          </a:p>
          <a:p>
            <a:endParaRPr lang="en-US" sz="2800" b="1" dirty="0"/>
          </a:p>
          <a:p>
            <a:endParaRPr lang="en-US" sz="2800" b="1" dirty="0"/>
          </a:p>
          <a:p>
            <a:endParaRPr lang="en-US" sz="28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dirty="0"/>
              <a:t>Task: write the rules.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>
              <a:solidFill>
                <a:srgbClr val="FF0000"/>
              </a:solidFill>
            </a:endParaRPr>
          </a:p>
          <a:p>
            <a:r>
              <a:rPr lang="en-US" sz="2800" dirty="0">
                <a:solidFill>
                  <a:srgbClr val="FF0000"/>
                </a:solidFill>
              </a:rPr>
              <a:t> </a:t>
            </a:r>
            <a:endParaRPr lang="en-US" sz="28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5539073" y="5979277"/>
            <a:ext cx="1169272" cy="6931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74545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2349" y="178743"/>
            <a:ext cx="6239241" cy="1721776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GB" sz="4400" b="1" dirty="0" err="1">
                <a:latin typeface="+mj-lt"/>
              </a:rPr>
              <a:t>Oes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cwestiwn</a:t>
            </a:r>
            <a:r>
              <a:rPr lang="en-GB" sz="4400" b="1" dirty="0">
                <a:latin typeface="+mj-lt"/>
              </a:rPr>
              <a:t>?          </a:t>
            </a:r>
            <a:br>
              <a:rPr lang="en-GB" sz="4400" b="1" dirty="0">
                <a:latin typeface="+mj-lt"/>
              </a:rPr>
            </a:br>
            <a:r>
              <a:rPr lang="en-GB" sz="4400" b="1" dirty="0">
                <a:latin typeface="+mj-lt"/>
              </a:rPr>
              <a:t>Is there a question? 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98B4BC2-587C-F749-AEB7-08151D75EB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0562" y="2120973"/>
            <a:ext cx="6262817" cy="46248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871280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97F62871-4F69-444B-892A-7C139EE2D8AF}"/>
              </a:ext>
            </a:extLst>
          </p:cNvPr>
          <p:cNvSpPr txBox="1">
            <a:spLocks/>
          </p:cNvSpPr>
          <p:nvPr/>
        </p:nvSpPr>
        <p:spPr>
          <a:xfrm>
            <a:off x="285750" y="251012"/>
            <a:ext cx="11687175" cy="910985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+mj-lt"/>
              </a:rPr>
              <a:t>Help </a:t>
            </a:r>
            <a:r>
              <a:rPr lang="en-GB" b="1" dirty="0" err="1">
                <a:latin typeface="+mj-lt"/>
              </a:rPr>
              <a:t>ychwanegol</a:t>
            </a:r>
            <a:r>
              <a:rPr lang="en-GB" b="1" dirty="0">
                <a:latin typeface="+mj-lt"/>
              </a:rPr>
              <a:t> …                   extra support …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49B758AC-9E32-874D-8203-5AA53B341745}"/>
              </a:ext>
            </a:extLst>
          </p:cNvPr>
          <p:cNvSpPr/>
          <p:nvPr/>
        </p:nvSpPr>
        <p:spPr>
          <a:xfrm>
            <a:off x="919290" y="1446207"/>
            <a:ext cx="4678622" cy="83293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Apiau</a:t>
            </a:r>
            <a:r>
              <a:rPr lang="en-US" sz="2400" b="1" dirty="0">
                <a:solidFill>
                  <a:schemeClr val="bg1"/>
                </a:solidFill>
              </a:rPr>
              <a:t> Am </a:t>
            </a:r>
            <a:r>
              <a:rPr lang="en-US" sz="2400" b="1" dirty="0" err="1">
                <a:solidFill>
                  <a:schemeClr val="bg1"/>
                </a:solidFill>
              </a:rPr>
              <a:t>ddim</a:t>
            </a:r>
            <a:r>
              <a:rPr lang="en-US" sz="2400" b="1" dirty="0">
                <a:solidFill>
                  <a:schemeClr val="bg1"/>
                </a:solidFill>
              </a:rPr>
              <a:t>  / Free Apps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3861AB5-06A6-2141-9D36-B10CCDEFB2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269166">
            <a:off x="366811" y="2590614"/>
            <a:ext cx="2177363" cy="369645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83FD956-B678-7042-AD16-9F4A5BC975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0250" y="2443397"/>
            <a:ext cx="1868078" cy="2270157"/>
          </a:xfrm>
          <a:prstGeom prst="rect">
            <a:avLst/>
          </a:prstGeom>
        </p:spPr>
      </p:pic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1C7AE002-4837-4246-860A-CA325C4EE5F8}"/>
              </a:ext>
            </a:extLst>
          </p:cNvPr>
          <p:cNvSpPr/>
          <p:nvPr/>
        </p:nvSpPr>
        <p:spPr>
          <a:xfrm>
            <a:off x="6709679" y="1545486"/>
            <a:ext cx="4108536" cy="76463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Ar-lein</a:t>
            </a:r>
            <a:r>
              <a:rPr lang="en-US" sz="2400" b="1" dirty="0">
                <a:solidFill>
                  <a:schemeClr val="bg1"/>
                </a:solidFill>
              </a:rPr>
              <a:t> / Online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8BE0467-CC4F-594B-8E1B-E183F87AF55D}"/>
              </a:ext>
            </a:extLst>
          </p:cNvPr>
          <p:cNvSpPr/>
          <p:nvPr/>
        </p:nvSpPr>
        <p:spPr>
          <a:xfrm>
            <a:off x="6270379" y="2788294"/>
            <a:ext cx="385355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hlinkClick r:id="rId4"/>
              </a:rPr>
              <a:t>https://geiriadur.uwtsd.ac.uk/</a:t>
            </a:r>
            <a:endParaRPr lang="en-US" sz="24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DDB3653-4D1C-504B-AA77-32ED4E51A686}"/>
              </a:ext>
            </a:extLst>
          </p:cNvPr>
          <p:cNvSpPr/>
          <p:nvPr/>
        </p:nvSpPr>
        <p:spPr>
          <a:xfrm>
            <a:off x="5829789" y="3578476"/>
            <a:ext cx="461658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hlinkClick r:id="rId5"/>
              </a:rPr>
              <a:t>http://geiriadur.ac.uk/gpc/gpc.html</a:t>
            </a:r>
            <a:endParaRPr lang="en-US" sz="24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25096DC-90FC-CF49-8822-95E445A81D4B}"/>
              </a:ext>
            </a:extLst>
          </p:cNvPr>
          <p:cNvSpPr/>
          <p:nvPr/>
        </p:nvSpPr>
        <p:spPr>
          <a:xfrm>
            <a:off x="4416876" y="4368658"/>
            <a:ext cx="677961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hlinkClick r:id="rId6"/>
              </a:rPr>
              <a:t>https://geiriaduracademi.org/terms-of-use/?lang=en</a:t>
            </a:r>
            <a:endParaRPr lang="en-US" sz="240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A2CCCB8-F2C5-744A-8BD1-AF5FE303EFC7}"/>
              </a:ext>
            </a:extLst>
          </p:cNvPr>
          <p:cNvSpPr/>
          <p:nvPr/>
        </p:nvSpPr>
        <p:spPr>
          <a:xfrm>
            <a:off x="5207577" y="5213812"/>
            <a:ext cx="561063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hlinkClick r:id="rId7"/>
              </a:rPr>
              <a:t>http://www.termiaduraddysg.org/?lang=en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68777772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2F2159A-1586-9C43-947B-159237B7F0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5751" y="1400981"/>
            <a:ext cx="5100320" cy="5100320"/>
          </a:xfrm>
          <a:prstGeom prst="rect">
            <a:avLst/>
          </a:prstGeom>
        </p:spPr>
      </p:pic>
      <p:pic>
        <p:nvPicPr>
          <p:cNvPr id="1026" name="Picture 2" descr="Duolingo - The world's best way to learn a language">
            <a:hlinkClick r:id="rId4"/>
            <a:extLst>
              <a:ext uri="{FF2B5EF4-FFF2-40B4-BE49-F238E27FC236}">
                <a16:creationId xmlns:a16="http://schemas.microsoft.com/office/drawing/2014/main" id="{54273516-3380-F648-89E9-A43590BACB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97972" y="2612173"/>
            <a:ext cx="1613416" cy="1613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A picture containing company name&#10;&#10;Description automatically generated">
            <a:hlinkClick r:id="rId6"/>
            <a:extLst>
              <a:ext uri="{FF2B5EF4-FFF2-40B4-BE49-F238E27FC236}">
                <a16:creationId xmlns:a16="http://schemas.microsoft.com/office/drawing/2014/main" id="{AEC3EBAC-11EE-C04A-AF35-E3BF9566AE1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96764" y="459207"/>
            <a:ext cx="1943100" cy="1117600"/>
          </a:xfrm>
          <a:prstGeom prst="rect">
            <a:avLst/>
          </a:prstGeom>
        </p:spPr>
      </p:pic>
      <p:pic>
        <p:nvPicPr>
          <p:cNvPr id="11" name="Picture 10" descr="Graphical user interface, application&#10;&#10;Description automatically generated">
            <a:hlinkClick r:id="rId8"/>
            <a:extLst>
              <a:ext uri="{FF2B5EF4-FFF2-40B4-BE49-F238E27FC236}">
                <a16:creationId xmlns:a16="http://schemas.microsoft.com/office/drawing/2014/main" id="{75D182FF-C09E-7D4D-AC50-4300148E73F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485372" y="4281524"/>
            <a:ext cx="1581604" cy="1134629"/>
          </a:xfrm>
          <a:prstGeom prst="rect">
            <a:avLst/>
          </a:prstGeom>
        </p:spPr>
      </p:pic>
      <p:pic>
        <p:nvPicPr>
          <p:cNvPr id="13" name="Picture 12" descr="A close up of a logo&#10;&#10;Description automatically generated">
            <a:hlinkClick r:id="rId10"/>
            <a:extLst>
              <a:ext uri="{FF2B5EF4-FFF2-40B4-BE49-F238E27FC236}">
                <a16:creationId xmlns:a16="http://schemas.microsoft.com/office/drawing/2014/main" id="{D99DEE33-B9DB-A84C-A96E-4B6056E7EF3C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295482" y="5528023"/>
            <a:ext cx="1651000" cy="1193800"/>
          </a:xfrm>
          <a:prstGeom prst="rect">
            <a:avLst/>
          </a:prstGeom>
        </p:spPr>
      </p:pic>
      <p:pic>
        <p:nvPicPr>
          <p:cNvPr id="15" name="Picture 14" descr="A close up of a sign&#10;&#10;Description automatically generated">
            <a:hlinkClick r:id="rId12"/>
            <a:extLst>
              <a:ext uri="{FF2B5EF4-FFF2-40B4-BE49-F238E27FC236}">
                <a16:creationId xmlns:a16="http://schemas.microsoft.com/office/drawing/2014/main" id="{28DF89BA-B53B-CB44-BFB9-9668858CB793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339159" y="1674803"/>
            <a:ext cx="2603500" cy="825500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AD698E8F-2CA1-E243-BAC3-0017CFDAF935}"/>
              </a:ext>
            </a:extLst>
          </p:cNvPr>
          <p:cNvSpPr txBox="1">
            <a:spLocks/>
          </p:cNvSpPr>
          <p:nvPr/>
        </p:nvSpPr>
        <p:spPr>
          <a:xfrm>
            <a:off x="285751" y="251012"/>
            <a:ext cx="6339902" cy="910985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900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+mj-lt"/>
              </a:rPr>
              <a:t>Help </a:t>
            </a:r>
            <a:r>
              <a:rPr lang="en-GB" b="1" dirty="0" err="1">
                <a:latin typeface="+mj-lt"/>
              </a:rPr>
              <a:t>ychwanegol</a:t>
            </a:r>
            <a:r>
              <a:rPr lang="en-GB" b="1" dirty="0">
                <a:latin typeface="+mj-lt"/>
              </a:rPr>
              <a:t>…                   </a:t>
            </a:r>
          </a:p>
          <a:p>
            <a:r>
              <a:rPr lang="en-GB" b="1" dirty="0">
                <a:latin typeface="+mj-lt"/>
              </a:rPr>
              <a:t>extra support …</a:t>
            </a:r>
          </a:p>
        </p:txBody>
      </p:sp>
    </p:spTree>
    <p:extLst>
      <p:ext uri="{BB962C8B-B14F-4D97-AF65-F5344CB8AC3E}">
        <p14:creationId xmlns:p14="http://schemas.microsoft.com/office/powerpoint/2010/main" val="69865995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F134F-55DA-4468-8799-106CA74BD7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750" y="251012"/>
            <a:ext cx="11687175" cy="910985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b="1" dirty="0">
                <a:latin typeface="+mj-lt"/>
              </a:rPr>
              <a:t>Beth </a:t>
            </a:r>
            <a:r>
              <a:rPr lang="en-GB" b="1" dirty="0" err="1">
                <a:latin typeface="+mj-lt"/>
              </a:rPr>
              <a:t>ydych</a:t>
            </a:r>
            <a:r>
              <a:rPr lang="en-GB" b="1" dirty="0">
                <a:latin typeface="+mj-lt"/>
              </a:rPr>
              <a:t> </a:t>
            </a:r>
            <a:r>
              <a:rPr lang="en-GB" b="1" dirty="0" err="1">
                <a:latin typeface="+mj-lt"/>
              </a:rPr>
              <a:t>chi’n</a:t>
            </a:r>
            <a:r>
              <a:rPr lang="en-GB" b="1" dirty="0">
                <a:latin typeface="+mj-lt"/>
              </a:rPr>
              <a:t> </a:t>
            </a:r>
            <a:r>
              <a:rPr lang="en-GB" b="1" dirty="0" err="1">
                <a:latin typeface="+mj-lt"/>
              </a:rPr>
              <a:t>wneud</a:t>
            </a:r>
            <a:r>
              <a:rPr lang="en-GB" b="1" dirty="0">
                <a:latin typeface="+mj-lt"/>
              </a:rPr>
              <a:t>?                   What are you doing?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7D36591-C8B8-2744-87DA-FF5083A3F8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433" y="2211571"/>
            <a:ext cx="3446805" cy="344680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5EADA4F-99D4-C947-8E5D-03C24B7151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372614"/>
            <a:ext cx="3132944" cy="48538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835CFA0-9C85-FC49-8F5B-C36B20DF61B0}"/>
              </a:ext>
            </a:extLst>
          </p:cNvPr>
          <p:cNvSpPr txBox="1"/>
          <p:nvPr/>
        </p:nvSpPr>
        <p:spPr>
          <a:xfrm>
            <a:off x="4937760" y="2211571"/>
            <a:ext cx="6400800" cy="3416320"/>
          </a:xfrm>
          <a:prstGeom prst="rect">
            <a:avLst/>
          </a:prstGeom>
          <a:solidFill>
            <a:schemeClr val="tx2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Bydd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eich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darlith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nesaf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ar</a:t>
            </a:r>
            <a:r>
              <a:rPr lang="en-US" sz="3600" b="1" dirty="0">
                <a:solidFill>
                  <a:schemeClr val="bg1"/>
                </a:solidFill>
              </a:rPr>
              <a:t>:</a:t>
            </a:r>
          </a:p>
          <a:p>
            <a:pPr algn="ctr"/>
            <a:endParaRPr lang="en-US" sz="3600" b="1" dirty="0">
              <a:solidFill>
                <a:schemeClr val="bg1"/>
              </a:solidFill>
            </a:endParaRPr>
          </a:p>
          <a:p>
            <a:pPr algn="ctr"/>
            <a:r>
              <a:rPr lang="en-US" sz="3600" b="1" i="1" dirty="0">
                <a:solidFill>
                  <a:schemeClr val="bg1"/>
                </a:solidFill>
              </a:rPr>
              <a:t>Your next lecture will be on:</a:t>
            </a:r>
          </a:p>
          <a:p>
            <a:pPr algn="ctr"/>
            <a:endParaRPr lang="en-US" sz="3600" b="1" i="1" dirty="0">
              <a:solidFill>
                <a:schemeClr val="bg1"/>
              </a:solidFill>
            </a:endParaRPr>
          </a:p>
          <a:p>
            <a:pPr algn="ctr"/>
            <a:r>
              <a:rPr lang="en-US" sz="3600" b="1" dirty="0">
                <a:solidFill>
                  <a:schemeClr val="bg1"/>
                </a:solidFill>
              </a:rPr>
              <a:t>10.11.2020</a:t>
            </a:r>
          </a:p>
          <a:p>
            <a:pPr algn="ctr"/>
            <a:r>
              <a:rPr lang="en-US" sz="3600" b="1" dirty="0">
                <a:solidFill>
                  <a:schemeClr val="bg1"/>
                </a:solidFill>
              </a:rPr>
              <a:t>@ 11a.m.</a:t>
            </a:r>
            <a:endParaRPr lang="en-US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9368856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{CEFAC418-BF61-B148-8EBB-3F7F89E0273C}tf10001069</Template>
  <TotalTime>291</TotalTime>
  <Words>1095</Words>
  <Application>Microsoft Macintosh PowerPoint</Application>
  <PresentationFormat>Widescreen</PresentationFormat>
  <Paragraphs>288</Paragraphs>
  <Slides>25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7" baseType="lpstr">
      <vt:lpstr>American Typewriter</vt:lpstr>
      <vt:lpstr>Arial</vt:lpstr>
      <vt:lpstr>Avenir Roman</vt:lpstr>
      <vt:lpstr>Ayuthaya</vt:lpstr>
      <vt:lpstr>Bookman Old Style</vt:lpstr>
      <vt:lpstr>Calibri</vt:lpstr>
      <vt:lpstr>Century Gothic</vt:lpstr>
      <vt:lpstr>Segoe Print</vt:lpstr>
      <vt:lpstr>Segoe Script</vt:lpstr>
      <vt:lpstr>Varela Round</vt:lpstr>
      <vt:lpstr>Wingdings 3</vt:lpstr>
      <vt:lpstr>Wisp</vt:lpstr>
      <vt:lpstr>PowerPoint Presentation</vt:lpstr>
      <vt:lpstr>Heddiw, fe fyddwn ni yn… Today we will… </vt:lpstr>
      <vt:lpstr>PowerPoint Presentation</vt:lpstr>
      <vt:lpstr>Amser cofrestru ...             Registration time ...  </vt:lpstr>
      <vt:lpstr>PowerPoint Presentation</vt:lpstr>
      <vt:lpstr>Amser cofrestru ...              Registration time ... </vt:lpstr>
      <vt:lpstr>PowerPoint Presentation</vt:lpstr>
      <vt:lpstr>Sut mae dweud.....?           How do we say ….?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Erbyn y tro nesaf …         By next time … </vt:lpstr>
      <vt:lpstr>Oes cwestiwn?           Is there a question? </vt:lpstr>
      <vt:lpstr>PowerPoint Presentation</vt:lpstr>
      <vt:lpstr>PowerPoint Presentation</vt:lpstr>
      <vt:lpstr>Beth ydych chi’n wneud?                   What are you doing?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Nia Evans</cp:lastModifiedBy>
  <cp:revision>33</cp:revision>
  <cp:lastPrinted>2020-10-31T11:36:12Z</cp:lastPrinted>
  <dcterms:created xsi:type="dcterms:W3CDTF">2020-09-11T11:29:22Z</dcterms:created>
  <dcterms:modified xsi:type="dcterms:W3CDTF">2020-11-03T08:22:14Z</dcterms:modified>
</cp:coreProperties>
</file>