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67" r:id="rId1"/>
  </p:sldMasterIdLst>
  <p:sldIdLst>
    <p:sldId id="260" r:id="rId2"/>
    <p:sldId id="268" r:id="rId3"/>
    <p:sldId id="269" r:id="rId4"/>
    <p:sldId id="271" r:id="rId5"/>
    <p:sldId id="273" r:id="rId6"/>
    <p:sldId id="274" r:id="rId7"/>
  </p:sldIdLst>
  <p:sldSz cx="9144000" cy="6858000" type="screen4x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tableStyles" Target="tableStyles.xml" /><Relationship Id="rId5" Type="http://schemas.openxmlformats.org/officeDocument/2006/relationships/slide" Target="slides/slide4.xml" /><Relationship Id="rId10"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viewProps" Target="view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12/11/2022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605882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324575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12/11/2022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259989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12/11/2022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04774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12/11/2022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03964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12/11/2022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71921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12/11/2022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423400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806640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810034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90530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621705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12/11/2022</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42608999"/>
      </p:ext>
    </p:extLst>
  </p:cSld>
  <p:clrMap bg1="lt1" tx1="dk1" bg2="lt2" tx2="dk2" accent1="accent1" accent2="accent2" accent3="accent3" accent4="accent4" accent5="accent5" accent6="accent6" hlink="hlink" folHlink="folHlink"/>
  <p:sldLayoutIdLst>
    <p:sldLayoutId id="2147484368" r:id="rId1"/>
    <p:sldLayoutId id="2147484369" r:id="rId2"/>
    <p:sldLayoutId id="2147484370" r:id="rId3"/>
    <p:sldLayoutId id="2147484371" r:id="rId4"/>
    <p:sldLayoutId id="2147484372" r:id="rId5"/>
    <p:sldLayoutId id="2147484373" r:id="rId6"/>
    <p:sldLayoutId id="2147484374" r:id="rId7"/>
    <p:sldLayoutId id="2147484375" r:id="rId8"/>
    <p:sldLayoutId id="2147484376" r:id="rId9"/>
    <p:sldLayoutId id="2147484377" r:id="rId10"/>
    <p:sldLayoutId id="214748437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2ADA9FF-9ECA-0DC2-62D6-D48F839466D1}"/>
              </a:ext>
            </a:extLst>
          </p:cNvPr>
          <p:cNvSpPr>
            <a:spLocks noGrp="1"/>
          </p:cNvSpPr>
          <p:nvPr>
            <p:ph type="title"/>
          </p:nvPr>
        </p:nvSpPr>
        <p:spPr/>
        <p:txBody>
          <a:bodyPr/>
          <a:lstStyle/>
          <a:p>
            <a:r>
              <a:rPr lang="en-GB">
                <a:cs typeface="Arial"/>
              </a:rPr>
              <a:t>    Presentation                         </a:t>
            </a:r>
          </a:p>
        </p:txBody>
      </p:sp>
      <p:sp>
        <p:nvSpPr>
          <p:cNvPr id="3" name="Content Placeholder 2">
            <a:extLst>
              <a:ext uri="{FF2B5EF4-FFF2-40B4-BE49-F238E27FC236}">
                <a16:creationId xmlns:a16="http://schemas.microsoft.com/office/drawing/2014/main" id="{897167B1-ADFE-4DBA-5D11-9BA5B7D972B4}"/>
              </a:ext>
            </a:extLst>
          </p:cNvPr>
          <p:cNvSpPr>
            <a:spLocks noGrp="1"/>
          </p:cNvSpPr>
          <p:nvPr>
            <p:ph idx="1"/>
          </p:nvPr>
        </p:nvSpPr>
        <p:spPr>
          <a:xfrm>
            <a:off x="3614391" y="1986248"/>
            <a:ext cx="4405111" cy="3326058"/>
          </a:xfrm>
        </p:spPr>
        <p:txBody>
          <a:bodyPr vert="horz" lIns="51435" tIns="25718" rIns="51435" bIns="25718" rtlCol="0">
            <a:normAutofit/>
          </a:bodyPr>
          <a:lstStyle/>
          <a:p>
            <a:r>
              <a:rPr lang="en-GB">
                <a:cs typeface="Calibri"/>
              </a:rPr>
              <a:t>PROBLEM SOLVING AND DECISION MAKING  </a:t>
            </a:r>
            <a:endParaRPr lang="en-US"/>
          </a:p>
          <a:p>
            <a:r>
              <a:rPr lang="en-GB">
                <a:cs typeface="Calibri"/>
              </a:rPr>
              <a:t>  BMSW4004         </a:t>
            </a:r>
          </a:p>
          <a:p>
            <a:r>
              <a:rPr lang="en-GB">
                <a:cs typeface="Calibri"/>
              </a:rPr>
              <a:t>  Daniela Dumitra   </a:t>
            </a:r>
            <a:r>
              <a:rPr lang="en-GB" err="1">
                <a:cs typeface="Calibri"/>
              </a:rPr>
              <a:t>Mosu</a:t>
            </a:r>
            <a:r>
              <a:rPr lang="en-GB">
                <a:cs typeface="Calibri"/>
              </a:rPr>
              <a:t>  2008056   </a:t>
            </a:r>
          </a:p>
          <a:p>
            <a:r>
              <a:rPr lang="en-GB">
                <a:cs typeface="Calibri"/>
              </a:rPr>
              <a:t>   Lecturer Besty Jose   </a:t>
            </a:r>
          </a:p>
          <a:p>
            <a:r>
              <a:rPr lang="en-GB">
                <a:cs typeface="Calibri"/>
              </a:rPr>
              <a:t>  DATE 8 DECEMBER 2022</a:t>
            </a:r>
            <a:endParaRPr lang="en-GB"/>
          </a:p>
        </p:txBody>
      </p:sp>
    </p:spTree>
    <p:extLst>
      <p:ext uri="{BB962C8B-B14F-4D97-AF65-F5344CB8AC3E}">
        <p14:creationId xmlns:p14="http://schemas.microsoft.com/office/powerpoint/2010/main" val="31407138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6F58B24-897F-6197-BFF2-7E39FE4E07B8}"/>
              </a:ext>
            </a:extLst>
          </p:cNvPr>
          <p:cNvSpPr txBox="1"/>
          <p:nvPr/>
        </p:nvSpPr>
        <p:spPr>
          <a:xfrm>
            <a:off x="75391" y="2500"/>
            <a:ext cx="9492741" cy="7478970"/>
          </a:xfrm>
          <a:prstGeom prst="rect">
            <a:avLst/>
          </a:prstGeom>
          <a:noFill/>
        </p:spPr>
        <p:txBody>
          <a:bodyPr wrap="square" lIns="91440" tIns="45720" rIns="91440" bIns="45720" rtlCol="0" anchor="t">
            <a:spAutoFit/>
          </a:bodyPr>
          <a:lstStyle/>
          <a:p>
            <a:r>
              <a:rPr lang="en-GB" sz="2400"/>
              <a:t>Today I’m going to talk about staff shortage In the Care Home .The care sector is desperately short of workers and can’t wait months for the government to come  up with solution. </a:t>
            </a:r>
          </a:p>
          <a:p>
            <a:r>
              <a:rPr lang="en-GB" sz="2400"/>
              <a:t>People aren’t getting regular bathes or shower, just a wash.</a:t>
            </a:r>
            <a:endParaRPr lang="en-GB" sz="2400">
              <a:cs typeface="Calibri"/>
            </a:endParaRPr>
          </a:p>
          <a:p>
            <a:r>
              <a:rPr lang="en-GB" sz="2400"/>
              <a:t>There  no time to do the job properly. </a:t>
            </a:r>
            <a:endParaRPr lang="en-GB" sz="2400">
              <a:cs typeface="Calibri"/>
            </a:endParaRPr>
          </a:p>
          <a:p>
            <a:r>
              <a:rPr lang="en-GB" sz="2400"/>
              <a:t>Staff are exhausted, angry and upset because they know, they don’t have time to do everything as they should. </a:t>
            </a:r>
            <a:endParaRPr lang="en-GB" sz="2400">
              <a:cs typeface="Calibri"/>
            </a:endParaRPr>
          </a:p>
          <a:p>
            <a:r>
              <a:rPr lang="en-GB" sz="2400"/>
              <a:t>Not enough carers on each shift, day or night. </a:t>
            </a:r>
            <a:endParaRPr lang="en-GB" sz="2400">
              <a:cs typeface="Calibri"/>
            </a:endParaRPr>
          </a:p>
          <a:p>
            <a:r>
              <a:rPr lang="en-GB" sz="2400"/>
              <a:t>Residents are being to put to bed early, just so staff can deal with all the residents. </a:t>
            </a:r>
            <a:endParaRPr lang="en-GB" sz="2400">
              <a:cs typeface="Calibri"/>
            </a:endParaRPr>
          </a:p>
          <a:p>
            <a:r>
              <a:rPr lang="en-GB" sz="2400"/>
              <a:t>The dying aren’t dying with dignity, because there’s not enough staff to sit with people in their final hours. </a:t>
            </a:r>
            <a:endParaRPr lang="en-GB" sz="2400">
              <a:cs typeface="Calibri"/>
            </a:endParaRPr>
          </a:p>
          <a:p>
            <a:r>
              <a:rPr lang="en-GB" sz="2400"/>
              <a:t>Residents are being neglected  ,meals are late d staff are exhausted. </a:t>
            </a:r>
            <a:endParaRPr lang="en-GB" sz="2400">
              <a:cs typeface="Calibri"/>
            </a:endParaRPr>
          </a:p>
          <a:p>
            <a:r>
              <a:rPr lang="en-GB" sz="2400"/>
              <a:t>They are unsafe  staffing level on both shifts. </a:t>
            </a:r>
            <a:endParaRPr lang="en-GB" sz="2400">
              <a:cs typeface="Calibri"/>
            </a:endParaRPr>
          </a:p>
          <a:p>
            <a:r>
              <a:rPr lang="en-GB" sz="2400"/>
              <a:t>Care are pressingly rushed and residents long for just those few minutes of social contact. </a:t>
            </a:r>
            <a:endParaRPr lang="en-GB" sz="2400">
              <a:cs typeface="Calibri"/>
            </a:endParaRPr>
          </a:p>
          <a:p>
            <a:r>
              <a:rPr lang="en-GB" sz="2400"/>
              <a:t>Many are taking jobs in Supermarkets for the same pay but for less stress. </a:t>
            </a:r>
            <a:endParaRPr lang="en-GB" sz="2400">
              <a:cs typeface="Calibri"/>
            </a:endParaRPr>
          </a:p>
          <a:p>
            <a:pPr algn="l"/>
            <a:endParaRPr lang="en-GB" sz="2400"/>
          </a:p>
          <a:p>
            <a:pPr algn="l"/>
            <a:endParaRPr lang="en-GB" sz="2400"/>
          </a:p>
          <a:p>
            <a:pPr algn="l"/>
            <a:endParaRPr lang="en-US" sz="2400"/>
          </a:p>
        </p:txBody>
      </p:sp>
    </p:spTree>
    <p:extLst>
      <p:ext uri="{BB962C8B-B14F-4D97-AF65-F5344CB8AC3E}">
        <p14:creationId xmlns:p14="http://schemas.microsoft.com/office/powerpoint/2010/main" val="716275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110D70-58B3-3569-C2F9-CE4054203950}"/>
              </a:ext>
            </a:extLst>
          </p:cNvPr>
          <p:cNvSpPr txBox="1"/>
          <p:nvPr/>
        </p:nvSpPr>
        <p:spPr>
          <a:xfrm>
            <a:off x="0" y="236220"/>
            <a:ext cx="8884920" cy="6370975"/>
          </a:xfrm>
          <a:prstGeom prst="rect">
            <a:avLst/>
          </a:prstGeom>
          <a:noFill/>
        </p:spPr>
        <p:txBody>
          <a:bodyPr wrap="square" lIns="91440" tIns="45720" rIns="91440" bIns="45720" rtlCol="0" anchor="t">
            <a:spAutoFit/>
          </a:bodyPr>
          <a:lstStyle/>
          <a:p>
            <a:pPr algn="l"/>
            <a:r>
              <a:rPr lang="en-GB" sz="2400"/>
              <a:t>Why is there a shortage of staff:</a:t>
            </a:r>
          </a:p>
          <a:p>
            <a:r>
              <a:rPr lang="en-GB" sz="2400"/>
              <a:t>Not enough staff being trained over the past  decade or more</a:t>
            </a:r>
            <a:endParaRPr lang="en-GB" sz="2400">
              <a:cs typeface="Calibri"/>
            </a:endParaRPr>
          </a:p>
          <a:p>
            <a:pPr algn="l"/>
            <a:r>
              <a:rPr lang="en-GB" sz="2400"/>
              <a:t>Low pay and for some staff pay cut</a:t>
            </a:r>
            <a:endParaRPr lang="en-GB" sz="2400">
              <a:cs typeface="Calibri"/>
            </a:endParaRPr>
          </a:p>
          <a:p>
            <a:r>
              <a:rPr lang="en-GB" sz="2400"/>
              <a:t>Job pressure and high workload </a:t>
            </a:r>
            <a:endParaRPr lang="en-GB" sz="2400">
              <a:cs typeface="Calibri"/>
            </a:endParaRPr>
          </a:p>
          <a:p>
            <a:pPr algn="l"/>
            <a:r>
              <a:rPr lang="en-GB" sz="2400"/>
              <a:t>The most appropriate to evaluate and implement the solution :</a:t>
            </a:r>
            <a:endParaRPr lang="en-GB" sz="2400">
              <a:cs typeface="Calibri"/>
            </a:endParaRPr>
          </a:p>
          <a:p>
            <a:r>
              <a:rPr lang="en-GB" sz="2400"/>
              <a:t>Staff training </a:t>
            </a:r>
            <a:endParaRPr lang="en-GB" sz="2400">
              <a:cs typeface="Calibri"/>
            </a:endParaRPr>
          </a:p>
          <a:p>
            <a:r>
              <a:rPr lang="en-GB" sz="2400"/>
              <a:t>They are listening </a:t>
            </a:r>
            <a:endParaRPr lang="en-GB" sz="2400">
              <a:cs typeface="Calibri"/>
            </a:endParaRPr>
          </a:p>
          <a:p>
            <a:r>
              <a:rPr lang="en-GB" sz="2400"/>
              <a:t>Attendance </a:t>
            </a:r>
            <a:endParaRPr lang="en-GB" sz="2400">
              <a:effectLst/>
              <a:cs typeface="Calibri"/>
            </a:endParaRPr>
          </a:p>
          <a:p>
            <a:pPr algn="l"/>
            <a:endParaRPr lang="en-GB" sz="2400"/>
          </a:p>
          <a:p>
            <a:r>
              <a:rPr lang="en-GB" sz="2400"/>
              <a:t>Given Quiz to make sure they engaging. </a:t>
            </a:r>
            <a:endParaRPr lang="en-GB" sz="2400">
              <a:cs typeface="Calibri"/>
            </a:endParaRPr>
          </a:p>
          <a:p>
            <a:r>
              <a:rPr lang="en-GB" sz="2400"/>
              <a:t>PESTEL  ANALYSIS  is a power full and widely  used tool for understanding strategies risk. </a:t>
            </a:r>
            <a:endParaRPr lang="en-GB" sz="2400">
              <a:cs typeface="Calibri"/>
            </a:endParaRPr>
          </a:p>
          <a:p>
            <a:r>
              <a:rPr lang="en-GB" sz="2400"/>
              <a:t>Political factor –Government policies </a:t>
            </a:r>
            <a:endParaRPr lang="en-GB" sz="2400">
              <a:cs typeface="Calibri"/>
            </a:endParaRPr>
          </a:p>
          <a:p>
            <a:r>
              <a:rPr lang="en-GB" sz="2400"/>
              <a:t>                            Hight taxation </a:t>
            </a:r>
            <a:endParaRPr lang="en-GB" sz="2400">
              <a:cs typeface="Calibri"/>
            </a:endParaRPr>
          </a:p>
          <a:p>
            <a:r>
              <a:rPr lang="en-GB" sz="2400"/>
              <a:t>Economic   High cost of living </a:t>
            </a:r>
            <a:endParaRPr lang="en-GB" sz="2400">
              <a:cs typeface="Calibri"/>
            </a:endParaRPr>
          </a:p>
          <a:p>
            <a:r>
              <a:rPr lang="en-GB" sz="2400"/>
              <a:t>                    Low economic growth </a:t>
            </a:r>
            <a:endParaRPr lang="en-GB" sz="2400">
              <a:cs typeface="Calibri"/>
            </a:endParaRPr>
          </a:p>
          <a:p>
            <a:endParaRPr lang="en-GB" sz="2400">
              <a:cs typeface="Calibri"/>
            </a:endParaRPr>
          </a:p>
        </p:txBody>
      </p:sp>
    </p:spTree>
    <p:extLst>
      <p:ext uri="{BB962C8B-B14F-4D97-AF65-F5344CB8AC3E}">
        <p14:creationId xmlns:p14="http://schemas.microsoft.com/office/powerpoint/2010/main" val="22607603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1CE4328-A556-6BEF-E818-90FF193CCB4F}"/>
              </a:ext>
            </a:extLst>
          </p:cNvPr>
          <p:cNvSpPr txBox="1"/>
          <p:nvPr/>
        </p:nvSpPr>
        <p:spPr>
          <a:xfrm>
            <a:off x="266700" y="460712"/>
            <a:ext cx="8877300" cy="6370975"/>
          </a:xfrm>
          <a:prstGeom prst="rect">
            <a:avLst/>
          </a:prstGeom>
          <a:noFill/>
        </p:spPr>
        <p:txBody>
          <a:bodyPr wrap="square" lIns="91440" tIns="45720" rIns="91440" bIns="45720" rtlCol="0" anchor="t">
            <a:spAutoFit/>
          </a:bodyPr>
          <a:lstStyle/>
          <a:p>
            <a:r>
              <a:rPr lang="en-GB" sz="2400"/>
              <a:t>Social factors </a:t>
            </a:r>
          </a:p>
          <a:p>
            <a:r>
              <a:rPr lang="en-GB" sz="2400"/>
              <a:t>Inadequate education and training </a:t>
            </a:r>
            <a:endParaRPr lang="en-GB" sz="2400">
              <a:cs typeface="Calibri"/>
            </a:endParaRPr>
          </a:p>
          <a:p>
            <a:r>
              <a:rPr lang="en-GB" sz="2400"/>
              <a:t>High qualifications requirements </a:t>
            </a:r>
            <a:endParaRPr lang="en-GB" sz="2400">
              <a:cs typeface="Calibri"/>
            </a:endParaRPr>
          </a:p>
          <a:p>
            <a:r>
              <a:rPr lang="en-GB" sz="2400"/>
              <a:t>Technology </a:t>
            </a:r>
            <a:endParaRPr lang="en-GB" sz="2400">
              <a:cs typeface="Calibri"/>
            </a:endParaRPr>
          </a:p>
          <a:p>
            <a:pPr algn="l"/>
            <a:r>
              <a:rPr lang="en-GB" sz="2400"/>
              <a:t>Mismatch between training and technology</a:t>
            </a:r>
            <a:endParaRPr lang="en-GB" sz="2400">
              <a:cs typeface="Calibri"/>
            </a:endParaRPr>
          </a:p>
          <a:p>
            <a:r>
              <a:rPr lang="en-GB" sz="2400"/>
              <a:t>Environmental factors </a:t>
            </a:r>
            <a:endParaRPr lang="en-GB" sz="2400">
              <a:cs typeface="Calibri"/>
            </a:endParaRPr>
          </a:p>
          <a:p>
            <a:r>
              <a:rPr lang="en-GB" sz="2400"/>
              <a:t>Climate change,      </a:t>
            </a:r>
            <a:endParaRPr lang="en-GB" sz="2400">
              <a:cs typeface="Calibri"/>
            </a:endParaRPr>
          </a:p>
          <a:p>
            <a:r>
              <a:rPr lang="en-GB" sz="2400"/>
              <a:t>Pollution </a:t>
            </a:r>
          </a:p>
          <a:p>
            <a:r>
              <a:rPr lang="en-GB" sz="2400">
                <a:cs typeface="Calibri"/>
              </a:rPr>
              <a:t>Legal factors  Poor regulation and equipment .</a:t>
            </a:r>
          </a:p>
          <a:p>
            <a:r>
              <a:rPr lang="en-GB" sz="2400"/>
              <a:t>Worker s    illness.         </a:t>
            </a:r>
            <a:endParaRPr lang="en-GB" sz="2400">
              <a:cs typeface="Calibri"/>
            </a:endParaRPr>
          </a:p>
          <a:p>
            <a:r>
              <a:rPr lang="en-GB" sz="2400"/>
              <a:t>The more you share decision the higher quality of the decision is likely to be. Additionally in June 2022 the British Medical Association (BMA) warned in a report to improve the sector in the long term and made several suggestions to the Government  including    :Increasing  long term funding abolishing means testing and  making social care that is free at the point of need and ensuring workers were paid for real wage.</a:t>
            </a:r>
            <a:endParaRPr lang="en-US" sz="2400"/>
          </a:p>
        </p:txBody>
      </p:sp>
      <p:sp>
        <p:nvSpPr>
          <p:cNvPr id="3" name="TextBox 2">
            <a:extLst>
              <a:ext uri="{FF2B5EF4-FFF2-40B4-BE49-F238E27FC236}">
                <a16:creationId xmlns:a16="http://schemas.microsoft.com/office/drawing/2014/main" id="{DB8A642B-5A45-8FC3-1023-DE3D23E80F67}"/>
              </a:ext>
            </a:extLst>
          </p:cNvPr>
          <p:cNvSpPr txBox="1"/>
          <p:nvPr/>
        </p:nvSpPr>
        <p:spPr>
          <a:xfrm>
            <a:off x="3657600" y="2514600"/>
            <a:ext cx="1828800" cy="1828800"/>
          </a:xfrm>
          <a:prstGeom prst="rect">
            <a:avLst/>
          </a:prstGeom>
          <a:noFill/>
        </p:spPr>
        <p:txBody>
          <a:bodyPr wrap="square" rtlCol="0">
            <a:spAutoFit/>
          </a:bodyPr>
          <a:lstStyle/>
          <a:p>
            <a:pPr algn="l"/>
            <a:endParaRPr lang="en-US"/>
          </a:p>
        </p:txBody>
      </p:sp>
      <p:sp>
        <p:nvSpPr>
          <p:cNvPr id="4" name="TextBox 3">
            <a:extLst>
              <a:ext uri="{FF2B5EF4-FFF2-40B4-BE49-F238E27FC236}">
                <a16:creationId xmlns:a16="http://schemas.microsoft.com/office/drawing/2014/main" id="{7FB7FF23-7B88-CF56-D30F-C3744B9D63D3}"/>
              </a:ext>
            </a:extLst>
          </p:cNvPr>
          <p:cNvSpPr txBox="1"/>
          <p:nvPr/>
        </p:nvSpPr>
        <p:spPr>
          <a:xfrm>
            <a:off x="3657600" y="2514600"/>
            <a:ext cx="1828800" cy="1828800"/>
          </a:xfrm>
          <a:prstGeom prst="rect">
            <a:avLst/>
          </a:prstGeom>
          <a:noFill/>
        </p:spPr>
        <p:txBody>
          <a:bodyPr wrap="square" rtlCol="0">
            <a:spAutoFit/>
          </a:bodyPr>
          <a:lstStyle/>
          <a:p>
            <a:pPr algn="l"/>
            <a:endParaRPr lang="en-US"/>
          </a:p>
        </p:txBody>
      </p:sp>
      <p:sp>
        <p:nvSpPr>
          <p:cNvPr id="5" name="TextBox 4">
            <a:extLst>
              <a:ext uri="{FF2B5EF4-FFF2-40B4-BE49-F238E27FC236}">
                <a16:creationId xmlns:a16="http://schemas.microsoft.com/office/drawing/2014/main" id="{0A05C373-02D9-ACDB-EBDC-4724E06D22FC}"/>
              </a:ext>
            </a:extLst>
          </p:cNvPr>
          <p:cNvSpPr txBox="1"/>
          <p:nvPr/>
        </p:nvSpPr>
        <p:spPr>
          <a:xfrm>
            <a:off x="3657600" y="2514600"/>
            <a:ext cx="1828800" cy="1828800"/>
          </a:xfrm>
          <a:prstGeom prst="rect">
            <a:avLst/>
          </a:prstGeom>
          <a:noFill/>
        </p:spPr>
        <p:txBody>
          <a:bodyPr wrap="square" rtlCol="0">
            <a:spAutoFit/>
          </a:bodyPr>
          <a:lstStyle/>
          <a:p>
            <a:pPr algn="l"/>
            <a:endParaRPr lang="en-US"/>
          </a:p>
        </p:txBody>
      </p:sp>
      <p:sp>
        <p:nvSpPr>
          <p:cNvPr id="6" name="TextBox 5">
            <a:extLst>
              <a:ext uri="{FF2B5EF4-FFF2-40B4-BE49-F238E27FC236}">
                <a16:creationId xmlns:a16="http://schemas.microsoft.com/office/drawing/2014/main" id="{A04AB24D-C582-BFC0-4437-AC8D07AE60DF}"/>
              </a:ext>
            </a:extLst>
          </p:cNvPr>
          <p:cNvSpPr txBox="1"/>
          <p:nvPr/>
        </p:nvSpPr>
        <p:spPr>
          <a:xfrm>
            <a:off x="3657600" y="2514600"/>
            <a:ext cx="1828800" cy="1828800"/>
          </a:xfrm>
          <a:prstGeom prst="rect">
            <a:avLst/>
          </a:prstGeom>
          <a:noFill/>
        </p:spPr>
        <p:txBody>
          <a:bodyPr wrap="square" rtlCol="0">
            <a:spAutoFit/>
          </a:bodyPr>
          <a:lstStyle/>
          <a:p>
            <a:pPr algn="l"/>
            <a:endParaRPr lang="en-US"/>
          </a:p>
        </p:txBody>
      </p:sp>
      <p:sp>
        <p:nvSpPr>
          <p:cNvPr id="7" name="TextBox 6">
            <a:extLst>
              <a:ext uri="{FF2B5EF4-FFF2-40B4-BE49-F238E27FC236}">
                <a16:creationId xmlns:a16="http://schemas.microsoft.com/office/drawing/2014/main" id="{DC146C08-E1B0-012C-0A03-79DB140CF33D}"/>
              </a:ext>
            </a:extLst>
          </p:cNvPr>
          <p:cNvSpPr txBox="1"/>
          <p:nvPr/>
        </p:nvSpPr>
        <p:spPr>
          <a:xfrm>
            <a:off x="3657600" y="2514600"/>
            <a:ext cx="1828800" cy="1828800"/>
          </a:xfrm>
          <a:prstGeom prst="rect">
            <a:avLst/>
          </a:prstGeom>
          <a:noFill/>
        </p:spPr>
        <p:txBody>
          <a:bodyPr wrap="square" rtlCol="0">
            <a:spAutoFit/>
          </a:bodyPr>
          <a:lstStyle/>
          <a:p>
            <a:pPr algn="l"/>
            <a:endParaRPr lang="en-US"/>
          </a:p>
        </p:txBody>
      </p:sp>
      <p:sp>
        <p:nvSpPr>
          <p:cNvPr id="8" name="TextBox 7">
            <a:extLst>
              <a:ext uri="{FF2B5EF4-FFF2-40B4-BE49-F238E27FC236}">
                <a16:creationId xmlns:a16="http://schemas.microsoft.com/office/drawing/2014/main" id="{D6232A0C-28DA-1C60-507A-159FB4364781}"/>
              </a:ext>
            </a:extLst>
          </p:cNvPr>
          <p:cNvSpPr txBox="1"/>
          <p:nvPr/>
        </p:nvSpPr>
        <p:spPr>
          <a:xfrm>
            <a:off x="3657600" y="2514600"/>
            <a:ext cx="1828800" cy="1828800"/>
          </a:xfrm>
          <a:prstGeom prst="rect">
            <a:avLst/>
          </a:prstGeom>
          <a:noFill/>
        </p:spPr>
        <p:txBody>
          <a:bodyPr wrap="square" rtlCol="0">
            <a:spAutoFit/>
          </a:bodyPr>
          <a:lstStyle/>
          <a:p>
            <a:pPr algn="l"/>
            <a:endParaRPr lang="en-US"/>
          </a:p>
        </p:txBody>
      </p:sp>
      <p:sp>
        <p:nvSpPr>
          <p:cNvPr id="9" name="TextBox 8">
            <a:extLst>
              <a:ext uri="{FF2B5EF4-FFF2-40B4-BE49-F238E27FC236}">
                <a16:creationId xmlns:a16="http://schemas.microsoft.com/office/drawing/2014/main" id="{5DD840F8-619C-845D-F013-B02894A98D52}"/>
              </a:ext>
            </a:extLst>
          </p:cNvPr>
          <p:cNvSpPr txBox="1"/>
          <p:nvPr/>
        </p:nvSpPr>
        <p:spPr>
          <a:xfrm>
            <a:off x="3657600" y="2514600"/>
            <a:ext cx="1828800" cy="1828800"/>
          </a:xfrm>
          <a:prstGeom prst="rect">
            <a:avLst/>
          </a:prstGeom>
          <a:noFill/>
        </p:spPr>
        <p:txBody>
          <a:bodyPr wrap="square" rtlCol="0">
            <a:spAutoFit/>
          </a:bodyPr>
          <a:lstStyle/>
          <a:p>
            <a:pPr algn="l"/>
            <a:endParaRPr lang="en-US"/>
          </a:p>
        </p:txBody>
      </p:sp>
      <p:sp>
        <p:nvSpPr>
          <p:cNvPr id="10" name="TextBox 9">
            <a:extLst>
              <a:ext uri="{FF2B5EF4-FFF2-40B4-BE49-F238E27FC236}">
                <a16:creationId xmlns:a16="http://schemas.microsoft.com/office/drawing/2014/main" id="{4A72444B-6CA5-6D44-CAEE-028F74C828F7}"/>
              </a:ext>
            </a:extLst>
          </p:cNvPr>
          <p:cNvSpPr txBox="1"/>
          <p:nvPr/>
        </p:nvSpPr>
        <p:spPr>
          <a:xfrm>
            <a:off x="99060" y="-99060"/>
            <a:ext cx="931926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13539263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rrow: Right 1">
            <a:extLst>
              <a:ext uri="{FF2B5EF4-FFF2-40B4-BE49-F238E27FC236}">
                <a16:creationId xmlns:a16="http://schemas.microsoft.com/office/drawing/2014/main" id="{2D2E288D-67AD-0083-7364-1D0C795FE001}"/>
              </a:ext>
            </a:extLst>
          </p:cNvPr>
          <p:cNvSpPr/>
          <p:nvPr/>
        </p:nvSpPr>
        <p:spPr>
          <a:xfrm>
            <a:off x="71423" y="3281562"/>
            <a:ext cx="7361207"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88AD6A0B-97E2-0348-1D70-A1AA50209683}"/>
              </a:ext>
            </a:extLst>
          </p:cNvPr>
          <p:cNvSpPr txBox="1"/>
          <p:nvPr/>
        </p:nvSpPr>
        <p:spPr>
          <a:xfrm flipH="1">
            <a:off x="7437180" y="3491364"/>
            <a:ext cx="17455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Staff shortage</a:t>
            </a:r>
            <a:endParaRPr lang="en-GB" err="1"/>
          </a:p>
        </p:txBody>
      </p:sp>
      <p:cxnSp>
        <p:nvCxnSpPr>
          <p:cNvPr id="4" name="Straight Arrow Connector 3">
            <a:extLst>
              <a:ext uri="{FF2B5EF4-FFF2-40B4-BE49-F238E27FC236}">
                <a16:creationId xmlns:a16="http://schemas.microsoft.com/office/drawing/2014/main" id="{FD85F2BF-FAD6-E73E-87A0-EFB6561A619E}"/>
              </a:ext>
            </a:extLst>
          </p:cNvPr>
          <p:cNvCxnSpPr/>
          <p:nvPr/>
        </p:nvCxnSpPr>
        <p:spPr>
          <a:xfrm>
            <a:off x="5724165" y="843053"/>
            <a:ext cx="1058173" cy="2424021"/>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5" name="Straight Arrow Connector 4">
            <a:extLst>
              <a:ext uri="{FF2B5EF4-FFF2-40B4-BE49-F238E27FC236}">
                <a16:creationId xmlns:a16="http://schemas.microsoft.com/office/drawing/2014/main" id="{47616008-357E-9DC5-6A52-CBDF77DEB825}"/>
              </a:ext>
            </a:extLst>
          </p:cNvPr>
          <p:cNvCxnSpPr/>
          <p:nvPr/>
        </p:nvCxnSpPr>
        <p:spPr>
          <a:xfrm>
            <a:off x="3825456" y="1187212"/>
            <a:ext cx="914400" cy="2078965"/>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66AD48DF-4451-E588-1DDB-C79368477EDB}"/>
              </a:ext>
            </a:extLst>
          </p:cNvPr>
          <p:cNvCxnSpPr/>
          <p:nvPr/>
        </p:nvCxnSpPr>
        <p:spPr>
          <a:xfrm>
            <a:off x="1667953" y="1042540"/>
            <a:ext cx="785004" cy="2366512"/>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865BE367-7174-6D18-11A8-8E23605F9BA6}"/>
              </a:ext>
            </a:extLst>
          </p:cNvPr>
          <p:cNvCxnSpPr/>
          <p:nvPr/>
        </p:nvCxnSpPr>
        <p:spPr>
          <a:xfrm flipH="1">
            <a:off x="6103908" y="3931489"/>
            <a:ext cx="796505" cy="2481532"/>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69D18463-7E59-150E-5843-4CCC63AAC8A5}"/>
              </a:ext>
            </a:extLst>
          </p:cNvPr>
          <p:cNvCxnSpPr/>
          <p:nvPr/>
        </p:nvCxnSpPr>
        <p:spPr>
          <a:xfrm flipH="1">
            <a:off x="3917651" y="3700552"/>
            <a:ext cx="911524" cy="271157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C9907282-B8DE-DFF8-711C-407F5A59F4B6}"/>
              </a:ext>
            </a:extLst>
          </p:cNvPr>
          <p:cNvCxnSpPr/>
          <p:nvPr/>
        </p:nvCxnSpPr>
        <p:spPr>
          <a:xfrm flipH="1">
            <a:off x="1803280" y="4044711"/>
            <a:ext cx="695865" cy="2366512"/>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34A92AB0-58FD-ADCC-795A-C231B01C4B0B}"/>
              </a:ext>
            </a:extLst>
          </p:cNvPr>
          <p:cNvSpPr txBox="1"/>
          <p:nvPr/>
        </p:nvSpPr>
        <p:spPr>
          <a:xfrm>
            <a:off x="286990" y="320476"/>
            <a:ext cx="101486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Political factors</a:t>
            </a:r>
            <a:endParaRPr lang="en-GB"/>
          </a:p>
        </p:txBody>
      </p:sp>
      <p:sp>
        <p:nvSpPr>
          <p:cNvPr id="11" name="TextBox 10">
            <a:extLst>
              <a:ext uri="{FF2B5EF4-FFF2-40B4-BE49-F238E27FC236}">
                <a16:creationId xmlns:a16="http://schemas.microsoft.com/office/drawing/2014/main" id="{53542B70-B14E-0493-08F8-F7B44A7DF4FB}"/>
              </a:ext>
            </a:extLst>
          </p:cNvPr>
          <p:cNvSpPr txBox="1"/>
          <p:nvPr/>
        </p:nvSpPr>
        <p:spPr>
          <a:xfrm rot="-180000">
            <a:off x="3073611" y="290995"/>
            <a:ext cx="115863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Economic factors</a:t>
            </a:r>
          </a:p>
        </p:txBody>
      </p:sp>
      <p:sp>
        <p:nvSpPr>
          <p:cNvPr id="12" name="TextBox 11">
            <a:extLst>
              <a:ext uri="{FF2B5EF4-FFF2-40B4-BE49-F238E27FC236}">
                <a16:creationId xmlns:a16="http://schemas.microsoft.com/office/drawing/2014/main" id="{A0B1523D-6E15-65E5-6D3D-6BE4B4C8593F}"/>
              </a:ext>
            </a:extLst>
          </p:cNvPr>
          <p:cNvSpPr txBox="1"/>
          <p:nvPr/>
        </p:nvSpPr>
        <p:spPr>
          <a:xfrm>
            <a:off x="5338915" y="258885"/>
            <a:ext cx="15036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Social factors</a:t>
            </a:r>
            <a:endParaRPr lang="en-GB"/>
          </a:p>
        </p:txBody>
      </p:sp>
      <p:sp>
        <p:nvSpPr>
          <p:cNvPr id="13" name="TextBox 12">
            <a:extLst>
              <a:ext uri="{FF2B5EF4-FFF2-40B4-BE49-F238E27FC236}">
                <a16:creationId xmlns:a16="http://schemas.microsoft.com/office/drawing/2014/main" id="{4B01543A-5135-D971-7EB0-7254D9BFC7DA}"/>
              </a:ext>
            </a:extLst>
          </p:cNvPr>
          <p:cNvSpPr txBox="1"/>
          <p:nvPr/>
        </p:nvSpPr>
        <p:spPr>
          <a:xfrm>
            <a:off x="155645" y="6254800"/>
            <a:ext cx="138867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Legal factors</a:t>
            </a:r>
            <a:endParaRPr lang="en-GB"/>
          </a:p>
        </p:txBody>
      </p:sp>
      <p:sp>
        <p:nvSpPr>
          <p:cNvPr id="14" name="TextBox 13">
            <a:extLst>
              <a:ext uri="{FF2B5EF4-FFF2-40B4-BE49-F238E27FC236}">
                <a16:creationId xmlns:a16="http://schemas.microsoft.com/office/drawing/2014/main" id="{4D50BFF8-D3BA-8CEE-85E6-F74DDF8F5239}"/>
              </a:ext>
            </a:extLst>
          </p:cNvPr>
          <p:cNvSpPr txBox="1"/>
          <p:nvPr/>
        </p:nvSpPr>
        <p:spPr>
          <a:xfrm>
            <a:off x="2064866" y="6318618"/>
            <a:ext cx="179123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Environmental factors</a:t>
            </a:r>
          </a:p>
        </p:txBody>
      </p:sp>
      <p:sp>
        <p:nvSpPr>
          <p:cNvPr id="15" name="TextBox 14">
            <a:extLst>
              <a:ext uri="{FF2B5EF4-FFF2-40B4-BE49-F238E27FC236}">
                <a16:creationId xmlns:a16="http://schemas.microsoft.com/office/drawing/2014/main" id="{E34FD26A-9415-7F18-8696-73DEF2540716}"/>
              </a:ext>
            </a:extLst>
          </p:cNvPr>
          <p:cNvSpPr txBox="1"/>
          <p:nvPr/>
        </p:nvSpPr>
        <p:spPr>
          <a:xfrm>
            <a:off x="4122684" y="6373529"/>
            <a:ext cx="25963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Technological factors</a:t>
            </a:r>
            <a:endParaRPr lang="en-US"/>
          </a:p>
        </p:txBody>
      </p:sp>
      <p:sp>
        <p:nvSpPr>
          <p:cNvPr id="16" name="TextBox 15">
            <a:extLst>
              <a:ext uri="{FF2B5EF4-FFF2-40B4-BE49-F238E27FC236}">
                <a16:creationId xmlns:a16="http://schemas.microsoft.com/office/drawing/2014/main" id="{30297A3C-585C-EB88-B315-2D3C565071FE}"/>
              </a:ext>
            </a:extLst>
          </p:cNvPr>
          <p:cNvSpPr txBox="1"/>
          <p:nvPr/>
        </p:nvSpPr>
        <p:spPr>
          <a:xfrm>
            <a:off x="67433" y="972931"/>
            <a:ext cx="171935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Government policies</a:t>
            </a:r>
            <a:endParaRPr lang="en-GB"/>
          </a:p>
        </p:txBody>
      </p:sp>
      <p:sp>
        <p:nvSpPr>
          <p:cNvPr id="17" name="TextBox 16">
            <a:extLst>
              <a:ext uri="{FF2B5EF4-FFF2-40B4-BE49-F238E27FC236}">
                <a16:creationId xmlns:a16="http://schemas.microsoft.com/office/drawing/2014/main" id="{E18EA923-A6B6-3035-5E76-D4AF36AB2253}"/>
              </a:ext>
            </a:extLst>
          </p:cNvPr>
          <p:cNvSpPr txBox="1"/>
          <p:nvPr/>
        </p:nvSpPr>
        <p:spPr>
          <a:xfrm>
            <a:off x="96280" y="2051137"/>
            <a:ext cx="140305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High taxation</a:t>
            </a:r>
            <a:endParaRPr lang="en-GB"/>
          </a:p>
        </p:txBody>
      </p:sp>
      <p:sp>
        <p:nvSpPr>
          <p:cNvPr id="18" name="TextBox 17">
            <a:extLst>
              <a:ext uri="{FF2B5EF4-FFF2-40B4-BE49-F238E27FC236}">
                <a16:creationId xmlns:a16="http://schemas.microsoft.com/office/drawing/2014/main" id="{9D242627-1F1B-FE59-02EA-C348B3884292}"/>
              </a:ext>
            </a:extLst>
          </p:cNvPr>
          <p:cNvSpPr txBox="1"/>
          <p:nvPr/>
        </p:nvSpPr>
        <p:spPr>
          <a:xfrm>
            <a:off x="2229695" y="1232650"/>
            <a:ext cx="144618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High cost of living</a:t>
            </a:r>
            <a:endParaRPr lang="en-GB"/>
          </a:p>
        </p:txBody>
      </p:sp>
      <p:sp>
        <p:nvSpPr>
          <p:cNvPr id="19" name="TextBox 18">
            <a:extLst>
              <a:ext uri="{FF2B5EF4-FFF2-40B4-BE49-F238E27FC236}">
                <a16:creationId xmlns:a16="http://schemas.microsoft.com/office/drawing/2014/main" id="{94BDFF58-B0B3-DA8D-E4A0-C1B0BA377EA6}"/>
              </a:ext>
            </a:extLst>
          </p:cNvPr>
          <p:cNvSpPr txBox="1"/>
          <p:nvPr/>
        </p:nvSpPr>
        <p:spPr>
          <a:xfrm>
            <a:off x="2394061" y="2420960"/>
            <a:ext cx="186312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Low  economic growth</a:t>
            </a:r>
            <a:endParaRPr lang="en-GB"/>
          </a:p>
        </p:txBody>
      </p:sp>
      <p:sp>
        <p:nvSpPr>
          <p:cNvPr id="20" name="TextBox 19">
            <a:extLst>
              <a:ext uri="{FF2B5EF4-FFF2-40B4-BE49-F238E27FC236}">
                <a16:creationId xmlns:a16="http://schemas.microsoft.com/office/drawing/2014/main" id="{961E8EEE-30B2-3C3E-BE32-2B2C11D76026}"/>
              </a:ext>
            </a:extLst>
          </p:cNvPr>
          <p:cNvSpPr txBox="1"/>
          <p:nvPr/>
        </p:nvSpPr>
        <p:spPr>
          <a:xfrm>
            <a:off x="3852388" y="1100657"/>
            <a:ext cx="223693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Inadequate education and training</a:t>
            </a:r>
            <a:endParaRPr lang="en-GB"/>
          </a:p>
        </p:txBody>
      </p:sp>
      <p:sp>
        <p:nvSpPr>
          <p:cNvPr id="21" name="TextBox 20">
            <a:extLst>
              <a:ext uri="{FF2B5EF4-FFF2-40B4-BE49-F238E27FC236}">
                <a16:creationId xmlns:a16="http://schemas.microsoft.com/office/drawing/2014/main" id="{1D0ACDB1-C22D-B69B-8C80-6201B9964B9D}"/>
              </a:ext>
            </a:extLst>
          </p:cNvPr>
          <p:cNvSpPr txBox="1"/>
          <p:nvPr/>
        </p:nvSpPr>
        <p:spPr>
          <a:xfrm>
            <a:off x="4645741" y="2332101"/>
            <a:ext cx="167622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High qualifications requirements</a:t>
            </a:r>
            <a:endParaRPr lang="en-GB"/>
          </a:p>
        </p:txBody>
      </p:sp>
      <p:sp>
        <p:nvSpPr>
          <p:cNvPr id="22" name="TextBox 21">
            <a:extLst>
              <a:ext uri="{FF2B5EF4-FFF2-40B4-BE49-F238E27FC236}">
                <a16:creationId xmlns:a16="http://schemas.microsoft.com/office/drawing/2014/main" id="{AF01CC89-9694-FB3F-BC25-50DC7CE967A6}"/>
              </a:ext>
            </a:extLst>
          </p:cNvPr>
          <p:cNvSpPr txBox="1"/>
          <p:nvPr/>
        </p:nvSpPr>
        <p:spPr>
          <a:xfrm>
            <a:off x="4815024" y="3913888"/>
            <a:ext cx="215067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Mismatch between training and technology</a:t>
            </a:r>
            <a:endParaRPr lang="en-GB"/>
          </a:p>
        </p:txBody>
      </p:sp>
      <p:sp>
        <p:nvSpPr>
          <p:cNvPr id="23" name="TextBox 22">
            <a:extLst>
              <a:ext uri="{FF2B5EF4-FFF2-40B4-BE49-F238E27FC236}">
                <a16:creationId xmlns:a16="http://schemas.microsoft.com/office/drawing/2014/main" id="{2D559A12-D558-08C8-4CEA-4B4FEA9B126C}"/>
              </a:ext>
            </a:extLst>
          </p:cNvPr>
          <p:cNvSpPr txBox="1"/>
          <p:nvPr/>
        </p:nvSpPr>
        <p:spPr>
          <a:xfrm>
            <a:off x="2459733" y="4118882"/>
            <a:ext cx="202127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Climate change </a:t>
            </a:r>
            <a:endParaRPr lang="en-GB"/>
          </a:p>
        </p:txBody>
      </p:sp>
      <p:sp>
        <p:nvSpPr>
          <p:cNvPr id="24" name="TextBox 23">
            <a:extLst>
              <a:ext uri="{FF2B5EF4-FFF2-40B4-BE49-F238E27FC236}">
                <a16:creationId xmlns:a16="http://schemas.microsoft.com/office/drawing/2014/main" id="{0363A868-289C-C00E-9EB7-EF353A8C9944}"/>
              </a:ext>
            </a:extLst>
          </p:cNvPr>
          <p:cNvSpPr txBox="1"/>
          <p:nvPr/>
        </p:nvSpPr>
        <p:spPr>
          <a:xfrm rot="3120000">
            <a:off x="2817931" y="5018268"/>
            <a:ext cx="669805" cy="10520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5" name="TextBox 24">
            <a:extLst>
              <a:ext uri="{FF2B5EF4-FFF2-40B4-BE49-F238E27FC236}">
                <a16:creationId xmlns:a16="http://schemas.microsoft.com/office/drawing/2014/main" id="{0AA496F1-967A-24E6-2BF6-D6C87BD007DB}"/>
              </a:ext>
            </a:extLst>
          </p:cNvPr>
          <p:cNvSpPr txBox="1"/>
          <p:nvPr/>
        </p:nvSpPr>
        <p:spPr>
          <a:xfrm>
            <a:off x="2442017" y="5062036"/>
            <a:ext cx="12448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Pollution</a:t>
            </a:r>
            <a:endParaRPr lang="en-GB"/>
          </a:p>
        </p:txBody>
      </p:sp>
      <p:sp>
        <p:nvSpPr>
          <p:cNvPr id="26" name="TextBox 25">
            <a:extLst>
              <a:ext uri="{FF2B5EF4-FFF2-40B4-BE49-F238E27FC236}">
                <a16:creationId xmlns:a16="http://schemas.microsoft.com/office/drawing/2014/main" id="{DA1E23C9-E867-72AB-2CC8-5EB2E8713308}"/>
              </a:ext>
            </a:extLst>
          </p:cNvPr>
          <p:cNvSpPr txBox="1"/>
          <p:nvPr/>
        </p:nvSpPr>
        <p:spPr>
          <a:xfrm>
            <a:off x="70124" y="5537973"/>
            <a:ext cx="18631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Poor regulation</a:t>
            </a:r>
            <a:endParaRPr lang="en-GB"/>
          </a:p>
        </p:txBody>
      </p:sp>
      <p:sp>
        <p:nvSpPr>
          <p:cNvPr id="27" name="TextBox 26">
            <a:extLst>
              <a:ext uri="{FF2B5EF4-FFF2-40B4-BE49-F238E27FC236}">
                <a16:creationId xmlns:a16="http://schemas.microsoft.com/office/drawing/2014/main" id="{9D9A5A0C-F280-ED51-BA23-9233B1204EF1}"/>
              </a:ext>
            </a:extLst>
          </p:cNvPr>
          <p:cNvSpPr txBox="1"/>
          <p:nvPr/>
        </p:nvSpPr>
        <p:spPr>
          <a:xfrm>
            <a:off x="90437" y="3912775"/>
            <a:ext cx="196376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Poor equipment and act of medical supplies</a:t>
            </a:r>
            <a:endParaRPr lang="en-US"/>
          </a:p>
        </p:txBody>
      </p:sp>
    </p:spTree>
    <p:extLst>
      <p:ext uri="{BB962C8B-B14F-4D97-AF65-F5344CB8AC3E}">
        <p14:creationId xmlns:p14="http://schemas.microsoft.com/office/powerpoint/2010/main" val="9091900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970A649-C97D-9669-6BDE-5C51FBDFFCF1}"/>
              </a:ext>
            </a:extLst>
          </p:cNvPr>
          <p:cNvSpPr txBox="1"/>
          <p:nvPr/>
        </p:nvSpPr>
        <p:spPr>
          <a:xfrm>
            <a:off x="293297" y="2180349"/>
            <a:ext cx="8491086"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Reference</a:t>
            </a:r>
          </a:p>
          <a:p>
            <a:r>
              <a:rPr lang="en-GB">
                <a:cs typeface="Calibri"/>
              </a:rPr>
              <a:t>[Adair ,John, Eric]  </a:t>
            </a:r>
          </a:p>
          <a:p>
            <a:r>
              <a:rPr lang="en-GB">
                <a:cs typeface="Calibri"/>
              </a:rPr>
              <a:t>Foundations  of Economic ,Oxford University ,Press, Oxford</a:t>
            </a:r>
          </a:p>
          <a:p>
            <a:r>
              <a:rPr lang="en-GB">
                <a:cs typeface="Calibri"/>
              </a:rPr>
              <a:t>Google Scholar  Staff shortage in the NHS and social care sector</a:t>
            </a:r>
          </a:p>
          <a:p>
            <a:r>
              <a:rPr lang="en-GB">
                <a:cs typeface="Calibri"/>
              </a:rPr>
              <a:t>MC .Gee ,J Thomas,  H and </a:t>
            </a:r>
          </a:p>
          <a:p>
            <a:r>
              <a:rPr lang="en-GB">
                <a:cs typeface="Calibri"/>
              </a:rPr>
              <a:t>Wilson, D,(2010)</a:t>
            </a:r>
            <a:endParaRPr lang="en-GB"/>
          </a:p>
          <a:p>
            <a:r>
              <a:rPr lang="en-GB">
                <a:cs typeface="Calibri"/>
              </a:rPr>
              <a:t>Strategy  Analysis and Practice</a:t>
            </a:r>
          </a:p>
          <a:p>
            <a:r>
              <a:rPr lang="en-GB">
                <a:cs typeface="Calibri"/>
              </a:rPr>
              <a:t>Mc Graw –Hill, Maidenhead</a:t>
            </a:r>
          </a:p>
          <a:p>
            <a:r>
              <a:rPr lang="en-GB">
                <a:cs typeface="Calibri"/>
              </a:rPr>
              <a:t>Strategic Management Journal 31(13)1386-1409</a:t>
            </a:r>
          </a:p>
          <a:p>
            <a:endParaRPr lang="en-GB">
              <a:cs typeface="Calibri"/>
            </a:endParaRPr>
          </a:p>
          <a:p>
            <a:endParaRPr lang="en-GB">
              <a:cs typeface="Calibri"/>
            </a:endParaRPr>
          </a:p>
        </p:txBody>
      </p:sp>
    </p:spTree>
    <p:extLst>
      <p:ext uri="{BB962C8B-B14F-4D97-AF65-F5344CB8AC3E}">
        <p14:creationId xmlns:p14="http://schemas.microsoft.com/office/powerpoint/2010/main" val="253260489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On-screen Show (4:3)</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    Presentation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Daniela-Dumitra Mosu</cp:lastModifiedBy>
  <cp:revision>2</cp:revision>
  <dcterms:created xsi:type="dcterms:W3CDTF">2022-03-17T14:48:49Z</dcterms:created>
  <dcterms:modified xsi:type="dcterms:W3CDTF">2022-12-11T17:20:04Z</dcterms:modified>
</cp:coreProperties>
</file>