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71" r:id="rId4"/>
    <p:sldId id="282" r:id="rId5"/>
    <p:sldId id="257" r:id="rId6"/>
    <p:sldId id="258" r:id="rId7"/>
    <p:sldId id="259" r:id="rId8"/>
    <p:sldId id="285" r:id="rId9"/>
    <p:sldId id="260" r:id="rId10"/>
    <p:sldId id="283" r:id="rId11"/>
    <p:sldId id="269" r:id="rId12"/>
    <p:sldId id="268" r:id="rId13"/>
    <p:sldId id="267" r:id="rId14"/>
    <p:sldId id="266" r:id="rId15"/>
    <p:sldId id="286" r:id="rId16"/>
    <p:sldId id="284" r:id="rId17"/>
    <p:sldId id="287" r:id="rId18"/>
    <p:sldId id="265" r:id="rId19"/>
    <p:sldId id="264" r:id="rId20"/>
    <p:sldId id="263" r:id="rId21"/>
    <p:sldId id="262" r:id="rId22"/>
    <p:sldId id="261" r:id="rId23"/>
    <p:sldId id="273" r:id="rId24"/>
    <p:sldId id="274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AB9D9F-EA8C-450C-8D57-3AFFF75EDA3F}" v="34" dt="2024-05-09T12:20:18.723"/>
    <p1510:client id="{6EA2FD51-B5BB-1471-76A2-D482F64F1B04}" v="820" dt="2024-05-09T13:40:26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hyperlink" Target="https://www.scribbr.co.uk/research-methods/population-versus-sample/" TargetMode="Externa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5" Type="http://schemas.openxmlformats.org/officeDocument/2006/relationships/hyperlink" Target="https://www.scribbr.co.uk/research-methods/population-versus-sample/" TargetMode="External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383364-55EB-44DB-8E66-3AC17EA993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6558507-6106-4895-91EA-88389CA15403}">
      <dgm:prSet/>
      <dgm:spPr/>
      <dgm:t>
        <a:bodyPr/>
        <a:lstStyle/>
        <a:p>
          <a:r>
            <a:rPr lang="en-GB" b="0" i="0"/>
            <a:t>Your research design should clearly define who or what your research will focus on, and how you’ll go about choosing your participants or subjects.</a:t>
          </a:r>
          <a:endParaRPr lang="en-US"/>
        </a:p>
      </dgm:t>
    </dgm:pt>
    <dgm:pt modelId="{4DFECFB0-5224-4767-8BB5-89FB2BF05E97}" type="parTrans" cxnId="{79F619CB-C0F2-4BC6-9B28-F78C348B6AF3}">
      <dgm:prSet/>
      <dgm:spPr/>
      <dgm:t>
        <a:bodyPr/>
        <a:lstStyle/>
        <a:p>
          <a:endParaRPr lang="en-US"/>
        </a:p>
      </dgm:t>
    </dgm:pt>
    <dgm:pt modelId="{9322664F-5CCD-4B57-93CE-51B5D98F62A7}" type="sibTrans" cxnId="{79F619CB-C0F2-4BC6-9B28-F78C348B6AF3}">
      <dgm:prSet/>
      <dgm:spPr/>
      <dgm:t>
        <a:bodyPr/>
        <a:lstStyle/>
        <a:p>
          <a:endParaRPr lang="en-US"/>
        </a:p>
      </dgm:t>
    </dgm:pt>
    <dgm:pt modelId="{F5DA0C5F-9380-4960-BE69-2089374759AD}">
      <dgm:prSet/>
      <dgm:spPr/>
      <dgm:t>
        <a:bodyPr/>
        <a:lstStyle/>
        <a:p>
          <a:r>
            <a:rPr lang="en-GB" b="0" i="0"/>
            <a:t>In research, a</a:t>
          </a:r>
          <a:r>
            <a:rPr lang="en-GB" b="1" i="0">
              <a:solidFill>
                <a:srgbClr val="467886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 </a:t>
          </a:r>
          <a:r>
            <a:rPr lang="en-GB" b="1" i="0">
              <a:solidFill>
                <a:schemeClr val="tx2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population</a:t>
          </a:r>
          <a:r>
            <a:rPr lang="en-GB" b="0" i="0">
              <a:solidFill>
                <a:schemeClr val="tx2"/>
              </a:solidFill>
            </a:rPr>
            <a:t> </a:t>
          </a:r>
          <a:r>
            <a:rPr lang="en-GB" b="0" i="0"/>
            <a:t>is the entire group that you want to draw conclusions about, while a </a:t>
          </a:r>
          <a:r>
            <a:rPr lang="en-GB" b="1" i="0"/>
            <a:t>sample</a:t>
          </a:r>
          <a:r>
            <a:rPr lang="en-GB" b="0" i="0"/>
            <a:t> is the smaller group of individuals you’ll actually collect data from.</a:t>
          </a:r>
          <a:endParaRPr lang="en-US"/>
        </a:p>
      </dgm:t>
    </dgm:pt>
    <dgm:pt modelId="{42FED826-A22E-4CB0-98E1-5713886E0814}" type="parTrans" cxnId="{6CF27B62-5B0F-42F5-8D22-06DCA91BFFDA}">
      <dgm:prSet/>
      <dgm:spPr/>
      <dgm:t>
        <a:bodyPr/>
        <a:lstStyle/>
        <a:p>
          <a:endParaRPr lang="en-US"/>
        </a:p>
      </dgm:t>
    </dgm:pt>
    <dgm:pt modelId="{32F0891C-28F3-4661-A145-8F7493308E9F}" type="sibTrans" cxnId="{6CF27B62-5B0F-42F5-8D22-06DCA91BFFDA}">
      <dgm:prSet/>
      <dgm:spPr/>
      <dgm:t>
        <a:bodyPr/>
        <a:lstStyle/>
        <a:p>
          <a:endParaRPr lang="en-US"/>
        </a:p>
      </dgm:t>
    </dgm:pt>
    <dgm:pt modelId="{C0A82858-3D86-41E8-A359-B7EE3845E586}" type="pres">
      <dgm:prSet presAssocID="{60383364-55EB-44DB-8E66-3AC17EA993AF}" presName="root" presStyleCnt="0">
        <dgm:presLayoutVars>
          <dgm:dir/>
          <dgm:resizeHandles val="exact"/>
        </dgm:presLayoutVars>
      </dgm:prSet>
      <dgm:spPr/>
    </dgm:pt>
    <dgm:pt modelId="{95BE6606-2844-4EA4-87B5-AC3FEC0479F4}" type="pres">
      <dgm:prSet presAssocID="{26558507-6106-4895-91EA-88389CA15403}" presName="compNode" presStyleCnt="0"/>
      <dgm:spPr/>
    </dgm:pt>
    <dgm:pt modelId="{6DE4FA91-3C3E-48BD-B817-66D847B74929}" type="pres">
      <dgm:prSet presAssocID="{26558507-6106-4895-91EA-88389CA15403}" presName="bgRect" presStyleLbl="bgShp" presStyleIdx="0" presStyleCnt="2"/>
      <dgm:spPr/>
    </dgm:pt>
    <dgm:pt modelId="{C7139C9F-4FA5-4BD8-A8F2-97D7F19F556B}" type="pres">
      <dgm:prSet presAssocID="{26558507-6106-4895-91EA-88389CA15403}" presName="iconRect" presStyleLbl="node1" presStyleIdx="0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BF16EEB-6389-433B-9A5A-E3422341B92F}" type="pres">
      <dgm:prSet presAssocID="{26558507-6106-4895-91EA-88389CA15403}" presName="spaceRect" presStyleCnt="0"/>
      <dgm:spPr/>
    </dgm:pt>
    <dgm:pt modelId="{661187BE-1312-4694-BF96-C3B7B0980BB7}" type="pres">
      <dgm:prSet presAssocID="{26558507-6106-4895-91EA-88389CA15403}" presName="parTx" presStyleLbl="revTx" presStyleIdx="0" presStyleCnt="2">
        <dgm:presLayoutVars>
          <dgm:chMax val="0"/>
          <dgm:chPref val="0"/>
        </dgm:presLayoutVars>
      </dgm:prSet>
      <dgm:spPr/>
    </dgm:pt>
    <dgm:pt modelId="{86DCFB8D-298F-4ADD-89E9-7EBBB73E7C3C}" type="pres">
      <dgm:prSet presAssocID="{9322664F-5CCD-4B57-93CE-51B5D98F62A7}" presName="sibTrans" presStyleCnt="0"/>
      <dgm:spPr/>
    </dgm:pt>
    <dgm:pt modelId="{83B2EFB4-2A9C-4700-A425-8F7F200CA08A}" type="pres">
      <dgm:prSet presAssocID="{F5DA0C5F-9380-4960-BE69-2089374759AD}" presName="compNode" presStyleCnt="0"/>
      <dgm:spPr/>
    </dgm:pt>
    <dgm:pt modelId="{77396A67-D9C6-432C-BD12-176139E138E6}" type="pres">
      <dgm:prSet presAssocID="{F5DA0C5F-9380-4960-BE69-2089374759AD}" presName="bgRect" presStyleLbl="bgShp" presStyleIdx="1" presStyleCnt="2"/>
      <dgm:spPr/>
    </dgm:pt>
    <dgm:pt modelId="{0F00F2E1-8EEA-41D0-9FF1-138BCB9B2CA9}" type="pres">
      <dgm:prSet presAssocID="{F5DA0C5F-9380-4960-BE69-2089374759AD}" presName="iconRect" presStyleLbl="node1" presStyleIdx="1" presStyleCnt="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5187CE6-F179-4C3D-A026-92B398602A48}" type="pres">
      <dgm:prSet presAssocID="{F5DA0C5F-9380-4960-BE69-2089374759AD}" presName="spaceRect" presStyleCnt="0"/>
      <dgm:spPr/>
    </dgm:pt>
    <dgm:pt modelId="{71104D4B-DD6E-4EF4-9B00-ABABAACBADBA}" type="pres">
      <dgm:prSet presAssocID="{F5DA0C5F-9380-4960-BE69-2089374759A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666CF27-6F93-4042-AF11-78B56F20D192}" type="presOf" srcId="{26558507-6106-4895-91EA-88389CA15403}" destId="{661187BE-1312-4694-BF96-C3B7B0980BB7}" srcOrd="0" destOrd="0" presId="urn:microsoft.com/office/officeart/2018/2/layout/IconVerticalSolidList"/>
    <dgm:cxn modelId="{6CF27B62-5B0F-42F5-8D22-06DCA91BFFDA}" srcId="{60383364-55EB-44DB-8E66-3AC17EA993AF}" destId="{F5DA0C5F-9380-4960-BE69-2089374759AD}" srcOrd="1" destOrd="0" parTransId="{42FED826-A22E-4CB0-98E1-5713886E0814}" sibTransId="{32F0891C-28F3-4661-A145-8F7493308E9F}"/>
    <dgm:cxn modelId="{6B18D159-799E-423C-A52F-E673DE42CD3D}" type="presOf" srcId="{F5DA0C5F-9380-4960-BE69-2089374759AD}" destId="{71104D4B-DD6E-4EF4-9B00-ABABAACBADBA}" srcOrd="0" destOrd="0" presId="urn:microsoft.com/office/officeart/2018/2/layout/IconVerticalSolidList"/>
    <dgm:cxn modelId="{B52272AE-C2A5-4F4C-A919-683DB34ABA31}" type="presOf" srcId="{60383364-55EB-44DB-8E66-3AC17EA993AF}" destId="{C0A82858-3D86-41E8-A359-B7EE3845E586}" srcOrd="0" destOrd="0" presId="urn:microsoft.com/office/officeart/2018/2/layout/IconVerticalSolidList"/>
    <dgm:cxn modelId="{79F619CB-C0F2-4BC6-9B28-F78C348B6AF3}" srcId="{60383364-55EB-44DB-8E66-3AC17EA993AF}" destId="{26558507-6106-4895-91EA-88389CA15403}" srcOrd="0" destOrd="0" parTransId="{4DFECFB0-5224-4767-8BB5-89FB2BF05E97}" sibTransId="{9322664F-5CCD-4B57-93CE-51B5D98F62A7}"/>
    <dgm:cxn modelId="{FB39A2F0-DD89-4FDD-841C-D121FC7C9BA2}" type="presParOf" srcId="{C0A82858-3D86-41E8-A359-B7EE3845E586}" destId="{95BE6606-2844-4EA4-87B5-AC3FEC0479F4}" srcOrd="0" destOrd="0" presId="urn:microsoft.com/office/officeart/2018/2/layout/IconVerticalSolidList"/>
    <dgm:cxn modelId="{2892DB0B-457F-4217-A464-9D6D5A355937}" type="presParOf" srcId="{95BE6606-2844-4EA4-87B5-AC3FEC0479F4}" destId="{6DE4FA91-3C3E-48BD-B817-66D847B74929}" srcOrd="0" destOrd="0" presId="urn:microsoft.com/office/officeart/2018/2/layout/IconVerticalSolidList"/>
    <dgm:cxn modelId="{068CF7EC-7B58-4270-8392-94EFEFA0BDCF}" type="presParOf" srcId="{95BE6606-2844-4EA4-87B5-AC3FEC0479F4}" destId="{C7139C9F-4FA5-4BD8-A8F2-97D7F19F556B}" srcOrd="1" destOrd="0" presId="urn:microsoft.com/office/officeart/2018/2/layout/IconVerticalSolidList"/>
    <dgm:cxn modelId="{379F0B56-ECC5-4043-8D2A-57B83262D7E6}" type="presParOf" srcId="{95BE6606-2844-4EA4-87B5-AC3FEC0479F4}" destId="{6BF16EEB-6389-433B-9A5A-E3422341B92F}" srcOrd="2" destOrd="0" presId="urn:microsoft.com/office/officeart/2018/2/layout/IconVerticalSolidList"/>
    <dgm:cxn modelId="{FD12083F-68ED-49F1-B81E-58835E1E0844}" type="presParOf" srcId="{95BE6606-2844-4EA4-87B5-AC3FEC0479F4}" destId="{661187BE-1312-4694-BF96-C3B7B0980BB7}" srcOrd="3" destOrd="0" presId="urn:microsoft.com/office/officeart/2018/2/layout/IconVerticalSolidList"/>
    <dgm:cxn modelId="{1DAD9FF2-D8C6-4766-B953-9964346D4BAC}" type="presParOf" srcId="{C0A82858-3D86-41E8-A359-B7EE3845E586}" destId="{86DCFB8D-298F-4ADD-89E9-7EBBB73E7C3C}" srcOrd="1" destOrd="0" presId="urn:microsoft.com/office/officeart/2018/2/layout/IconVerticalSolidList"/>
    <dgm:cxn modelId="{E3979991-547A-47B7-8D5F-D14CCAFD88E4}" type="presParOf" srcId="{C0A82858-3D86-41E8-A359-B7EE3845E586}" destId="{83B2EFB4-2A9C-4700-A425-8F7F200CA08A}" srcOrd="2" destOrd="0" presId="urn:microsoft.com/office/officeart/2018/2/layout/IconVerticalSolidList"/>
    <dgm:cxn modelId="{D7F4FB22-47C5-4196-BB5E-D1D1C6EE2327}" type="presParOf" srcId="{83B2EFB4-2A9C-4700-A425-8F7F200CA08A}" destId="{77396A67-D9C6-432C-BD12-176139E138E6}" srcOrd="0" destOrd="0" presId="urn:microsoft.com/office/officeart/2018/2/layout/IconVerticalSolidList"/>
    <dgm:cxn modelId="{49BD7598-40B2-4299-9181-1FE5259DA407}" type="presParOf" srcId="{83B2EFB4-2A9C-4700-A425-8F7F200CA08A}" destId="{0F00F2E1-8EEA-41D0-9FF1-138BCB9B2CA9}" srcOrd="1" destOrd="0" presId="urn:microsoft.com/office/officeart/2018/2/layout/IconVerticalSolidList"/>
    <dgm:cxn modelId="{2CD8CC69-4B05-490E-B8D5-F349B8AECF5E}" type="presParOf" srcId="{83B2EFB4-2A9C-4700-A425-8F7F200CA08A}" destId="{75187CE6-F179-4C3D-A026-92B398602A48}" srcOrd="2" destOrd="0" presId="urn:microsoft.com/office/officeart/2018/2/layout/IconVerticalSolidList"/>
    <dgm:cxn modelId="{2F883543-95B2-4E68-92DE-487EAF60C08E}" type="presParOf" srcId="{83B2EFB4-2A9C-4700-A425-8F7F200CA08A}" destId="{71104D4B-DD6E-4EF4-9B00-ABABAACBAD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0526E3-0A52-4F0D-A814-1A1A0F9688C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4BFB29-F8AB-4C94-A017-632878948B9A}">
      <dgm:prSet/>
      <dgm:spPr/>
      <dgm:t>
        <a:bodyPr/>
        <a:lstStyle/>
        <a:p>
          <a:r>
            <a:rPr lang="en-GB"/>
            <a:t>If you’re studying the effectiveness of online teaching in the UK, it would be very difficult to get a sample that’s representative of all secondary school students in the country.</a:t>
          </a:r>
          <a:endParaRPr lang="en-US"/>
        </a:p>
      </dgm:t>
    </dgm:pt>
    <dgm:pt modelId="{9DBD934E-5264-4AFB-8853-FD91EEB98653}" type="parTrans" cxnId="{0F0DF8A1-0E48-40F5-9A94-A79B31F283D7}">
      <dgm:prSet/>
      <dgm:spPr/>
      <dgm:t>
        <a:bodyPr/>
        <a:lstStyle/>
        <a:p>
          <a:endParaRPr lang="en-US"/>
        </a:p>
      </dgm:t>
    </dgm:pt>
    <dgm:pt modelId="{5722EC43-5F89-4CBC-8AAE-A1DC967E856D}" type="sibTrans" cxnId="{0F0DF8A1-0E48-40F5-9A94-A79B31F283D7}">
      <dgm:prSet/>
      <dgm:spPr/>
      <dgm:t>
        <a:bodyPr/>
        <a:lstStyle/>
        <a:p>
          <a:endParaRPr lang="en-US"/>
        </a:p>
      </dgm:t>
    </dgm:pt>
    <dgm:pt modelId="{9DD4C5C0-63EF-4532-AF27-A7D7A33291A9}">
      <dgm:prSet/>
      <dgm:spPr/>
      <dgm:t>
        <a:bodyPr/>
        <a:lstStyle/>
        <a:p>
          <a:r>
            <a:rPr lang="en-GB"/>
            <a:t>To make the research more manageable, and to draw more precise conclusions, you could focus on a narrower population – for example, University undergraduate students in low-income areas of London.</a:t>
          </a:r>
          <a:endParaRPr lang="en-US"/>
        </a:p>
      </dgm:t>
    </dgm:pt>
    <dgm:pt modelId="{A3468FB2-336A-4B97-960A-A715F483D5F3}" type="parTrans" cxnId="{32E99119-87BD-4CD3-9DDB-448A6F5BC830}">
      <dgm:prSet/>
      <dgm:spPr/>
      <dgm:t>
        <a:bodyPr/>
        <a:lstStyle/>
        <a:p>
          <a:endParaRPr lang="en-US"/>
        </a:p>
      </dgm:t>
    </dgm:pt>
    <dgm:pt modelId="{CE2A9DC8-154F-4FD8-B894-382254751175}" type="sibTrans" cxnId="{32E99119-87BD-4CD3-9DDB-448A6F5BC830}">
      <dgm:prSet/>
      <dgm:spPr/>
      <dgm:t>
        <a:bodyPr/>
        <a:lstStyle/>
        <a:p>
          <a:endParaRPr lang="en-US"/>
        </a:p>
      </dgm:t>
    </dgm:pt>
    <dgm:pt modelId="{B9218147-3F15-4D7C-8AC8-733F50826524}" type="pres">
      <dgm:prSet presAssocID="{250526E3-0A52-4F0D-A814-1A1A0F9688C0}" presName="linear" presStyleCnt="0">
        <dgm:presLayoutVars>
          <dgm:animLvl val="lvl"/>
          <dgm:resizeHandles val="exact"/>
        </dgm:presLayoutVars>
      </dgm:prSet>
      <dgm:spPr/>
    </dgm:pt>
    <dgm:pt modelId="{EDC131E7-145D-43AA-852B-03A78256320E}" type="pres">
      <dgm:prSet presAssocID="{474BFB29-F8AB-4C94-A017-632878948B9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6C44EC9-A1FF-4FDA-A5CB-B850E5FDDE6A}" type="pres">
      <dgm:prSet presAssocID="{5722EC43-5F89-4CBC-8AAE-A1DC967E856D}" presName="spacer" presStyleCnt="0"/>
      <dgm:spPr/>
    </dgm:pt>
    <dgm:pt modelId="{2BA08E79-6495-4E56-9549-E9E9D0DBB9A1}" type="pres">
      <dgm:prSet presAssocID="{9DD4C5C0-63EF-4532-AF27-A7D7A33291A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E99119-87BD-4CD3-9DDB-448A6F5BC830}" srcId="{250526E3-0A52-4F0D-A814-1A1A0F9688C0}" destId="{9DD4C5C0-63EF-4532-AF27-A7D7A33291A9}" srcOrd="1" destOrd="0" parTransId="{A3468FB2-336A-4B97-960A-A715F483D5F3}" sibTransId="{CE2A9DC8-154F-4FD8-B894-382254751175}"/>
    <dgm:cxn modelId="{0105D62B-BCFE-4D0B-A8CA-2018BE029718}" type="presOf" srcId="{250526E3-0A52-4F0D-A814-1A1A0F9688C0}" destId="{B9218147-3F15-4D7C-8AC8-733F50826524}" srcOrd="0" destOrd="0" presId="urn:microsoft.com/office/officeart/2005/8/layout/vList2"/>
    <dgm:cxn modelId="{0F0DF8A1-0E48-40F5-9A94-A79B31F283D7}" srcId="{250526E3-0A52-4F0D-A814-1A1A0F9688C0}" destId="{474BFB29-F8AB-4C94-A017-632878948B9A}" srcOrd="0" destOrd="0" parTransId="{9DBD934E-5264-4AFB-8853-FD91EEB98653}" sibTransId="{5722EC43-5F89-4CBC-8AAE-A1DC967E856D}"/>
    <dgm:cxn modelId="{3E9BA7BD-8F00-4814-8F98-E01563A2F88A}" type="presOf" srcId="{474BFB29-F8AB-4C94-A017-632878948B9A}" destId="{EDC131E7-145D-43AA-852B-03A78256320E}" srcOrd="0" destOrd="0" presId="urn:microsoft.com/office/officeart/2005/8/layout/vList2"/>
    <dgm:cxn modelId="{6E5319DA-DF43-4387-B5D6-80C85BBA3589}" type="presOf" srcId="{9DD4C5C0-63EF-4532-AF27-A7D7A33291A9}" destId="{2BA08E79-6495-4E56-9549-E9E9D0DBB9A1}" srcOrd="0" destOrd="0" presId="urn:microsoft.com/office/officeart/2005/8/layout/vList2"/>
    <dgm:cxn modelId="{7C2E4CD8-98FE-44A1-B01C-C221AEE8A07B}" type="presParOf" srcId="{B9218147-3F15-4D7C-8AC8-733F50826524}" destId="{EDC131E7-145D-43AA-852B-03A78256320E}" srcOrd="0" destOrd="0" presId="urn:microsoft.com/office/officeart/2005/8/layout/vList2"/>
    <dgm:cxn modelId="{F2F8C220-3429-475A-8044-C2741C1676E2}" type="presParOf" srcId="{B9218147-3F15-4D7C-8AC8-733F50826524}" destId="{F6C44EC9-A1FF-4FDA-A5CB-B850E5FDDE6A}" srcOrd="1" destOrd="0" presId="urn:microsoft.com/office/officeart/2005/8/layout/vList2"/>
    <dgm:cxn modelId="{987F5FC2-268C-41CC-A866-7D7D8EE6B1C4}" type="presParOf" srcId="{B9218147-3F15-4D7C-8AC8-733F50826524}" destId="{2BA08E79-6495-4E56-9549-E9E9D0DBB9A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8CFA36-396E-4DE9-AE10-E554475B6151}" type="doc">
      <dgm:prSet loTypeId="urn:microsoft.com/office/officeart/2018/2/layout/IconVerticalSolidList" loCatId="icon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731581D-21E1-45A2-BD5D-177F1AB3AC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Sample is selected using random methods</a:t>
          </a:r>
          <a:endParaRPr lang="en-US"/>
        </a:p>
      </dgm:t>
    </dgm:pt>
    <dgm:pt modelId="{686DEDD9-5A48-46B8-B6F3-086743262696}" type="parTrans" cxnId="{6B436727-3582-4466-A3D4-CD4FC88BADC8}">
      <dgm:prSet/>
      <dgm:spPr/>
      <dgm:t>
        <a:bodyPr/>
        <a:lstStyle/>
        <a:p>
          <a:endParaRPr lang="en-US"/>
        </a:p>
      </dgm:t>
    </dgm:pt>
    <dgm:pt modelId="{18223DAC-6568-47A0-A91F-E25C91812E51}" type="sibTrans" cxnId="{6B436727-3582-4466-A3D4-CD4FC88BADC8}">
      <dgm:prSet/>
      <dgm:spPr/>
      <dgm:t>
        <a:bodyPr/>
        <a:lstStyle/>
        <a:p>
          <a:endParaRPr lang="en-US"/>
        </a:p>
      </dgm:t>
    </dgm:pt>
    <dgm:pt modelId="{5F018B13-AAEF-4C14-970D-603BC7BB2E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Mainly used in quantitative research</a:t>
          </a:r>
          <a:endParaRPr lang="en-US"/>
        </a:p>
      </dgm:t>
    </dgm:pt>
    <dgm:pt modelId="{E1582123-496C-469D-87A3-1EE69ACB48B0}" type="parTrans" cxnId="{BBD8C5BC-FCBA-4D07-B4BD-DDEA85F3597B}">
      <dgm:prSet/>
      <dgm:spPr/>
      <dgm:t>
        <a:bodyPr/>
        <a:lstStyle/>
        <a:p>
          <a:endParaRPr lang="en-US"/>
        </a:p>
      </dgm:t>
    </dgm:pt>
    <dgm:pt modelId="{D31FB93F-4C40-4308-B5E7-EF13338562BE}" type="sibTrans" cxnId="{BBD8C5BC-FCBA-4D07-B4BD-DDEA85F3597B}">
      <dgm:prSet/>
      <dgm:spPr/>
      <dgm:t>
        <a:bodyPr/>
        <a:lstStyle/>
        <a:p>
          <a:endParaRPr lang="en-US"/>
        </a:p>
      </dgm:t>
    </dgm:pt>
    <dgm:pt modelId="{A26ED2B6-41C3-48B5-9419-E047B74007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Allows you to make strong statistical inferences about the population</a:t>
          </a:r>
          <a:endParaRPr lang="en-US"/>
        </a:p>
      </dgm:t>
    </dgm:pt>
    <dgm:pt modelId="{C116D6D5-098E-42F1-BE58-EDEDBC3BA719}" type="parTrans" cxnId="{CDD1F129-D0B1-4949-BB9D-B985857B9EF9}">
      <dgm:prSet/>
      <dgm:spPr/>
      <dgm:t>
        <a:bodyPr/>
        <a:lstStyle/>
        <a:p>
          <a:endParaRPr lang="en-US"/>
        </a:p>
      </dgm:t>
    </dgm:pt>
    <dgm:pt modelId="{A88FC920-6E08-4E9A-82BB-02E12FB5D139}" type="sibTrans" cxnId="{CDD1F129-D0B1-4949-BB9D-B985857B9EF9}">
      <dgm:prSet/>
      <dgm:spPr/>
      <dgm:t>
        <a:bodyPr/>
        <a:lstStyle/>
        <a:p>
          <a:endParaRPr lang="en-US"/>
        </a:p>
      </dgm:t>
    </dgm:pt>
    <dgm:pt modelId="{A76B15BE-777B-4B0C-AB87-E560B85A7B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Probability sampling is the most statistically valid option, but it’s often difficult to achieve unless you’re dealing with a very small and accessible population.</a:t>
          </a:r>
          <a:endParaRPr lang="en-US"/>
        </a:p>
      </dgm:t>
    </dgm:pt>
    <dgm:pt modelId="{19EB3E43-5133-4A2D-9B20-154C717602B0}" type="parTrans" cxnId="{AE71197C-CFD9-4075-824E-28D702C1C9AB}">
      <dgm:prSet/>
      <dgm:spPr/>
      <dgm:t>
        <a:bodyPr/>
        <a:lstStyle/>
        <a:p>
          <a:endParaRPr lang="en-US"/>
        </a:p>
      </dgm:t>
    </dgm:pt>
    <dgm:pt modelId="{4315E374-2385-458C-882F-7E8F3DB6A6E2}" type="sibTrans" cxnId="{AE71197C-CFD9-4075-824E-28D702C1C9AB}">
      <dgm:prSet/>
      <dgm:spPr/>
      <dgm:t>
        <a:bodyPr/>
        <a:lstStyle/>
        <a:p>
          <a:endParaRPr lang="en-US"/>
        </a:p>
      </dgm:t>
    </dgm:pt>
    <dgm:pt modelId="{CEC7B5DF-C5A5-4606-8348-41DBC325797B}" type="pres">
      <dgm:prSet presAssocID="{118CFA36-396E-4DE9-AE10-E554475B6151}" presName="root" presStyleCnt="0">
        <dgm:presLayoutVars>
          <dgm:dir/>
          <dgm:resizeHandles val="exact"/>
        </dgm:presLayoutVars>
      </dgm:prSet>
      <dgm:spPr/>
    </dgm:pt>
    <dgm:pt modelId="{358BD793-1154-4490-A7BE-1385FC9C7095}" type="pres">
      <dgm:prSet presAssocID="{E731581D-21E1-45A2-BD5D-177F1AB3ACD9}" presName="compNode" presStyleCnt="0"/>
      <dgm:spPr/>
    </dgm:pt>
    <dgm:pt modelId="{D25A75BE-64D0-4266-BDEA-F1D17F130041}" type="pres">
      <dgm:prSet presAssocID="{E731581D-21E1-45A2-BD5D-177F1AB3ACD9}" presName="bgRect" presStyleLbl="bgShp" presStyleIdx="0" presStyleCnt="4"/>
      <dgm:spPr/>
    </dgm:pt>
    <dgm:pt modelId="{18DCDBD4-9ECB-4E4B-9D2F-C329F25548DF}" type="pres">
      <dgm:prSet presAssocID="{E731581D-21E1-45A2-BD5D-177F1AB3ACD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2F0C7C8-C73C-4CCE-8C36-22747405DDC0}" type="pres">
      <dgm:prSet presAssocID="{E731581D-21E1-45A2-BD5D-177F1AB3ACD9}" presName="spaceRect" presStyleCnt="0"/>
      <dgm:spPr/>
    </dgm:pt>
    <dgm:pt modelId="{0BF4C4B0-0865-45C4-886D-E639054655E3}" type="pres">
      <dgm:prSet presAssocID="{E731581D-21E1-45A2-BD5D-177F1AB3ACD9}" presName="parTx" presStyleLbl="revTx" presStyleIdx="0" presStyleCnt="4">
        <dgm:presLayoutVars>
          <dgm:chMax val="0"/>
          <dgm:chPref val="0"/>
        </dgm:presLayoutVars>
      </dgm:prSet>
      <dgm:spPr/>
    </dgm:pt>
    <dgm:pt modelId="{CFC2F324-E2B7-4817-92FC-20C07B5C07D1}" type="pres">
      <dgm:prSet presAssocID="{18223DAC-6568-47A0-A91F-E25C91812E51}" presName="sibTrans" presStyleCnt="0"/>
      <dgm:spPr/>
    </dgm:pt>
    <dgm:pt modelId="{4DB38A20-0CFB-4A90-B242-11C3009FB931}" type="pres">
      <dgm:prSet presAssocID="{5F018B13-AAEF-4C14-970D-603BC7BB2E6F}" presName="compNode" presStyleCnt="0"/>
      <dgm:spPr/>
    </dgm:pt>
    <dgm:pt modelId="{3EE073D9-0DF9-41C9-ACE3-A5CE596103D0}" type="pres">
      <dgm:prSet presAssocID="{5F018B13-AAEF-4C14-970D-603BC7BB2E6F}" presName="bgRect" presStyleLbl="bgShp" presStyleIdx="1" presStyleCnt="4"/>
      <dgm:spPr/>
    </dgm:pt>
    <dgm:pt modelId="{4BF36C2B-3237-40D4-AC68-870B82FA4999}" type="pres">
      <dgm:prSet presAssocID="{5F018B13-AAEF-4C14-970D-603BC7BB2E6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D8BB066-C0FF-43CD-8D9A-CDA2B506A9F3}" type="pres">
      <dgm:prSet presAssocID="{5F018B13-AAEF-4C14-970D-603BC7BB2E6F}" presName="spaceRect" presStyleCnt="0"/>
      <dgm:spPr/>
    </dgm:pt>
    <dgm:pt modelId="{1BD5CE2B-DED1-4818-ABD4-117B41A4AFA0}" type="pres">
      <dgm:prSet presAssocID="{5F018B13-AAEF-4C14-970D-603BC7BB2E6F}" presName="parTx" presStyleLbl="revTx" presStyleIdx="1" presStyleCnt="4">
        <dgm:presLayoutVars>
          <dgm:chMax val="0"/>
          <dgm:chPref val="0"/>
        </dgm:presLayoutVars>
      </dgm:prSet>
      <dgm:spPr/>
    </dgm:pt>
    <dgm:pt modelId="{C1787442-2E57-44EA-A4C2-360D2BB7E824}" type="pres">
      <dgm:prSet presAssocID="{D31FB93F-4C40-4308-B5E7-EF13338562BE}" presName="sibTrans" presStyleCnt="0"/>
      <dgm:spPr/>
    </dgm:pt>
    <dgm:pt modelId="{AFC3F429-BCBA-4455-84D2-74EFA2B58250}" type="pres">
      <dgm:prSet presAssocID="{A26ED2B6-41C3-48B5-9419-E047B740076E}" presName="compNode" presStyleCnt="0"/>
      <dgm:spPr/>
    </dgm:pt>
    <dgm:pt modelId="{CF95F9A8-973E-4E89-81DD-777BFB375A9E}" type="pres">
      <dgm:prSet presAssocID="{A26ED2B6-41C3-48B5-9419-E047B740076E}" presName="bgRect" presStyleLbl="bgShp" presStyleIdx="2" presStyleCnt="4"/>
      <dgm:spPr/>
    </dgm:pt>
    <dgm:pt modelId="{0952D3BD-A047-4DB7-997A-C5143A3321BD}" type="pres">
      <dgm:prSet presAssocID="{A26ED2B6-41C3-48B5-9419-E047B74007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2E36DF5-7F2B-4B5A-B634-61754356F350}" type="pres">
      <dgm:prSet presAssocID="{A26ED2B6-41C3-48B5-9419-E047B740076E}" presName="spaceRect" presStyleCnt="0"/>
      <dgm:spPr/>
    </dgm:pt>
    <dgm:pt modelId="{6F509258-EC4E-418A-895E-095E6E048CD4}" type="pres">
      <dgm:prSet presAssocID="{A26ED2B6-41C3-48B5-9419-E047B740076E}" presName="parTx" presStyleLbl="revTx" presStyleIdx="2" presStyleCnt="4">
        <dgm:presLayoutVars>
          <dgm:chMax val="0"/>
          <dgm:chPref val="0"/>
        </dgm:presLayoutVars>
      </dgm:prSet>
      <dgm:spPr/>
    </dgm:pt>
    <dgm:pt modelId="{E53DEDCB-B1FD-4184-A121-42BEF51D2133}" type="pres">
      <dgm:prSet presAssocID="{A88FC920-6E08-4E9A-82BB-02E12FB5D139}" presName="sibTrans" presStyleCnt="0"/>
      <dgm:spPr/>
    </dgm:pt>
    <dgm:pt modelId="{CC59B93E-0D5D-41FD-8D00-0E9AB6AA478A}" type="pres">
      <dgm:prSet presAssocID="{A76B15BE-777B-4B0C-AB87-E560B85A7B5C}" presName="compNode" presStyleCnt="0"/>
      <dgm:spPr/>
    </dgm:pt>
    <dgm:pt modelId="{975498B9-FBE6-40EE-B273-8A127A207F37}" type="pres">
      <dgm:prSet presAssocID="{A76B15BE-777B-4B0C-AB87-E560B85A7B5C}" presName="bgRect" presStyleLbl="bgShp" presStyleIdx="3" presStyleCnt="4"/>
      <dgm:spPr/>
    </dgm:pt>
    <dgm:pt modelId="{7F3F501C-B28A-411A-B1D3-F39B48B2BB86}" type="pres">
      <dgm:prSet presAssocID="{A76B15BE-777B-4B0C-AB87-E560B85A7B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7C159E6-476A-4EB2-8221-652F3AF0FD4A}" type="pres">
      <dgm:prSet presAssocID="{A76B15BE-777B-4B0C-AB87-E560B85A7B5C}" presName="spaceRect" presStyleCnt="0"/>
      <dgm:spPr/>
    </dgm:pt>
    <dgm:pt modelId="{A0BA8E58-299A-46F9-B907-3BBF899FAFB6}" type="pres">
      <dgm:prSet presAssocID="{A76B15BE-777B-4B0C-AB87-E560B85A7B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B436727-3582-4466-A3D4-CD4FC88BADC8}" srcId="{118CFA36-396E-4DE9-AE10-E554475B6151}" destId="{E731581D-21E1-45A2-BD5D-177F1AB3ACD9}" srcOrd="0" destOrd="0" parTransId="{686DEDD9-5A48-46B8-B6F3-086743262696}" sibTransId="{18223DAC-6568-47A0-A91F-E25C91812E51}"/>
    <dgm:cxn modelId="{CDD1F129-D0B1-4949-BB9D-B985857B9EF9}" srcId="{118CFA36-396E-4DE9-AE10-E554475B6151}" destId="{A26ED2B6-41C3-48B5-9419-E047B740076E}" srcOrd="2" destOrd="0" parTransId="{C116D6D5-098E-42F1-BE58-EDEDBC3BA719}" sibTransId="{A88FC920-6E08-4E9A-82BB-02E12FB5D139}"/>
    <dgm:cxn modelId="{729E9F44-0647-447D-9B3D-A5D86510005B}" type="presOf" srcId="{118CFA36-396E-4DE9-AE10-E554475B6151}" destId="{CEC7B5DF-C5A5-4606-8348-41DBC325797B}" srcOrd="0" destOrd="0" presId="urn:microsoft.com/office/officeart/2018/2/layout/IconVerticalSolidList"/>
    <dgm:cxn modelId="{AE71197C-CFD9-4075-824E-28D702C1C9AB}" srcId="{118CFA36-396E-4DE9-AE10-E554475B6151}" destId="{A76B15BE-777B-4B0C-AB87-E560B85A7B5C}" srcOrd="3" destOrd="0" parTransId="{19EB3E43-5133-4A2D-9B20-154C717602B0}" sibTransId="{4315E374-2385-458C-882F-7E8F3DB6A6E2}"/>
    <dgm:cxn modelId="{0B718386-4FF8-44CD-A845-56078A73C92A}" type="presOf" srcId="{A26ED2B6-41C3-48B5-9419-E047B740076E}" destId="{6F509258-EC4E-418A-895E-095E6E048CD4}" srcOrd="0" destOrd="0" presId="urn:microsoft.com/office/officeart/2018/2/layout/IconVerticalSolidList"/>
    <dgm:cxn modelId="{BBD8C5BC-FCBA-4D07-B4BD-DDEA85F3597B}" srcId="{118CFA36-396E-4DE9-AE10-E554475B6151}" destId="{5F018B13-AAEF-4C14-970D-603BC7BB2E6F}" srcOrd="1" destOrd="0" parTransId="{E1582123-496C-469D-87A3-1EE69ACB48B0}" sibTransId="{D31FB93F-4C40-4308-B5E7-EF13338562BE}"/>
    <dgm:cxn modelId="{DC2595EC-B335-4C9D-9937-F8DEA250AE37}" type="presOf" srcId="{5F018B13-AAEF-4C14-970D-603BC7BB2E6F}" destId="{1BD5CE2B-DED1-4818-ABD4-117B41A4AFA0}" srcOrd="0" destOrd="0" presId="urn:microsoft.com/office/officeart/2018/2/layout/IconVerticalSolidList"/>
    <dgm:cxn modelId="{CEF37FF4-35B8-428B-AC53-17F0E64BC4D7}" type="presOf" srcId="{E731581D-21E1-45A2-BD5D-177F1AB3ACD9}" destId="{0BF4C4B0-0865-45C4-886D-E639054655E3}" srcOrd="0" destOrd="0" presId="urn:microsoft.com/office/officeart/2018/2/layout/IconVerticalSolidList"/>
    <dgm:cxn modelId="{A73108FE-B37E-4912-840A-7481E1CB537B}" type="presOf" srcId="{A76B15BE-777B-4B0C-AB87-E560B85A7B5C}" destId="{A0BA8E58-299A-46F9-B907-3BBF899FAFB6}" srcOrd="0" destOrd="0" presId="urn:microsoft.com/office/officeart/2018/2/layout/IconVerticalSolidList"/>
    <dgm:cxn modelId="{789D923F-4FC3-4042-9A9B-F94A1A7CCC70}" type="presParOf" srcId="{CEC7B5DF-C5A5-4606-8348-41DBC325797B}" destId="{358BD793-1154-4490-A7BE-1385FC9C7095}" srcOrd="0" destOrd="0" presId="urn:microsoft.com/office/officeart/2018/2/layout/IconVerticalSolidList"/>
    <dgm:cxn modelId="{3977B414-A759-4A98-9DAD-E2C2B2D5EE6C}" type="presParOf" srcId="{358BD793-1154-4490-A7BE-1385FC9C7095}" destId="{D25A75BE-64D0-4266-BDEA-F1D17F130041}" srcOrd="0" destOrd="0" presId="urn:microsoft.com/office/officeart/2018/2/layout/IconVerticalSolidList"/>
    <dgm:cxn modelId="{94229D63-1612-4093-A9CF-6A80CE87C4A2}" type="presParOf" srcId="{358BD793-1154-4490-A7BE-1385FC9C7095}" destId="{18DCDBD4-9ECB-4E4B-9D2F-C329F25548DF}" srcOrd="1" destOrd="0" presId="urn:microsoft.com/office/officeart/2018/2/layout/IconVerticalSolidList"/>
    <dgm:cxn modelId="{8D033323-12D5-47F6-A1F5-954A32269414}" type="presParOf" srcId="{358BD793-1154-4490-A7BE-1385FC9C7095}" destId="{C2F0C7C8-C73C-4CCE-8C36-22747405DDC0}" srcOrd="2" destOrd="0" presId="urn:microsoft.com/office/officeart/2018/2/layout/IconVerticalSolidList"/>
    <dgm:cxn modelId="{16793B8D-0762-43EE-AE98-9C10328E4D55}" type="presParOf" srcId="{358BD793-1154-4490-A7BE-1385FC9C7095}" destId="{0BF4C4B0-0865-45C4-886D-E639054655E3}" srcOrd="3" destOrd="0" presId="urn:microsoft.com/office/officeart/2018/2/layout/IconVerticalSolidList"/>
    <dgm:cxn modelId="{7F0BF01D-6CD1-46CB-AF73-81BCDB1179DB}" type="presParOf" srcId="{CEC7B5DF-C5A5-4606-8348-41DBC325797B}" destId="{CFC2F324-E2B7-4817-92FC-20C07B5C07D1}" srcOrd="1" destOrd="0" presId="urn:microsoft.com/office/officeart/2018/2/layout/IconVerticalSolidList"/>
    <dgm:cxn modelId="{E86EDFA5-CDD8-4FF4-9D0A-BF5464DD1792}" type="presParOf" srcId="{CEC7B5DF-C5A5-4606-8348-41DBC325797B}" destId="{4DB38A20-0CFB-4A90-B242-11C3009FB931}" srcOrd="2" destOrd="0" presId="urn:microsoft.com/office/officeart/2018/2/layout/IconVerticalSolidList"/>
    <dgm:cxn modelId="{4DEBFC76-D570-49AF-8EB1-E58C555D060D}" type="presParOf" srcId="{4DB38A20-0CFB-4A90-B242-11C3009FB931}" destId="{3EE073D9-0DF9-41C9-ACE3-A5CE596103D0}" srcOrd="0" destOrd="0" presId="urn:microsoft.com/office/officeart/2018/2/layout/IconVerticalSolidList"/>
    <dgm:cxn modelId="{6B53BAF8-B8B7-4484-A60E-84F731969702}" type="presParOf" srcId="{4DB38A20-0CFB-4A90-B242-11C3009FB931}" destId="{4BF36C2B-3237-40D4-AC68-870B82FA4999}" srcOrd="1" destOrd="0" presId="urn:microsoft.com/office/officeart/2018/2/layout/IconVerticalSolidList"/>
    <dgm:cxn modelId="{3D62A9CF-3AF4-4981-BBF6-721F68D0E524}" type="presParOf" srcId="{4DB38A20-0CFB-4A90-B242-11C3009FB931}" destId="{0D8BB066-C0FF-43CD-8D9A-CDA2B506A9F3}" srcOrd="2" destOrd="0" presId="urn:microsoft.com/office/officeart/2018/2/layout/IconVerticalSolidList"/>
    <dgm:cxn modelId="{7E76894B-8E4D-435C-802A-0F1168D10C58}" type="presParOf" srcId="{4DB38A20-0CFB-4A90-B242-11C3009FB931}" destId="{1BD5CE2B-DED1-4818-ABD4-117B41A4AFA0}" srcOrd="3" destOrd="0" presId="urn:microsoft.com/office/officeart/2018/2/layout/IconVerticalSolidList"/>
    <dgm:cxn modelId="{26A03B5E-DAB6-4926-991D-406447116849}" type="presParOf" srcId="{CEC7B5DF-C5A5-4606-8348-41DBC325797B}" destId="{C1787442-2E57-44EA-A4C2-360D2BB7E824}" srcOrd="3" destOrd="0" presId="urn:microsoft.com/office/officeart/2018/2/layout/IconVerticalSolidList"/>
    <dgm:cxn modelId="{23C8B0F2-2583-49D9-B2CD-70E9C6E576C4}" type="presParOf" srcId="{CEC7B5DF-C5A5-4606-8348-41DBC325797B}" destId="{AFC3F429-BCBA-4455-84D2-74EFA2B58250}" srcOrd="4" destOrd="0" presId="urn:microsoft.com/office/officeart/2018/2/layout/IconVerticalSolidList"/>
    <dgm:cxn modelId="{B80A998C-9D96-4811-AFB1-A5889D903D4D}" type="presParOf" srcId="{AFC3F429-BCBA-4455-84D2-74EFA2B58250}" destId="{CF95F9A8-973E-4E89-81DD-777BFB375A9E}" srcOrd="0" destOrd="0" presId="urn:microsoft.com/office/officeart/2018/2/layout/IconVerticalSolidList"/>
    <dgm:cxn modelId="{FEACA034-0717-4F8E-A847-80B4ACEFDE9D}" type="presParOf" srcId="{AFC3F429-BCBA-4455-84D2-74EFA2B58250}" destId="{0952D3BD-A047-4DB7-997A-C5143A3321BD}" srcOrd="1" destOrd="0" presId="urn:microsoft.com/office/officeart/2018/2/layout/IconVerticalSolidList"/>
    <dgm:cxn modelId="{3228DEB7-482F-45AA-94C5-1018B4A4B262}" type="presParOf" srcId="{AFC3F429-BCBA-4455-84D2-74EFA2B58250}" destId="{12E36DF5-7F2B-4B5A-B634-61754356F350}" srcOrd="2" destOrd="0" presId="urn:microsoft.com/office/officeart/2018/2/layout/IconVerticalSolidList"/>
    <dgm:cxn modelId="{E3E9323B-8BDC-46F6-B6A9-7915858ED176}" type="presParOf" srcId="{AFC3F429-BCBA-4455-84D2-74EFA2B58250}" destId="{6F509258-EC4E-418A-895E-095E6E048CD4}" srcOrd="3" destOrd="0" presId="urn:microsoft.com/office/officeart/2018/2/layout/IconVerticalSolidList"/>
    <dgm:cxn modelId="{DD7E6FC6-634A-446E-910D-7DC76C287192}" type="presParOf" srcId="{CEC7B5DF-C5A5-4606-8348-41DBC325797B}" destId="{E53DEDCB-B1FD-4184-A121-42BEF51D2133}" srcOrd="5" destOrd="0" presId="urn:microsoft.com/office/officeart/2018/2/layout/IconVerticalSolidList"/>
    <dgm:cxn modelId="{E68B5142-05FA-43F0-9884-7E25CCCA775E}" type="presParOf" srcId="{CEC7B5DF-C5A5-4606-8348-41DBC325797B}" destId="{CC59B93E-0D5D-41FD-8D00-0E9AB6AA478A}" srcOrd="6" destOrd="0" presId="urn:microsoft.com/office/officeart/2018/2/layout/IconVerticalSolidList"/>
    <dgm:cxn modelId="{3B4054FE-64AD-427E-8ECD-C23086D9BA0B}" type="presParOf" srcId="{CC59B93E-0D5D-41FD-8D00-0E9AB6AA478A}" destId="{975498B9-FBE6-40EE-B273-8A127A207F37}" srcOrd="0" destOrd="0" presId="urn:microsoft.com/office/officeart/2018/2/layout/IconVerticalSolidList"/>
    <dgm:cxn modelId="{99EF92F9-0260-415A-8041-E181788CFB68}" type="presParOf" srcId="{CC59B93E-0D5D-41FD-8D00-0E9AB6AA478A}" destId="{7F3F501C-B28A-411A-B1D3-F39B48B2BB86}" srcOrd="1" destOrd="0" presId="urn:microsoft.com/office/officeart/2018/2/layout/IconVerticalSolidList"/>
    <dgm:cxn modelId="{68921E36-D019-4851-B617-BD9919B2DAA1}" type="presParOf" srcId="{CC59B93E-0D5D-41FD-8D00-0E9AB6AA478A}" destId="{B7C159E6-476A-4EB2-8221-652F3AF0FD4A}" srcOrd="2" destOrd="0" presId="urn:microsoft.com/office/officeart/2018/2/layout/IconVerticalSolidList"/>
    <dgm:cxn modelId="{42F98FE7-F621-4A12-8872-14AE2FE4CEF3}" type="presParOf" srcId="{CC59B93E-0D5D-41FD-8D00-0E9AB6AA478A}" destId="{A0BA8E58-299A-46F9-B907-3BBF899FAF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DC6B07-2129-4B06-A303-EBE70F2B79A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C36EE0-3F6C-498F-B3BD-EC1C5EB8B40F}">
      <dgm:prSet/>
      <dgm:spPr/>
      <dgm:t>
        <a:bodyPr/>
        <a:lstStyle/>
        <a:p>
          <a:r>
            <a:rPr lang="en-GB" b="0" i="0"/>
            <a:t>Sample selected in a non-random way</a:t>
          </a:r>
          <a:endParaRPr lang="en-US"/>
        </a:p>
      </dgm:t>
    </dgm:pt>
    <dgm:pt modelId="{B8970EFE-24F0-464F-834C-82E9766016B0}" type="parTrans" cxnId="{05D2822B-884A-4A47-9C6A-E1021CB42F4D}">
      <dgm:prSet/>
      <dgm:spPr/>
      <dgm:t>
        <a:bodyPr/>
        <a:lstStyle/>
        <a:p>
          <a:endParaRPr lang="en-US"/>
        </a:p>
      </dgm:t>
    </dgm:pt>
    <dgm:pt modelId="{1CBD70E1-EA02-40DD-8555-5809B985289C}" type="sibTrans" cxnId="{05D2822B-884A-4A47-9C6A-E1021CB42F4D}">
      <dgm:prSet/>
      <dgm:spPr/>
      <dgm:t>
        <a:bodyPr/>
        <a:lstStyle/>
        <a:p>
          <a:endParaRPr lang="en-US"/>
        </a:p>
      </dgm:t>
    </dgm:pt>
    <dgm:pt modelId="{44E41895-11BF-42AA-92A6-EAD818592A7A}">
      <dgm:prSet/>
      <dgm:spPr/>
      <dgm:t>
        <a:bodyPr/>
        <a:lstStyle/>
        <a:p>
          <a:r>
            <a:rPr lang="en-GB" b="0" i="0"/>
            <a:t>Used in both qualitative and quantitative research</a:t>
          </a:r>
          <a:endParaRPr lang="en-US"/>
        </a:p>
      </dgm:t>
    </dgm:pt>
    <dgm:pt modelId="{F00F468C-2CC9-43FD-80A2-0E22AAA727B6}" type="parTrans" cxnId="{DA0FD5E8-F851-489A-9302-BFDB391A0CBD}">
      <dgm:prSet/>
      <dgm:spPr/>
      <dgm:t>
        <a:bodyPr/>
        <a:lstStyle/>
        <a:p>
          <a:endParaRPr lang="en-US"/>
        </a:p>
      </dgm:t>
    </dgm:pt>
    <dgm:pt modelId="{66606BF6-316B-4E26-9991-AFA11699A01E}" type="sibTrans" cxnId="{DA0FD5E8-F851-489A-9302-BFDB391A0CBD}">
      <dgm:prSet/>
      <dgm:spPr/>
      <dgm:t>
        <a:bodyPr/>
        <a:lstStyle/>
        <a:p>
          <a:endParaRPr lang="en-US"/>
        </a:p>
      </dgm:t>
    </dgm:pt>
    <dgm:pt modelId="{A09FC4A5-B91E-4C1B-9036-471BDCEF8D0F}">
      <dgm:prSet/>
      <dgm:spPr/>
      <dgm:t>
        <a:bodyPr/>
        <a:lstStyle/>
        <a:p>
          <a:r>
            <a:rPr lang="en-GB" b="0" i="0"/>
            <a:t>Easier to achieve, but greater risk of bias</a:t>
          </a:r>
          <a:endParaRPr lang="en-US"/>
        </a:p>
      </dgm:t>
    </dgm:pt>
    <dgm:pt modelId="{8352A643-66E1-4993-BA82-315278B993FC}" type="parTrans" cxnId="{61493EC8-49D5-4D25-BD16-F1C4E2DA8456}">
      <dgm:prSet/>
      <dgm:spPr/>
      <dgm:t>
        <a:bodyPr/>
        <a:lstStyle/>
        <a:p>
          <a:endParaRPr lang="en-US"/>
        </a:p>
      </dgm:t>
    </dgm:pt>
    <dgm:pt modelId="{8259FC58-1A26-4514-9060-0D44FAA99F40}" type="sibTrans" cxnId="{61493EC8-49D5-4D25-BD16-F1C4E2DA8456}">
      <dgm:prSet/>
      <dgm:spPr/>
      <dgm:t>
        <a:bodyPr/>
        <a:lstStyle/>
        <a:p>
          <a:endParaRPr lang="en-US"/>
        </a:p>
      </dgm:t>
    </dgm:pt>
    <dgm:pt modelId="{D2A1B9AD-6967-42EF-A4CF-83026BE9CB7A}">
      <dgm:prSet/>
      <dgm:spPr/>
      <dgm:t>
        <a:bodyPr/>
        <a:lstStyle/>
        <a:p>
          <a:r>
            <a:rPr lang="en-GB"/>
            <a:t>Many</a:t>
          </a:r>
          <a:r>
            <a:rPr lang="en-GB" b="0" i="0"/>
            <a:t> studies use non-probability sampling, but it’s important to be aware of the limitations and carefully consider potential biases. You should always make an effort to gather a sample that’s as representative as possible of the population.</a:t>
          </a:r>
          <a:endParaRPr lang="en-US"/>
        </a:p>
      </dgm:t>
    </dgm:pt>
    <dgm:pt modelId="{CE461CA9-5702-461B-97DE-8876E8A27032}" type="parTrans" cxnId="{B83D6C48-64CD-4D2C-B73E-98AA9B0B7D8B}">
      <dgm:prSet/>
      <dgm:spPr/>
      <dgm:t>
        <a:bodyPr/>
        <a:lstStyle/>
        <a:p>
          <a:endParaRPr lang="en-US"/>
        </a:p>
      </dgm:t>
    </dgm:pt>
    <dgm:pt modelId="{49E03A13-7AEC-4A78-8B0D-1AE53F2CD32F}" type="sibTrans" cxnId="{B83D6C48-64CD-4D2C-B73E-98AA9B0B7D8B}">
      <dgm:prSet/>
      <dgm:spPr/>
      <dgm:t>
        <a:bodyPr/>
        <a:lstStyle/>
        <a:p>
          <a:endParaRPr lang="en-US"/>
        </a:p>
      </dgm:t>
    </dgm:pt>
    <dgm:pt modelId="{EE18E045-C964-47EE-BC87-58DF69DF26E0}" type="pres">
      <dgm:prSet presAssocID="{B6DC6B07-2129-4B06-A303-EBE70F2B79A6}" presName="linear" presStyleCnt="0">
        <dgm:presLayoutVars>
          <dgm:animLvl val="lvl"/>
          <dgm:resizeHandles val="exact"/>
        </dgm:presLayoutVars>
      </dgm:prSet>
      <dgm:spPr/>
    </dgm:pt>
    <dgm:pt modelId="{6829FE76-4BE7-4504-8118-ECB27502FAB9}" type="pres">
      <dgm:prSet presAssocID="{72C36EE0-3F6C-498F-B3BD-EC1C5EB8B40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D2D63BC-7D2C-4D23-9554-C3BDC2D7EC44}" type="pres">
      <dgm:prSet presAssocID="{1CBD70E1-EA02-40DD-8555-5809B985289C}" presName="spacer" presStyleCnt="0"/>
      <dgm:spPr/>
    </dgm:pt>
    <dgm:pt modelId="{F458CF7F-9977-443F-8D9D-AF348904351F}" type="pres">
      <dgm:prSet presAssocID="{44E41895-11BF-42AA-92A6-EAD818592A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618820-7B80-4275-91E5-129BDD9FA109}" type="pres">
      <dgm:prSet presAssocID="{66606BF6-316B-4E26-9991-AFA11699A01E}" presName="spacer" presStyleCnt="0"/>
      <dgm:spPr/>
    </dgm:pt>
    <dgm:pt modelId="{35AC85EE-40B1-44BC-B62C-E81304911292}" type="pres">
      <dgm:prSet presAssocID="{A09FC4A5-B91E-4C1B-9036-471BDCEF8D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10716FA-4C37-4A31-97E7-E416E6B48C7C}" type="pres">
      <dgm:prSet presAssocID="{8259FC58-1A26-4514-9060-0D44FAA99F40}" presName="spacer" presStyleCnt="0"/>
      <dgm:spPr/>
    </dgm:pt>
    <dgm:pt modelId="{5FA2CB47-B06A-4F4F-AC81-2DBB62D2DA70}" type="pres">
      <dgm:prSet presAssocID="{D2A1B9AD-6967-42EF-A4CF-83026BE9CB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7553F03-A375-4448-A7C5-8C409763661E}" type="presOf" srcId="{D2A1B9AD-6967-42EF-A4CF-83026BE9CB7A}" destId="{5FA2CB47-B06A-4F4F-AC81-2DBB62D2DA70}" srcOrd="0" destOrd="0" presId="urn:microsoft.com/office/officeart/2005/8/layout/vList2"/>
    <dgm:cxn modelId="{05D2822B-884A-4A47-9C6A-E1021CB42F4D}" srcId="{B6DC6B07-2129-4B06-A303-EBE70F2B79A6}" destId="{72C36EE0-3F6C-498F-B3BD-EC1C5EB8B40F}" srcOrd="0" destOrd="0" parTransId="{B8970EFE-24F0-464F-834C-82E9766016B0}" sibTransId="{1CBD70E1-EA02-40DD-8555-5809B985289C}"/>
    <dgm:cxn modelId="{D0D17664-800F-43AE-A743-A0994095A5DE}" type="presOf" srcId="{44E41895-11BF-42AA-92A6-EAD818592A7A}" destId="{F458CF7F-9977-443F-8D9D-AF348904351F}" srcOrd="0" destOrd="0" presId="urn:microsoft.com/office/officeart/2005/8/layout/vList2"/>
    <dgm:cxn modelId="{B83D6C48-64CD-4D2C-B73E-98AA9B0B7D8B}" srcId="{B6DC6B07-2129-4B06-A303-EBE70F2B79A6}" destId="{D2A1B9AD-6967-42EF-A4CF-83026BE9CB7A}" srcOrd="3" destOrd="0" parTransId="{CE461CA9-5702-461B-97DE-8876E8A27032}" sibTransId="{49E03A13-7AEC-4A78-8B0D-1AE53F2CD32F}"/>
    <dgm:cxn modelId="{349BB950-BE54-4A1C-B2E5-DB190AFBD934}" type="presOf" srcId="{A09FC4A5-B91E-4C1B-9036-471BDCEF8D0F}" destId="{35AC85EE-40B1-44BC-B62C-E81304911292}" srcOrd="0" destOrd="0" presId="urn:microsoft.com/office/officeart/2005/8/layout/vList2"/>
    <dgm:cxn modelId="{19AD9997-5C4D-4526-A1FF-E557CE01E0A0}" type="presOf" srcId="{B6DC6B07-2129-4B06-A303-EBE70F2B79A6}" destId="{EE18E045-C964-47EE-BC87-58DF69DF26E0}" srcOrd="0" destOrd="0" presId="urn:microsoft.com/office/officeart/2005/8/layout/vList2"/>
    <dgm:cxn modelId="{61493EC8-49D5-4D25-BD16-F1C4E2DA8456}" srcId="{B6DC6B07-2129-4B06-A303-EBE70F2B79A6}" destId="{A09FC4A5-B91E-4C1B-9036-471BDCEF8D0F}" srcOrd="2" destOrd="0" parTransId="{8352A643-66E1-4993-BA82-315278B993FC}" sibTransId="{8259FC58-1A26-4514-9060-0D44FAA99F40}"/>
    <dgm:cxn modelId="{DA0FD5E8-F851-489A-9302-BFDB391A0CBD}" srcId="{B6DC6B07-2129-4B06-A303-EBE70F2B79A6}" destId="{44E41895-11BF-42AA-92A6-EAD818592A7A}" srcOrd="1" destOrd="0" parTransId="{F00F468C-2CC9-43FD-80A2-0E22AAA727B6}" sibTransId="{66606BF6-316B-4E26-9991-AFA11699A01E}"/>
    <dgm:cxn modelId="{0F838FF9-6B9B-480B-BE3B-BB4AA521A4EE}" type="presOf" srcId="{72C36EE0-3F6C-498F-B3BD-EC1C5EB8B40F}" destId="{6829FE76-4BE7-4504-8118-ECB27502FAB9}" srcOrd="0" destOrd="0" presId="urn:microsoft.com/office/officeart/2005/8/layout/vList2"/>
    <dgm:cxn modelId="{FA9DB84F-890A-468B-933A-1C432AF5BFE4}" type="presParOf" srcId="{EE18E045-C964-47EE-BC87-58DF69DF26E0}" destId="{6829FE76-4BE7-4504-8118-ECB27502FAB9}" srcOrd="0" destOrd="0" presId="urn:microsoft.com/office/officeart/2005/8/layout/vList2"/>
    <dgm:cxn modelId="{7E287CD2-05D3-4800-80E9-8CD0815B9CED}" type="presParOf" srcId="{EE18E045-C964-47EE-BC87-58DF69DF26E0}" destId="{8D2D63BC-7D2C-4D23-9554-C3BDC2D7EC44}" srcOrd="1" destOrd="0" presId="urn:microsoft.com/office/officeart/2005/8/layout/vList2"/>
    <dgm:cxn modelId="{F11E3527-6594-4C13-8F35-C66381DC035F}" type="presParOf" srcId="{EE18E045-C964-47EE-BC87-58DF69DF26E0}" destId="{F458CF7F-9977-443F-8D9D-AF348904351F}" srcOrd="2" destOrd="0" presId="urn:microsoft.com/office/officeart/2005/8/layout/vList2"/>
    <dgm:cxn modelId="{6876D8E1-29C6-4788-9886-781C3A491332}" type="presParOf" srcId="{EE18E045-C964-47EE-BC87-58DF69DF26E0}" destId="{D6618820-7B80-4275-91E5-129BDD9FA109}" srcOrd="3" destOrd="0" presId="urn:microsoft.com/office/officeart/2005/8/layout/vList2"/>
    <dgm:cxn modelId="{AA7658EC-CB21-48EA-86C9-24B3F095C0D1}" type="presParOf" srcId="{EE18E045-C964-47EE-BC87-58DF69DF26E0}" destId="{35AC85EE-40B1-44BC-B62C-E81304911292}" srcOrd="4" destOrd="0" presId="urn:microsoft.com/office/officeart/2005/8/layout/vList2"/>
    <dgm:cxn modelId="{A564842F-35A4-4FDE-B783-7B29E5D0388F}" type="presParOf" srcId="{EE18E045-C964-47EE-BC87-58DF69DF26E0}" destId="{810716FA-4C37-4A31-97E7-E416E6B48C7C}" srcOrd="5" destOrd="0" presId="urn:microsoft.com/office/officeart/2005/8/layout/vList2"/>
    <dgm:cxn modelId="{DE0DBEAB-BE97-438D-97D8-4CD57247123A}" type="presParOf" srcId="{EE18E045-C964-47EE-BC87-58DF69DF26E0}" destId="{5FA2CB47-B06A-4F4F-AC81-2DBB62D2DA7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611E17-9375-47E0-A470-75C6500411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ACB5DA3-8BC5-42C4-B5F8-F053E3C24535}">
      <dgm:prSet/>
      <dgm:spPr/>
      <dgm:t>
        <a:bodyPr/>
        <a:lstStyle/>
        <a:p>
          <a:r>
            <a:rPr lang="en-GB" b="0" i="0"/>
            <a:t>Data collection methods are ways of directly measuring variables and gathering information. They allow you to gain first-hand knowledge and original insights into your research problem.</a:t>
          </a:r>
          <a:endParaRPr lang="en-US"/>
        </a:p>
      </dgm:t>
    </dgm:pt>
    <dgm:pt modelId="{DD1599CE-3CD2-4200-BB83-AD47284D5130}" type="parTrans" cxnId="{F7CB8956-1170-41DB-83CF-DAD9E70D9B7C}">
      <dgm:prSet/>
      <dgm:spPr/>
      <dgm:t>
        <a:bodyPr/>
        <a:lstStyle/>
        <a:p>
          <a:endParaRPr lang="en-US"/>
        </a:p>
      </dgm:t>
    </dgm:pt>
    <dgm:pt modelId="{8FCD811B-2A63-4B60-A6B1-D963BC5EFF65}" type="sibTrans" cxnId="{F7CB8956-1170-41DB-83CF-DAD9E70D9B7C}">
      <dgm:prSet/>
      <dgm:spPr/>
      <dgm:t>
        <a:bodyPr/>
        <a:lstStyle/>
        <a:p>
          <a:endParaRPr lang="en-US"/>
        </a:p>
      </dgm:t>
    </dgm:pt>
    <dgm:pt modelId="{D6789406-65B5-430E-A25C-AC980C57AC7B}">
      <dgm:prSet/>
      <dgm:spPr/>
      <dgm:t>
        <a:bodyPr/>
        <a:lstStyle/>
        <a:p>
          <a:r>
            <a:rPr lang="en-GB" b="0" i="0"/>
            <a:t>You can choose just one data collection method, or use several methods in the same study.</a:t>
          </a:r>
          <a:endParaRPr lang="en-US"/>
        </a:p>
      </dgm:t>
    </dgm:pt>
    <dgm:pt modelId="{77CDA627-2799-4A93-BEC7-603F2310EB92}" type="parTrans" cxnId="{1F935CE6-052B-47A2-AEDD-9CD8ED14FE33}">
      <dgm:prSet/>
      <dgm:spPr/>
      <dgm:t>
        <a:bodyPr/>
        <a:lstStyle/>
        <a:p>
          <a:endParaRPr lang="en-US"/>
        </a:p>
      </dgm:t>
    </dgm:pt>
    <dgm:pt modelId="{8E660CAB-E5E9-45DA-BDC2-E514436F1B04}" type="sibTrans" cxnId="{1F935CE6-052B-47A2-AEDD-9CD8ED14FE33}">
      <dgm:prSet/>
      <dgm:spPr/>
      <dgm:t>
        <a:bodyPr/>
        <a:lstStyle/>
        <a:p>
          <a:endParaRPr lang="en-US"/>
        </a:p>
      </dgm:t>
    </dgm:pt>
    <dgm:pt modelId="{5AEECCA1-CC26-4F88-8276-DA3E830A2332}" type="pres">
      <dgm:prSet presAssocID="{C8611E17-9375-47E0-A470-75C6500411E9}" presName="root" presStyleCnt="0">
        <dgm:presLayoutVars>
          <dgm:dir/>
          <dgm:resizeHandles val="exact"/>
        </dgm:presLayoutVars>
      </dgm:prSet>
      <dgm:spPr/>
    </dgm:pt>
    <dgm:pt modelId="{EFA7C226-25AD-4EF7-8CEE-4EE75F0CE63E}" type="pres">
      <dgm:prSet presAssocID="{BACB5DA3-8BC5-42C4-B5F8-F053E3C24535}" presName="compNode" presStyleCnt="0"/>
      <dgm:spPr/>
    </dgm:pt>
    <dgm:pt modelId="{7BD9052B-441F-4851-AC4D-12A658D9BD17}" type="pres">
      <dgm:prSet presAssocID="{BACB5DA3-8BC5-42C4-B5F8-F053E3C24535}" presName="bgRect" presStyleLbl="bgShp" presStyleIdx="0" presStyleCnt="2"/>
      <dgm:spPr/>
    </dgm:pt>
    <dgm:pt modelId="{A74891C8-F9B5-41E6-9FDD-8BBDA47163E2}" type="pres">
      <dgm:prSet presAssocID="{BACB5DA3-8BC5-42C4-B5F8-F053E3C2453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8EC77086-BF71-437A-8A47-6B6A9863BBE2}" type="pres">
      <dgm:prSet presAssocID="{BACB5DA3-8BC5-42C4-B5F8-F053E3C24535}" presName="spaceRect" presStyleCnt="0"/>
      <dgm:spPr/>
    </dgm:pt>
    <dgm:pt modelId="{BA01129B-6337-45F1-9095-DE61A08075BC}" type="pres">
      <dgm:prSet presAssocID="{BACB5DA3-8BC5-42C4-B5F8-F053E3C24535}" presName="parTx" presStyleLbl="revTx" presStyleIdx="0" presStyleCnt="2">
        <dgm:presLayoutVars>
          <dgm:chMax val="0"/>
          <dgm:chPref val="0"/>
        </dgm:presLayoutVars>
      </dgm:prSet>
      <dgm:spPr/>
    </dgm:pt>
    <dgm:pt modelId="{4DBCFD33-2722-4FB1-9504-DD9A5D89F304}" type="pres">
      <dgm:prSet presAssocID="{8FCD811B-2A63-4B60-A6B1-D963BC5EFF65}" presName="sibTrans" presStyleCnt="0"/>
      <dgm:spPr/>
    </dgm:pt>
    <dgm:pt modelId="{D37D5A2C-26B3-4204-AB8C-E120FB52CD05}" type="pres">
      <dgm:prSet presAssocID="{D6789406-65B5-430E-A25C-AC980C57AC7B}" presName="compNode" presStyleCnt="0"/>
      <dgm:spPr/>
    </dgm:pt>
    <dgm:pt modelId="{1AD35AA5-AD07-4D14-8338-8A7A585FEFDA}" type="pres">
      <dgm:prSet presAssocID="{D6789406-65B5-430E-A25C-AC980C57AC7B}" presName="bgRect" presStyleLbl="bgShp" presStyleIdx="1" presStyleCnt="2"/>
      <dgm:spPr/>
    </dgm:pt>
    <dgm:pt modelId="{82D3B455-D59D-4D0B-BAD1-5E0205F82AA5}" type="pres">
      <dgm:prSet presAssocID="{D6789406-65B5-430E-A25C-AC980C57AC7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"/>
        </a:ext>
      </dgm:extLst>
    </dgm:pt>
    <dgm:pt modelId="{55BF2BDC-CE79-47F9-B3A4-96F077945E93}" type="pres">
      <dgm:prSet presAssocID="{D6789406-65B5-430E-A25C-AC980C57AC7B}" presName="spaceRect" presStyleCnt="0"/>
      <dgm:spPr/>
    </dgm:pt>
    <dgm:pt modelId="{554AB8D1-90E5-42CE-ACE1-A258139F6A5F}" type="pres">
      <dgm:prSet presAssocID="{D6789406-65B5-430E-A25C-AC980C57AC7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0E4DD29-1BF3-4DC3-B473-F2E08B4E6F31}" type="presOf" srcId="{C8611E17-9375-47E0-A470-75C6500411E9}" destId="{5AEECCA1-CC26-4F88-8276-DA3E830A2332}" srcOrd="0" destOrd="0" presId="urn:microsoft.com/office/officeart/2018/2/layout/IconVerticalSolidList"/>
    <dgm:cxn modelId="{F7CB8956-1170-41DB-83CF-DAD9E70D9B7C}" srcId="{C8611E17-9375-47E0-A470-75C6500411E9}" destId="{BACB5DA3-8BC5-42C4-B5F8-F053E3C24535}" srcOrd="0" destOrd="0" parTransId="{DD1599CE-3CD2-4200-BB83-AD47284D5130}" sibTransId="{8FCD811B-2A63-4B60-A6B1-D963BC5EFF65}"/>
    <dgm:cxn modelId="{B909AE91-56EE-4200-83F4-DCC7C4F41F7C}" type="presOf" srcId="{BACB5DA3-8BC5-42C4-B5F8-F053E3C24535}" destId="{BA01129B-6337-45F1-9095-DE61A08075BC}" srcOrd="0" destOrd="0" presId="urn:microsoft.com/office/officeart/2018/2/layout/IconVerticalSolidList"/>
    <dgm:cxn modelId="{1F935CE6-052B-47A2-AEDD-9CD8ED14FE33}" srcId="{C8611E17-9375-47E0-A470-75C6500411E9}" destId="{D6789406-65B5-430E-A25C-AC980C57AC7B}" srcOrd="1" destOrd="0" parTransId="{77CDA627-2799-4A93-BEC7-603F2310EB92}" sibTransId="{8E660CAB-E5E9-45DA-BDC2-E514436F1B04}"/>
    <dgm:cxn modelId="{610F91F2-9A65-4B81-A0C2-42C754B231FA}" type="presOf" srcId="{D6789406-65B5-430E-A25C-AC980C57AC7B}" destId="{554AB8D1-90E5-42CE-ACE1-A258139F6A5F}" srcOrd="0" destOrd="0" presId="urn:microsoft.com/office/officeart/2018/2/layout/IconVerticalSolidList"/>
    <dgm:cxn modelId="{CE98A53B-3D8A-4FAF-97A0-981645D9280C}" type="presParOf" srcId="{5AEECCA1-CC26-4F88-8276-DA3E830A2332}" destId="{EFA7C226-25AD-4EF7-8CEE-4EE75F0CE63E}" srcOrd="0" destOrd="0" presId="urn:microsoft.com/office/officeart/2018/2/layout/IconVerticalSolidList"/>
    <dgm:cxn modelId="{A5FEC010-7F39-4CFD-93E6-D09BD5B20800}" type="presParOf" srcId="{EFA7C226-25AD-4EF7-8CEE-4EE75F0CE63E}" destId="{7BD9052B-441F-4851-AC4D-12A658D9BD17}" srcOrd="0" destOrd="0" presId="urn:microsoft.com/office/officeart/2018/2/layout/IconVerticalSolidList"/>
    <dgm:cxn modelId="{A6B02FFD-0E7F-4799-8415-FA3931615336}" type="presParOf" srcId="{EFA7C226-25AD-4EF7-8CEE-4EE75F0CE63E}" destId="{A74891C8-F9B5-41E6-9FDD-8BBDA47163E2}" srcOrd="1" destOrd="0" presId="urn:microsoft.com/office/officeart/2018/2/layout/IconVerticalSolidList"/>
    <dgm:cxn modelId="{1F476CBD-465D-459B-A952-2B27ECEEBE03}" type="presParOf" srcId="{EFA7C226-25AD-4EF7-8CEE-4EE75F0CE63E}" destId="{8EC77086-BF71-437A-8A47-6B6A9863BBE2}" srcOrd="2" destOrd="0" presId="urn:microsoft.com/office/officeart/2018/2/layout/IconVerticalSolidList"/>
    <dgm:cxn modelId="{3C1C003B-4F89-45D2-BE4C-DDA63A7D54A9}" type="presParOf" srcId="{EFA7C226-25AD-4EF7-8CEE-4EE75F0CE63E}" destId="{BA01129B-6337-45F1-9095-DE61A08075BC}" srcOrd="3" destOrd="0" presId="urn:microsoft.com/office/officeart/2018/2/layout/IconVerticalSolidList"/>
    <dgm:cxn modelId="{0BE27A18-1FC6-46C7-8BF6-5D0279441810}" type="presParOf" srcId="{5AEECCA1-CC26-4F88-8276-DA3E830A2332}" destId="{4DBCFD33-2722-4FB1-9504-DD9A5D89F304}" srcOrd="1" destOrd="0" presId="urn:microsoft.com/office/officeart/2018/2/layout/IconVerticalSolidList"/>
    <dgm:cxn modelId="{C8A73DA2-FF83-4616-A149-9C5D661F2216}" type="presParOf" srcId="{5AEECCA1-CC26-4F88-8276-DA3E830A2332}" destId="{D37D5A2C-26B3-4204-AB8C-E120FB52CD05}" srcOrd="2" destOrd="0" presId="urn:microsoft.com/office/officeart/2018/2/layout/IconVerticalSolidList"/>
    <dgm:cxn modelId="{7EB5E9DF-2DC5-4D4D-AC14-1F230AA83E0C}" type="presParOf" srcId="{D37D5A2C-26B3-4204-AB8C-E120FB52CD05}" destId="{1AD35AA5-AD07-4D14-8338-8A7A585FEFDA}" srcOrd="0" destOrd="0" presId="urn:microsoft.com/office/officeart/2018/2/layout/IconVerticalSolidList"/>
    <dgm:cxn modelId="{C95062CA-0F2D-424B-914B-9D73E4E2D1AA}" type="presParOf" srcId="{D37D5A2C-26B3-4204-AB8C-E120FB52CD05}" destId="{82D3B455-D59D-4D0B-BAD1-5E0205F82AA5}" srcOrd="1" destOrd="0" presId="urn:microsoft.com/office/officeart/2018/2/layout/IconVerticalSolidList"/>
    <dgm:cxn modelId="{E4C96C17-4965-437D-8055-3A7CAA3CC0EB}" type="presParOf" srcId="{D37D5A2C-26B3-4204-AB8C-E120FB52CD05}" destId="{55BF2BDC-CE79-47F9-B3A4-96F077945E93}" srcOrd="2" destOrd="0" presId="urn:microsoft.com/office/officeart/2018/2/layout/IconVerticalSolidList"/>
    <dgm:cxn modelId="{A22E8735-AE49-4545-8234-1FA7D138BCCE}" type="presParOf" srcId="{D37D5A2C-26B3-4204-AB8C-E120FB52CD05}" destId="{554AB8D1-90E5-42CE-ACE1-A258139F6A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667908-4693-44FE-8628-904E29AB295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480461A-5B27-4988-BC6B-48CA1FFDBBF5}">
      <dgm:prSet/>
      <dgm:spPr/>
      <dgm:t>
        <a:bodyPr/>
        <a:lstStyle/>
        <a:p>
          <a:r>
            <a:rPr lang="en-GB" b="0" i="0"/>
            <a:t>More common in qualitative research</a:t>
          </a:r>
          <a:endParaRPr lang="en-US"/>
        </a:p>
      </dgm:t>
    </dgm:pt>
    <dgm:pt modelId="{8A30FC3A-9649-490A-917F-4FCDD55B00DC}" type="parTrans" cxnId="{620CF4CF-9696-48A6-8CE6-4AEA6D503599}">
      <dgm:prSet/>
      <dgm:spPr/>
      <dgm:t>
        <a:bodyPr/>
        <a:lstStyle/>
        <a:p>
          <a:endParaRPr lang="en-US"/>
        </a:p>
      </dgm:t>
    </dgm:pt>
    <dgm:pt modelId="{3FF597E6-BA0D-4C49-86AF-B2DCFE17A5C6}" type="sibTrans" cxnId="{620CF4CF-9696-48A6-8CE6-4AEA6D503599}">
      <dgm:prSet/>
      <dgm:spPr/>
      <dgm:t>
        <a:bodyPr/>
        <a:lstStyle/>
        <a:p>
          <a:endParaRPr lang="en-US"/>
        </a:p>
      </dgm:t>
    </dgm:pt>
    <dgm:pt modelId="{866CAC82-C01A-4687-ABA1-38738607999D}">
      <dgm:prSet/>
      <dgm:spPr/>
      <dgm:t>
        <a:bodyPr/>
        <a:lstStyle/>
        <a:p>
          <a:r>
            <a:rPr lang="en-GB" b="0" i="0"/>
            <a:t>Conducted by researcher in person, by phone, or online</a:t>
          </a:r>
          <a:endParaRPr lang="en-US"/>
        </a:p>
      </dgm:t>
    </dgm:pt>
    <dgm:pt modelId="{817A62AC-000E-455A-87AA-B6EBE76E1837}" type="parTrans" cxnId="{7D07526C-0147-4F0B-9605-CACC761F138B}">
      <dgm:prSet/>
      <dgm:spPr/>
      <dgm:t>
        <a:bodyPr/>
        <a:lstStyle/>
        <a:p>
          <a:endParaRPr lang="en-US"/>
        </a:p>
      </dgm:t>
    </dgm:pt>
    <dgm:pt modelId="{DF1BDE13-20DF-44CD-9BB2-0E3B2429C687}" type="sibTrans" cxnId="{7D07526C-0147-4F0B-9605-CACC761F138B}">
      <dgm:prSet/>
      <dgm:spPr/>
      <dgm:t>
        <a:bodyPr/>
        <a:lstStyle/>
        <a:p>
          <a:endParaRPr lang="en-US"/>
        </a:p>
      </dgm:t>
    </dgm:pt>
    <dgm:pt modelId="{EF3606AC-728B-40CB-9AED-27687980B079}">
      <dgm:prSet/>
      <dgm:spPr/>
      <dgm:t>
        <a:bodyPr/>
        <a:lstStyle/>
        <a:p>
          <a:r>
            <a:rPr lang="en-GB" b="0" i="0"/>
            <a:t>Usually allow participants to answer in their own words</a:t>
          </a:r>
          <a:endParaRPr lang="en-US"/>
        </a:p>
      </dgm:t>
    </dgm:pt>
    <dgm:pt modelId="{40152AE1-FFCB-400D-801D-CF83F37311C5}" type="parTrans" cxnId="{8362BFE4-D031-4F9A-B2D4-795ED7F765EB}">
      <dgm:prSet/>
      <dgm:spPr/>
      <dgm:t>
        <a:bodyPr/>
        <a:lstStyle/>
        <a:p>
          <a:endParaRPr lang="en-US"/>
        </a:p>
      </dgm:t>
    </dgm:pt>
    <dgm:pt modelId="{66D41A0D-AB29-4A66-8A52-4BB69C283B01}" type="sibTrans" cxnId="{8362BFE4-D031-4F9A-B2D4-795ED7F765EB}">
      <dgm:prSet/>
      <dgm:spPr/>
      <dgm:t>
        <a:bodyPr/>
        <a:lstStyle/>
        <a:p>
          <a:endParaRPr lang="en-US"/>
        </a:p>
      </dgm:t>
    </dgm:pt>
    <dgm:pt modelId="{58D92629-A36C-4277-92D8-F2DD9829C78E}">
      <dgm:prSet/>
      <dgm:spPr/>
      <dgm:t>
        <a:bodyPr/>
        <a:lstStyle/>
        <a:p>
          <a:r>
            <a:rPr lang="en-GB" b="0" i="0"/>
            <a:t>Ideas can be explored in depth with a smaller group</a:t>
          </a:r>
          <a:endParaRPr lang="en-US"/>
        </a:p>
      </dgm:t>
    </dgm:pt>
    <dgm:pt modelId="{DBF00C64-D766-4A02-89F6-6DBEA651BFFC}" type="parTrans" cxnId="{76F1DB06-AA7A-4AFF-AF7C-753360D3D65E}">
      <dgm:prSet/>
      <dgm:spPr/>
      <dgm:t>
        <a:bodyPr/>
        <a:lstStyle/>
        <a:p>
          <a:endParaRPr lang="en-US"/>
        </a:p>
      </dgm:t>
    </dgm:pt>
    <dgm:pt modelId="{B549C2BB-3EBE-4415-9473-067DD1D6674F}" type="sibTrans" cxnId="{76F1DB06-AA7A-4AFF-AF7C-753360D3D65E}">
      <dgm:prSet/>
      <dgm:spPr/>
      <dgm:t>
        <a:bodyPr/>
        <a:lstStyle/>
        <a:p>
          <a:endParaRPr lang="en-US"/>
        </a:p>
      </dgm:t>
    </dgm:pt>
    <dgm:pt modelId="{BFA578E7-3C33-47D1-9B12-10B35B922917}" type="pres">
      <dgm:prSet presAssocID="{8F667908-4693-44FE-8628-904E29AB295D}" presName="root" presStyleCnt="0">
        <dgm:presLayoutVars>
          <dgm:dir/>
          <dgm:resizeHandles val="exact"/>
        </dgm:presLayoutVars>
      </dgm:prSet>
      <dgm:spPr/>
    </dgm:pt>
    <dgm:pt modelId="{DA6ECE75-74B6-465B-A11F-A398E9C57953}" type="pres">
      <dgm:prSet presAssocID="{5480461A-5B27-4988-BC6B-48CA1FFDBBF5}" presName="compNode" presStyleCnt="0"/>
      <dgm:spPr/>
    </dgm:pt>
    <dgm:pt modelId="{680DCD50-3D7B-4C5B-9D3B-BA2728811E85}" type="pres">
      <dgm:prSet presAssocID="{5480461A-5B27-4988-BC6B-48CA1FFDBBF5}" presName="bgRect" presStyleLbl="bgShp" presStyleIdx="0" presStyleCnt="4"/>
      <dgm:spPr/>
    </dgm:pt>
    <dgm:pt modelId="{A246C57D-633D-4309-952C-175C9474955A}" type="pres">
      <dgm:prSet presAssocID="{5480461A-5B27-4988-BC6B-48CA1FFDBBF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6205912-91DB-424A-BDB0-9DD16D5FBD90}" type="pres">
      <dgm:prSet presAssocID="{5480461A-5B27-4988-BC6B-48CA1FFDBBF5}" presName="spaceRect" presStyleCnt="0"/>
      <dgm:spPr/>
    </dgm:pt>
    <dgm:pt modelId="{90335755-4531-407C-A880-BFC8E49FA75D}" type="pres">
      <dgm:prSet presAssocID="{5480461A-5B27-4988-BC6B-48CA1FFDBBF5}" presName="parTx" presStyleLbl="revTx" presStyleIdx="0" presStyleCnt="4">
        <dgm:presLayoutVars>
          <dgm:chMax val="0"/>
          <dgm:chPref val="0"/>
        </dgm:presLayoutVars>
      </dgm:prSet>
      <dgm:spPr/>
    </dgm:pt>
    <dgm:pt modelId="{AAEF953C-4B4A-45A6-8314-9C13EBBE3E65}" type="pres">
      <dgm:prSet presAssocID="{3FF597E6-BA0D-4C49-86AF-B2DCFE17A5C6}" presName="sibTrans" presStyleCnt="0"/>
      <dgm:spPr/>
    </dgm:pt>
    <dgm:pt modelId="{6DE0D30D-72BB-4E97-9E44-20EF1E37B2E5}" type="pres">
      <dgm:prSet presAssocID="{866CAC82-C01A-4687-ABA1-38738607999D}" presName="compNode" presStyleCnt="0"/>
      <dgm:spPr/>
    </dgm:pt>
    <dgm:pt modelId="{190900CC-222D-48A6-BB0A-A4BE8AE4832E}" type="pres">
      <dgm:prSet presAssocID="{866CAC82-C01A-4687-ABA1-38738607999D}" presName="bgRect" presStyleLbl="bgShp" presStyleIdx="1" presStyleCnt="4"/>
      <dgm:spPr/>
    </dgm:pt>
    <dgm:pt modelId="{76CB93BF-51F9-4558-8D93-D75E4C60361D}" type="pres">
      <dgm:prSet presAssocID="{866CAC82-C01A-4687-ABA1-3873860799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520CEC26-9EC4-4753-957D-49FE5C8A545C}" type="pres">
      <dgm:prSet presAssocID="{866CAC82-C01A-4687-ABA1-38738607999D}" presName="spaceRect" presStyleCnt="0"/>
      <dgm:spPr/>
    </dgm:pt>
    <dgm:pt modelId="{63FDCEC3-1D40-4779-B8DF-87291C09F472}" type="pres">
      <dgm:prSet presAssocID="{866CAC82-C01A-4687-ABA1-38738607999D}" presName="parTx" presStyleLbl="revTx" presStyleIdx="1" presStyleCnt="4">
        <dgm:presLayoutVars>
          <dgm:chMax val="0"/>
          <dgm:chPref val="0"/>
        </dgm:presLayoutVars>
      </dgm:prSet>
      <dgm:spPr/>
    </dgm:pt>
    <dgm:pt modelId="{BF6B9254-D577-42FD-BC91-B26863B7675F}" type="pres">
      <dgm:prSet presAssocID="{DF1BDE13-20DF-44CD-9BB2-0E3B2429C687}" presName="sibTrans" presStyleCnt="0"/>
      <dgm:spPr/>
    </dgm:pt>
    <dgm:pt modelId="{34153679-6863-4043-AF36-341EB2B02CE6}" type="pres">
      <dgm:prSet presAssocID="{EF3606AC-728B-40CB-9AED-27687980B079}" presName="compNode" presStyleCnt="0"/>
      <dgm:spPr/>
    </dgm:pt>
    <dgm:pt modelId="{D6E98501-5497-4710-AC5E-197FE731C149}" type="pres">
      <dgm:prSet presAssocID="{EF3606AC-728B-40CB-9AED-27687980B079}" presName="bgRect" presStyleLbl="bgShp" presStyleIdx="2" presStyleCnt="4"/>
      <dgm:spPr/>
    </dgm:pt>
    <dgm:pt modelId="{23E448E8-A7F7-4DC2-8DE4-8DE64549BE2D}" type="pres">
      <dgm:prSet presAssocID="{EF3606AC-728B-40CB-9AED-27687980B0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993C484-10A2-4183-9074-92B61CD6BA1E}" type="pres">
      <dgm:prSet presAssocID="{EF3606AC-728B-40CB-9AED-27687980B079}" presName="spaceRect" presStyleCnt="0"/>
      <dgm:spPr/>
    </dgm:pt>
    <dgm:pt modelId="{B482D724-31E7-4C7B-BA48-398C127C6F30}" type="pres">
      <dgm:prSet presAssocID="{EF3606AC-728B-40CB-9AED-27687980B079}" presName="parTx" presStyleLbl="revTx" presStyleIdx="2" presStyleCnt="4">
        <dgm:presLayoutVars>
          <dgm:chMax val="0"/>
          <dgm:chPref val="0"/>
        </dgm:presLayoutVars>
      </dgm:prSet>
      <dgm:spPr/>
    </dgm:pt>
    <dgm:pt modelId="{A1A9EBD3-DF7B-483E-A2D2-45CA3B2B1575}" type="pres">
      <dgm:prSet presAssocID="{66D41A0D-AB29-4A66-8A52-4BB69C283B01}" presName="sibTrans" presStyleCnt="0"/>
      <dgm:spPr/>
    </dgm:pt>
    <dgm:pt modelId="{427AD916-C95B-4CE4-BD2C-BCF982D240E1}" type="pres">
      <dgm:prSet presAssocID="{58D92629-A36C-4277-92D8-F2DD9829C78E}" presName="compNode" presStyleCnt="0"/>
      <dgm:spPr/>
    </dgm:pt>
    <dgm:pt modelId="{B8B1DBC8-522C-4949-8A52-BC43CB0B6731}" type="pres">
      <dgm:prSet presAssocID="{58D92629-A36C-4277-92D8-F2DD9829C78E}" presName="bgRect" presStyleLbl="bgShp" presStyleIdx="3" presStyleCnt="4"/>
      <dgm:spPr/>
    </dgm:pt>
    <dgm:pt modelId="{45D6EB6F-2EA3-4991-8113-9A2654361AB7}" type="pres">
      <dgm:prSet presAssocID="{58D92629-A36C-4277-92D8-F2DD9829C78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2E01AC6-FB94-4035-8722-876C1EFB2771}" type="pres">
      <dgm:prSet presAssocID="{58D92629-A36C-4277-92D8-F2DD9829C78E}" presName="spaceRect" presStyleCnt="0"/>
      <dgm:spPr/>
    </dgm:pt>
    <dgm:pt modelId="{803C57FB-A984-441F-8F36-70157AF796A2}" type="pres">
      <dgm:prSet presAssocID="{58D92629-A36C-4277-92D8-F2DD9829C78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FA4B305-AB82-4183-AF09-5CEBA4529915}" type="presOf" srcId="{5480461A-5B27-4988-BC6B-48CA1FFDBBF5}" destId="{90335755-4531-407C-A880-BFC8E49FA75D}" srcOrd="0" destOrd="0" presId="urn:microsoft.com/office/officeart/2018/2/layout/IconVerticalSolidList"/>
    <dgm:cxn modelId="{3A287206-0420-4AF4-B1A7-6A7AC16B5A84}" type="presOf" srcId="{866CAC82-C01A-4687-ABA1-38738607999D}" destId="{63FDCEC3-1D40-4779-B8DF-87291C09F472}" srcOrd="0" destOrd="0" presId="urn:microsoft.com/office/officeart/2018/2/layout/IconVerticalSolidList"/>
    <dgm:cxn modelId="{76F1DB06-AA7A-4AFF-AF7C-753360D3D65E}" srcId="{8F667908-4693-44FE-8628-904E29AB295D}" destId="{58D92629-A36C-4277-92D8-F2DD9829C78E}" srcOrd="3" destOrd="0" parTransId="{DBF00C64-D766-4A02-89F6-6DBEA651BFFC}" sibTransId="{B549C2BB-3EBE-4415-9473-067DD1D6674F}"/>
    <dgm:cxn modelId="{1E828F43-3B61-4AF4-9944-0F841D02575B}" type="presOf" srcId="{EF3606AC-728B-40CB-9AED-27687980B079}" destId="{B482D724-31E7-4C7B-BA48-398C127C6F30}" srcOrd="0" destOrd="0" presId="urn:microsoft.com/office/officeart/2018/2/layout/IconVerticalSolidList"/>
    <dgm:cxn modelId="{7D07526C-0147-4F0B-9605-CACC761F138B}" srcId="{8F667908-4693-44FE-8628-904E29AB295D}" destId="{866CAC82-C01A-4687-ABA1-38738607999D}" srcOrd="1" destOrd="0" parTransId="{817A62AC-000E-455A-87AA-B6EBE76E1837}" sibTransId="{DF1BDE13-20DF-44CD-9BB2-0E3B2429C687}"/>
    <dgm:cxn modelId="{18BE3484-504E-4BCB-9DAC-287C7018AEC9}" type="presOf" srcId="{58D92629-A36C-4277-92D8-F2DD9829C78E}" destId="{803C57FB-A984-441F-8F36-70157AF796A2}" srcOrd="0" destOrd="0" presId="urn:microsoft.com/office/officeart/2018/2/layout/IconVerticalSolidList"/>
    <dgm:cxn modelId="{219B9BA7-AD92-4FB1-A0B6-31AC5892CC09}" type="presOf" srcId="{8F667908-4693-44FE-8628-904E29AB295D}" destId="{BFA578E7-3C33-47D1-9B12-10B35B922917}" srcOrd="0" destOrd="0" presId="urn:microsoft.com/office/officeart/2018/2/layout/IconVerticalSolidList"/>
    <dgm:cxn modelId="{620CF4CF-9696-48A6-8CE6-4AEA6D503599}" srcId="{8F667908-4693-44FE-8628-904E29AB295D}" destId="{5480461A-5B27-4988-BC6B-48CA1FFDBBF5}" srcOrd="0" destOrd="0" parTransId="{8A30FC3A-9649-490A-917F-4FCDD55B00DC}" sibTransId="{3FF597E6-BA0D-4C49-86AF-B2DCFE17A5C6}"/>
    <dgm:cxn modelId="{8362BFE4-D031-4F9A-B2D4-795ED7F765EB}" srcId="{8F667908-4693-44FE-8628-904E29AB295D}" destId="{EF3606AC-728B-40CB-9AED-27687980B079}" srcOrd="2" destOrd="0" parTransId="{40152AE1-FFCB-400D-801D-CF83F37311C5}" sibTransId="{66D41A0D-AB29-4A66-8A52-4BB69C283B01}"/>
    <dgm:cxn modelId="{5AFB8A52-83A5-449B-9E12-9F27CCCC215E}" type="presParOf" srcId="{BFA578E7-3C33-47D1-9B12-10B35B922917}" destId="{DA6ECE75-74B6-465B-A11F-A398E9C57953}" srcOrd="0" destOrd="0" presId="urn:microsoft.com/office/officeart/2018/2/layout/IconVerticalSolidList"/>
    <dgm:cxn modelId="{E6AF934F-8D3D-418B-A8F6-AB807112A42C}" type="presParOf" srcId="{DA6ECE75-74B6-465B-A11F-A398E9C57953}" destId="{680DCD50-3D7B-4C5B-9D3B-BA2728811E85}" srcOrd="0" destOrd="0" presId="urn:microsoft.com/office/officeart/2018/2/layout/IconVerticalSolidList"/>
    <dgm:cxn modelId="{4927525C-B84C-4D3E-A449-F78DB21F7EB0}" type="presParOf" srcId="{DA6ECE75-74B6-465B-A11F-A398E9C57953}" destId="{A246C57D-633D-4309-952C-175C9474955A}" srcOrd="1" destOrd="0" presId="urn:microsoft.com/office/officeart/2018/2/layout/IconVerticalSolidList"/>
    <dgm:cxn modelId="{F5EE335C-F220-4A89-8BC6-0C7E0361E2BC}" type="presParOf" srcId="{DA6ECE75-74B6-465B-A11F-A398E9C57953}" destId="{D6205912-91DB-424A-BDB0-9DD16D5FBD90}" srcOrd="2" destOrd="0" presId="urn:microsoft.com/office/officeart/2018/2/layout/IconVerticalSolidList"/>
    <dgm:cxn modelId="{8F949CCD-1CBD-4530-877E-A9CFD9B3C2D8}" type="presParOf" srcId="{DA6ECE75-74B6-465B-A11F-A398E9C57953}" destId="{90335755-4531-407C-A880-BFC8E49FA75D}" srcOrd="3" destOrd="0" presId="urn:microsoft.com/office/officeart/2018/2/layout/IconVerticalSolidList"/>
    <dgm:cxn modelId="{ECFE503C-DBFB-44BA-87AB-6581442CA934}" type="presParOf" srcId="{BFA578E7-3C33-47D1-9B12-10B35B922917}" destId="{AAEF953C-4B4A-45A6-8314-9C13EBBE3E65}" srcOrd="1" destOrd="0" presId="urn:microsoft.com/office/officeart/2018/2/layout/IconVerticalSolidList"/>
    <dgm:cxn modelId="{0F87CBE5-5B04-4ABC-BF12-2E79FCC8B24B}" type="presParOf" srcId="{BFA578E7-3C33-47D1-9B12-10B35B922917}" destId="{6DE0D30D-72BB-4E97-9E44-20EF1E37B2E5}" srcOrd="2" destOrd="0" presId="urn:microsoft.com/office/officeart/2018/2/layout/IconVerticalSolidList"/>
    <dgm:cxn modelId="{87D87822-1BCC-423E-A324-750CAE68641B}" type="presParOf" srcId="{6DE0D30D-72BB-4E97-9E44-20EF1E37B2E5}" destId="{190900CC-222D-48A6-BB0A-A4BE8AE4832E}" srcOrd="0" destOrd="0" presId="urn:microsoft.com/office/officeart/2018/2/layout/IconVerticalSolidList"/>
    <dgm:cxn modelId="{7EAD770C-5FF9-4C93-A270-0904E8C0A93E}" type="presParOf" srcId="{6DE0D30D-72BB-4E97-9E44-20EF1E37B2E5}" destId="{76CB93BF-51F9-4558-8D93-D75E4C60361D}" srcOrd="1" destOrd="0" presId="urn:microsoft.com/office/officeart/2018/2/layout/IconVerticalSolidList"/>
    <dgm:cxn modelId="{85C29646-2329-46BA-9F8D-E67ECF3865A3}" type="presParOf" srcId="{6DE0D30D-72BB-4E97-9E44-20EF1E37B2E5}" destId="{520CEC26-9EC4-4753-957D-49FE5C8A545C}" srcOrd="2" destOrd="0" presId="urn:microsoft.com/office/officeart/2018/2/layout/IconVerticalSolidList"/>
    <dgm:cxn modelId="{779D8C01-C89A-4D19-80BF-C1851F167B30}" type="presParOf" srcId="{6DE0D30D-72BB-4E97-9E44-20EF1E37B2E5}" destId="{63FDCEC3-1D40-4779-B8DF-87291C09F472}" srcOrd="3" destOrd="0" presId="urn:microsoft.com/office/officeart/2018/2/layout/IconVerticalSolidList"/>
    <dgm:cxn modelId="{20C8B1A5-2208-4170-B29F-06DB37059111}" type="presParOf" srcId="{BFA578E7-3C33-47D1-9B12-10B35B922917}" destId="{BF6B9254-D577-42FD-BC91-B26863B7675F}" srcOrd="3" destOrd="0" presId="urn:microsoft.com/office/officeart/2018/2/layout/IconVerticalSolidList"/>
    <dgm:cxn modelId="{E7343B55-0591-4B01-9A8C-26DF1B0D3DB7}" type="presParOf" srcId="{BFA578E7-3C33-47D1-9B12-10B35B922917}" destId="{34153679-6863-4043-AF36-341EB2B02CE6}" srcOrd="4" destOrd="0" presId="urn:microsoft.com/office/officeart/2018/2/layout/IconVerticalSolidList"/>
    <dgm:cxn modelId="{8FA6DBD1-75D0-4099-9A1C-041CEA535984}" type="presParOf" srcId="{34153679-6863-4043-AF36-341EB2B02CE6}" destId="{D6E98501-5497-4710-AC5E-197FE731C149}" srcOrd="0" destOrd="0" presId="urn:microsoft.com/office/officeart/2018/2/layout/IconVerticalSolidList"/>
    <dgm:cxn modelId="{5A5C771B-26B2-4270-AD0A-CA760A8E2A8D}" type="presParOf" srcId="{34153679-6863-4043-AF36-341EB2B02CE6}" destId="{23E448E8-A7F7-4DC2-8DE4-8DE64549BE2D}" srcOrd="1" destOrd="0" presId="urn:microsoft.com/office/officeart/2018/2/layout/IconVerticalSolidList"/>
    <dgm:cxn modelId="{F3F74EDD-B4BD-4A8A-9ABD-CC8C172E538D}" type="presParOf" srcId="{34153679-6863-4043-AF36-341EB2B02CE6}" destId="{E993C484-10A2-4183-9074-92B61CD6BA1E}" srcOrd="2" destOrd="0" presId="urn:microsoft.com/office/officeart/2018/2/layout/IconVerticalSolidList"/>
    <dgm:cxn modelId="{A35EE9ED-1FA1-489E-8C01-88CC147CAD8C}" type="presParOf" srcId="{34153679-6863-4043-AF36-341EB2B02CE6}" destId="{B482D724-31E7-4C7B-BA48-398C127C6F30}" srcOrd="3" destOrd="0" presId="urn:microsoft.com/office/officeart/2018/2/layout/IconVerticalSolidList"/>
    <dgm:cxn modelId="{48FB462B-6A98-47B7-8897-B4117E886A20}" type="presParOf" srcId="{BFA578E7-3C33-47D1-9B12-10B35B922917}" destId="{A1A9EBD3-DF7B-483E-A2D2-45CA3B2B1575}" srcOrd="5" destOrd="0" presId="urn:microsoft.com/office/officeart/2018/2/layout/IconVerticalSolidList"/>
    <dgm:cxn modelId="{20AA1578-D9CA-454E-91E6-D99A3555B584}" type="presParOf" srcId="{BFA578E7-3C33-47D1-9B12-10B35B922917}" destId="{427AD916-C95B-4CE4-BD2C-BCF982D240E1}" srcOrd="6" destOrd="0" presId="urn:microsoft.com/office/officeart/2018/2/layout/IconVerticalSolidList"/>
    <dgm:cxn modelId="{B9237672-FF04-4D2C-8998-63AAF26BA38B}" type="presParOf" srcId="{427AD916-C95B-4CE4-BD2C-BCF982D240E1}" destId="{B8B1DBC8-522C-4949-8A52-BC43CB0B6731}" srcOrd="0" destOrd="0" presId="urn:microsoft.com/office/officeart/2018/2/layout/IconVerticalSolidList"/>
    <dgm:cxn modelId="{D27DE0D1-0A18-4BA7-964D-1AE3B9D8508C}" type="presParOf" srcId="{427AD916-C95B-4CE4-BD2C-BCF982D240E1}" destId="{45D6EB6F-2EA3-4991-8113-9A2654361AB7}" srcOrd="1" destOrd="0" presId="urn:microsoft.com/office/officeart/2018/2/layout/IconVerticalSolidList"/>
    <dgm:cxn modelId="{8DAAF4EF-E29A-4A7B-AD94-AF4515DA05C5}" type="presParOf" srcId="{427AD916-C95B-4CE4-BD2C-BCF982D240E1}" destId="{F2E01AC6-FB94-4035-8722-876C1EFB2771}" srcOrd="2" destOrd="0" presId="urn:microsoft.com/office/officeart/2018/2/layout/IconVerticalSolidList"/>
    <dgm:cxn modelId="{FFC43DD5-0FB5-4C73-A350-831DCA333CB4}" type="presParOf" srcId="{427AD916-C95B-4CE4-BD2C-BCF982D240E1}" destId="{803C57FB-A984-441F-8F36-70157AF796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C8A6F60-E3DA-4056-BC25-E4FCEE5D53D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9E4929-E8E3-44B8-9F83-8290920E9109}">
      <dgm:prSet/>
      <dgm:spPr/>
      <dgm:t>
        <a:bodyPr/>
        <a:lstStyle/>
        <a:p>
          <a:r>
            <a:rPr lang="en-GB" b="0" i="0"/>
            <a:t>Observations allow you to collect data unobtrusively, observing characteristics, behaviours, or social interactions without relying on self-reporting.</a:t>
          </a:r>
          <a:endParaRPr lang="en-US"/>
        </a:p>
      </dgm:t>
    </dgm:pt>
    <dgm:pt modelId="{B669BBAD-920F-481A-B1D8-5D1D9AF62124}" type="parTrans" cxnId="{3892E97C-5156-409A-A7A5-0462B7019FF3}">
      <dgm:prSet/>
      <dgm:spPr/>
      <dgm:t>
        <a:bodyPr/>
        <a:lstStyle/>
        <a:p>
          <a:endParaRPr lang="en-US"/>
        </a:p>
      </dgm:t>
    </dgm:pt>
    <dgm:pt modelId="{3DF92973-EFDE-42EA-BA65-3C3304FBDBDA}" type="sibTrans" cxnId="{3892E97C-5156-409A-A7A5-0462B7019FF3}">
      <dgm:prSet/>
      <dgm:spPr/>
      <dgm:t>
        <a:bodyPr/>
        <a:lstStyle/>
        <a:p>
          <a:endParaRPr lang="en-US"/>
        </a:p>
      </dgm:t>
    </dgm:pt>
    <dgm:pt modelId="{BD6919A0-B458-4A29-93B3-1410F6DDFF30}">
      <dgm:prSet/>
      <dgm:spPr/>
      <dgm:t>
        <a:bodyPr/>
        <a:lstStyle/>
        <a:p>
          <a:r>
            <a:rPr lang="en-GB" b="0" i="0"/>
            <a:t>Observations may be conducted in real time, taking notes as you observe, or you might make audio visual recordings for later analysis. They can be qualitative or quantitative.</a:t>
          </a:r>
          <a:endParaRPr lang="en-US"/>
        </a:p>
      </dgm:t>
    </dgm:pt>
    <dgm:pt modelId="{C0B8B6F5-9C84-4B5E-BC47-EC17FA5310AB}" type="parTrans" cxnId="{A03E24C2-F627-44D4-B2F0-D5936B26DCBD}">
      <dgm:prSet/>
      <dgm:spPr/>
      <dgm:t>
        <a:bodyPr/>
        <a:lstStyle/>
        <a:p>
          <a:endParaRPr lang="en-US"/>
        </a:p>
      </dgm:t>
    </dgm:pt>
    <dgm:pt modelId="{76121397-5D1F-43B3-8DA5-33A00AC7D0B4}" type="sibTrans" cxnId="{A03E24C2-F627-44D4-B2F0-D5936B26DCBD}">
      <dgm:prSet/>
      <dgm:spPr/>
      <dgm:t>
        <a:bodyPr/>
        <a:lstStyle/>
        <a:p>
          <a:endParaRPr lang="en-US"/>
        </a:p>
      </dgm:t>
    </dgm:pt>
    <dgm:pt modelId="{46897F7A-84AC-4A4C-9B1A-6232F52D11E5}" type="pres">
      <dgm:prSet presAssocID="{2C8A6F60-E3DA-4056-BC25-E4FCEE5D53DB}" presName="linear" presStyleCnt="0">
        <dgm:presLayoutVars>
          <dgm:animLvl val="lvl"/>
          <dgm:resizeHandles val="exact"/>
        </dgm:presLayoutVars>
      </dgm:prSet>
      <dgm:spPr/>
    </dgm:pt>
    <dgm:pt modelId="{8FD0FAA6-0F1A-4E7D-878B-D4FFCE33F646}" type="pres">
      <dgm:prSet presAssocID="{5D9E4929-E8E3-44B8-9F83-8290920E910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881811B-3EFE-4EB5-BF82-0B484FB5342A}" type="pres">
      <dgm:prSet presAssocID="{3DF92973-EFDE-42EA-BA65-3C3304FBDBDA}" presName="spacer" presStyleCnt="0"/>
      <dgm:spPr/>
    </dgm:pt>
    <dgm:pt modelId="{2AA0BC57-44DE-4141-B65F-62B4F90F383F}" type="pres">
      <dgm:prSet presAssocID="{BD6919A0-B458-4A29-93B3-1410F6DDFF3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66AE00F-C68F-445E-835F-A946DD7C6EBE}" type="presOf" srcId="{2C8A6F60-E3DA-4056-BC25-E4FCEE5D53DB}" destId="{46897F7A-84AC-4A4C-9B1A-6232F52D11E5}" srcOrd="0" destOrd="0" presId="urn:microsoft.com/office/officeart/2005/8/layout/vList2"/>
    <dgm:cxn modelId="{9C821955-6AB2-4410-91E0-B1F971229D8F}" type="presOf" srcId="{BD6919A0-B458-4A29-93B3-1410F6DDFF30}" destId="{2AA0BC57-44DE-4141-B65F-62B4F90F383F}" srcOrd="0" destOrd="0" presId="urn:microsoft.com/office/officeart/2005/8/layout/vList2"/>
    <dgm:cxn modelId="{3892E97C-5156-409A-A7A5-0462B7019FF3}" srcId="{2C8A6F60-E3DA-4056-BC25-E4FCEE5D53DB}" destId="{5D9E4929-E8E3-44B8-9F83-8290920E9109}" srcOrd="0" destOrd="0" parTransId="{B669BBAD-920F-481A-B1D8-5D1D9AF62124}" sibTransId="{3DF92973-EFDE-42EA-BA65-3C3304FBDBDA}"/>
    <dgm:cxn modelId="{A03E24C2-F627-44D4-B2F0-D5936B26DCBD}" srcId="{2C8A6F60-E3DA-4056-BC25-E4FCEE5D53DB}" destId="{BD6919A0-B458-4A29-93B3-1410F6DDFF30}" srcOrd="1" destOrd="0" parTransId="{C0B8B6F5-9C84-4B5E-BC47-EC17FA5310AB}" sibTransId="{76121397-5D1F-43B3-8DA5-33A00AC7D0B4}"/>
    <dgm:cxn modelId="{DA6A18FD-02D2-47E2-A541-919CDF0D1D1C}" type="presOf" srcId="{5D9E4929-E8E3-44B8-9F83-8290920E9109}" destId="{8FD0FAA6-0F1A-4E7D-878B-D4FFCE33F646}" srcOrd="0" destOrd="0" presId="urn:microsoft.com/office/officeart/2005/8/layout/vList2"/>
    <dgm:cxn modelId="{191985A4-C0A7-40BD-823D-9456A8C1E760}" type="presParOf" srcId="{46897F7A-84AC-4A4C-9B1A-6232F52D11E5}" destId="{8FD0FAA6-0F1A-4E7D-878B-D4FFCE33F646}" srcOrd="0" destOrd="0" presId="urn:microsoft.com/office/officeart/2005/8/layout/vList2"/>
    <dgm:cxn modelId="{A1C3E939-8FF0-45ED-82CC-A382608494FA}" type="presParOf" srcId="{46897F7A-84AC-4A4C-9B1A-6232F52D11E5}" destId="{0881811B-3EFE-4EB5-BF82-0B484FB5342A}" srcOrd="1" destOrd="0" presId="urn:microsoft.com/office/officeart/2005/8/layout/vList2"/>
    <dgm:cxn modelId="{4BD53AD5-A1D2-4640-A358-AC67683B00F0}" type="presParOf" srcId="{46897F7A-84AC-4A4C-9B1A-6232F52D11E5}" destId="{2AA0BC57-44DE-4141-B65F-62B4F90F383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4FA91-3C3E-48BD-B817-66D847B74929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39C9F-4FA5-4BD8-A8F2-97D7F19F556B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187BE-1312-4694-BF96-C3B7B0980BB7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Your research design should clearly define who or what your research will focus on, and how you’ll go about choosing your participants or subjects.</a:t>
          </a:r>
          <a:endParaRPr lang="en-US" sz="2400" kern="1200"/>
        </a:p>
      </dsp:txBody>
      <dsp:txXfrm>
        <a:off x="1509882" y="708097"/>
        <a:ext cx="9005717" cy="1307257"/>
      </dsp:txXfrm>
    </dsp:sp>
    <dsp:sp modelId="{77396A67-D9C6-432C-BD12-176139E138E6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00F2E1-8EEA-41D0-9FF1-138BCB9B2CA9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04D4B-DD6E-4EF4-9B00-ABABAACBADBA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In research, a</a:t>
          </a:r>
          <a:r>
            <a:rPr lang="en-GB" sz="2400" b="1" i="0" kern="1200">
              <a:solidFill>
                <a:srgbClr val="467886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 </a:t>
          </a:r>
          <a:r>
            <a:rPr lang="en-GB" sz="2400" b="1" i="0" kern="1200">
              <a:solidFill>
                <a:schemeClr val="tx2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population</a:t>
          </a:r>
          <a:r>
            <a:rPr lang="en-GB" sz="2400" b="0" i="0" kern="1200">
              <a:solidFill>
                <a:schemeClr val="tx2"/>
              </a:solidFill>
            </a:rPr>
            <a:t> </a:t>
          </a:r>
          <a:r>
            <a:rPr lang="en-GB" sz="2400" b="0" i="0" kern="1200"/>
            <a:t>is the entire group that you want to draw conclusions about, while a </a:t>
          </a:r>
          <a:r>
            <a:rPr lang="en-GB" sz="2400" b="1" i="0" kern="1200"/>
            <a:t>sample</a:t>
          </a:r>
          <a:r>
            <a:rPr lang="en-GB" sz="2400" b="0" i="0" kern="1200"/>
            <a:t> is the smaller group of individuals you’ll actually collect data from.</a:t>
          </a:r>
          <a:endParaRPr lang="en-US" sz="2400" kern="1200"/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C131E7-145D-43AA-852B-03A78256320E}">
      <dsp:nvSpPr>
        <dsp:cNvPr id="0" name=""/>
        <dsp:cNvSpPr/>
      </dsp:nvSpPr>
      <dsp:spPr>
        <a:xfrm>
          <a:off x="0" y="28004"/>
          <a:ext cx="5291663" cy="18181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 you’re studying the effectiveness of online teaching in the UK, it would be very difficult to get a sample that’s representative of all secondary school students in the country.</a:t>
          </a:r>
          <a:endParaRPr lang="en-US" sz="2100" kern="1200"/>
        </a:p>
      </dsp:txBody>
      <dsp:txXfrm>
        <a:off x="88756" y="116760"/>
        <a:ext cx="5114151" cy="1640667"/>
      </dsp:txXfrm>
    </dsp:sp>
    <dsp:sp modelId="{2BA08E79-6495-4E56-9549-E9E9D0DBB9A1}">
      <dsp:nvSpPr>
        <dsp:cNvPr id="0" name=""/>
        <dsp:cNvSpPr/>
      </dsp:nvSpPr>
      <dsp:spPr>
        <a:xfrm>
          <a:off x="0" y="1906664"/>
          <a:ext cx="5291663" cy="181817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To make the research more manageable, and to draw more precise conclusions, you could focus on a narrower population – for example, University undergraduate students in low-income areas of London.</a:t>
          </a:r>
          <a:endParaRPr lang="en-US" sz="2100" kern="1200"/>
        </a:p>
      </dsp:txBody>
      <dsp:txXfrm>
        <a:off x="88756" y="1995420"/>
        <a:ext cx="5114151" cy="16406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A75BE-64D0-4266-BDEA-F1D17F130041}">
      <dsp:nvSpPr>
        <dsp:cNvPr id="0" name=""/>
        <dsp:cNvSpPr/>
      </dsp:nvSpPr>
      <dsp:spPr>
        <a:xfrm>
          <a:off x="0" y="2073"/>
          <a:ext cx="5563060" cy="10507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8DCDBD4-9ECB-4E4B-9D2F-C329F25548DF}">
      <dsp:nvSpPr>
        <dsp:cNvPr id="0" name=""/>
        <dsp:cNvSpPr/>
      </dsp:nvSpPr>
      <dsp:spPr>
        <a:xfrm>
          <a:off x="317839" y="238482"/>
          <a:ext cx="577889" cy="5778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F4C4B0-0865-45C4-886D-E639054655E3}">
      <dsp:nvSpPr>
        <dsp:cNvPr id="0" name=""/>
        <dsp:cNvSpPr/>
      </dsp:nvSpPr>
      <dsp:spPr>
        <a:xfrm>
          <a:off x="1213568" y="2073"/>
          <a:ext cx="4349491" cy="1050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00" tIns="111200" rIns="111200" bIns="11120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Sample is selected using random methods</a:t>
          </a:r>
          <a:endParaRPr lang="en-US" sz="1400" kern="1200"/>
        </a:p>
      </dsp:txBody>
      <dsp:txXfrm>
        <a:off x="1213568" y="2073"/>
        <a:ext cx="4349491" cy="1050708"/>
      </dsp:txXfrm>
    </dsp:sp>
    <dsp:sp modelId="{3EE073D9-0DF9-41C9-ACE3-A5CE596103D0}">
      <dsp:nvSpPr>
        <dsp:cNvPr id="0" name=""/>
        <dsp:cNvSpPr/>
      </dsp:nvSpPr>
      <dsp:spPr>
        <a:xfrm>
          <a:off x="0" y="1315459"/>
          <a:ext cx="5563060" cy="10507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BF36C2B-3237-40D4-AC68-870B82FA4999}">
      <dsp:nvSpPr>
        <dsp:cNvPr id="0" name=""/>
        <dsp:cNvSpPr/>
      </dsp:nvSpPr>
      <dsp:spPr>
        <a:xfrm>
          <a:off x="317839" y="1551868"/>
          <a:ext cx="577889" cy="5778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D5CE2B-DED1-4818-ABD4-117B41A4AFA0}">
      <dsp:nvSpPr>
        <dsp:cNvPr id="0" name=""/>
        <dsp:cNvSpPr/>
      </dsp:nvSpPr>
      <dsp:spPr>
        <a:xfrm>
          <a:off x="1213568" y="1315459"/>
          <a:ext cx="4349491" cy="1050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00" tIns="111200" rIns="111200" bIns="11120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Mainly used in quantitative research</a:t>
          </a:r>
          <a:endParaRPr lang="en-US" sz="1400" kern="1200"/>
        </a:p>
      </dsp:txBody>
      <dsp:txXfrm>
        <a:off x="1213568" y="1315459"/>
        <a:ext cx="4349491" cy="1050708"/>
      </dsp:txXfrm>
    </dsp:sp>
    <dsp:sp modelId="{CF95F9A8-973E-4E89-81DD-777BFB375A9E}">
      <dsp:nvSpPr>
        <dsp:cNvPr id="0" name=""/>
        <dsp:cNvSpPr/>
      </dsp:nvSpPr>
      <dsp:spPr>
        <a:xfrm>
          <a:off x="0" y="2628845"/>
          <a:ext cx="5563060" cy="10507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952D3BD-A047-4DB7-997A-C5143A3321BD}">
      <dsp:nvSpPr>
        <dsp:cNvPr id="0" name=""/>
        <dsp:cNvSpPr/>
      </dsp:nvSpPr>
      <dsp:spPr>
        <a:xfrm>
          <a:off x="317839" y="2865254"/>
          <a:ext cx="577889" cy="5778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509258-EC4E-418A-895E-095E6E048CD4}">
      <dsp:nvSpPr>
        <dsp:cNvPr id="0" name=""/>
        <dsp:cNvSpPr/>
      </dsp:nvSpPr>
      <dsp:spPr>
        <a:xfrm>
          <a:off x="1213568" y="2628845"/>
          <a:ext cx="4349491" cy="1050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00" tIns="111200" rIns="111200" bIns="11120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Allows you to make strong statistical inferences about the population</a:t>
          </a:r>
          <a:endParaRPr lang="en-US" sz="1400" kern="1200"/>
        </a:p>
      </dsp:txBody>
      <dsp:txXfrm>
        <a:off x="1213568" y="2628845"/>
        <a:ext cx="4349491" cy="1050708"/>
      </dsp:txXfrm>
    </dsp:sp>
    <dsp:sp modelId="{975498B9-FBE6-40EE-B273-8A127A207F37}">
      <dsp:nvSpPr>
        <dsp:cNvPr id="0" name=""/>
        <dsp:cNvSpPr/>
      </dsp:nvSpPr>
      <dsp:spPr>
        <a:xfrm>
          <a:off x="0" y="3942231"/>
          <a:ext cx="5563060" cy="10507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F3F501C-B28A-411A-B1D3-F39B48B2BB86}">
      <dsp:nvSpPr>
        <dsp:cNvPr id="0" name=""/>
        <dsp:cNvSpPr/>
      </dsp:nvSpPr>
      <dsp:spPr>
        <a:xfrm>
          <a:off x="317839" y="4178640"/>
          <a:ext cx="577889" cy="5778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BA8E58-299A-46F9-B907-3BBF899FAFB6}">
      <dsp:nvSpPr>
        <dsp:cNvPr id="0" name=""/>
        <dsp:cNvSpPr/>
      </dsp:nvSpPr>
      <dsp:spPr>
        <a:xfrm>
          <a:off x="1213568" y="3942231"/>
          <a:ext cx="4349491" cy="1050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00" tIns="111200" rIns="111200" bIns="11120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Probability sampling is the most statistically valid option, but it’s often difficult to achieve unless you’re dealing with a very small and accessible population.</a:t>
          </a:r>
          <a:endParaRPr lang="en-US" sz="1400" kern="1200"/>
        </a:p>
      </dsp:txBody>
      <dsp:txXfrm>
        <a:off x="1213568" y="3942231"/>
        <a:ext cx="4349491" cy="10507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29FE76-4BE7-4504-8118-ECB27502FAB9}">
      <dsp:nvSpPr>
        <dsp:cNvPr id="0" name=""/>
        <dsp:cNvSpPr/>
      </dsp:nvSpPr>
      <dsp:spPr>
        <a:xfrm>
          <a:off x="0" y="147069"/>
          <a:ext cx="5625688" cy="1130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Sample selected in a non-random way</a:t>
          </a:r>
          <a:endParaRPr lang="en-US" sz="1600" kern="1200"/>
        </a:p>
      </dsp:txBody>
      <dsp:txXfrm>
        <a:off x="55173" y="202242"/>
        <a:ext cx="5515342" cy="1019874"/>
      </dsp:txXfrm>
    </dsp:sp>
    <dsp:sp modelId="{F458CF7F-9977-443F-8D9D-AF348904351F}">
      <dsp:nvSpPr>
        <dsp:cNvPr id="0" name=""/>
        <dsp:cNvSpPr/>
      </dsp:nvSpPr>
      <dsp:spPr>
        <a:xfrm>
          <a:off x="0" y="1323369"/>
          <a:ext cx="5625688" cy="113022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Used in both qualitative and quantitative research</a:t>
          </a:r>
          <a:endParaRPr lang="en-US" sz="1600" kern="1200"/>
        </a:p>
      </dsp:txBody>
      <dsp:txXfrm>
        <a:off x="55173" y="1378542"/>
        <a:ext cx="5515342" cy="1019874"/>
      </dsp:txXfrm>
    </dsp:sp>
    <dsp:sp modelId="{35AC85EE-40B1-44BC-B62C-E81304911292}">
      <dsp:nvSpPr>
        <dsp:cNvPr id="0" name=""/>
        <dsp:cNvSpPr/>
      </dsp:nvSpPr>
      <dsp:spPr>
        <a:xfrm>
          <a:off x="0" y="2499669"/>
          <a:ext cx="5625688" cy="113022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Easier to achieve, but greater risk of bias</a:t>
          </a:r>
          <a:endParaRPr lang="en-US" sz="1600" kern="1200"/>
        </a:p>
      </dsp:txBody>
      <dsp:txXfrm>
        <a:off x="55173" y="2554842"/>
        <a:ext cx="5515342" cy="1019874"/>
      </dsp:txXfrm>
    </dsp:sp>
    <dsp:sp modelId="{5FA2CB47-B06A-4F4F-AC81-2DBB62D2DA70}">
      <dsp:nvSpPr>
        <dsp:cNvPr id="0" name=""/>
        <dsp:cNvSpPr/>
      </dsp:nvSpPr>
      <dsp:spPr>
        <a:xfrm>
          <a:off x="0" y="3675969"/>
          <a:ext cx="5625688" cy="11302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Many</a:t>
          </a:r>
          <a:r>
            <a:rPr lang="en-GB" sz="1600" b="0" i="0" kern="1200"/>
            <a:t> studies use non-probability sampling, but it’s important to be aware of the limitations and carefully consider potential biases. You should always make an effort to gather a sample that’s as representative as possible of the population.</a:t>
          </a:r>
          <a:endParaRPr lang="en-US" sz="1600" kern="1200"/>
        </a:p>
      </dsp:txBody>
      <dsp:txXfrm>
        <a:off x="55173" y="3731142"/>
        <a:ext cx="5515342" cy="10198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9052B-441F-4851-AC4D-12A658D9BD17}">
      <dsp:nvSpPr>
        <dsp:cNvPr id="0" name=""/>
        <dsp:cNvSpPr/>
      </dsp:nvSpPr>
      <dsp:spPr>
        <a:xfrm>
          <a:off x="0" y="816656"/>
          <a:ext cx="11006203" cy="15076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891C8-F9B5-41E6-9FDD-8BBDA47163E2}">
      <dsp:nvSpPr>
        <dsp:cNvPr id="0" name=""/>
        <dsp:cNvSpPr/>
      </dsp:nvSpPr>
      <dsp:spPr>
        <a:xfrm>
          <a:off x="456071" y="1155882"/>
          <a:ext cx="829220" cy="8292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1129B-6337-45F1-9095-DE61A08075BC}">
      <dsp:nvSpPr>
        <dsp:cNvPr id="0" name=""/>
        <dsp:cNvSpPr/>
      </dsp:nvSpPr>
      <dsp:spPr>
        <a:xfrm>
          <a:off x="1741362" y="816656"/>
          <a:ext cx="9264840" cy="1507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62" tIns="159562" rIns="159562" bIns="1595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Data collection methods are ways of directly measuring variables and gathering information. They allow you to gain first-hand knowledge and original insights into your research problem.</a:t>
          </a:r>
          <a:endParaRPr lang="en-US" sz="2500" kern="1200"/>
        </a:p>
      </dsp:txBody>
      <dsp:txXfrm>
        <a:off x="1741362" y="816656"/>
        <a:ext cx="9264840" cy="1507673"/>
      </dsp:txXfrm>
    </dsp:sp>
    <dsp:sp modelId="{1AD35AA5-AD07-4D14-8338-8A7A585FEFDA}">
      <dsp:nvSpPr>
        <dsp:cNvPr id="0" name=""/>
        <dsp:cNvSpPr/>
      </dsp:nvSpPr>
      <dsp:spPr>
        <a:xfrm>
          <a:off x="0" y="2701248"/>
          <a:ext cx="11006203" cy="15076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3B455-D59D-4D0B-BAD1-5E0205F82AA5}">
      <dsp:nvSpPr>
        <dsp:cNvPr id="0" name=""/>
        <dsp:cNvSpPr/>
      </dsp:nvSpPr>
      <dsp:spPr>
        <a:xfrm>
          <a:off x="456071" y="3040474"/>
          <a:ext cx="829220" cy="8292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AB8D1-90E5-42CE-ACE1-A258139F6A5F}">
      <dsp:nvSpPr>
        <dsp:cNvPr id="0" name=""/>
        <dsp:cNvSpPr/>
      </dsp:nvSpPr>
      <dsp:spPr>
        <a:xfrm>
          <a:off x="1741362" y="2701248"/>
          <a:ext cx="9264840" cy="1507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62" tIns="159562" rIns="159562" bIns="1595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You can choose just one data collection method, or use several methods in the same study.</a:t>
          </a:r>
          <a:endParaRPr lang="en-US" sz="2500" kern="1200"/>
        </a:p>
      </dsp:txBody>
      <dsp:txXfrm>
        <a:off x="1741362" y="2701248"/>
        <a:ext cx="9264840" cy="15076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0DCD50-3D7B-4C5B-9D3B-BA2728811E85}">
      <dsp:nvSpPr>
        <dsp:cNvPr id="0" name=""/>
        <dsp:cNvSpPr/>
      </dsp:nvSpPr>
      <dsp:spPr>
        <a:xfrm>
          <a:off x="0" y="2685"/>
          <a:ext cx="6971125" cy="1361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46C57D-633D-4309-952C-175C9474955A}">
      <dsp:nvSpPr>
        <dsp:cNvPr id="0" name=""/>
        <dsp:cNvSpPr/>
      </dsp:nvSpPr>
      <dsp:spPr>
        <a:xfrm>
          <a:off x="411783" y="308970"/>
          <a:ext cx="748696" cy="7486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35755-4531-407C-A880-BFC8E49FA75D}">
      <dsp:nvSpPr>
        <dsp:cNvPr id="0" name=""/>
        <dsp:cNvSpPr/>
      </dsp:nvSpPr>
      <dsp:spPr>
        <a:xfrm>
          <a:off x="1572262" y="2685"/>
          <a:ext cx="5398862" cy="1361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67" tIns="144067" rIns="144067" bIns="1440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More common in qualitative research</a:t>
          </a:r>
          <a:endParaRPr lang="en-US" sz="2200" kern="1200"/>
        </a:p>
      </dsp:txBody>
      <dsp:txXfrm>
        <a:off x="1572262" y="2685"/>
        <a:ext cx="5398862" cy="1361266"/>
      </dsp:txXfrm>
    </dsp:sp>
    <dsp:sp modelId="{190900CC-222D-48A6-BB0A-A4BE8AE4832E}">
      <dsp:nvSpPr>
        <dsp:cNvPr id="0" name=""/>
        <dsp:cNvSpPr/>
      </dsp:nvSpPr>
      <dsp:spPr>
        <a:xfrm>
          <a:off x="0" y="1704269"/>
          <a:ext cx="6971125" cy="1361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CB93BF-51F9-4558-8D93-D75E4C60361D}">
      <dsp:nvSpPr>
        <dsp:cNvPr id="0" name=""/>
        <dsp:cNvSpPr/>
      </dsp:nvSpPr>
      <dsp:spPr>
        <a:xfrm>
          <a:off x="411783" y="2010554"/>
          <a:ext cx="748696" cy="7486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DCEC3-1D40-4779-B8DF-87291C09F472}">
      <dsp:nvSpPr>
        <dsp:cNvPr id="0" name=""/>
        <dsp:cNvSpPr/>
      </dsp:nvSpPr>
      <dsp:spPr>
        <a:xfrm>
          <a:off x="1572262" y="1704269"/>
          <a:ext cx="5398862" cy="1361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67" tIns="144067" rIns="144067" bIns="1440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Conducted by researcher in person, by phone, or online</a:t>
          </a:r>
          <a:endParaRPr lang="en-US" sz="2200" kern="1200"/>
        </a:p>
      </dsp:txBody>
      <dsp:txXfrm>
        <a:off x="1572262" y="1704269"/>
        <a:ext cx="5398862" cy="1361266"/>
      </dsp:txXfrm>
    </dsp:sp>
    <dsp:sp modelId="{D6E98501-5497-4710-AC5E-197FE731C149}">
      <dsp:nvSpPr>
        <dsp:cNvPr id="0" name=""/>
        <dsp:cNvSpPr/>
      </dsp:nvSpPr>
      <dsp:spPr>
        <a:xfrm>
          <a:off x="0" y="3405852"/>
          <a:ext cx="6971125" cy="1361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448E8-A7F7-4DC2-8DE4-8DE64549BE2D}">
      <dsp:nvSpPr>
        <dsp:cNvPr id="0" name=""/>
        <dsp:cNvSpPr/>
      </dsp:nvSpPr>
      <dsp:spPr>
        <a:xfrm>
          <a:off x="411783" y="3712137"/>
          <a:ext cx="748696" cy="7486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82D724-31E7-4C7B-BA48-398C127C6F30}">
      <dsp:nvSpPr>
        <dsp:cNvPr id="0" name=""/>
        <dsp:cNvSpPr/>
      </dsp:nvSpPr>
      <dsp:spPr>
        <a:xfrm>
          <a:off x="1572262" y="3405852"/>
          <a:ext cx="5398862" cy="1361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67" tIns="144067" rIns="144067" bIns="1440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Usually allow participants to answer in their own words</a:t>
          </a:r>
          <a:endParaRPr lang="en-US" sz="2200" kern="1200"/>
        </a:p>
      </dsp:txBody>
      <dsp:txXfrm>
        <a:off x="1572262" y="3405852"/>
        <a:ext cx="5398862" cy="1361266"/>
      </dsp:txXfrm>
    </dsp:sp>
    <dsp:sp modelId="{B8B1DBC8-522C-4949-8A52-BC43CB0B6731}">
      <dsp:nvSpPr>
        <dsp:cNvPr id="0" name=""/>
        <dsp:cNvSpPr/>
      </dsp:nvSpPr>
      <dsp:spPr>
        <a:xfrm>
          <a:off x="0" y="5107435"/>
          <a:ext cx="6971125" cy="1361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D6EB6F-2EA3-4991-8113-9A2654361AB7}">
      <dsp:nvSpPr>
        <dsp:cNvPr id="0" name=""/>
        <dsp:cNvSpPr/>
      </dsp:nvSpPr>
      <dsp:spPr>
        <a:xfrm>
          <a:off x="411783" y="5413720"/>
          <a:ext cx="748696" cy="7486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C57FB-A984-441F-8F36-70157AF796A2}">
      <dsp:nvSpPr>
        <dsp:cNvPr id="0" name=""/>
        <dsp:cNvSpPr/>
      </dsp:nvSpPr>
      <dsp:spPr>
        <a:xfrm>
          <a:off x="1572262" y="5107435"/>
          <a:ext cx="5398862" cy="1361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67" tIns="144067" rIns="144067" bIns="1440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Ideas can be explored in depth with a smaller group</a:t>
          </a:r>
          <a:endParaRPr lang="en-US" sz="2200" kern="1200"/>
        </a:p>
      </dsp:txBody>
      <dsp:txXfrm>
        <a:off x="1572262" y="5107435"/>
        <a:ext cx="5398862" cy="13612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0FAA6-0F1A-4E7D-878B-D4FFCE33F646}">
      <dsp:nvSpPr>
        <dsp:cNvPr id="0" name=""/>
        <dsp:cNvSpPr/>
      </dsp:nvSpPr>
      <dsp:spPr>
        <a:xfrm>
          <a:off x="0" y="444088"/>
          <a:ext cx="7668914" cy="2943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/>
            <a:t>Observations allow you to collect data unobtrusively, observing characteristics, behaviours, or social interactions without relying on self-reporting.</a:t>
          </a:r>
          <a:endParaRPr lang="en-US" sz="3400" kern="1200"/>
        </a:p>
      </dsp:txBody>
      <dsp:txXfrm>
        <a:off x="143701" y="587789"/>
        <a:ext cx="7381512" cy="2656318"/>
      </dsp:txXfrm>
    </dsp:sp>
    <dsp:sp modelId="{2AA0BC57-44DE-4141-B65F-62B4F90F383F}">
      <dsp:nvSpPr>
        <dsp:cNvPr id="0" name=""/>
        <dsp:cNvSpPr/>
      </dsp:nvSpPr>
      <dsp:spPr>
        <a:xfrm>
          <a:off x="0" y="3485728"/>
          <a:ext cx="7668914" cy="294372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/>
            <a:t>Observations may be conducted in real time, taking notes as you observe, or you might make audio visual recordings for later analysis. They can be qualitative or quantitative.</a:t>
          </a:r>
          <a:endParaRPr lang="en-US" sz="3400" kern="1200"/>
        </a:p>
      </dsp:txBody>
      <dsp:txXfrm>
        <a:off x="143701" y="3629429"/>
        <a:ext cx="7381512" cy="2656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questionnaire-design/" TargetMode="External"/><Relationship Id="rId2" Type="http://schemas.openxmlformats.org/officeDocument/2006/relationships/hyperlink" Target="https://www.scribbr.co.uk/research-methods/survey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qualitative-observations/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research-methods/reliability-explained/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cribbr.co.uk/research-methods/validity-types/" TargetMode="External"/><Relationship Id="rId4" Type="http://schemas.openxmlformats.org/officeDocument/2006/relationships/hyperlink" Target="https://www.scribbr.co.uk/research-methods/reproducibility-vs-replicability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Hand Drawn Graphs">
            <a:extLst>
              <a:ext uri="{FF2B5EF4-FFF2-40B4-BE49-F238E27FC236}">
                <a16:creationId xmlns:a16="http://schemas.microsoft.com/office/drawing/2014/main" id="{527100AF-73B9-9897-4875-9CF7225825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C00000"/>
                </a:solidFill>
              </a:rPr>
              <a:t>Data Sampling and Analysis Part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                                                           - </a:t>
            </a:r>
            <a:r>
              <a:rPr lang="en-GB" b="1" dirty="0"/>
              <a:t>Ms. </a:t>
            </a:r>
            <a:r>
              <a:rPr lang="en-GB" b="1" dirty="0" err="1"/>
              <a:t>Arpu</a:t>
            </a:r>
            <a:r>
              <a:rPr lang="en-GB" b="1" dirty="0"/>
              <a:t> Kumar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6BCA4E-80AF-E715-34A1-8A87A1290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600" b="1" i="0">
                <a:effectLst/>
                <a:latin typeface="Gilmer"/>
              </a:rPr>
              <a:t>Identify your </a:t>
            </a:r>
            <a:r>
              <a:rPr lang="en-GB" sz="3600" b="1">
                <a:latin typeface="Gilmer"/>
              </a:rPr>
              <a:t>Population</a:t>
            </a:r>
            <a:r>
              <a:rPr lang="en-GB" sz="3600" b="1" i="0">
                <a:effectLst/>
                <a:latin typeface="Gilmer"/>
              </a:rPr>
              <a:t> and </a:t>
            </a:r>
            <a:r>
              <a:rPr lang="en-GB" sz="3600" b="1">
                <a:latin typeface="Gilmer"/>
              </a:rPr>
              <a:t>Sampling</a:t>
            </a:r>
            <a:r>
              <a:rPr lang="en-GB" sz="3600" b="1" i="0">
                <a:effectLst/>
                <a:latin typeface="Gilmer"/>
              </a:rPr>
              <a:t> </a:t>
            </a:r>
            <a:r>
              <a:rPr lang="en-GB" sz="3600" b="1">
                <a:latin typeface="Gilmer"/>
              </a:rPr>
              <a:t>Method</a:t>
            </a:r>
            <a:br>
              <a:rPr lang="en-GB" sz="3100" b="1" i="0">
                <a:effectLst/>
                <a:latin typeface="Gilmer"/>
              </a:rPr>
            </a:br>
            <a:endParaRPr lang="en-US" sz="31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FE8D5762-8167-053E-0886-6C02018AA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90177"/>
              </p:ext>
            </p:extLst>
          </p:nvPr>
        </p:nvGraphicFramePr>
        <p:xfrm>
          <a:off x="525049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7163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DF38C-1498-B654-BD4F-474E8EA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55" y="147896"/>
            <a:ext cx="5307752" cy="1138997"/>
          </a:xfrm>
        </p:spPr>
        <p:txBody>
          <a:bodyPr anchor="ctr">
            <a:normAutofit fontScale="90000"/>
          </a:bodyPr>
          <a:lstStyle/>
          <a:p>
            <a:br>
              <a:rPr lang="en-GB" sz="4000" b="1">
                <a:latin typeface="Gilmer"/>
              </a:rPr>
            </a:br>
            <a:r>
              <a:rPr lang="en-GB" sz="4000" b="1">
                <a:latin typeface="Gilmer"/>
              </a:rPr>
              <a:t>What is Population?</a:t>
            </a:r>
            <a:br>
              <a:rPr lang="en-GB" sz="4000" b="1" i="0">
                <a:effectLst/>
                <a:latin typeface="Gilmer"/>
              </a:rPr>
            </a:br>
            <a:endParaRPr lang="en-US" sz="400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FF43A05-5727-B368-6015-4452BC1A6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53" y="1286635"/>
            <a:ext cx="5307754" cy="506971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GB" sz="1300">
              <a:latin typeface="Inter"/>
            </a:endParaRPr>
          </a:p>
          <a:p>
            <a:r>
              <a:rPr lang="en-GB" sz="2000" b="0" i="0" dirty="0">
                <a:effectLst/>
                <a:latin typeface="Aptos"/>
              </a:rPr>
              <a:t>A population can be made up of anything you want to study – plants, animals, organisations, texts, countries, etc. In the social sciences, it most often refers to a group of people.</a:t>
            </a:r>
            <a:endParaRPr lang="en-GB" sz="2000" dirty="0">
              <a:latin typeface="Aptos"/>
            </a:endParaRPr>
          </a:p>
          <a:p>
            <a:pPr marL="0" indent="0">
              <a:buNone/>
            </a:pPr>
            <a:endParaRPr lang="en-GB" sz="2000">
              <a:latin typeface="Aptos"/>
            </a:endParaRPr>
          </a:p>
          <a:p>
            <a:r>
              <a:rPr lang="en-GB" sz="2000" b="0" i="0" dirty="0">
                <a:solidFill>
                  <a:schemeClr val="accent5"/>
                </a:solidFill>
                <a:effectLst/>
                <a:latin typeface="Aptos"/>
              </a:rPr>
              <a:t>For example</a:t>
            </a:r>
            <a:r>
              <a:rPr lang="en-GB" sz="2000" b="0" i="0" dirty="0">
                <a:effectLst/>
                <a:latin typeface="Aptos"/>
              </a:rPr>
              <a:t>, will you focus on people from a specific demographic, region, or background? Are you interested in people with a certain job or medical condition, or users of a particular product?</a:t>
            </a:r>
          </a:p>
          <a:p>
            <a:pPr marL="0" indent="0">
              <a:buNone/>
            </a:pPr>
            <a:endParaRPr lang="en-GB" sz="2000">
              <a:latin typeface="Aptos"/>
            </a:endParaRPr>
          </a:p>
          <a:p>
            <a:pPr marL="0" indent="0">
              <a:buNone/>
            </a:pPr>
            <a:r>
              <a:rPr lang="en-GB" sz="2000" b="1" u="sng" dirty="0">
                <a:solidFill>
                  <a:srgbClr val="FF0000"/>
                </a:solidFill>
                <a:latin typeface="Aptos"/>
              </a:rPr>
              <a:t>P.S: </a:t>
            </a:r>
          </a:p>
          <a:p>
            <a:pPr marL="0" indent="0">
              <a:buNone/>
            </a:pPr>
            <a:r>
              <a:rPr lang="en-GB" sz="2000" dirty="0">
                <a:latin typeface="Aptos"/>
              </a:rPr>
              <a:t>The</a:t>
            </a:r>
            <a:r>
              <a:rPr lang="en-GB" sz="2000" b="0" i="0" dirty="0">
                <a:effectLst/>
                <a:latin typeface="Aptos"/>
              </a:rPr>
              <a:t> more precisely you </a:t>
            </a:r>
            <a:r>
              <a:rPr lang="en-GB" sz="2000" b="0" i="0" dirty="0">
                <a:solidFill>
                  <a:schemeClr val="accent5"/>
                </a:solidFill>
                <a:effectLst/>
                <a:latin typeface="Aptos"/>
              </a:rPr>
              <a:t>define your population</a:t>
            </a:r>
            <a:r>
              <a:rPr lang="en-GB" sz="2000" b="0" i="0" dirty="0">
                <a:effectLst/>
                <a:latin typeface="Aptos"/>
              </a:rPr>
              <a:t>, the easier it will be to gather a representative sample.</a:t>
            </a:r>
            <a:endParaRPr lang="en-GB"/>
          </a:p>
          <a:p>
            <a:pPr marL="0" indent="0">
              <a:buNone/>
            </a:pPr>
            <a:br>
              <a:rPr lang="en-GB" sz="1300" dirty="0"/>
            </a:br>
            <a:endParaRPr lang="en-US" sz="1800"/>
          </a:p>
        </p:txBody>
      </p:sp>
      <p:pic>
        <p:nvPicPr>
          <p:cNvPr id="16" name="Picture 15" descr="A group of multi coloured wooden stick figures">
            <a:extLst>
              <a:ext uri="{FF2B5EF4-FFF2-40B4-BE49-F238E27FC236}">
                <a16:creationId xmlns:a16="http://schemas.microsoft.com/office/drawing/2014/main" id="{F310522A-ABD1-ACF8-0B41-398EDABA78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57" r="21948" b="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543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C3B6-5313-FDA1-E477-4C605D67A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/>
              <a:t>Example : Population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EFAB4F-409F-B34F-A8FB-303EC25972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74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73F4D9-0CE1-92DD-86B1-05A562319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335663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6958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1FA34-1325-5DFE-C126-2372D1AF8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8967" y="156511"/>
            <a:ext cx="5552620" cy="689322"/>
          </a:xfrm>
        </p:spPr>
        <p:txBody>
          <a:bodyPr anchor="b">
            <a:normAutofit/>
          </a:bodyPr>
          <a:lstStyle/>
          <a:p>
            <a:r>
              <a:rPr lang="en-GB" sz="4000" b="1" i="0">
                <a:effectLst/>
                <a:highlight>
                  <a:srgbClr val="F8F7F5"/>
                </a:highlight>
                <a:latin typeface="Inter"/>
              </a:rPr>
              <a:t>Probability </a:t>
            </a:r>
            <a:r>
              <a:rPr lang="en-GB" sz="4000" b="1">
                <a:highlight>
                  <a:srgbClr val="F8F7F5"/>
                </a:highlight>
                <a:latin typeface="Inter"/>
              </a:rPr>
              <a:t>Sampling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53C746-B202-6349-6DB9-AC3F79451D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62" r="22360" b="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878961-87A4-63A9-3E6D-DA33EC7F0E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407067"/>
              </p:ext>
            </p:extLst>
          </p:nvPr>
        </p:nvGraphicFramePr>
        <p:xfrm>
          <a:off x="6208967" y="1351572"/>
          <a:ext cx="5563060" cy="4995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0414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37192-86A4-72AA-568C-1E46570A9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596" y="156510"/>
            <a:ext cx="5322979" cy="1273871"/>
          </a:xfrm>
        </p:spPr>
        <p:txBody>
          <a:bodyPr anchor="b">
            <a:normAutofit/>
          </a:bodyPr>
          <a:lstStyle/>
          <a:p>
            <a:r>
              <a:rPr lang="en-GB" sz="4000" b="1">
                <a:highlight>
                  <a:srgbClr val="F8F7F5"/>
                </a:highlight>
                <a:latin typeface="Inter"/>
              </a:rPr>
              <a:t>Non-Probability</a:t>
            </a:r>
            <a:r>
              <a:rPr lang="en-GB" sz="4000" b="1" i="0">
                <a:effectLst/>
                <a:highlight>
                  <a:srgbClr val="F8F7F5"/>
                </a:highlight>
                <a:latin typeface="Inter"/>
              </a:rPr>
              <a:t> </a:t>
            </a:r>
            <a:r>
              <a:rPr lang="en-GB" sz="4000" b="1">
                <a:highlight>
                  <a:srgbClr val="F8F7F5"/>
                </a:highlight>
                <a:latin typeface="Inter"/>
              </a:rPr>
              <a:t>Sampling</a:t>
            </a: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824F0B-8705-4A76-9CA2-123F36250B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80" r="2796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D83F61-48C9-1612-139B-7F3C55919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2525501"/>
              </p:ext>
            </p:extLst>
          </p:nvPr>
        </p:nvGraphicFramePr>
        <p:xfrm>
          <a:off x="6261159" y="1727352"/>
          <a:ext cx="5625689" cy="4953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5105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6A3E2-5673-A286-6225-411C5D8BC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 Sampling in Qualitative Research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5AB09-A7B8-220D-95B3-9DF5335F7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5712" y="524220"/>
            <a:ext cx="7139894" cy="567130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endParaRPr lang="en-GB" b="1" dirty="0">
              <a:latin typeface="Aptos"/>
            </a:endParaRPr>
          </a:p>
          <a:p>
            <a:pPr marL="0" indent="0">
              <a:buNone/>
            </a:pPr>
            <a:r>
              <a:rPr lang="en-GB" b="1" i="0" dirty="0">
                <a:effectLst/>
                <a:latin typeface="Aptos"/>
              </a:rPr>
              <a:t>Case selection in qualitative research</a:t>
            </a:r>
            <a:endParaRPr lang="en-US" dirty="0">
              <a:latin typeface="Aptos"/>
            </a:endParaRPr>
          </a:p>
          <a:p>
            <a:pPr marL="0" indent="0">
              <a:buNone/>
            </a:pPr>
            <a:endParaRPr lang="en-GB" dirty="0">
              <a:latin typeface="Aptos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Aptos"/>
              </a:rPr>
              <a:t>In some types of qualitative designs, sampling may not be relevant.</a:t>
            </a:r>
            <a:endParaRPr lang="en-GB">
              <a:latin typeface="Aptos"/>
            </a:endParaRPr>
          </a:p>
          <a:p>
            <a:pPr marL="0" indent="0">
              <a:buNone/>
            </a:pPr>
            <a:endParaRPr lang="en-GB" dirty="0">
              <a:latin typeface="Aptos"/>
            </a:endParaRPr>
          </a:p>
          <a:p>
            <a:pPr marL="0" indent="0">
              <a:buNone/>
            </a:pPr>
            <a:r>
              <a:rPr lang="en-GB" b="1" i="0" u="sng" dirty="0">
                <a:solidFill>
                  <a:srgbClr val="FF0000"/>
                </a:solidFill>
                <a:effectLst/>
                <a:latin typeface="Aptos"/>
              </a:rPr>
              <a:t>For example</a:t>
            </a:r>
            <a:r>
              <a:rPr lang="en-GB" b="1" u="sng" dirty="0">
                <a:solidFill>
                  <a:srgbClr val="FF0000"/>
                </a:solidFill>
                <a:latin typeface="Aptos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Aptos"/>
              </a:rPr>
              <a:t>In</a:t>
            </a:r>
            <a:r>
              <a:rPr lang="en-GB" b="0" i="0" dirty="0">
                <a:effectLst/>
                <a:latin typeface="Aptos"/>
              </a:rPr>
              <a:t> an ethnography or a case study, your </a:t>
            </a:r>
            <a:r>
              <a:rPr lang="en-GB" b="0" i="0" dirty="0">
                <a:solidFill>
                  <a:srgbClr val="FF0000"/>
                </a:solidFill>
                <a:effectLst/>
                <a:latin typeface="Aptos"/>
              </a:rPr>
              <a:t>aim</a:t>
            </a:r>
            <a:r>
              <a:rPr lang="en-GB" b="0" i="0" dirty="0">
                <a:effectLst/>
                <a:latin typeface="Aptos"/>
              </a:rPr>
              <a:t> is to </a:t>
            </a:r>
            <a:r>
              <a:rPr lang="en-GB" b="0" i="0" dirty="0">
                <a:solidFill>
                  <a:srgbClr val="FF0000"/>
                </a:solidFill>
                <a:effectLst/>
                <a:latin typeface="Aptos"/>
              </a:rPr>
              <a:t>deeply understand a specific context,</a:t>
            </a:r>
            <a:r>
              <a:rPr lang="en-GB" b="0" i="0" dirty="0">
                <a:effectLst/>
                <a:latin typeface="Aptos"/>
              </a:rPr>
              <a:t> </a:t>
            </a:r>
            <a:r>
              <a:rPr lang="en-GB" b="0" i="0" dirty="0">
                <a:solidFill>
                  <a:srgbClr val="FF0000"/>
                </a:solidFill>
                <a:effectLst/>
                <a:latin typeface="Aptos"/>
              </a:rPr>
              <a:t>not to generalise to a population</a:t>
            </a:r>
            <a:r>
              <a:rPr lang="en-GB" b="0" i="0" dirty="0">
                <a:effectLst/>
                <a:latin typeface="Aptos"/>
              </a:rPr>
              <a:t>. </a:t>
            </a:r>
            <a:r>
              <a:rPr lang="en-GB" b="0" i="0" dirty="0">
                <a:solidFill>
                  <a:schemeClr val="accent6"/>
                </a:solidFill>
                <a:effectLst/>
                <a:latin typeface="Aptos"/>
              </a:rPr>
              <a:t>Instead of sampling, you may simply aim to collect as much data as possible about the context you are studying.</a:t>
            </a:r>
            <a:endParaRPr lang="en-GB">
              <a:solidFill>
                <a:schemeClr val="accent6"/>
              </a:solidFill>
              <a:latin typeface="Aptos"/>
            </a:endParaRPr>
          </a:p>
          <a:p>
            <a:pPr marL="0" indent="0">
              <a:buNone/>
            </a:pPr>
            <a:endParaRPr lang="en-GB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385454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119EA-6378-328D-BA68-ADA4DA399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26165"/>
            <a:ext cx="2843968" cy="3218914"/>
          </a:xfrm>
        </p:spPr>
        <p:txBody>
          <a:bodyPr anchor="b">
            <a:normAutofit/>
          </a:bodyPr>
          <a:lstStyle/>
          <a:p>
            <a:pPr algn="r"/>
            <a:r>
              <a:rPr lang="en-US" sz="7200" dirty="0">
                <a:solidFill>
                  <a:srgbClr val="FFFFFF"/>
                </a:solidFill>
              </a:rPr>
              <a:t>Cont...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59734-CCE6-EBF1-5689-682B57B37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6808" y="163958"/>
            <a:ext cx="6879028" cy="617992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In these types of design:</a:t>
            </a:r>
          </a:p>
          <a:p>
            <a:pPr marL="0" indent="0">
              <a:buNone/>
            </a:pPr>
            <a:endParaRPr lang="en-US" sz="2400" dirty="0"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 dirty="0">
                <a:ea typeface="+mn-lt"/>
                <a:cs typeface="+mn-lt"/>
              </a:rPr>
              <a:t>carefully consider your choice of case or community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 dirty="0">
                <a:ea typeface="+mn-lt"/>
                <a:cs typeface="+mn-lt"/>
              </a:rPr>
              <a:t>clear rationale for why this particular case is suitable for answering your research question</a:t>
            </a:r>
            <a:endParaRPr lang="en-US" sz="2400" dirty="0"/>
          </a:p>
          <a:p>
            <a:pPr marL="0" indent="0">
              <a:buNone/>
            </a:pP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b="1" u="sng" dirty="0">
                <a:solidFill>
                  <a:srgbClr val="FF0000"/>
                </a:solidFill>
                <a:ea typeface="+mn-lt"/>
                <a:cs typeface="+mn-lt"/>
              </a:rPr>
              <a:t>For example</a:t>
            </a:r>
          </a:p>
          <a:p>
            <a:pPr marL="0" indent="0">
              <a:buNone/>
            </a:pP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6"/>
                </a:solidFill>
                <a:ea typeface="+mn-lt"/>
                <a:cs typeface="+mn-lt"/>
              </a:rPr>
              <a:t>You might choose a case study that reveals an unusual or neglected aspect of your research problem, or you might choose several very similar or very different cases in order to compare them.</a:t>
            </a:r>
            <a:endParaRPr lang="en-US" sz="24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692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551819-4058-989A-C2D4-204BD92CE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57" y="256032"/>
            <a:ext cx="11320647" cy="983669"/>
          </a:xfrm>
        </p:spPr>
        <p:txBody>
          <a:bodyPr anchor="b">
            <a:normAutofit/>
          </a:bodyPr>
          <a:lstStyle/>
          <a:p>
            <a:r>
              <a:rPr lang="en-US"/>
              <a:t>Choosing Data Collection Methods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AA26CF-9EB3-C36D-700D-E31F7058D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58151"/>
              </p:ext>
            </p:extLst>
          </p:nvPr>
        </p:nvGraphicFramePr>
        <p:xfrm>
          <a:off x="337159" y="1258212"/>
          <a:ext cx="11006203" cy="5025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9149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F144B-C02E-6EC4-6499-75BB7BC7B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Survey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4D835-B8A4-358D-5469-AF2A84720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b="1">
              <a:latin typeface="Aptos"/>
              <a:cs typeface="Arial"/>
            </a:endParaRPr>
          </a:p>
          <a:p>
            <a:r>
              <a:rPr lang="en-GB" sz="3600" dirty="0">
                <a:highlight>
                  <a:srgbClr val="F9F9FB"/>
                </a:highlight>
                <a:ea typeface="+mn-lt"/>
                <a:cs typeface="+mn-lt"/>
                <a:hlinkClick r:id="rId2"/>
              </a:rPr>
              <a:t>Surveys</a:t>
            </a:r>
            <a:r>
              <a:rPr lang="en-GB" sz="3600" dirty="0">
                <a:highlight>
                  <a:srgbClr val="F9F9FB"/>
                </a:highlight>
                <a:ea typeface="+mn-lt"/>
                <a:cs typeface="+mn-lt"/>
              </a:rPr>
              <a:t> allow you to collect data about opinions, behaviours, experiences, and characteristics by asking people directly. There are </a:t>
            </a:r>
            <a:r>
              <a:rPr lang="en-GB" sz="3600" dirty="0">
                <a:solidFill>
                  <a:srgbClr val="FF0000"/>
                </a:solidFill>
                <a:highlight>
                  <a:srgbClr val="F9F9FB"/>
                </a:highlight>
                <a:ea typeface="+mn-lt"/>
                <a:cs typeface="+mn-lt"/>
              </a:rPr>
              <a:t>two main survey methods</a:t>
            </a:r>
            <a:r>
              <a:rPr lang="en-GB" sz="3600" dirty="0">
                <a:highlight>
                  <a:srgbClr val="F9F9FB"/>
                </a:highlight>
                <a:ea typeface="+mn-lt"/>
                <a:cs typeface="+mn-lt"/>
              </a:rPr>
              <a:t> to choose from: </a:t>
            </a:r>
            <a:r>
              <a:rPr lang="en-GB" sz="3600" dirty="0">
                <a:highlight>
                  <a:srgbClr val="F9F9FB"/>
                </a:highlight>
                <a:ea typeface="+mn-lt"/>
                <a:cs typeface="+mn-lt"/>
                <a:hlinkClick r:id="rId3"/>
              </a:rPr>
              <a:t>questionnaires</a:t>
            </a:r>
            <a:r>
              <a:rPr lang="en-GB" sz="3600" dirty="0">
                <a:highlight>
                  <a:srgbClr val="F9F9FB"/>
                </a:highlight>
                <a:ea typeface="+mn-lt"/>
                <a:cs typeface="+mn-lt"/>
              </a:rPr>
              <a:t> and </a:t>
            </a:r>
            <a:r>
              <a:rPr lang="en-GB" sz="3600" dirty="0">
                <a:solidFill>
                  <a:schemeClr val="accent1"/>
                </a:solidFill>
                <a:highlight>
                  <a:srgbClr val="F9F9FB"/>
                </a:highlight>
                <a:ea typeface="+mn-lt"/>
                <a:cs typeface="+mn-lt"/>
              </a:rPr>
              <a:t>interviews.</a:t>
            </a:r>
            <a:endParaRPr lang="en-GB" sz="3600" dirty="0">
              <a:solidFill>
                <a:schemeClr val="accent1"/>
              </a:solidFill>
            </a:endParaRPr>
          </a:p>
          <a:p>
            <a:endParaRPr lang="en-GB" sz="3600" dirty="0">
              <a:highlight>
                <a:srgbClr val="F9F9FB"/>
              </a:highlight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2512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BAD73-B952-41D0-EFE2-507DFF0F1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3108" y="65528"/>
            <a:ext cx="5418973" cy="876985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highlight>
                  <a:srgbClr val="F8F7F5"/>
                </a:highlight>
                <a:latin typeface="Inter"/>
              </a:rPr>
              <a:t>Questionnaire</a:t>
            </a:r>
          </a:p>
        </p:txBody>
      </p:sp>
      <p:pic>
        <p:nvPicPr>
          <p:cNvPr id="7" name="Graphic 6" descr="Chat Bubble">
            <a:extLst>
              <a:ext uri="{FF2B5EF4-FFF2-40B4-BE49-F238E27FC236}">
                <a16:creationId xmlns:a16="http://schemas.microsoft.com/office/drawing/2014/main" id="{DCBFA4B0-4FC5-9207-817D-59F57DE71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AE100-320F-AB88-C27B-60312F8E5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364" y="1494885"/>
            <a:ext cx="5146531" cy="456608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Inter"/>
              </a:rPr>
              <a:t>More common in quantitative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Inter"/>
              </a:rPr>
              <a:t>May be distributed online, by phone, by mail, or in person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Inter"/>
              </a:rPr>
              <a:t>Usually offer closed questions with limited options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Inter"/>
              </a:rPr>
              <a:t>Consistent data can be collected from many people</a:t>
            </a:r>
          </a:p>
          <a:p>
            <a:pPr marL="0" indent="0">
              <a:buNone/>
            </a:pPr>
            <a:endParaRPr lang="en-US" sz="32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37430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63804-C7EF-8154-B649-741B86541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3" y="1161288"/>
            <a:ext cx="4051585" cy="4526280"/>
          </a:xfrm>
        </p:spPr>
        <p:txBody>
          <a:bodyPr>
            <a:normAutofit/>
          </a:bodyPr>
          <a:lstStyle/>
          <a:p>
            <a:r>
              <a:rPr lang="en-GB" sz="5400" b="1" dirty="0">
                <a:highlight>
                  <a:srgbClr val="F8F7F5"/>
                </a:highlight>
                <a:latin typeface="Inter"/>
              </a:rPr>
              <a:t>  </a:t>
            </a:r>
            <a:r>
              <a:rPr lang="en-GB" sz="5400" b="1" i="0" dirty="0">
                <a:effectLst/>
                <a:highlight>
                  <a:srgbClr val="F8F7F5"/>
                </a:highlight>
                <a:latin typeface="Inter"/>
              </a:rPr>
              <a:t>Interviews</a:t>
            </a:r>
            <a:endParaRPr lang="en-US" sz="5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227A76-E271-0C0D-22C7-895572F2C8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4554789"/>
              </p:ext>
            </p:extLst>
          </p:nvPr>
        </p:nvGraphicFramePr>
        <p:xfrm>
          <a:off x="4952866" y="231595"/>
          <a:ext cx="6971125" cy="6471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4570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18995-AC9B-1C7D-A70E-3FEFFFF74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822" y="1714423"/>
            <a:ext cx="3497975" cy="1924696"/>
          </a:xfrm>
        </p:spPr>
        <p:txBody>
          <a:bodyPr anchor="b"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Observation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815B4E-4000-E33A-C193-12E30CEDDA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9386382"/>
              </p:ext>
            </p:extLst>
          </p:nvPr>
        </p:nvGraphicFramePr>
        <p:xfrm>
          <a:off x="4487518" y="-21999"/>
          <a:ext cx="7668914" cy="6873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283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9BD6A-6D5D-C38E-8972-58B3D6EFC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405" y="151807"/>
            <a:ext cx="6996869" cy="1320719"/>
          </a:xfrm>
        </p:spPr>
        <p:txBody>
          <a:bodyPr anchor="b">
            <a:normAutofit/>
          </a:bodyPr>
          <a:lstStyle/>
          <a:p>
            <a:r>
              <a:rPr lang="en-GB" sz="4000" b="1" i="0" dirty="0">
                <a:effectLst/>
                <a:highlight>
                  <a:srgbClr val="F8F7F5"/>
                </a:highlight>
                <a:latin typeface="Inter"/>
              </a:rPr>
              <a:t>Quantitative</a:t>
            </a:r>
            <a:r>
              <a:rPr lang="en-GB" sz="4000" b="1" dirty="0">
                <a:highlight>
                  <a:srgbClr val="F8F7F5"/>
                </a:highlight>
                <a:latin typeface="Inter"/>
              </a:rPr>
              <a:t> and Qualitative</a:t>
            </a:r>
            <a:r>
              <a:rPr lang="en-GB" sz="4000" b="1" i="0" dirty="0">
                <a:effectLst/>
                <a:highlight>
                  <a:srgbClr val="F8F7F5"/>
                </a:highlight>
                <a:latin typeface="Inter"/>
              </a:rPr>
              <a:t> </a:t>
            </a:r>
            <a:r>
              <a:rPr lang="en-GB" sz="4000" b="1" dirty="0">
                <a:highlight>
                  <a:srgbClr val="F8F7F5"/>
                </a:highlight>
                <a:latin typeface="Inter"/>
              </a:rPr>
              <a:t>Observation</a:t>
            </a:r>
            <a:endParaRPr lang="en-US" sz="4000" dirty="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DC907618-EE93-7754-F374-0AFAE5F094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85" r="30888" b="8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44C9D-6096-1420-6739-CB6F9DBE4A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6721" y="1668707"/>
            <a:ext cx="6965552" cy="44463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 u="sng">
              <a:highlight>
                <a:srgbClr val="FFFFFF"/>
              </a:highlight>
              <a:latin typeface="Inter"/>
            </a:endParaRPr>
          </a:p>
          <a:p>
            <a:pPr marL="0" indent="0">
              <a:buNone/>
            </a:pPr>
            <a:r>
              <a:rPr lang="en-GB" sz="3200" u="sng" dirty="0">
                <a:solidFill>
                  <a:srgbClr val="FF0000"/>
                </a:solidFill>
                <a:highlight>
                  <a:srgbClr val="FFFFFF"/>
                </a:highlight>
                <a:latin typeface="Inter"/>
              </a:rPr>
              <a:t>Quantitative Observation</a:t>
            </a:r>
            <a:endParaRPr lang="en-GB" sz="320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highlight>
                <a:srgbClr val="FFFFFF"/>
              </a:highlight>
              <a:latin typeface="In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Systematically counting or measuring</a:t>
            </a:r>
            <a:endParaRPr lang="en-GB" sz="3200" dirty="0"/>
          </a:p>
          <a:p>
            <a:pPr marL="0" indent="0">
              <a:buNone/>
            </a:pPr>
            <a:endParaRPr lang="en-GB" sz="3200" dirty="0">
              <a:highlight>
                <a:srgbClr val="FFFFFF"/>
              </a:highlight>
              <a:latin typeface="In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highlight>
                  <a:srgbClr val="FFFFFF"/>
                </a:highlight>
                <a:latin typeface="Inter"/>
              </a:rPr>
              <a:t>Categories and criteria determined in advance</a:t>
            </a:r>
          </a:p>
          <a:p>
            <a:pPr marL="0" indent="0">
              <a:buNone/>
            </a:pPr>
            <a:endParaRPr lang="en-GB" sz="3200" b="1" dirty="0">
              <a:latin typeface="Inter"/>
            </a:endParaRPr>
          </a:p>
          <a:p>
            <a:pPr marL="0" indent="0">
              <a:buNone/>
            </a:pPr>
            <a:endParaRPr lang="en-GB" sz="3200" b="0" i="0" dirty="0">
              <a:effectLst/>
              <a:highlight>
                <a:srgbClr val="FFFFFF"/>
              </a:highlight>
              <a:latin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2340061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ABA02-D464-2306-EE75-7C39CA813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6719" y="57862"/>
            <a:ext cx="6965555" cy="164430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highlight>
                  <a:srgbClr val="F8F7F5"/>
                </a:highlight>
                <a:ea typeface="+mj-lt"/>
                <a:cs typeface="+mj-lt"/>
              </a:rPr>
              <a:t>Qualitative Observation</a:t>
            </a:r>
            <a:endParaRPr lang="en-GB" sz="4000" dirty="0">
              <a:ea typeface="+mj-lt"/>
              <a:cs typeface="+mj-lt"/>
            </a:endParaRPr>
          </a:p>
          <a:p>
            <a:endParaRPr lang="en-GB" sz="4000"/>
          </a:p>
        </p:txBody>
      </p:sp>
      <p:pic>
        <p:nvPicPr>
          <p:cNvPr id="5" name="Picture 4" descr="Gold coloured compass">
            <a:extLst>
              <a:ext uri="{FF2B5EF4-FFF2-40B4-BE49-F238E27FC236}">
                <a16:creationId xmlns:a16="http://schemas.microsoft.com/office/drawing/2014/main" id="{DCC1F734-C000-9C09-60CD-EB2F90632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93" r="10822" b="-3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1B4FF-4554-AB54-0214-BE5AB29D8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4567" y="1470378"/>
            <a:ext cx="6837706" cy="51706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rgbClr val="FF0000"/>
                </a:solidFill>
                <a:latin typeface="Aptos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Qualitative observation</a:t>
            </a:r>
            <a:endParaRPr lang="en-GB" sz="3200">
              <a:solidFill>
                <a:srgbClr val="FF0000"/>
              </a:solidFill>
              <a:latin typeface="Aptos"/>
              <a:cs typeface="Arial"/>
            </a:endParaRPr>
          </a:p>
          <a:p>
            <a:endParaRPr lang="en-GB" sz="3200" dirty="0">
              <a:latin typeface="Aptos"/>
              <a:cs typeface="Arial"/>
            </a:endParaRPr>
          </a:p>
          <a:p>
            <a:pPr>
              <a:buFont typeface="Arial,Sans-Serif" panose="020B0604020202020204" pitchFamily="34" charset="0"/>
            </a:pPr>
            <a:r>
              <a:rPr lang="en-GB" sz="3200" dirty="0">
                <a:highlight>
                  <a:srgbClr val="FFFFFF"/>
                </a:highlight>
                <a:latin typeface="Aptos"/>
                <a:cs typeface="Arial"/>
              </a:rPr>
              <a:t>Taking detailed notes and writing rich descriptions</a:t>
            </a:r>
            <a:endParaRPr lang="en-US" sz="3200" dirty="0">
              <a:latin typeface="Aptos"/>
              <a:cs typeface="Arial"/>
            </a:endParaRPr>
          </a:p>
          <a:p>
            <a:pPr marL="0" indent="0">
              <a:buNone/>
            </a:pPr>
            <a:endParaRPr lang="en-GB" sz="3200" dirty="0">
              <a:highlight>
                <a:srgbClr val="FFFFFF"/>
              </a:highlight>
              <a:latin typeface="Aptos"/>
              <a:cs typeface="Arial"/>
            </a:endParaRPr>
          </a:p>
          <a:p>
            <a:pPr>
              <a:buFont typeface="Arial,Sans-Serif" panose="020B0604020202020204" pitchFamily="34" charset="0"/>
            </a:pPr>
            <a:r>
              <a:rPr lang="en-GB" sz="3200" dirty="0">
                <a:highlight>
                  <a:srgbClr val="FFFFFF"/>
                </a:highlight>
                <a:latin typeface="Aptos"/>
                <a:cs typeface="Arial"/>
              </a:rPr>
              <a:t>All relevant observations can be recorded</a:t>
            </a:r>
            <a:endParaRPr lang="en-US" sz="3200" dirty="0">
              <a:latin typeface="Aptos"/>
              <a:cs typeface="Arial"/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07013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29142-8A4C-978E-132D-F17BCD258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1480" y="142457"/>
            <a:ext cx="7032321" cy="1255189"/>
          </a:xfrm>
        </p:spPr>
        <p:txBody>
          <a:bodyPr>
            <a:normAutofit/>
          </a:bodyPr>
          <a:lstStyle/>
          <a:p>
            <a:r>
              <a:rPr lang="en-US" dirty="0"/>
              <a:t>Other ways to Collect Data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78FA0FBC-B661-49B7-ECF0-2960F168D5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71" r="30200" b="11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15589-670C-9CA0-8617-7CD957D1A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5177" y="1189438"/>
            <a:ext cx="7150004" cy="56347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 dirty="0">
                <a:solidFill>
                  <a:schemeClr val="accent6"/>
                </a:solidFill>
                <a:ea typeface="+mn-lt"/>
                <a:cs typeface="+mn-lt"/>
              </a:rPr>
              <a:t>Media &amp; communication</a:t>
            </a:r>
            <a:endParaRPr lang="en-US" u="sng">
              <a:solidFill>
                <a:schemeClr val="accent6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ea typeface="+mn-lt"/>
                <a:cs typeface="+mn-lt"/>
              </a:rPr>
              <a:t>Collecting a sample of texts (e.g., speeches, articles, or social media posts) for data on cultural norms and narratives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 dirty="0">
                <a:solidFill>
                  <a:schemeClr val="accent6"/>
                </a:solidFill>
                <a:ea typeface="+mn-lt"/>
                <a:cs typeface="+mn-lt"/>
              </a:rPr>
              <a:t>Psychology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ea typeface="+mn-lt"/>
                <a:cs typeface="+mn-lt"/>
              </a:rPr>
              <a:t>Using technologies like neuroimaging, eye-tracking, or computer-based tasks to collect data on things like attention, emotional response, or reaction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755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AEE04-29D1-5310-862C-7B242867E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3002808" cy="2982896"/>
          </a:xfrm>
        </p:spPr>
        <p:txBody>
          <a:bodyPr anchor="b">
            <a:normAutofit/>
          </a:bodyPr>
          <a:lstStyle/>
          <a:p>
            <a:pPr algn="r"/>
            <a:r>
              <a:rPr lang="en-GB" sz="7200" dirty="0">
                <a:solidFill>
                  <a:srgbClr val="FFFFFF"/>
                </a:solidFill>
              </a:rPr>
              <a:t>Cont...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45B69-33A5-22C8-A275-DDDE419ED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7734" y="64933"/>
            <a:ext cx="5467871" cy="6130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b="1" u="sng" dirty="0">
                <a:solidFill>
                  <a:schemeClr val="accent6"/>
                </a:solidFill>
                <a:latin typeface="Aptos"/>
                <a:cs typeface="Arial"/>
              </a:rPr>
              <a:t>Education</a:t>
            </a:r>
            <a:endParaRPr lang="en-US" dirty="0">
              <a:solidFill>
                <a:schemeClr val="accent6"/>
              </a:solidFill>
              <a:latin typeface="Aptos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 dirty="0">
                <a:latin typeface="Aptos"/>
                <a:cs typeface="Arial"/>
              </a:rPr>
              <a:t>Using tests or assignments to collect data on knowledge and skills</a:t>
            </a:r>
          </a:p>
          <a:p>
            <a:pPr marL="0" indent="0">
              <a:buNone/>
            </a:pPr>
            <a:endParaRPr lang="en-US" dirty="0">
              <a:latin typeface="Aptos"/>
              <a:cs typeface="Arial"/>
            </a:endParaRPr>
          </a:p>
          <a:p>
            <a:pPr marL="0" indent="0">
              <a:buNone/>
            </a:pPr>
            <a:r>
              <a:rPr lang="en-US" b="1" u="sng" dirty="0">
                <a:solidFill>
                  <a:schemeClr val="accent6"/>
                </a:solidFill>
                <a:latin typeface="Aptos"/>
                <a:cs typeface="Arial"/>
              </a:rPr>
              <a:t>Physical sciences</a:t>
            </a:r>
            <a:endParaRPr lang="en-US" dirty="0">
              <a:solidFill>
                <a:schemeClr val="accent6"/>
              </a:solidFill>
              <a:latin typeface="Aptos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 dirty="0">
                <a:latin typeface="Aptos"/>
                <a:cs typeface="Arial"/>
              </a:rPr>
              <a:t>Using scientific instruments to collect data on things like weight, blood pressure, or chemical composition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5211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67FE8-2110-665B-D7C7-5A7C8EED9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395"/>
            <a:ext cx="3430640" cy="3778611"/>
          </a:xfrm>
        </p:spPr>
        <p:txBody>
          <a:bodyPr anchor="b">
            <a:normAutofit/>
          </a:bodyPr>
          <a:lstStyle/>
          <a:p>
            <a:pPr algn="r"/>
            <a:r>
              <a:rPr lang="en-GB" sz="4800" b="1" i="0" dirty="0">
                <a:solidFill>
                  <a:srgbClr val="FFFFFF"/>
                </a:solidFill>
                <a:effectLst/>
                <a:latin typeface="Gilmer"/>
              </a:rPr>
              <a:t>Secondary </a:t>
            </a:r>
            <a:r>
              <a:rPr lang="en-GB" sz="4800" b="1" dirty="0">
                <a:solidFill>
                  <a:srgbClr val="FFFFFF"/>
                </a:solidFill>
                <a:latin typeface="Gilmer"/>
              </a:rPr>
              <a:t>Data</a:t>
            </a:r>
            <a:br>
              <a:rPr lang="en-GB" sz="4800" b="1" i="0" dirty="0">
                <a:effectLst/>
                <a:latin typeface="Gilmer"/>
              </a:rPr>
            </a:b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FE605-A989-1D57-2D4E-92F2A5CBB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479" y="357207"/>
            <a:ext cx="7065994" cy="635081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2000">
              <a:highlight>
                <a:srgbClr val="FFFFFF"/>
              </a:highlight>
              <a:latin typeface="Inter"/>
            </a:endParaRPr>
          </a:p>
          <a:p>
            <a:r>
              <a:rPr lang="en-GB" dirty="0">
                <a:highlight>
                  <a:srgbClr val="FFFFFF"/>
                </a:highlight>
                <a:latin typeface="Inter"/>
              </a:rPr>
              <a:t>Use</a:t>
            </a:r>
            <a:r>
              <a:rPr lang="en-GB" b="0" i="0" dirty="0">
                <a:effectLst/>
                <a:highlight>
                  <a:srgbClr val="FFFFFF"/>
                </a:highlight>
                <a:latin typeface="Inter"/>
              </a:rPr>
              <a:t> secondary data that other researchers already collected – </a:t>
            </a:r>
            <a:r>
              <a:rPr lang="en-GB" b="0" i="0" dirty="0">
                <a:solidFill>
                  <a:schemeClr val="accent6"/>
                </a:solidFill>
                <a:effectLst/>
                <a:highlight>
                  <a:srgbClr val="FFFFFF"/>
                </a:highlight>
                <a:latin typeface="Inter"/>
              </a:rPr>
              <a:t>for example,</a:t>
            </a:r>
            <a:r>
              <a:rPr lang="en-GB" b="0" i="0" dirty="0">
                <a:effectLst/>
                <a:highlight>
                  <a:srgbClr val="FFFFFF"/>
                </a:highlight>
                <a:latin typeface="Inter"/>
              </a:rPr>
              <a:t> datasets from government surveys or previous studies on your topic.</a:t>
            </a:r>
            <a:endParaRPr lang="en-GB" dirty="0"/>
          </a:p>
          <a:p>
            <a:r>
              <a:rPr lang="en-GB" b="0" i="0" dirty="0">
                <a:effectLst/>
                <a:latin typeface="Inter"/>
              </a:rPr>
              <a:t>With this raw data, you can do your own analysis to answer new research questions that weren’t addressed by the original study.</a:t>
            </a:r>
          </a:p>
          <a:p>
            <a:r>
              <a:rPr lang="en-GB" b="0" i="0" dirty="0">
                <a:effectLst/>
                <a:latin typeface="Inter"/>
              </a:rPr>
              <a:t>Using secondary data can expand the scope of your research, as you may be able to access much larger and more varied samples than you could collect yourself.</a:t>
            </a:r>
          </a:p>
          <a:p>
            <a:r>
              <a:rPr lang="en-GB" b="0" i="0" dirty="0">
                <a:effectLst/>
                <a:latin typeface="Inter"/>
              </a:rPr>
              <a:t>However, it also means you don’t have any control over which variables to measure or how to measure them, so the conclusions you can draw may be limited.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5803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75507-966A-FAEB-5159-9580E220A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37" y="10441"/>
            <a:ext cx="5950060" cy="1760433"/>
          </a:xfrm>
        </p:spPr>
        <p:txBody>
          <a:bodyPr anchor="ctr">
            <a:normAutofit/>
          </a:bodyPr>
          <a:lstStyle/>
          <a:p>
            <a:r>
              <a:rPr lang="en-GB" sz="3700" b="1" i="0">
                <a:effectLst/>
                <a:latin typeface="Gilmer"/>
              </a:rPr>
              <a:t>Plan your data collection procedures</a:t>
            </a:r>
            <a:br>
              <a:rPr lang="en-GB" sz="3700" b="1" i="0">
                <a:effectLst/>
                <a:latin typeface="Gilmer"/>
              </a:rPr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0827B-276B-544A-9FD5-9A509F270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290" y="1366366"/>
            <a:ext cx="5910707" cy="487371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buFont typeface="Calibri" panose="020B0604020202020204" pitchFamily="34" charset="0"/>
              <a:buChar char="-"/>
            </a:pPr>
            <a:endParaRPr lang="en-GB" dirty="0">
              <a:latin typeface="Inter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dirty="0">
                <a:latin typeface="Inter"/>
              </a:rPr>
              <a:t>Plan</a:t>
            </a:r>
            <a:r>
              <a:rPr lang="en-GB" b="0" i="0" dirty="0">
                <a:effectLst/>
                <a:latin typeface="Inter"/>
              </a:rPr>
              <a:t> exactly how you’ll use these methods to collect data that’s </a:t>
            </a:r>
            <a:r>
              <a:rPr lang="en-GB" b="0" i="0" dirty="0">
                <a:solidFill>
                  <a:schemeClr val="accent6"/>
                </a:solidFill>
                <a:effectLst/>
                <a:latin typeface="Inter"/>
              </a:rPr>
              <a:t>consistent, accurate, and unbiased.</a:t>
            </a:r>
            <a:endParaRPr lang="en-GB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en-GB" dirty="0">
              <a:latin typeface="Inter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b="0" i="0" dirty="0">
                <a:effectLst/>
                <a:latin typeface="Inter"/>
              </a:rPr>
              <a:t>Planning </a:t>
            </a:r>
            <a:r>
              <a:rPr lang="en-GB" b="0" i="0" dirty="0">
                <a:solidFill>
                  <a:schemeClr val="accent6"/>
                </a:solidFill>
                <a:effectLst/>
                <a:latin typeface="Inter"/>
              </a:rPr>
              <a:t>systematic procedures</a:t>
            </a:r>
            <a:r>
              <a:rPr lang="en-GB" b="0" i="0" dirty="0">
                <a:effectLst/>
                <a:latin typeface="Inter"/>
              </a:rPr>
              <a:t> is especially important in quantitative research, where you need to precisely </a:t>
            </a:r>
            <a:r>
              <a:rPr lang="en-GB" b="0" i="0" dirty="0">
                <a:solidFill>
                  <a:schemeClr val="accent6"/>
                </a:solidFill>
                <a:effectLst/>
                <a:latin typeface="Inter"/>
              </a:rPr>
              <a:t>define your variables</a:t>
            </a:r>
            <a:r>
              <a:rPr lang="en-GB" b="0" i="0" dirty="0">
                <a:effectLst/>
                <a:latin typeface="Inter"/>
              </a:rPr>
              <a:t> and </a:t>
            </a:r>
            <a:r>
              <a:rPr lang="en-GB" b="0" i="0" dirty="0">
                <a:solidFill>
                  <a:schemeClr val="accent6"/>
                </a:solidFill>
                <a:effectLst/>
                <a:latin typeface="Inter"/>
              </a:rPr>
              <a:t>ensure your measurements are reliable and valid</a:t>
            </a:r>
            <a:r>
              <a:rPr lang="en-GB" b="0" i="0" dirty="0">
                <a:effectLst/>
                <a:latin typeface="Inter"/>
              </a:rPr>
              <a:t>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CC7FD9FC-B9BC-3FF8-4EE0-5844BBF7DA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9" r="22150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619520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BED79-8624-80AB-162A-E70F0AEB5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br>
              <a:rPr lang="en-GB">
                <a:latin typeface="Inter"/>
              </a:rPr>
            </a:br>
            <a:r>
              <a:rPr lang="en-GB">
                <a:latin typeface="Inter"/>
              </a:rPr>
              <a:t>Example for O</a:t>
            </a:r>
            <a:r>
              <a:rPr lang="en-GB" b="1">
                <a:latin typeface="Inter"/>
              </a:rPr>
              <a:t>bservations</a:t>
            </a:r>
            <a:endParaRPr lang="en-GB">
              <a:latin typeface="Inter"/>
            </a:endParaRPr>
          </a:p>
        </p:txBody>
      </p:sp>
      <p:pic>
        <p:nvPicPr>
          <p:cNvPr id="5" name="Picture 4" descr="A calculus formula">
            <a:extLst>
              <a:ext uri="{FF2B5EF4-FFF2-40B4-BE49-F238E27FC236}">
                <a16:creationId xmlns:a16="http://schemas.microsoft.com/office/drawing/2014/main" id="{59D84494-8951-A016-BAD1-A1C8E2F1FC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08" r="28971" b="-10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BA98B-697A-BAC2-7DF7-FC5845930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9895" y="2201958"/>
            <a:ext cx="6673906" cy="377935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/>
          </a:p>
          <a:p>
            <a:r>
              <a:rPr lang="en-GB" sz="3200" dirty="0"/>
              <a:t> Observations: </a:t>
            </a:r>
            <a:endParaRPr lang="en-GB" sz="2000" dirty="0"/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To measure student participation in an online course, you could </a:t>
            </a:r>
            <a:r>
              <a:rPr lang="en-GB" sz="3200" dirty="0">
                <a:solidFill>
                  <a:schemeClr val="accent6"/>
                </a:solidFill>
              </a:rPr>
              <a:t>record the number of times students ask and answer questions.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201073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D2825-4317-6A9D-9ACE-D8FA79F9E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GB">
                <a:latin typeface="Inter"/>
              </a:rPr>
              <a:t>Example for S</a:t>
            </a:r>
            <a:r>
              <a:rPr lang="en-GB" b="1">
                <a:latin typeface="Inter"/>
              </a:rPr>
              <a:t>urvey Method</a:t>
            </a:r>
            <a:r>
              <a:rPr lang="en-GB">
                <a:latin typeface="Inter"/>
              </a:rPr>
              <a:t> </a:t>
            </a:r>
            <a:endParaRPr lang="en-GB" dirty="0">
              <a:latin typeface="Inter"/>
            </a:endParaRP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C60C090E-2284-FD68-C82A-B0EC751145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48" r="9291" b="4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3F590-3697-31EA-BBEE-E85296BFB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7078507" cy="4521119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000"/>
          </a:p>
          <a:p>
            <a:r>
              <a:rPr lang="en-GB" sz="3600" dirty="0"/>
              <a:t> </a:t>
            </a:r>
            <a:r>
              <a:rPr lang="en-GB" sz="3600" dirty="0">
                <a:latin typeface="Aptos"/>
                <a:cs typeface="Arial"/>
              </a:rPr>
              <a:t> Surveys:</a:t>
            </a:r>
          </a:p>
          <a:p>
            <a:pPr marL="0" indent="0">
              <a:buNone/>
            </a:pPr>
            <a:endParaRPr lang="en-GB" sz="3600" dirty="0">
              <a:cs typeface="Arial"/>
            </a:endParaRPr>
          </a:p>
          <a:p>
            <a:pPr marL="0" indent="0">
              <a:buNone/>
            </a:pPr>
            <a:r>
              <a:rPr lang="en-GB" sz="3600" dirty="0"/>
              <a:t>To measure teachers’ satisfaction with online learning tools, you could create a questionnaire with a 5-point rating scale.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02643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2056B-1B79-CE10-C6F9-C8D755007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020" y="13061"/>
            <a:ext cx="7038254" cy="1391108"/>
          </a:xfrm>
        </p:spPr>
        <p:txBody>
          <a:bodyPr anchor="b">
            <a:normAutofit/>
          </a:bodyPr>
          <a:lstStyle/>
          <a:p>
            <a:r>
              <a:rPr lang="en-GB" sz="4000" b="1" i="0">
                <a:effectLst/>
                <a:latin typeface="Gilmer"/>
              </a:rPr>
              <a:t>Reliability and validity</a:t>
            </a:r>
            <a:br>
              <a:rPr lang="en-GB" sz="4000" b="1" i="0">
                <a:effectLst/>
                <a:latin typeface="Gilmer"/>
              </a:rPr>
            </a:br>
            <a:endParaRPr lang="en-US" sz="4000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3070C90-D2FF-756D-35DA-EB61B7D683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12" r="30302" b="-3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10E5B-E722-B0BD-F5BE-7D4419A1F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5799" y="972294"/>
            <a:ext cx="7276208" cy="585080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000">
              <a:highlight>
                <a:srgbClr val="FFFFFF"/>
              </a:highlight>
              <a:latin typeface="Inter"/>
            </a:endParaRPr>
          </a:p>
          <a:p>
            <a:r>
              <a:rPr lang="en-GB" sz="2400" b="0" i="0" u="none" strike="noStrike" dirty="0">
                <a:effectLst/>
                <a:highlight>
                  <a:srgbClr val="FFFFFF"/>
                </a:highlight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Reliability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ptos"/>
              </a:rPr>
              <a:t> means your results can be consistently </a:t>
            </a:r>
            <a:r>
              <a:rPr lang="en-GB" sz="2400" b="0" i="0" u="none" strike="noStrike" dirty="0">
                <a:effectLst/>
                <a:highlight>
                  <a:srgbClr val="FFFFFF"/>
                </a:highlight>
                <a:latin typeface="Aptos"/>
                <a:hlinkClick r:id="rId4"/>
              </a:rPr>
              <a:t>reproduced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ptos"/>
              </a:rPr>
              <a:t>, while </a:t>
            </a:r>
            <a:r>
              <a:rPr lang="en-GB" sz="2400" b="0" i="0" u="none" strike="noStrike" dirty="0">
                <a:effectLst/>
                <a:highlight>
                  <a:srgbClr val="FFFFFF"/>
                </a:highlight>
                <a:latin typeface="Aptos"/>
                <a:hlinkClick r:id="rId5"/>
              </a:rPr>
              <a:t>validity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ptos"/>
              </a:rPr>
              <a:t> means that you’re actually measuring the concept you’re interested in.</a:t>
            </a:r>
          </a:p>
          <a:p>
            <a:pPr marL="0" indent="0">
              <a:buNone/>
            </a:pPr>
            <a:endParaRPr lang="en-GB" sz="2400" dirty="0">
              <a:highlight>
                <a:srgbClr val="FFFFFF"/>
              </a:highlight>
              <a:latin typeface="Aptos"/>
            </a:endParaRPr>
          </a:p>
          <a:p>
            <a:r>
              <a:rPr lang="en-GB" sz="2400" b="1" dirty="0">
                <a:solidFill>
                  <a:srgbClr val="FF0000"/>
                </a:solidFill>
                <a:highlight>
                  <a:srgbClr val="F8F7F5"/>
                </a:highlight>
                <a:latin typeface="Aptos"/>
              </a:rPr>
              <a:t>Consider</a:t>
            </a:r>
            <a:endParaRPr lang="en-GB" sz="2400" b="1" i="0" dirty="0">
              <a:solidFill>
                <a:srgbClr val="FF0000"/>
              </a:solidFill>
              <a:effectLst/>
              <a:highlight>
                <a:srgbClr val="F8F7F5"/>
              </a:highlight>
              <a:latin typeface="Aptos"/>
            </a:endParaRPr>
          </a:p>
          <a:p>
            <a:pPr marL="0" indent="0">
              <a:buNone/>
            </a:pPr>
            <a:endParaRPr lang="en-GB" sz="2400" b="1" dirty="0">
              <a:highlight>
                <a:srgbClr val="F8F7F5"/>
              </a:highlight>
              <a:latin typeface="Aptos"/>
            </a:endParaRPr>
          </a:p>
          <a:p>
            <a:pPr marL="0" indent="0">
              <a:buNone/>
            </a:pPr>
            <a:r>
              <a:rPr lang="en-US" sz="2400" b="1" dirty="0">
                <a:highlight>
                  <a:srgbClr val="F8F7F5"/>
                </a:highlight>
                <a:latin typeface="Aptos"/>
              </a:rPr>
              <a:t>-   </a:t>
            </a:r>
            <a:r>
              <a:rPr lang="en-GB" sz="2400" b="0" i="0" dirty="0">
                <a:solidFill>
                  <a:schemeClr val="accent2"/>
                </a:solidFill>
                <a:effectLst/>
                <a:highlight>
                  <a:srgbClr val="FFFFFF"/>
                </a:highlight>
                <a:latin typeface="Aptos"/>
              </a:rPr>
              <a:t>Does your measure capture the same concept consistently over time?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chemeClr val="accent2"/>
                </a:solidFill>
                <a:effectLst/>
                <a:highlight>
                  <a:srgbClr val="FFFFFF"/>
                </a:highlight>
                <a:latin typeface="Aptos"/>
              </a:rPr>
              <a:t>-</a:t>
            </a:r>
            <a:r>
              <a:rPr lang="en-GB" sz="2400" dirty="0">
                <a:solidFill>
                  <a:schemeClr val="accent2"/>
                </a:solidFill>
                <a:highlight>
                  <a:srgbClr val="FFFFFF"/>
                </a:highlight>
                <a:latin typeface="Aptos"/>
              </a:rPr>
              <a:t>  </a:t>
            </a:r>
            <a:r>
              <a:rPr lang="en-GB" sz="2400" b="0" i="0" dirty="0">
                <a:solidFill>
                  <a:schemeClr val="accent2"/>
                </a:solidFill>
                <a:effectLst/>
                <a:highlight>
                  <a:srgbClr val="FFFFFF"/>
                </a:highlight>
                <a:latin typeface="Aptos"/>
              </a:rPr>
              <a:t> Does it produce the same results in different contexts?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chemeClr val="accent2"/>
                </a:solidFill>
                <a:effectLst/>
                <a:highlight>
                  <a:srgbClr val="FFFFFF"/>
                </a:highlight>
                <a:latin typeface="Aptos"/>
              </a:rPr>
              <a:t>-</a:t>
            </a:r>
            <a:r>
              <a:rPr lang="en-GB" sz="2400" dirty="0">
                <a:solidFill>
                  <a:schemeClr val="accent2"/>
                </a:solidFill>
                <a:highlight>
                  <a:srgbClr val="FFFFFF"/>
                </a:highlight>
                <a:latin typeface="Aptos"/>
              </a:rPr>
              <a:t>  </a:t>
            </a:r>
            <a:r>
              <a:rPr lang="en-GB" sz="2400" b="0" i="0" dirty="0">
                <a:solidFill>
                  <a:schemeClr val="accent2"/>
                </a:solidFill>
                <a:effectLst/>
                <a:highlight>
                  <a:srgbClr val="FFFFFF"/>
                </a:highlight>
                <a:latin typeface="Aptos"/>
              </a:rPr>
              <a:t> Do all questions measure the exact same concept?</a:t>
            </a:r>
          </a:p>
          <a:p>
            <a:pPr marL="0" indent="0">
              <a:buNone/>
            </a:pPr>
            <a:endParaRPr lang="en-GB" dirty="0">
              <a:highlight>
                <a:srgbClr val="FFFFFF"/>
              </a:highlight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3594047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D3E79E10-0194-2D84-2B51-8F02241169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96" r="4571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38DCC-FDBD-198A-BD1D-9E3EF0754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2822" y="405685"/>
            <a:ext cx="5235694" cy="938912"/>
          </a:xfrm>
        </p:spPr>
        <p:txBody>
          <a:bodyPr>
            <a:normAutofit/>
          </a:bodyPr>
          <a:lstStyle/>
          <a:p>
            <a:r>
              <a:rPr lang="en-GB" sz="4000" b="1" dirty="0">
                <a:highlight>
                  <a:srgbClr val="00FF00"/>
                </a:highlight>
                <a:latin typeface="Inter"/>
              </a:rPr>
              <a:t>  Validity</a:t>
            </a:r>
            <a:endParaRPr lang="en-US" sz="4000" dirty="0">
              <a:highlight>
                <a:srgbClr val="00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6DBA5-E7BF-06FE-418B-F8AE858AE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5317" y="1346309"/>
            <a:ext cx="6242862" cy="529837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ptos"/>
              </a:rPr>
              <a:t>For valid and reliable results, your measurement materials should be thoroughly </a:t>
            </a:r>
            <a:r>
              <a:rPr lang="en-GB" sz="2400" dirty="0">
                <a:solidFill>
                  <a:schemeClr val="accent2"/>
                </a:solidFill>
                <a:latin typeface="Aptos"/>
              </a:rPr>
              <a:t>researched and carefully designed</a:t>
            </a:r>
            <a:r>
              <a:rPr lang="en-GB" sz="2400" dirty="0">
                <a:latin typeface="Aptos"/>
              </a:rPr>
              <a:t>. </a:t>
            </a:r>
            <a:r>
              <a:rPr lang="en-GB" sz="2400" dirty="0">
                <a:solidFill>
                  <a:schemeClr val="accent5"/>
                </a:solidFill>
                <a:latin typeface="Aptos"/>
              </a:rPr>
              <a:t>Plan your procedures to make sure you carry out the same steps in the same way for each participant.</a:t>
            </a:r>
            <a:endParaRPr lang="en-GB" sz="2400">
              <a:solidFill>
                <a:schemeClr val="accent5"/>
              </a:solidFill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GB" sz="2400" dirty="0">
              <a:latin typeface="Aptos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  <a:latin typeface="Aptos"/>
              </a:rPr>
              <a:t>Consider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2"/>
                </a:solidFill>
                <a:latin typeface="Aptos"/>
              </a:rPr>
              <a:t>Do your measurement materials test all aspects of the concept?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2"/>
                </a:solidFill>
                <a:latin typeface="Aptos"/>
              </a:rPr>
              <a:t>Does it correlate with different measures of the same concept?</a:t>
            </a:r>
          </a:p>
        </p:txBody>
      </p:sp>
    </p:spTree>
    <p:extLst>
      <p:ext uri="{BB962C8B-B14F-4D97-AF65-F5344CB8AC3E}">
        <p14:creationId xmlns:p14="http://schemas.microsoft.com/office/powerpoint/2010/main" val="3940768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E8422-AD73-696E-D90B-D3B9EF15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5853B-C20E-6CE2-3279-926189F37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                                            </a:t>
            </a:r>
            <a:r>
              <a:rPr lang="en-GB">
                <a:solidFill>
                  <a:srgbClr val="FF0000"/>
                </a:solidFill>
              </a:rPr>
              <a:t>   </a:t>
            </a:r>
            <a:r>
              <a:rPr lang="en-GB" sz="6600">
                <a:solidFill>
                  <a:srgbClr val="FF0000"/>
                </a:solidFill>
              </a:rPr>
              <a:t> Thank You!</a:t>
            </a:r>
          </a:p>
        </p:txBody>
      </p:sp>
    </p:spTree>
    <p:extLst>
      <p:ext uri="{BB962C8B-B14F-4D97-AF65-F5344CB8AC3E}">
        <p14:creationId xmlns:p14="http://schemas.microsoft.com/office/powerpoint/2010/main" val="2420026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Data Sampling and Analysis Part 1</vt:lpstr>
      <vt:lpstr>Identify your Population and Sampling Method </vt:lpstr>
      <vt:lpstr> What is Population? </vt:lpstr>
      <vt:lpstr>Example : Population</vt:lpstr>
      <vt:lpstr>Probability Sampling</vt:lpstr>
      <vt:lpstr>Non-Probability Sampling</vt:lpstr>
      <vt:lpstr> Sampling in Qualitative Research </vt:lpstr>
      <vt:lpstr>Cont...</vt:lpstr>
      <vt:lpstr>Choosing Data Collection Methods</vt:lpstr>
      <vt:lpstr>Survey Methods</vt:lpstr>
      <vt:lpstr>Questionnaire</vt:lpstr>
      <vt:lpstr>  Interviews</vt:lpstr>
      <vt:lpstr>Observation Methods</vt:lpstr>
      <vt:lpstr>Quantitative and Qualitative Observation</vt:lpstr>
      <vt:lpstr>Qualitative Observation </vt:lpstr>
      <vt:lpstr>Other ways to Collect Data</vt:lpstr>
      <vt:lpstr>Cont...</vt:lpstr>
      <vt:lpstr>Secondary Data </vt:lpstr>
      <vt:lpstr>Plan your data collection procedures </vt:lpstr>
      <vt:lpstr> Example for Observations</vt:lpstr>
      <vt:lpstr>Example for Survey Method </vt:lpstr>
      <vt:lpstr>Reliability and validity </vt:lpstr>
      <vt:lpstr>  Validity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209</cp:revision>
  <dcterms:created xsi:type="dcterms:W3CDTF">2024-05-09T11:48:41Z</dcterms:created>
  <dcterms:modified xsi:type="dcterms:W3CDTF">2024-05-09T13:41:20Z</dcterms:modified>
</cp:coreProperties>
</file>