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28" r:id="rId4"/>
  </p:sldMasterIdLst>
  <p:notesMasterIdLst>
    <p:notesMasterId r:id="rId16"/>
  </p:notesMasterIdLst>
  <p:sldIdLst>
    <p:sldId id="273" r:id="rId5"/>
    <p:sldId id="275" r:id="rId6"/>
    <p:sldId id="277" r:id="rId7"/>
    <p:sldId id="278" r:id="rId8"/>
    <p:sldId id="286" r:id="rId9"/>
    <p:sldId id="276" r:id="rId10"/>
    <p:sldId id="285" r:id="rId11"/>
    <p:sldId id="270" r:id="rId12"/>
    <p:sldId id="281" r:id="rId13"/>
    <p:sldId id="283" r:id="rId14"/>
    <p:sldId id="28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4462" autoAdjust="0"/>
    <p:restoredTop sz="93447" autoAdjust="0"/>
  </p:normalViewPr>
  <p:slideViewPr>
    <p:cSldViewPr snapToGrid="0">
      <p:cViewPr varScale="1">
        <p:scale>
          <a:sx n="54" d="100"/>
          <a:sy n="54" d="100"/>
        </p:scale>
        <p:origin x="64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7EEAD9-DF7E-4A9C-8BFA-ECD981D64DAC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4E240-E54B-4684-9D47-6A3DC863C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0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988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54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814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416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62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7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79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48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212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40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987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4103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284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4995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44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49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0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65F37-D98C-48DE-BB59-56B0477D5900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1F9AD-EFE8-4045-9F7B-A0ABB36515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0402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629" r:id="rId1"/>
    <p:sldLayoutId id="2147484630" r:id="rId2"/>
    <p:sldLayoutId id="2147484631" r:id="rId3"/>
    <p:sldLayoutId id="2147484632" r:id="rId4"/>
    <p:sldLayoutId id="2147484633" r:id="rId5"/>
    <p:sldLayoutId id="2147484634" r:id="rId6"/>
    <p:sldLayoutId id="2147484635" r:id="rId7"/>
    <p:sldLayoutId id="2147484636" r:id="rId8"/>
    <p:sldLayoutId id="2147484637" r:id="rId9"/>
    <p:sldLayoutId id="2147484638" r:id="rId10"/>
    <p:sldLayoutId id="2147484639" r:id="rId11"/>
    <p:sldLayoutId id="2147484640" r:id="rId12"/>
    <p:sldLayoutId id="2147484641" r:id="rId13"/>
    <p:sldLayoutId id="2147484642" r:id="rId14"/>
    <p:sldLayoutId id="2147484643" r:id="rId15"/>
    <p:sldLayoutId id="2147484644" r:id="rId16"/>
    <p:sldLayoutId id="214748464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www.dreamstime.com/weakness-concept-colored-line-icon-simple-yellow-blue-element-illustration-image159973065" TargetMode="External"/><Relationship Id="rId7" Type="http://schemas.openxmlformats.org/officeDocument/2006/relationships/hyperlink" Target="https://openclipart.org/detail/17931/key-west---mallory---square-by-nkinkade-177732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openclipart.org/detail/28542" TargetMode="External"/><Relationship Id="rId4" Type="http://schemas.openxmlformats.org/officeDocument/2006/relationships/image" Target="../media/image5.png"/><Relationship Id="rId9" Type="http://schemas.openxmlformats.org/officeDocument/2006/relationships/hyperlink" Target="https://www.rawpixel.com/search/muscle%20arm?page=1&amp;sort=curat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tatistics/2024-national-nhs-staff-survey-result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C0B23-A504-A65F-7F05-45BD8232A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PR0FESSIONAL DEVELOPMENT WITHIN HEALTH AND SOSCIAL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95D73-DA2D-3821-3911-B086CD7D1F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Module Number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Assignment Number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Student ID Number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Student Name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Lecturer’s Name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7E3C0-0F4F-026C-7882-3B32B69A79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:LCHS4009(LON)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:ASSIGNMENT 1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:2428979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:EVELIN LALUCES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:LOU WELLS</a:t>
            </a:r>
          </a:p>
        </p:txBody>
      </p:sp>
    </p:spTree>
    <p:extLst>
      <p:ext uri="{BB962C8B-B14F-4D97-AF65-F5344CB8AC3E}">
        <p14:creationId xmlns:p14="http://schemas.microsoft.com/office/powerpoint/2010/main" val="2171361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13CE-0324-E56F-F1F9-5F571E412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Outline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1BE65-04A6-4884-A5A5-3DCD5E81E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1295779" cy="3599316"/>
          </a:xfrm>
        </p:spPr>
        <p:txBody>
          <a:bodyPr>
            <a:normAutofit fontScale="92500"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1</a:t>
            </a:r>
            <a:r>
              <a:rPr lang="en-GB" sz="3500" dirty="0">
                <a:solidFill>
                  <a:schemeClr val="bg1"/>
                </a:solidFill>
              </a:rPr>
              <a:t>.Introduction:</a:t>
            </a:r>
            <a:r>
              <a:rPr lang="en-GB" sz="3900" dirty="0">
                <a:solidFill>
                  <a:schemeClr val="bg1"/>
                </a:solidFill>
              </a:rPr>
              <a:t> </a:t>
            </a:r>
            <a:r>
              <a:rPr lang="en-GB" sz="3000" dirty="0">
                <a:solidFill>
                  <a:schemeClr val="bg1"/>
                </a:solidFill>
              </a:rPr>
              <a:t>Background and goals</a:t>
            </a:r>
          </a:p>
          <a:p>
            <a:r>
              <a:rPr lang="en-GB" sz="3000" dirty="0">
                <a:solidFill>
                  <a:schemeClr val="bg1"/>
                </a:solidFill>
              </a:rPr>
              <a:t>2.</a:t>
            </a:r>
            <a:r>
              <a:rPr lang="en-GB" sz="3500" dirty="0">
                <a:solidFill>
                  <a:schemeClr val="bg1"/>
                </a:solidFill>
              </a:rPr>
              <a:t>SWOT </a:t>
            </a:r>
            <a:r>
              <a:rPr lang="en-GB" sz="3000" dirty="0">
                <a:solidFill>
                  <a:schemeClr val="bg1"/>
                </a:solidFill>
              </a:rPr>
              <a:t>Analysis: Meaning and importance</a:t>
            </a:r>
          </a:p>
          <a:p>
            <a:r>
              <a:rPr lang="en-GB" sz="3000" dirty="0">
                <a:solidFill>
                  <a:schemeClr val="bg1"/>
                </a:solidFill>
              </a:rPr>
              <a:t>3.</a:t>
            </a:r>
            <a:r>
              <a:rPr lang="en-GB" sz="3500" dirty="0">
                <a:solidFill>
                  <a:schemeClr val="bg1"/>
                </a:solidFill>
              </a:rPr>
              <a:t>My SWOT</a:t>
            </a:r>
            <a:r>
              <a:rPr lang="en-GB" sz="3000" dirty="0">
                <a:solidFill>
                  <a:schemeClr val="bg1"/>
                </a:solidFill>
              </a:rPr>
              <a:t>: Strengths, weaknesses, opportunities, threats</a:t>
            </a:r>
          </a:p>
          <a:p>
            <a:r>
              <a:rPr lang="en-GB" sz="3000" dirty="0">
                <a:solidFill>
                  <a:schemeClr val="bg1"/>
                </a:solidFill>
              </a:rPr>
              <a:t>4.</a:t>
            </a:r>
            <a:r>
              <a:rPr lang="en-GB" sz="3500" dirty="0">
                <a:solidFill>
                  <a:schemeClr val="bg1"/>
                </a:solidFill>
              </a:rPr>
              <a:t>Leveraging Strengths</a:t>
            </a:r>
            <a:r>
              <a:rPr lang="en-GB" sz="3000" dirty="0">
                <a:solidFill>
                  <a:schemeClr val="bg1"/>
                </a:solidFill>
              </a:rPr>
              <a:t>: Applying them to overcome challenges</a:t>
            </a:r>
          </a:p>
          <a:p>
            <a:r>
              <a:rPr lang="en-GB" sz="3000" dirty="0">
                <a:solidFill>
                  <a:schemeClr val="bg1"/>
                </a:solidFill>
              </a:rPr>
              <a:t>5. </a:t>
            </a:r>
            <a:r>
              <a:rPr lang="en-GB" sz="3900" dirty="0">
                <a:solidFill>
                  <a:schemeClr val="bg1"/>
                </a:solidFill>
              </a:rPr>
              <a:t>Utilizing Opportunities</a:t>
            </a:r>
            <a:r>
              <a:rPr lang="en-GB" sz="3000" dirty="0">
                <a:solidFill>
                  <a:schemeClr val="bg1"/>
                </a:solidFill>
              </a:rPr>
              <a:t>: Turning strengths into growth</a:t>
            </a:r>
          </a:p>
          <a:p>
            <a:r>
              <a:rPr lang="en-GB" sz="3000" dirty="0">
                <a:solidFill>
                  <a:schemeClr val="bg1"/>
                </a:solidFill>
              </a:rPr>
              <a:t>6.</a:t>
            </a:r>
            <a:r>
              <a:rPr lang="en-GB" sz="3900" dirty="0">
                <a:solidFill>
                  <a:schemeClr val="bg1"/>
                </a:solidFill>
              </a:rPr>
              <a:t>Conclusion: </a:t>
            </a:r>
            <a:r>
              <a:rPr lang="en-GB" sz="3000" dirty="0">
                <a:solidFill>
                  <a:schemeClr val="bg1"/>
                </a:solidFill>
              </a:rPr>
              <a:t>Reflection and action plan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489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856C3-797F-E2B3-C7AA-E8DA70A0C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1.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9B652-E9C1-C77D-3A66-4CF631C17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Lives at Northfield House, Peckham Park Road, London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Caring and hardworking individual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Experience in spa and wellness(massage and facial treatments)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 Taking Health and Social Care to build a stable, meaningful career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Aspires to become a nurse to help others with compassion and professional care</a:t>
            </a:r>
          </a:p>
        </p:txBody>
      </p:sp>
    </p:spTree>
    <p:extLst>
      <p:ext uri="{BB962C8B-B14F-4D97-AF65-F5344CB8AC3E}">
        <p14:creationId xmlns:p14="http://schemas.microsoft.com/office/powerpoint/2010/main" val="1367216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C23EE-6D47-C279-CCB2-4374FC7AF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</a:t>
            </a:r>
            <a:r>
              <a:rPr lang="en-GB" sz="4400" dirty="0"/>
              <a:t>SWOT </a:t>
            </a:r>
            <a:r>
              <a:rPr lang="en-GB" dirty="0"/>
              <a:t>Analysis: Meaning and importance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0410E-06FF-9A47-FCC5-17894E22E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1" y="2019300"/>
            <a:ext cx="9722682" cy="39168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WHAT IS A SWOT ANALYSIS AND WHY IS IT IMPORTANT TO MY PERSONAL AND PROFESSIONAL DEVELOPMENT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Helps me identify my strengths, weaknesses, opportunities, and threats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Increases self-awareness and guides goal setting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solidFill>
                  <a:schemeClr val="bg1"/>
                </a:solidFill>
              </a:rPr>
              <a:t>Supports continuous learning and growth (Carden et al., 2022)</a:t>
            </a:r>
          </a:p>
        </p:txBody>
      </p:sp>
    </p:spTree>
    <p:extLst>
      <p:ext uri="{BB962C8B-B14F-4D97-AF65-F5344CB8AC3E}">
        <p14:creationId xmlns:p14="http://schemas.microsoft.com/office/powerpoint/2010/main" val="2092037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B0FE-9A9C-65C2-019F-430FC05ED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My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E362A-1E2D-CA00-2DDB-BE3BF479FE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0" y="2336872"/>
            <a:ext cx="3105377" cy="37678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Strengths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Empathy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Problem-solving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Resilience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Responsibility</a:t>
            </a:r>
          </a:p>
          <a:p>
            <a:r>
              <a:rPr lang="en-GB" dirty="0">
                <a:solidFill>
                  <a:schemeClr val="bg1"/>
                </a:solidFill>
              </a:rPr>
              <a:t>Opportunities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Development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Mentorship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Networking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High demand</a:t>
            </a:r>
            <a:r>
              <a:rPr lang="en-GB" dirty="0"/>
              <a:t>	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0B13A6-EE81-331C-25B7-B607378F9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3105377" cy="3599316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Weaknesses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Limited experience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Emotional involvement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Time management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Self-doubt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Traits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Stress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Competition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Policy changes</a:t>
            </a:r>
          </a:p>
          <a:p>
            <a:pPr lvl="1"/>
            <a:r>
              <a:rPr lang="en-GB" sz="1600" dirty="0">
                <a:solidFill>
                  <a:schemeClr val="bg1"/>
                </a:solidFill>
              </a:rPr>
              <a:t>Cultural Barriers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17" name="Picture 16" descr="Two colored icons with text&#10;&#10;AI-generated content may be incorrect.">
            <a:extLst>
              <a:ext uri="{FF2B5EF4-FFF2-40B4-BE49-F238E27FC236}">
                <a16:creationId xmlns:a16="http://schemas.microsoft.com/office/drawing/2014/main" id="{ABB7B218-415E-7D11-9648-D372F05721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617687" y="2393348"/>
            <a:ext cx="2190013" cy="883251"/>
          </a:xfrm>
          <a:prstGeom prst="rect">
            <a:avLst/>
          </a:prstGeom>
        </p:spPr>
      </p:pic>
      <p:pic>
        <p:nvPicPr>
          <p:cNvPr id="6" name="Picture 5" descr="A cartoon of a rocket in space&#10;&#10;AI-generated content may be incorrect.">
            <a:extLst>
              <a:ext uri="{FF2B5EF4-FFF2-40B4-BE49-F238E27FC236}">
                <a16:creationId xmlns:a16="http://schemas.microsoft.com/office/drawing/2014/main" id="{F8B8A41D-1E9F-52AD-C94E-95D2C7CB7C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85697" y="4346241"/>
            <a:ext cx="988533" cy="1189697"/>
          </a:xfrm>
          <a:prstGeom prst="rect">
            <a:avLst/>
          </a:prstGeom>
        </p:spPr>
      </p:pic>
      <p:pic>
        <p:nvPicPr>
          <p:cNvPr id="7" name="Picture 6" descr="A close up of a lock&#10;&#10;AI-generated content may be incorrect.">
            <a:extLst>
              <a:ext uri="{FF2B5EF4-FFF2-40B4-BE49-F238E27FC236}">
                <a16:creationId xmlns:a16="http://schemas.microsoft.com/office/drawing/2014/main" id="{258F16E8-5292-4F15-93BF-45B6D58D600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H="1">
            <a:off x="8375650" y="5119958"/>
            <a:ext cx="647699" cy="552839"/>
          </a:xfrm>
          <a:prstGeom prst="rect">
            <a:avLst/>
          </a:prstGeom>
        </p:spPr>
      </p:pic>
      <p:pic>
        <p:nvPicPr>
          <p:cNvPr id="8" name="Picture 7" descr="A cartoon of a flexing arm&#10;&#10;AI-generated content may be incorrect.">
            <a:extLst>
              <a:ext uri="{FF2B5EF4-FFF2-40B4-BE49-F238E27FC236}">
                <a16:creationId xmlns:a16="http://schemas.microsoft.com/office/drawing/2014/main" id="{B9310A4D-FB55-DCF9-4B02-EDA0A20CECA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733658" y="2751407"/>
            <a:ext cx="677593" cy="677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41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AD2AE-6A60-6897-F71E-A0699ADCD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Leveraging My Strengths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19AF18-5986-081E-DC28-1A410361EE48}"/>
              </a:ext>
            </a:extLst>
          </p:cNvPr>
          <p:cNvSpPr txBox="1"/>
          <p:nvPr/>
        </p:nvSpPr>
        <p:spPr>
          <a:xfrm>
            <a:off x="988827" y="2519869"/>
            <a:ext cx="9442551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Building Relationships&amp; Experience</a:t>
            </a:r>
          </a:p>
          <a:p>
            <a:r>
              <a:rPr lang="en-GB" sz="3200" dirty="0">
                <a:solidFill>
                  <a:schemeClr val="bg1"/>
                </a:solidFill>
              </a:rPr>
              <a:t>Use empathy and listening to connect with clients and coworkers.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(Rodriguez-Ledo et al..)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Managing Stress &amp; Staying Professional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Apply resilience and adaptability to handle pressure.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(Mousavi, Amini &amp; Karimian, 2023)</a:t>
            </a:r>
          </a:p>
        </p:txBody>
      </p:sp>
    </p:spTree>
    <p:extLst>
      <p:ext uri="{BB962C8B-B14F-4D97-AF65-F5344CB8AC3E}">
        <p14:creationId xmlns:p14="http://schemas.microsoft.com/office/powerpoint/2010/main" val="2831436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AC0C1-5C72-E2DE-5F4E-E04BF9045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a) Leveraging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4CB66-6D37-41B2-62DA-2C5C6E127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Improving Time Management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Use responsibility and learning orientation to stay organised.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(Abdisa et al..)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Promoting Teamwork &amp; Support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Collaborate positively with others.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(Chen, Zhang &amp; Liu,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811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DB2C7-5FB8-7E25-FC9C-F53A25EB8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9884" y="753228"/>
            <a:ext cx="8814298" cy="1080938"/>
          </a:xfrm>
        </p:spPr>
        <p:txBody>
          <a:bodyPr/>
          <a:lstStyle/>
          <a:p>
            <a:r>
              <a:rPr lang="en-GB" dirty="0"/>
              <a:t>5. Utilizing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EA9BC-A5A1-ECCD-8FDC-A8F18CF60F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500" y="2530845"/>
            <a:ext cx="5346700" cy="357392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Professional Development-Join training &amp; online courses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(Taylor et al., 2023)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Mentorship—Learn from experienced carers( Brown et al., 2024)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EA18E9-C9BE-05B7-4D9B-E5F48B446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362200"/>
            <a:ext cx="5892800" cy="298450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Networking- Work and share ideas with colleagues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(Kassam &amp; Alemu, 2023)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High Stay adaptable and responsible (NHS England,2024)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Multicultural Workplace- Show empathy and respect</a:t>
            </a:r>
          </a:p>
          <a:p>
            <a:r>
              <a:rPr lang="en-GB" dirty="0">
                <a:solidFill>
                  <a:schemeClr val="bg1"/>
                </a:solidFill>
              </a:rPr>
              <a:t>(Al-Saif et al., 2023) </a:t>
            </a:r>
          </a:p>
          <a:p>
            <a:r>
              <a:rPr lang="en-GB" dirty="0">
                <a:solidFill>
                  <a:schemeClr val="bg1"/>
                </a:solidFill>
              </a:rPr>
              <a:t>Demand-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555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CCC5C-4EA8-5499-BFF8-FC7721A17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8400" y="2755900"/>
            <a:ext cx="7378700" cy="838200"/>
          </a:xfrm>
        </p:spPr>
        <p:txBody>
          <a:bodyPr/>
          <a:lstStyle/>
          <a:p>
            <a:pPr algn="ctr"/>
            <a:r>
              <a:rPr lang="en-GB" dirty="0"/>
              <a:t>6. 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D9DCF0-709A-5A95-943E-58687BD86041}"/>
              </a:ext>
            </a:extLst>
          </p:cNvPr>
          <p:cNvSpPr txBox="1"/>
          <p:nvPr/>
        </p:nvSpPr>
        <p:spPr>
          <a:xfrm>
            <a:off x="794084" y="4394039"/>
            <a:ext cx="1034381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Gained deeper self-awareness through SWOT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Learned to use empathy, adaptability, and 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Committed to continuous learning and mentorship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Becoming a confident, compassionate, and effective future care assistant</a:t>
            </a:r>
          </a:p>
        </p:txBody>
      </p:sp>
    </p:spTree>
    <p:extLst>
      <p:ext uri="{BB962C8B-B14F-4D97-AF65-F5344CB8AC3E}">
        <p14:creationId xmlns:p14="http://schemas.microsoft.com/office/powerpoint/2010/main" val="583614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38A5-F576-80D7-F11A-A5ADB8E69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432407-E91E-34C9-EBED-77A25EF5A665}"/>
              </a:ext>
            </a:extLst>
          </p:cNvPr>
          <p:cNvSpPr txBox="1"/>
          <p:nvPr/>
        </p:nvSpPr>
        <p:spPr>
          <a:xfrm>
            <a:off x="127000" y="2045544"/>
            <a:ext cx="11849100" cy="4812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AI-Saif, H et al.(2023 ). </a:t>
            </a:r>
            <a:r>
              <a:rPr lang="en-GB" dirty="0">
                <a:solidFill>
                  <a:schemeClr val="bg1"/>
                </a:solidFill>
              </a:rPr>
              <a:t>‘</a:t>
            </a:r>
            <a:r>
              <a:rPr lang="en-GB" sz="1800" dirty="0">
                <a:solidFill>
                  <a:schemeClr val="bg1"/>
                </a:solidFill>
              </a:rPr>
              <a:t>Resilience and antidepressants among pharmacy interns: A cross-sectional study’. </a:t>
            </a:r>
            <a:r>
              <a:rPr lang="en-GB" sz="1800" i="1" dirty="0">
                <a:solidFill>
                  <a:schemeClr val="bg1"/>
                </a:solidFill>
              </a:rPr>
              <a:t>BMC Medical Education</a:t>
            </a:r>
            <a:r>
              <a:rPr lang="en-GB" sz="1800" dirty="0">
                <a:solidFill>
                  <a:schemeClr val="bg1"/>
                </a:solidFill>
              </a:rPr>
              <a:t>, 23(1),112-120.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Brown, K., Patel, R., and Thomas, E. (2024). ‘Collaborative practice and professional networking in </a:t>
            </a:r>
            <a:r>
              <a:rPr lang="en-GB" sz="1800" dirty="0" err="1">
                <a:solidFill>
                  <a:schemeClr val="bg1"/>
                </a:solidFill>
              </a:rPr>
              <a:t>healthcare’.</a:t>
            </a:r>
            <a:r>
              <a:rPr lang="en-GB" sz="1800" i="1" dirty="0" err="1">
                <a:solidFill>
                  <a:schemeClr val="bg1"/>
                </a:solidFill>
              </a:rPr>
              <a:t>Journal</a:t>
            </a:r>
            <a:r>
              <a:rPr lang="en-GB" sz="1800" i="1" dirty="0">
                <a:solidFill>
                  <a:schemeClr val="bg1"/>
                </a:solidFill>
              </a:rPr>
              <a:t> of Interprofessional Care</a:t>
            </a:r>
            <a:r>
              <a:rPr lang="en-GB" sz="1800" dirty="0">
                <a:solidFill>
                  <a:schemeClr val="bg1"/>
                </a:solidFill>
              </a:rPr>
              <a:t>, 38(2), 165-176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FFFF00"/>
                </a:highlight>
              </a:rPr>
              <a:t>Carden,  J., Jones, R.J., and Passmore,  J. (2022). ‘Coaching and mentoring for self-awareness in the workplace’. </a:t>
            </a:r>
            <a:r>
              <a:rPr lang="en-GB" sz="1800" i="1" dirty="0">
                <a:solidFill>
                  <a:schemeClr val="bg1"/>
                </a:solidFill>
                <a:highlight>
                  <a:srgbClr val="FFFF00"/>
                </a:highlight>
              </a:rPr>
              <a:t>International Journal of Evidence-Based</a:t>
            </a:r>
          </a:p>
          <a:p>
            <a:endParaRPr lang="en-GB" sz="1800" i="1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NHS England (March 2024). NHS Staff Survey 2024. Available at </a:t>
            </a:r>
            <a:r>
              <a:rPr lang="en-GB" sz="1800" dirty="0">
                <a:solidFill>
                  <a:schemeClr val="bg1"/>
                </a:solidFill>
                <a:hlinkClick r:id="rId2"/>
              </a:rPr>
              <a:t>https://www.gov.uk/government/statistics/2024-national-nhs-staff-survey-results</a:t>
            </a:r>
            <a:r>
              <a:rPr lang="en-GB" sz="1800" dirty="0">
                <a:solidFill>
                  <a:schemeClr val="bg1"/>
                </a:solidFill>
              </a:rPr>
              <a:t>  (Accessed </a:t>
            </a:r>
          </a:p>
          <a:p>
            <a:r>
              <a:rPr lang="en-GB" sz="1800" dirty="0">
                <a:solidFill>
                  <a:schemeClr val="bg1"/>
                </a:solidFill>
              </a:rPr>
              <a:t>Taylor, P., Morgan, J.  </a:t>
            </a:r>
            <a:r>
              <a:rPr lang="en-GB" dirty="0">
                <a:solidFill>
                  <a:schemeClr val="bg1"/>
                </a:solidFill>
              </a:rPr>
              <a:t>and</a:t>
            </a:r>
            <a:r>
              <a:rPr lang="en-GB" sz="1800" dirty="0">
                <a:solidFill>
                  <a:schemeClr val="bg1"/>
                </a:solidFill>
              </a:rPr>
              <a:t> Davis,  L. (2023). ‘Continuous professional development in health and social care. </a:t>
            </a:r>
            <a:r>
              <a:rPr lang="en-GB" sz="1800" i="1" dirty="0">
                <a:solidFill>
                  <a:schemeClr val="bg1"/>
                </a:solidFill>
              </a:rPr>
              <a:t>Health Education Journal</a:t>
            </a:r>
            <a:r>
              <a:rPr lang="en-GB" sz="1800" dirty="0">
                <a:solidFill>
                  <a:schemeClr val="bg1"/>
                </a:solidFill>
              </a:rPr>
              <a:t>, 82(1),45-59ed</a:t>
            </a:r>
          </a:p>
          <a:p>
            <a:r>
              <a:rPr lang="en-GB" sz="1800" dirty="0">
                <a:solidFill>
                  <a:schemeClr val="bg1"/>
                </a:solidFill>
              </a:rPr>
              <a:t> Coaching and Mentoring, 20(1),43-61.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 err="1">
                <a:solidFill>
                  <a:schemeClr val="bg1"/>
                </a:solidFill>
              </a:rPr>
              <a:t>Kass’am</a:t>
            </a:r>
            <a:r>
              <a:rPr lang="en-GB" sz="1800" dirty="0">
                <a:solidFill>
                  <a:schemeClr val="bg1"/>
                </a:solidFill>
              </a:rPr>
              <a:t>, A. and Alemu, T. (2023). ‘Time management practice among health professionals’. </a:t>
            </a:r>
            <a:r>
              <a:rPr lang="en-GB" sz="1800" i="1" dirty="0">
                <a:solidFill>
                  <a:schemeClr val="bg1"/>
                </a:solidFill>
              </a:rPr>
              <a:t>Frontiers in Public Health</a:t>
            </a:r>
            <a:r>
              <a:rPr lang="en-GB" sz="1800" dirty="0">
                <a:solidFill>
                  <a:schemeClr val="bg1"/>
                </a:solidFill>
              </a:rPr>
              <a:t>, 11,  1159275..</a:t>
            </a:r>
          </a:p>
        </p:txBody>
      </p:sp>
    </p:spTree>
    <p:extLst>
      <p:ext uri="{BB962C8B-B14F-4D97-AF65-F5344CB8AC3E}">
        <p14:creationId xmlns:p14="http://schemas.microsoft.com/office/powerpoint/2010/main" val="2039795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84DD-C349-1A64-423E-76AACC021E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EFE13B-AE98-5100-9899-0DCA3B80C4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Thanks for listening,  I really appreciate it, or that’s the end of the presentation.</a:t>
            </a:r>
          </a:p>
          <a:p>
            <a:r>
              <a:rPr lang="en-GB" sz="3200" dirty="0">
                <a:solidFill>
                  <a:schemeClr val="bg1"/>
                </a:solidFill>
              </a:rPr>
              <a:t>“Thank you </a:t>
            </a:r>
            <a:r>
              <a:rPr lang="en-GB" sz="3200" dirty="0" err="1">
                <a:solidFill>
                  <a:schemeClr val="bg1"/>
                </a:solidFill>
              </a:rPr>
              <a:t>l’d</a:t>
            </a:r>
            <a:r>
              <a:rPr lang="en-GB" sz="3200" dirty="0">
                <a:solidFill>
                  <a:schemeClr val="bg1"/>
                </a:solidFill>
              </a:rPr>
              <a:t> be happy to answer any question.”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8152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9" ma:contentTypeDescription="Create a new document." ma:contentTypeScope="" ma:versionID="730c5e534f76689169ab8fc56dc15e74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0e50fcea3aacc8459aeb2fbd8683d0ea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02C70E1-80CB-47E5-8BD0-86DE04FFE7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AE9F7E-5BEF-4EC5-A67B-30917484B7C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E4604E2-1E8C-4F41-B5E8-573207061B78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dd86abe3-ec21-467e-8687-9d211c569818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10318</TotalTime>
  <Words>645</Words>
  <Application>Microsoft Office PowerPoint</Application>
  <PresentationFormat>Widescreen</PresentationFormat>
  <Paragraphs>96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Trebuchet MS</vt:lpstr>
      <vt:lpstr>Wingdings</vt:lpstr>
      <vt:lpstr>Berlin</vt:lpstr>
      <vt:lpstr>PR0FESSIONAL DEVELOPMENT WITHIN HEALTH AND SOSCIAL CARE</vt:lpstr>
      <vt:lpstr>Outline </vt:lpstr>
      <vt:lpstr>1. Introduction</vt:lpstr>
      <vt:lpstr>2. SWOT Analysis: Meaning and importance </vt:lpstr>
      <vt:lpstr>3. My SWOT Analysis</vt:lpstr>
      <vt:lpstr>4. Leveraging My Strengths</vt:lpstr>
      <vt:lpstr>4. a) Leveraging My Strengths</vt:lpstr>
      <vt:lpstr>5. Utilizing Opportunities</vt:lpstr>
      <vt:lpstr>6. Conclusion</vt:lpstr>
      <vt:lpstr>Reference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Evelin Casenite Laluces (2428979)</dc:creator>
  <cp:lastModifiedBy>Evelin laluces</cp:lastModifiedBy>
  <cp:revision>84</cp:revision>
  <dcterms:created xsi:type="dcterms:W3CDTF">2025-10-21T15:26:58Z</dcterms:created>
  <dcterms:modified xsi:type="dcterms:W3CDTF">2025-11-10T12:40:16Z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