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15"/>
  </p:notesMasterIdLst>
  <p:handoutMasterIdLst>
    <p:handoutMasterId r:id="rId16"/>
  </p:handoutMasterIdLst>
  <p:sldIdLst>
    <p:sldId id="277" r:id="rId3"/>
    <p:sldId id="329" r:id="rId4"/>
    <p:sldId id="347" r:id="rId5"/>
    <p:sldId id="622" r:id="rId6"/>
    <p:sldId id="330" r:id="rId7"/>
    <p:sldId id="360" r:id="rId8"/>
    <p:sldId id="623" r:id="rId9"/>
    <p:sldId id="624" r:id="rId10"/>
    <p:sldId id="340" r:id="rId11"/>
    <p:sldId id="348" r:id="rId12"/>
    <p:sldId id="625" r:id="rId13"/>
    <p:sldId id="364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301" autoAdjust="0"/>
    <p:restoredTop sz="90649" autoAdjust="0"/>
  </p:normalViewPr>
  <p:slideViewPr>
    <p:cSldViewPr>
      <p:cViewPr varScale="1">
        <p:scale>
          <a:sx n="93" d="100"/>
          <a:sy n="93" d="100"/>
        </p:scale>
        <p:origin x="570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04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961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934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7242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0131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9346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2524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537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122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83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943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401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cholar.google.co.uk/" TargetMode="External"/><Relationship Id="rId4" Type="http://schemas.openxmlformats.org/officeDocument/2006/relationships/hyperlink" Target="http://www.uwtsd.ac.uk/library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4</a:t>
            </a: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Incorporation of sources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126AA923-3AA1-4397-B716-81FBA6BF2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/>
              <a:t>In this session we will discuss the following: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7027CB63-495F-4002-B4FE-47CB3E00F6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What sources can be used in an academic piece of work?</a:t>
            </a:r>
          </a:p>
          <a:p>
            <a:endParaRPr lang="en-GB" altLang="en-US" sz="2400" dirty="0"/>
          </a:p>
          <a:p>
            <a:r>
              <a:rPr lang="en-GB" altLang="en-US" sz="2400" dirty="0"/>
              <a:t>Why do we use sources written by other authors in our assignments?</a:t>
            </a:r>
          </a:p>
          <a:p>
            <a:endParaRPr lang="en-GB" altLang="en-US" sz="2400" dirty="0"/>
          </a:p>
          <a:p>
            <a:r>
              <a:rPr lang="en-GB" altLang="en-US" sz="2400" dirty="0"/>
              <a:t>How should we incorporate sources?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77AE8-1DC9-4F6D-2DFD-F8C374110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i="0" dirty="0">
                <a:solidFill>
                  <a:srgbClr val="0070C0"/>
                </a:solidFill>
                <a:effectLst/>
                <a:latin typeface="-apple-system"/>
              </a:rPr>
              <a:t>"Since so many of our beliefs are based on what other people tell us, in writing, on TV or by word of mouth, [we need] to know how to decide who to believe and in what circumstances“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-apple-system"/>
              </a:rPr>
              <a:t>				               Alec Fisher 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2126B-4F59-21B0-E2E3-F2501ABB9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B08CCE-CFB5-E4F6-E267-CE196998B6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0974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D0E84E-AD42-E579-D8AE-B1C441DAF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67942-5014-743B-2A67-9B225C3C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Where do we find information? </a:t>
            </a:r>
          </a:p>
        </p:txBody>
      </p:sp>
      <p:pic>
        <p:nvPicPr>
          <p:cNvPr id="5" name="Picture 4" descr="A person typing on a computer&#10;&#10;Description automatically generated">
            <a:extLst>
              <a:ext uri="{FF2B5EF4-FFF2-40B4-BE49-F238E27FC236}">
                <a16:creationId xmlns:a16="http://schemas.microsoft.com/office/drawing/2014/main" id="{F9914D9D-476D-239C-A424-A5BA5D88DA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7800"/>
            <a:ext cx="9144000" cy="396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841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F65F500-DBA6-452A-BF4D-2A71275E1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b="1" dirty="0"/>
              <a:t>What sources can we use in assignments&gt;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8D523-6E1C-414B-B9E9-9D441F5FE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97" y="1340768"/>
            <a:ext cx="8229600" cy="3917032"/>
          </a:xfrm>
        </p:spPr>
        <p:txBody>
          <a:bodyPr/>
          <a:lstStyle/>
          <a:p>
            <a:r>
              <a:rPr lang="en-GB" altLang="en-US" sz="2800" dirty="0"/>
              <a:t>Printed Books </a:t>
            </a:r>
          </a:p>
          <a:p>
            <a:r>
              <a:rPr lang="en-GB" altLang="en-US" sz="2800" dirty="0"/>
              <a:t>Online books </a:t>
            </a:r>
          </a:p>
          <a:p>
            <a:r>
              <a:rPr lang="en-GB" altLang="en-US" sz="2800" dirty="0"/>
              <a:t>Journal Articles </a:t>
            </a:r>
          </a:p>
          <a:p>
            <a:r>
              <a:rPr lang="en-GB" altLang="en-US" sz="2800" dirty="0"/>
              <a:t>Online Articles </a:t>
            </a:r>
          </a:p>
          <a:p>
            <a:r>
              <a:rPr lang="en-GB" altLang="en-US" sz="2800" dirty="0"/>
              <a:t>Government Reports</a:t>
            </a:r>
          </a:p>
          <a:p>
            <a:pPr marL="0" indent="0">
              <a:buNone/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Where do we find information?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34282"/>
            <a:ext cx="2868788" cy="15121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644" y="3002623"/>
            <a:ext cx="3096344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3D88C5-5167-47C7-83D3-1CE83EF86D90}"/>
              </a:ext>
            </a:extLst>
          </p:cNvPr>
          <p:cNvSpPr txBox="1"/>
          <p:nvPr/>
        </p:nvSpPr>
        <p:spPr>
          <a:xfrm>
            <a:off x="4067944" y="1556792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UWTSD online library can be found at </a:t>
            </a:r>
            <a:r>
              <a:rPr lang="en-GB" dirty="0">
                <a:hlinkClick r:id="rId4"/>
              </a:rPr>
              <a:t>www.uwtsd.ac.uk/library</a:t>
            </a:r>
            <a:r>
              <a:rPr lang="en-GB" dirty="0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8DB742-1CCA-4DDD-8F0C-55FA3DB78216}"/>
              </a:ext>
            </a:extLst>
          </p:cNvPr>
          <p:cNvSpPr txBox="1"/>
          <p:nvPr/>
        </p:nvSpPr>
        <p:spPr>
          <a:xfrm>
            <a:off x="4067944" y="3615164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Scholar is a useful tool for finding academic sources. </a:t>
            </a:r>
            <a:r>
              <a:rPr lang="en-GB" dirty="0">
                <a:hlinkClick r:id="rId5"/>
              </a:rPr>
              <a:t>https://scholar.google.co.uk/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C8DCE1-B238-4D82-9876-F78FB2FFC4D5}"/>
              </a:ext>
            </a:extLst>
          </p:cNvPr>
          <p:cNvSpPr txBox="1"/>
          <p:nvPr/>
        </p:nvSpPr>
        <p:spPr>
          <a:xfrm>
            <a:off x="4211960" y="5116542"/>
            <a:ext cx="3406252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Let look at these together now. </a:t>
            </a:r>
          </a:p>
        </p:txBody>
      </p:sp>
    </p:spTree>
    <p:extLst>
      <p:ext uri="{BB962C8B-B14F-4D97-AF65-F5344CB8AC3E}">
        <p14:creationId xmlns:p14="http://schemas.microsoft.com/office/powerpoint/2010/main" val="165936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95C9D-5C5E-52C9-8B1E-A5E72A42E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B1D4905-9D47-22E9-4841-D97F02B5E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b="1" dirty="0"/>
              <a:t>Reliable?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082398-38F1-512F-54E4-1C6287112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4" t="7363" r="2500" b="2668"/>
          <a:stretch/>
        </p:blipFill>
        <p:spPr>
          <a:xfrm>
            <a:off x="1023276" y="1417638"/>
            <a:ext cx="2756636" cy="25378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4C4B47C-DDFE-BCA6-DE4C-7420C73489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5432"/>
          <a:stretch/>
        </p:blipFill>
        <p:spPr>
          <a:xfrm>
            <a:off x="4355975" y="2077418"/>
            <a:ext cx="3746493" cy="1143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48874A-38E3-1A20-AC7A-089E0699F139}"/>
              </a:ext>
            </a:extLst>
          </p:cNvPr>
          <p:cNvSpPr txBox="1"/>
          <p:nvPr/>
        </p:nvSpPr>
        <p:spPr>
          <a:xfrm>
            <a:off x="606388" y="4437112"/>
            <a:ext cx="7931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Wikipedia, YouTube and blogging websites can be edited by anyone and are not peer reviewed or verified. </a:t>
            </a:r>
          </a:p>
        </p:txBody>
      </p:sp>
    </p:spTree>
    <p:extLst>
      <p:ext uri="{BB962C8B-B14F-4D97-AF65-F5344CB8AC3E}">
        <p14:creationId xmlns:p14="http://schemas.microsoft.com/office/powerpoint/2010/main" val="1668254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6A34F-F5F5-8842-D6D5-26094BD2C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BD55D-9528-3C70-5981-E7C5A5C11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Use the UWTSD library or Google Scholar to find a source related to the topic: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GB" b="1" dirty="0"/>
              <a:t>“The importance of Time Management for academic success”.</a:t>
            </a:r>
          </a:p>
        </p:txBody>
      </p:sp>
    </p:spTree>
    <p:extLst>
      <p:ext uri="{BB962C8B-B14F-4D97-AF65-F5344CB8AC3E}">
        <p14:creationId xmlns:p14="http://schemas.microsoft.com/office/powerpoint/2010/main" val="2131740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person talking to another person&#10;&#10;Description automatically generated">
            <a:extLst>
              <a:ext uri="{FF2B5EF4-FFF2-40B4-BE49-F238E27FC236}">
                <a16:creationId xmlns:a16="http://schemas.microsoft.com/office/drawing/2014/main" id="{FD0FEC3E-C8B6-6566-9EC3-B66217B9E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15" r="18284" b="23519"/>
          <a:stretch/>
        </p:blipFill>
        <p:spPr>
          <a:xfrm>
            <a:off x="228262" y="1268760"/>
            <a:ext cx="2736304" cy="299525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187E68-AC28-4524-8797-515DBCF7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-50756"/>
            <a:ext cx="9505056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Suitability of a source of information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2BC8F397-8F62-43ED-8138-4420F78584D3}"/>
              </a:ext>
            </a:extLst>
          </p:cNvPr>
          <p:cNvSpPr/>
          <p:nvPr/>
        </p:nvSpPr>
        <p:spPr>
          <a:xfrm>
            <a:off x="3923928" y="2060848"/>
            <a:ext cx="5010472" cy="3398706"/>
          </a:xfrm>
          <a:prstGeom prst="cloudCallout">
            <a:avLst>
              <a:gd name="adj1" fmla="val -78497"/>
              <a:gd name="adj2" fmla="val -2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When you search for information, you are going to find lots of it . . . but is it reliable information?</a:t>
            </a:r>
          </a:p>
        </p:txBody>
      </p:sp>
    </p:spTree>
    <p:extLst>
      <p:ext uri="{BB962C8B-B14F-4D97-AF65-F5344CB8AC3E}">
        <p14:creationId xmlns:p14="http://schemas.microsoft.com/office/powerpoint/2010/main" val="201198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B6233-1C28-C4CC-B082-5BBB07DE7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CRAAP 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CBB05-1D1B-D45A-EADD-FF2F67789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80728"/>
            <a:ext cx="8569647" cy="4680520"/>
          </a:xfrm>
        </p:spPr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solidFill>
                  <a:srgbClr val="371C4D"/>
                </a:solidFill>
                <a:effectLst/>
                <a:latin typeface="-apple-system"/>
              </a:rPr>
              <a:t>Currency</a:t>
            </a: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When was your source written, developed or last updated?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371C4D"/>
                </a:solidFill>
                <a:effectLst/>
                <a:latin typeface="-apple-system"/>
              </a:rPr>
              <a:t>Relevance</a:t>
            </a: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What audience and level is your source developed for? 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371C4D"/>
                </a:solidFill>
                <a:effectLst/>
                <a:latin typeface="-apple-system"/>
              </a:rPr>
              <a:t>Authority</a:t>
            </a: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Who wrote this source and who published it?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371C4D"/>
                </a:solidFill>
                <a:effectLst/>
                <a:latin typeface="-apple-system"/>
              </a:rPr>
              <a:t>Accuracy</a:t>
            </a: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Does your source use appropriate, academic evidence?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371C4D"/>
                </a:solidFill>
                <a:effectLst/>
                <a:latin typeface="-apple-system"/>
              </a:rPr>
              <a:t>Purpose</a:t>
            </a:r>
          </a:p>
          <a:p>
            <a:pPr algn="l"/>
            <a:r>
              <a:rPr lang="en-GB" sz="2400" b="0" i="0" dirty="0">
                <a:solidFill>
                  <a:srgbClr val="212529"/>
                </a:solidFill>
                <a:effectLst/>
                <a:latin typeface="-apple-system"/>
              </a:rPr>
              <a:t>Why was your source written? Is there any bias in its purpose?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460EA-96E5-2A0E-F225-479C9160B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867156-056E-B0BB-99C5-52EAFED1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22650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00582-329F-0ACD-F253-5F87B9DF0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2: Use the CRAAP Test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B1BC1-29F0-58A9-FAD3-D0874D8B16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Using the source that you found in activity 1, use the CRAAP to evaluate it.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Is this a source that you will be able to use?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6BA90-E8CB-C006-0504-AD295E8A4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56B6B0-5DEC-2427-8718-AF28001FE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4285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2ADA3-454F-4A15-A0A0-38EF8F3F1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4EDD81-7F42-47D2-B328-55659C737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dirty="0">
                <a:solidFill>
                  <a:srgbClr val="0A0A0A"/>
                </a:solidFill>
                <a:effectLst/>
              </a:rPr>
              <a:t>Blakeslee, Sarah (2004) "The CRAAP Test," </a:t>
            </a:r>
            <a:r>
              <a:rPr lang="en-GB" sz="2400" b="0" i="1" dirty="0">
                <a:solidFill>
                  <a:srgbClr val="0A0A0A"/>
                </a:solidFill>
                <a:effectLst/>
              </a:rPr>
              <a:t>LOEX Quarterly</a:t>
            </a:r>
            <a:r>
              <a:rPr lang="en-GB" sz="2400" b="0" i="0" dirty="0">
                <a:solidFill>
                  <a:srgbClr val="0A0A0A"/>
                </a:solidFill>
                <a:effectLst/>
              </a:rPr>
              <a:t>: 31(3), pp. </a:t>
            </a:r>
            <a:r>
              <a:rPr lang="en-GB" sz="2400" dirty="0">
                <a:solidFill>
                  <a:srgbClr val="0A0A0A"/>
                </a:solidFill>
              </a:rPr>
              <a:t>6 </a:t>
            </a:r>
            <a:r>
              <a:rPr lang="en-GB" sz="2400" b="0" i="0" dirty="0">
                <a:solidFill>
                  <a:srgbClr val="0A0A0A"/>
                </a:solidFill>
                <a:effectLst/>
              </a:rPr>
              <a:t>– 7. </a:t>
            </a:r>
            <a:endParaRPr lang="en-GB" sz="2400" dirty="0">
              <a:solidFill>
                <a:srgbClr val="0A0A0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22266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383</Words>
  <Application>Microsoft Office PowerPoint</Application>
  <PresentationFormat>On-screen Show (4:3)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-apple-system</vt:lpstr>
      <vt:lpstr>Myriad Pro</vt:lpstr>
      <vt:lpstr>Arial</vt:lpstr>
      <vt:lpstr>Verdana</vt:lpstr>
      <vt:lpstr>20140311PresentationUWTSDTemplate</vt:lpstr>
      <vt:lpstr>1_20140311PresentationUWTSDTemplate</vt:lpstr>
      <vt:lpstr>LCHS4001</vt:lpstr>
      <vt:lpstr>In this session we will discuss the following:</vt:lpstr>
      <vt:lpstr>PowerPoint Presentation</vt:lpstr>
      <vt:lpstr>Where do we find information? </vt:lpstr>
      <vt:lpstr>What sources can we use in assignments&gt;</vt:lpstr>
      <vt:lpstr>Where do we find information? </vt:lpstr>
      <vt:lpstr>Reliable? </vt:lpstr>
      <vt:lpstr>Activity 1 </vt:lpstr>
      <vt:lpstr>Suitability of a source of information</vt:lpstr>
      <vt:lpstr>CRAAP Test </vt:lpstr>
      <vt:lpstr>Activity 2: Use the CRAAP Test 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lizeta demetriou</dc:creator>
  <cp:lastModifiedBy>Lizeta Demetriou</cp:lastModifiedBy>
  <cp:revision>68</cp:revision>
  <cp:lastPrinted>2018-07-09T15:27:01Z</cp:lastPrinted>
  <dcterms:created xsi:type="dcterms:W3CDTF">2002-10-07T19:43:58Z</dcterms:created>
  <dcterms:modified xsi:type="dcterms:W3CDTF">2024-03-04T21:46:39Z</dcterms:modified>
</cp:coreProperties>
</file>