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3" r:id="rId8"/>
    <p:sldId id="264" r:id="rId9"/>
    <p:sldId id="265" r:id="rId10"/>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F3B365-4A8E-45E4-9B58-359912AEFAF6}" v="8" dt="2026-07-25T11:39:48.5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105" autoAdjust="0"/>
    <p:restoredTop sz="65168" autoAdjust="0"/>
  </p:normalViewPr>
  <p:slideViewPr>
    <p:cSldViewPr snapToGrid="0" snapToObjects="1">
      <p:cViewPr varScale="1">
        <p:scale>
          <a:sx n="109" d="100"/>
          <a:sy n="109" d="100"/>
        </p:scale>
        <p:origin x="1051" y="86"/>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napToObjects="1">
      <p:cViewPr varScale="1">
        <p:scale>
          <a:sx n="82" d="100"/>
          <a:sy n="82" d="100"/>
        </p:scale>
        <p:origin x="112" y="7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1692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Hello and welcome to my care plan presentation. This presentation focuses on Type 2 diabetes and looks at a fictional patient called Mia Khan, a 55-year-old woman. Over the next few slides I will explain the condition, how it affects the body, and what care and lifestyle changes would be recommended based on NHS and NICE guidelines. Please note that Mia is a fictional character and no real personal or medical information has been used.</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sz="1200" dirty="0"/>
              <a:t>This slide introduces Mia Khan, our fictional patient. Mia is 55 years old, of South Asian background, and works as a Financial analysts, which means she spends most of his day sitting at a desk. She was diagnosed with Type 2 diabetes three months ago. Her HbA1c level, which is the test that measures average blood sugar over the past two to three months, is 62 mmol/mol. This is well above the normal range, which is below 48 mmol/mol according to N.I.C.E guidelines. Her BMI puts him in the obese range, and her blood pressure is also elevated. In terms of lifestyle, Mia smokes, drinks alcohol above the recommended weekly limits, eats a diet high in processed food, gets little exercise, and reports high levels of stress and poor sleep. Her mother and grandmother also had Type 2 diabetes, which means she has a genetic risk factor as well. All these factors together create a high-risk picture that needs to be addressed through both medical treatment and lifestyle change.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slide explains how the body normally controls blood sugar levels, which is important background for understanding what goes wrong in Type 2 diabetes. When we eat foods containing carbohydrates, the digestive system breaks them down into a simple sugar called glucose. This glucose passes into the bloodstream, causing blood sugar levels to rise. The pancreas detects this rise and responds by releasing a hormone called insulin. Insulin acts a bit like a key, unlocking cells in the muscles, liver, and fat tissue to allow glucose to enter. Inside the cells, glucose is burned for energy through a process called cellular respiration, where glucose and oxygen produce energy, carbon dioxide, and water. Any extra glucose is stored as glycogen in the liver and muscles for later use. As blood sugar falls back to normal, the pancreas reduces insulin production.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slide explains what goes wrong in the body in Type 2 diabetes. The condition develops in four stages. First, insulin resistance develops, meaning that the body's cells stop responding properly to insulin. Even though the pancreas is producing insulin, the cells in the muscles, liver, and fat tissue do not open up to let glucose in. This leaves blood sugar elevated. In the second stage, the pancreas tries to compensate by producing more insulin to try to force a response from the cells. In the third stage, the beta cells that produce insulin become exhausted from this extra workload and start to fail. Finally, in the fourth stage, blood sugar remains persistently high, which is called chronic hyperglycaemia. High blood sugar over a long period of time causes damage throughout the body. It damages the small blood vessels in the eyes, which can lead to blindness. It damages the kidneys, which can eventually lead to kidney failure. It damages the nerves, causing pain and numbness in the hands and feet. And it significantly increases the risk of heart attack and stroke by damaging larger blood vessels. These are known as the complications of Type 2 diabetes, and they are the main reason why managing blood sugar well is so important.</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slide looks at how Type 2 diabetes is diagnosed and how it should be monitored on an ongoing basis. The main test used to diagnose Type 2 diabetes is the HbA1c test, which stands for glycated haemoglobin. This test measures what percentage of red blood cells have glucose attached to them, giving a picture of average blood sugar over the past two to three months. According to NICE guidelines, an HbA1c of 48 millimoles per mol or above on two separate occasions confirms a diagnosis of Type 2 diabetes. Mia's reading is 62, which is significantly elevated. Once diagnosed, regular monitoring is essential. Mia will need her HbA1c checked every three to six months initially, along with regular blood pressure checks, annual cholesterol and kidney function tests, a foot assessment, and annual eye screening. This is because Type 2 diabetes can damage so many different parts of the body, and catching problems early is much better than treating them once they have become serious. Mia may also benefit from home blood glucose monitoring to help her understand how food and activity affect her blood sugar day to day.</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slide outlines the evidence-based care plan for Mia. The care plan has three main components. First, lifestyle change is the most important starting point and should be tried alongside any medication. For Mia, this means working towards losing at least five to ten percent of her body weight, adopting a fiber rich and non-starchy diet, and building up to at least half an hour of aerobic exercise and strength training per week, such as brisk walking. She should be strongly encouraged to quit smoking and reduce her alcohol intake, both of which directly worsen blood sugar control. Stress management and improving her sleep are also important, as both high stress and poor sleep raise blood sugar levels. Second, medication. According to NICE guideline NG28, the first medication used for Type 2 diabetes is Metformin. Metformin works by reducing the amount of glucose the liver releases into the blood. If Mia's HbA1c remains high after lifestyle changes and Metformin, a second medication such as an SGLT2 inhibitor may be added. These have the added benefit of protecting the heart and kidneys. Third, structured education. Mia should be referred to the DESMOND programme, which is a group-based education course for people newly diagnosed with Type 2 diabetes, alongside online support from sites like Diabetes UK for various communities and additional information needed about type 2 diabetes, also for mental health purposes tied to the stress of having diabetes, refer to local NHS therapy services.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slide covers two important areas: ethical considerations and effective communication. Starting with ethics. Autonomy means respecting Mia's right to make her own decisions, even if her choices are not what health professionals would recommend. We can advise and support, but ultimately the decisions are hers. Beneficence means that every recommendation we make should be genuinely in Mia's best interest and backed by good evidence. Non-maleficence means we must avoid causing harm, which includes monitoring her carefully for any side effects of medication, particularly Metformin, which can cause nausea in some patients. Justice means that Mia should have equal access to all the services available to her, including structured education, dietitian support, and services to help her quit smoking. And confidentiality means her information must be kept private and only shared within the care team with her consent, in line with HCPC professional standards. Regarding communication, how we talk to patients about their condition and their care plan matters enormously. Using plain language rather than medical jargon helps Mia understand what her test results actually mean and what she needs to do. Motivational interviewing, which involves asking open questions to explore how ready a person feels to make changes, is more effective than simply telling someone what to do. Shared decision-making, where Mia is genuinely involved in choices about her medication and care, improves engagement and adherence. Written information and culturally appropriate advice are also important.</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final summary slide brings together the key points from this presentation. Mia Khan is a 55-year-old woman of South Asian background with a newly diagnosed case of Type 2 diabetes, complicated by obesity, smoking, high alcohol intake, a sedentary lifestyle, poor sleep, and high stress levels. The condition has arisen due to insulin resistance progressing to beta cell failure, leaving her with persistently elevated blood sugar at 68 millimoles per mol. Her care plan is built on four core points: a lifestyle change, medication starting with Metformin, structured monitoring across multiple systems, and education through the DESMOND programme. All recommendations are drawn from NHS and NICE guidelines and supported by a strong evidence base. Ethical principles, including respecting Mia's autonomy, acting in her best interest, and ensuring equitable access to services, must underpin every aspect of his care. With a truly person-centred approach and genuine support from a multidisciplinary team, there is very good reason to be optimistic about Mia's outcomes. The DiRECT trial has shown that remission is achievable, and even without full remission, significant improvements in quality of life are well within reach. Thank you for listening.</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This slide lists all the references used in this presentation, formatted in UWTSD Harvard referencing style. Full details of each source are provided here for the assessor's reference.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75000"/>
            </a:schemeClr>
          </a:solidFill>
          <a:ln/>
        </p:spPr>
        <p:txBody>
          <a:bodyPr/>
          <a:lstStyle/>
          <a:p>
            <a:endParaRPr lang="en-GB" dirty="0"/>
          </a:p>
        </p:txBody>
      </p:sp>
      <p:sp>
        <p:nvSpPr>
          <p:cNvPr id="3" name="Shape 1"/>
          <p:cNvSpPr>
            <a:spLocks noGrp="1" noRot="1" noMove="1" noResize="1" noEditPoints="1" noAdjustHandles="1" noChangeArrowheads="1" noChangeShapeType="1"/>
          </p:cNvSpPr>
          <p:nvPr/>
        </p:nvSpPr>
        <p:spPr>
          <a:xfrm>
            <a:off x="0" y="3474720"/>
            <a:ext cx="9144000" cy="1668780"/>
          </a:xfrm>
          <a:prstGeom prst="rect">
            <a:avLst/>
          </a:prstGeom>
          <a:solidFill>
            <a:schemeClr val="tx2">
              <a:lumMod val="50000"/>
            </a:schemeClr>
          </a:solidFill>
          <a:ln/>
        </p:spPr>
        <p:txBody>
          <a:bodyPr/>
          <a:lstStyle/>
          <a:p>
            <a:endParaRPr lang="en-GB"/>
          </a:p>
        </p:txBody>
      </p:sp>
      <p:sp>
        <p:nvSpPr>
          <p:cNvPr id="4" name="Text 2"/>
          <p:cNvSpPr/>
          <p:nvPr/>
        </p:nvSpPr>
        <p:spPr>
          <a:xfrm>
            <a:off x="182880" y="457200"/>
            <a:ext cx="8229600" cy="640080"/>
          </a:xfrm>
          <a:prstGeom prst="rect">
            <a:avLst/>
          </a:prstGeom>
          <a:noFill/>
          <a:ln/>
        </p:spPr>
        <p:txBody>
          <a:bodyPr wrap="square" rtlCol="0" anchor="ctr"/>
          <a:lstStyle/>
          <a:p>
            <a:pPr marL="0" indent="0">
              <a:buNone/>
            </a:pPr>
            <a:r>
              <a:rPr lang="en-US" sz="1800" b="1" dirty="0">
                <a:solidFill>
                  <a:schemeClr val="accent4">
                    <a:lumMod val="60000"/>
                    <a:lumOff val="40000"/>
                  </a:schemeClr>
                </a:solidFill>
                <a:latin typeface="Arial" pitchFamily="34" charset="0"/>
                <a:ea typeface="Arial" pitchFamily="34" charset="-122"/>
                <a:cs typeface="Arial" pitchFamily="34" charset="-120"/>
              </a:rPr>
              <a:t>Care Plan Presentation</a:t>
            </a:r>
            <a:endParaRPr lang="en-US" sz="1800" dirty="0">
              <a:solidFill>
                <a:schemeClr val="accent4">
                  <a:lumMod val="60000"/>
                  <a:lumOff val="40000"/>
                </a:schemeClr>
              </a:solidFill>
            </a:endParaRPr>
          </a:p>
        </p:txBody>
      </p:sp>
      <p:sp>
        <p:nvSpPr>
          <p:cNvPr id="5" name="Text 3"/>
          <p:cNvSpPr/>
          <p:nvPr/>
        </p:nvSpPr>
        <p:spPr>
          <a:xfrm>
            <a:off x="182880" y="1097280"/>
            <a:ext cx="8229600" cy="1645920"/>
          </a:xfrm>
          <a:prstGeom prst="rect">
            <a:avLst/>
          </a:prstGeom>
          <a:noFill/>
          <a:ln/>
        </p:spPr>
        <p:txBody>
          <a:bodyPr wrap="square" rtlCol="0" anchor="ctr"/>
          <a:lstStyle/>
          <a:p>
            <a:pPr marL="0" indent="0">
              <a:lnSpc>
                <a:spcPct val="120000"/>
              </a:lnSpc>
              <a:buNone/>
            </a:pPr>
            <a:r>
              <a:rPr lang="en-US" sz="3200" b="1" dirty="0">
                <a:solidFill>
                  <a:srgbClr val="FFFFFF"/>
                </a:solidFill>
                <a:latin typeface="Arial" pitchFamily="34" charset="0"/>
                <a:ea typeface="Arial" pitchFamily="34" charset="-122"/>
                <a:cs typeface="Arial" pitchFamily="34" charset="-120"/>
              </a:rPr>
              <a:t>Managing Type 2 Diabetes:</a:t>
            </a:r>
            <a:endParaRPr lang="en-US" sz="3200" dirty="0"/>
          </a:p>
          <a:p>
            <a:pPr marL="0" indent="0">
              <a:lnSpc>
                <a:spcPct val="120000"/>
              </a:lnSpc>
              <a:buNone/>
            </a:pPr>
            <a:r>
              <a:rPr lang="en-US" sz="3200" b="1" dirty="0">
                <a:solidFill>
                  <a:srgbClr val="FFFFFF"/>
                </a:solidFill>
                <a:latin typeface="Arial" pitchFamily="34" charset="0"/>
                <a:ea typeface="Arial" pitchFamily="34" charset="-122"/>
                <a:cs typeface="Arial" pitchFamily="34" charset="-120"/>
              </a:rPr>
              <a:t>A Patient-Centred Care Plan</a:t>
            </a:r>
            <a:endParaRPr lang="en-US" sz="3200" dirty="0"/>
          </a:p>
        </p:txBody>
      </p:sp>
      <p:sp>
        <p:nvSpPr>
          <p:cNvPr id="6" name="Text 4"/>
          <p:cNvSpPr/>
          <p:nvPr/>
        </p:nvSpPr>
        <p:spPr>
          <a:xfrm>
            <a:off x="182880" y="2834640"/>
            <a:ext cx="8229600" cy="457200"/>
          </a:xfrm>
          <a:prstGeom prst="rect">
            <a:avLst/>
          </a:prstGeom>
          <a:noFill/>
          <a:ln/>
        </p:spPr>
        <p:txBody>
          <a:bodyPr wrap="square" rtlCol="0" anchor="ctr"/>
          <a:lstStyle/>
          <a:p>
            <a:pPr marL="0" indent="0">
              <a:buNone/>
            </a:pPr>
            <a:r>
              <a:rPr lang="en-US" sz="1600" dirty="0">
                <a:solidFill>
                  <a:schemeClr val="accent4">
                    <a:lumMod val="40000"/>
                    <a:lumOff val="60000"/>
                  </a:schemeClr>
                </a:solidFill>
                <a:latin typeface="Arial" pitchFamily="34" charset="0"/>
                <a:ea typeface="Arial" pitchFamily="34" charset="-122"/>
                <a:cs typeface="Arial" pitchFamily="34" charset="-120"/>
              </a:rPr>
              <a:t>My Fictional Patient: Mia Khan, Age 55</a:t>
            </a:r>
            <a:endParaRPr lang="en-US" sz="1600" dirty="0">
              <a:solidFill>
                <a:schemeClr val="accent4">
                  <a:lumMod val="40000"/>
                  <a:lumOff val="60000"/>
                </a:schemeClr>
              </a:solidFill>
            </a:endParaRPr>
          </a:p>
        </p:txBody>
      </p:sp>
      <p:sp>
        <p:nvSpPr>
          <p:cNvPr id="7" name="Text 5"/>
          <p:cNvSpPr/>
          <p:nvPr/>
        </p:nvSpPr>
        <p:spPr>
          <a:xfrm>
            <a:off x="182880" y="4700016"/>
            <a:ext cx="8229600" cy="365760"/>
          </a:xfrm>
          <a:prstGeom prst="rect">
            <a:avLst/>
          </a:prstGeom>
          <a:noFill/>
          <a:ln/>
        </p:spPr>
        <p:txBody>
          <a:bodyPr wrap="square" rtlCol="0" anchor="ctr"/>
          <a:lstStyle/>
          <a:p>
            <a:pPr marL="0" indent="0">
              <a:buNone/>
            </a:pPr>
            <a:r>
              <a:rPr lang="en-US" sz="1200" dirty="0">
                <a:solidFill>
                  <a:srgbClr val="FFFFFF"/>
                </a:solidFill>
                <a:latin typeface="Arial" pitchFamily="34" charset="0"/>
                <a:ea typeface="Arial" pitchFamily="34" charset="-122"/>
                <a:cs typeface="Arial" pitchFamily="34" charset="-120"/>
              </a:rPr>
              <a:t>Student Name: Sophia Hinds |  Student Number: 2435098  |  Module: BMHP5023</a:t>
            </a:r>
            <a:endParaRPr lang="en-US" sz="1200" dirty="0"/>
          </a:p>
        </p:txBody>
      </p:sp>
      <p:pic>
        <p:nvPicPr>
          <p:cNvPr id="8" name="Sophia Hinds">
            <a:hlinkClick r:id="" action="ppaction://media"/>
            <a:extLst>
              <a:ext uri="{FF2B5EF4-FFF2-40B4-BE49-F238E27FC236}">
                <a16:creationId xmlns:a16="http://schemas.microsoft.com/office/drawing/2014/main" id="{E66892F3-8A69-3D21-90B4-47DD43959C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73"/>
    </mc:Choice>
    <mc:Fallback xmlns="">
      <p:transition spd="slow" advTm="16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27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chemeClr val="tx2">
              <a:lumMod val="60000"/>
              <a:lumOff val="40000"/>
            </a:schemeClr>
          </a:solidFill>
          <a:ln/>
        </p:spPr>
        <p:txBody>
          <a:bodyPr/>
          <a:lstStyle/>
          <a:p>
            <a:endParaRPr lang="en-GB"/>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The Patient Profile: Mia Khan</a:t>
            </a:r>
            <a:endParaRPr lang="en-US" sz="2400" dirty="0"/>
          </a:p>
        </p:txBody>
      </p:sp>
      <p:sp>
        <p:nvSpPr>
          <p:cNvPr id="5" name="Shape 3"/>
          <p:cNvSpPr/>
          <p:nvPr/>
        </p:nvSpPr>
        <p:spPr>
          <a:xfrm>
            <a:off x="274320" y="1051560"/>
            <a:ext cx="4114800" cy="3566160"/>
          </a:xfrm>
          <a:prstGeom prst="rect">
            <a:avLst/>
          </a:prstGeom>
          <a:solidFill>
            <a:schemeClr val="tx2">
              <a:lumMod val="75000"/>
            </a:schemeClr>
          </a:solidFill>
          <a:ln w="12700">
            <a:noFill/>
            <a:prstDash val="solid"/>
          </a:ln>
        </p:spPr>
        <p:txBody>
          <a:bodyPr/>
          <a:lstStyle/>
          <a:p>
            <a:endParaRPr lang="en-GB"/>
          </a:p>
        </p:txBody>
      </p:sp>
      <p:sp>
        <p:nvSpPr>
          <p:cNvPr id="6" name="Text 4"/>
          <p:cNvSpPr/>
          <p:nvPr/>
        </p:nvSpPr>
        <p:spPr>
          <a:xfrm>
            <a:off x="274320" y="1051560"/>
            <a:ext cx="4114800" cy="411480"/>
          </a:xfrm>
          <a:prstGeom prst="rect">
            <a:avLst/>
          </a:prstGeom>
          <a:solidFill>
            <a:schemeClr val="tx2">
              <a:lumMod val="50000"/>
            </a:schemeClr>
          </a:solidFill>
          <a:ln/>
        </p:spPr>
        <p:txBody>
          <a:bodyPr wrap="square" lIns="0" tIns="0" rIns="0" bIns="0" rtlCol="0" anchor="ctr"/>
          <a:lstStyle/>
          <a:p>
            <a:pPr marL="0" indent="0" algn="ctr">
              <a:buNone/>
            </a:pPr>
            <a:r>
              <a:rPr lang="en-US" sz="1300" b="1" dirty="0">
                <a:solidFill>
                  <a:schemeClr val="accent4">
                    <a:lumMod val="60000"/>
                    <a:lumOff val="40000"/>
                  </a:schemeClr>
                </a:solidFill>
                <a:latin typeface="Arial" pitchFamily="34" charset="0"/>
                <a:ea typeface="Arial" pitchFamily="34" charset="-122"/>
                <a:cs typeface="Arial" pitchFamily="34" charset="-120"/>
              </a:rPr>
              <a:t>Patient Details</a:t>
            </a:r>
            <a:endParaRPr lang="en-US" sz="1300" dirty="0">
              <a:solidFill>
                <a:schemeClr val="accent4">
                  <a:lumMod val="60000"/>
                  <a:lumOff val="40000"/>
                </a:schemeClr>
              </a:solidFill>
            </a:endParaRPr>
          </a:p>
        </p:txBody>
      </p:sp>
      <p:sp>
        <p:nvSpPr>
          <p:cNvPr id="7" name="Text 5"/>
          <p:cNvSpPr/>
          <p:nvPr/>
        </p:nvSpPr>
        <p:spPr>
          <a:xfrm>
            <a:off x="365760" y="1508760"/>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Name (fictional):</a:t>
            </a:r>
            <a:endParaRPr lang="en-US" sz="1000" dirty="0">
              <a:solidFill>
                <a:schemeClr val="accent4">
                  <a:lumMod val="60000"/>
                  <a:lumOff val="40000"/>
                </a:schemeClr>
              </a:solidFill>
            </a:endParaRPr>
          </a:p>
        </p:txBody>
      </p:sp>
      <p:sp>
        <p:nvSpPr>
          <p:cNvPr id="8" name="Text 6"/>
          <p:cNvSpPr/>
          <p:nvPr/>
        </p:nvSpPr>
        <p:spPr>
          <a:xfrm>
            <a:off x="2194560" y="1508760"/>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Mia Khan</a:t>
            </a:r>
            <a:endParaRPr lang="en-US" sz="1000" dirty="0">
              <a:solidFill>
                <a:schemeClr val="accent4">
                  <a:lumMod val="40000"/>
                  <a:lumOff val="60000"/>
                </a:schemeClr>
              </a:solidFill>
            </a:endParaRPr>
          </a:p>
        </p:txBody>
      </p:sp>
      <p:sp>
        <p:nvSpPr>
          <p:cNvPr id="9" name="Text 7"/>
          <p:cNvSpPr/>
          <p:nvPr/>
        </p:nvSpPr>
        <p:spPr>
          <a:xfrm>
            <a:off x="365760" y="1892808"/>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Age:</a:t>
            </a:r>
            <a:endParaRPr lang="en-US" sz="1000" dirty="0">
              <a:solidFill>
                <a:schemeClr val="accent4">
                  <a:lumMod val="60000"/>
                  <a:lumOff val="40000"/>
                </a:schemeClr>
              </a:solidFill>
            </a:endParaRPr>
          </a:p>
        </p:txBody>
      </p:sp>
      <p:sp>
        <p:nvSpPr>
          <p:cNvPr id="10" name="Text 8"/>
          <p:cNvSpPr/>
          <p:nvPr/>
        </p:nvSpPr>
        <p:spPr>
          <a:xfrm>
            <a:off x="2194560" y="1892808"/>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55 years old</a:t>
            </a:r>
            <a:endParaRPr lang="en-US" sz="1000" dirty="0">
              <a:solidFill>
                <a:schemeClr val="accent4">
                  <a:lumMod val="40000"/>
                  <a:lumOff val="60000"/>
                </a:schemeClr>
              </a:solidFill>
            </a:endParaRPr>
          </a:p>
        </p:txBody>
      </p:sp>
      <p:sp>
        <p:nvSpPr>
          <p:cNvPr id="11" name="Text 9"/>
          <p:cNvSpPr/>
          <p:nvPr/>
        </p:nvSpPr>
        <p:spPr>
          <a:xfrm>
            <a:off x="365760" y="2276856"/>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Gender:</a:t>
            </a:r>
            <a:endParaRPr lang="en-US" sz="1000" dirty="0">
              <a:solidFill>
                <a:schemeClr val="accent4">
                  <a:lumMod val="60000"/>
                  <a:lumOff val="40000"/>
                </a:schemeClr>
              </a:solidFill>
            </a:endParaRPr>
          </a:p>
        </p:txBody>
      </p:sp>
      <p:sp>
        <p:nvSpPr>
          <p:cNvPr id="12" name="Text 10"/>
          <p:cNvSpPr/>
          <p:nvPr/>
        </p:nvSpPr>
        <p:spPr>
          <a:xfrm>
            <a:off x="2194560" y="2276856"/>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Female</a:t>
            </a:r>
            <a:endParaRPr lang="en-US" sz="1000" dirty="0">
              <a:solidFill>
                <a:schemeClr val="accent4">
                  <a:lumMod val="40000"/>
                  <a:lumOff val="60000"/>
                </a:schemeClr>
              </a:solidFill>
            </a:endParaRPr>
          </a:p>
        </p:txBody>
      </p:sp>
      <p:sp>
        <p:nvSpPr>
          <p:cNvPr id="13" name="Text 11"/>
          <p:cNvSpPr/>
          <p:nvPr/>
        </p:nvSpPr>
        <p:spPr>
          <a:xfrm>
            <a:off x="365760" y="2660904"/>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Ethnicity:</a:t>
            </a:r>
            <a:endParaRPr lang="en-US" sz="1000" dirty="0">
              <a:solidFill>
                <a:schemeClr val="accent4">
                  <a:lumMod val="60000"/>
                  <a:lumOff val="40000"/>
                </a:schemeClr>
              </a:solidFill>
            </a:endParaRPr>
          </a:p>
        </p:txBody>
      </p:sp>
      <p:sp>
        <p:nvSpPr>
          <p:cNvPr id="14" name="Text 12"/>
          <p:cNvSpPr/>
          <p:nvPr/>
        </p:nvSpPr>
        <p:spPr>
          <a:xfrm>
            <a:off x="2194560" y="2660904"/>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South Asian </a:t>
            </a:r>
            <a:endParaRPr lang="en-US" sz="1000" dirty="0">
              <a:solidFill>
                <a:schemeClr val="accent4">
                  <a:lumMod val="40000"/>
                  <a:lumOff val="60000"/>
                </a:schemeClr>
              </a:solidFill>
            </a:endParaRPr>
          </a:p>
        </p:txBody>
      </p:sp>
      <p:sp>
        <p:nvSpPr>
          <p:cNvPr id="15" name="Text 13"/>
          <p:cNvSpPr/>
          <p:nvPr/>
        </p:nvSpPr>
        <p:spPr>
          <a:xfrm>
            <a:off x="365760" y="3044952"/>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Occupation:</a:t>
            </a:r>
            <a:endParaRPr lang="en-US" sz="1000" dirty="0">
              <a:solidFill>
                <a:schemeClr val="accent4">
                  <a:lumMod val="60000"/>
                  <a:lumOff val="40000"/>
                </a:schemeClr>
              </a:solidFill>
            </a:endParaRPr>
          </a:p>
        </p:txBody>
      </p:sp>
      <p:sp>
        <p:nvSpPr>
          <p:cNvPr id="16" name="Text 14"/>
          <p:cNvSpPr/>
          <p:nvPr/>
        </p:nvSpPr>
        <p:spPr>
          <a:xfrm>
            <a:off x="2194560" y="3044952"/>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Financial Analysts (Sedentary)</a:t>
            </a:r>
            <a:endParaRPr lang="en-US" sz="1000" dirty="0">
              <a:solidFill>
                <a:schemeClr val="accent4">
                  <a:lumMod val="40000"/>
                  <a:lumOff val="60000"/>
                </a:schemeClr>
              </a:solidFill>
            </a:endParaRPr>
          </a:p>
        </p:txBody>
      </p:sp>
      <p:sp>
        <p:nvSpPr>
          <p:cNvPr id="17" name="Text 15"/>
          <p:cNvSpPr/>
          <p:nvPr/>
        </p:nvSpPr>
        <p:spPr>
          <a:xfrm>
            <a:off x="365760" y="3429000"/>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BMI:</a:t>
            </a:r>
            <a:endParaRPr lang="en-US" sz="1000" dirty="0">
              <a:solidFill>
                <a:schemeClr val="accent4">
                  <a:lumMod val="60000"/>
                  <a:lumOff val="40000"/>
                </a:schemeClr>
              </a:solidFill>
            </a:endParaRPr>
          </a:p>
        </p:txBody>
      </p:sp>
      <p:sp>
        <p:nvSpPr>
          <p:cNvPr id="18" name="Text 16"/>
          <p:cNvSpPr/>
          <p:nvPr/>
        </p:nvSpPr>
        <p:spPr>
          <a:xfrm>
            <a:off x="2194560" y="3429000"/>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31.4 (Obese range)</a:t>
            </a:r>
            <a:endParaRPr lang="en-US" sz="1000" dirty="0">
              <a:solidFill>
                <a:schemeClr val="accent4">
                  <a:lumMod val="40000"/>
                  <a:lumOff val="60000"/>
                </a:schemeClr>
              </a:solidFill>
            </a:endParaRPr>
          </a:p>
        </p:txBody>
      </p:sp>
      <p:sp>
        <p:nvSpPr>
          <p:cNvPr id="19" name="Text 17"/>
          <p:cNvSpPr/>
          <p:nvPr/>
        </p:nvSpPr>
        <p:spPr>
          <a:xfrm>
            <a:off x="365760" y="3813048"/>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HbA1c:</a:t>
            </a:r>
            <a:endParaRPr lang="en-US" sz="1000" dirty="0">
              <a:solidFill>
                <a:schemeClr val="accent4">
                  <a:lumMod val="60000"/>
                  <a:lumOff val="40000"/>
                </a:schemeClr>
              </a:solidFill>
            </a:endParaRPr>
          </a:p>
        </p:txBody>
      </p:sp>
      <p:sp>
        <p:nvSpPr>
          <p:cNvPr id="20" name="Text 18"/>
          <p:cNvSpPr/>
          <p:nvPr/>
        </p:nvSpPr>
        <p:spPr>
          <a:xfrm>
            <a:off x="2194560" y="3813048"/>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62 mmol/mol (Elevated)</a:t>
            </a:r>
            <a:endParaRPr lang="en-US" sz="1000" dirty="0">
              <a:solidFill>
                <a:schemeClr val="accent4">
                  <a:lumMod val="40000"/>
                  <a:lumOff val="60000"/>
                </a:schemeClr>
              </a:solidFill>
            </a:endParaRPr>
          </a:p>
        </p:txBody>
      </p:sp>
      <p:sp>
        <p:nvSpPr>
          <p:cNvPr id="21" name="Text 19"/>
          <p:cNvSpPr/>
          <p:nvPr/>
        </p:nvSpPr>
        <p:spPr>
          <a:xfrm>
            <a:off x="365760" y="4197096"/>
            <a:ext cx="1828800" cy="347472"/>
          </a:xfrm>
          <a:prstGeom prst="rect">
            <a:avLst/>
          </a:prstGeom>
          <a:noFill/>
          <a:ln/>
        </p:spPr>
        <p:txBody>
          <a:bodyPr wrap="square" rtlCol="0" anchor="ctr"/>
          <a:lstStyle/>
          <a:p>
            <a:pPr marL="0" indent="0">
              <a:buNone/>
            </a:pPr>
            <a:r>
              <a:rPr lang="en-US" sz="1000" b="1" dirty="0">
                <a:solidFill>
                  <a:schemeClr val="accent4">
                    <a:lumMod val="60000"/>
                    <a:lumOff val="40000"/>
                  </a:schemeClr>
                </a:solidFill>
                <a:latin typeface="Arial" pitchFamily="34" charset="0"/>
                <a:ea typeface="Arial" pitchFamily="34" charset="-122"/>
                <a:cs typeface="Arial" pitchFamily="34" charset="-120"/>
              </a:rPr>
              <a:t>Blood pressure:</a:t>
            </a:r>
            <a:endParaRPr lang="en-US" sz="1000" dirty="0">
              <a:solidFill>
                <a:schemeClr val="accent4">
                  <a:lumMod val="60000"/>
                  <a:lumOff val="40000"/>
                </a:schemeClr>
              </a:solidFill>
            </a:endParaRPr>
          </a:p>
        </p:txBody>
      </p:sp>
      <p:sp>
        <p:nvSpPr>
          <p:cNvPr id="22" name="Text 20"/>
          <p:cNvSpPr/>
          <p:nvPr/>
        </p:nvSpPr>
        <p:spPr>
          <a:xfrm>
            <a:off x="2194560" y="4197096"/>
            <a:ext cx="2011680" cy="347472"/>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142/88 mmHg (High)</a:t>
            </a:r>
            <a:endParaRPr lang="en-US" sz="1000" dirty="0">
              <a:solidFill>
                <a:schemeClr val="accent4">
                  <a:lumMod val="40000"/>
                  <a:lumOff val="60000"/>
                </a:schemeClr>
              </a:solidFill>
            </a:endParaRPr>
          </a:p>
        </p:txBody>
      </p:sp>
      <p:sp>
        <p:nvSpPr>
          <p:cNvPr id="23" name="Shape 21"/>
          <p:cNvSpPr/>
          <p:nvPr/>
        </p:nvSpPr>
        <p:spPr>
          <a:xfrm>
            <a:off x="4663440" y="1051560"/>
            <a:ext cx="4206240" cy="3566160"/>
          </a:xfrm>
          <a:prstGeom prst="rect">
            <a:avLst/>
          </a:prstGeom>
          <a:solidFill>
            <a:schemeClr val="accent4">
              <a:lumMod val="40000"/>
              <a:lumOff val="60000"/>
            </a:schemeClr>
          </a:solidFill>
          <a:ln w="12700">
            <a:noFill/>
            <a:prstDash val="solid"/>
          </a:ln>
        </p:spPr>
        <p:txBody>
          <a:bodyPr/>
          <a:lstStyle/>
          <a:p>
            <a:endParaRPr lang="en-GB"/>
          </a:p>
        </p:txBody>
      </p:sp>
      <p:sp>
        <p:nvSpPr>
          <p:cNvPr id="24" name="Text 22"/>
          <p:cNvSpPr/>
          <p:nvPr/>
        </p:nvSpPr>
        <p:spPr>
          <a:xfrm>
            <a:off x="4663440" y="1051560"/>
            <a:ext cx="4206240" cy="411480"/>
          </a:xfrm>
          <a:prstGeom prst="rect">
            <a:avLst/>
          </a:prstGeom>
          <a:solidFill>
            <a:schemeClr val="accent4">
              <a:lumMod val="60000"/>
              <a:lumOff val="40000"/>
            </a:schemeClr>
          </a:solidFill>
          <a:ln/>
        </p:spPr>
        <p:txBody>
          <a:bodyPr wrap="square" lIns="0" tIns="0" rIns="0" bIns="0" rtlCol="0" anchor="ctr"/>
          <a:lstStyle/>
          <a:p>
            <a:pPr marL="0" indent="0" algn="ctr">
              <a:buNone/>
            </a:pPr>
            <a:r>
              <a:rPr lang="en-US" sz="1300" b="1" dirty="0">
                <a:solidFill>
                  <a:schemeClr val="tx2">
                    <a:lumMod val="75000"/>
                  </a:schemeClr>
                </a:solidFill>
                <a:latin typeface="Arial" pitchFamily="34" charset="0"/>
                <a:ea typeface="Arial" pitchFamily="34" charset="-122"/>
                <a:cs typeface="Arial" pitchFamily="34" charset="-120"/>
              </a:rPr>
              <a:t>Lifestyle &amp; Risk Factors</a:t>
            </a:r>
            <a:endParaRPr lang="en-US" sz="1300" dirty="0">
              <a:solidFill>
                <a:schemeClr val="tx2">
                  <a:lumMod val="75000"/>
                </a:schemeClr>
              </a:solidFill>
            </a:endParaRPr>
          </a:p>
        </p:txBody>
      </p:sp>
      <p:sp>
        <p:nvSpPr>
          <p:cNvPr id="25" name="Text 23"/>
          <p:cNvSpPr/>
          <p:nvPr/>
        </p:nvSpPr>
        <p:spPr>
          <a:xfrm>
            <a:off x="4754880" y="1508760"/>
            <a:ext cx="3931920" cy="347472"/>
          </a:xfrm>
          <a:prstGeom prst="rect">
            <a:avLst/>
          </a:prstGeom>
          <a:noFill/>
          <a:ln/>
        </p:spPr>
        <p:txBody>
          <a:bodyPr wrap="square" rtlCol="0" anchor="ctr"/>
          <a:lstStyle/>
          <a:p>
            <a:pPr marL="0" indent="0">
              <a:buNone/>
            </a:pPr>
            <a:r>
              <a:rPr lang="en-US" sz="1000" dirty="0">
                <a:solidFill>
                  <a:schemeClr val="tx2">
                    <a:lumMod val="50000"/>
                  </a:schemeClr>
                </a:solidFill>
                <a:latin typeface="Arial" pitchFamily="34" charset="0"/>
                <a:ea typeface="Arial" pitchFamily="34" charset="-122"/>
                <a:cs typeface="Arial" pitchFamily="34" charset="-120"/>
              </a:rPr>
              <a:t>▸  Smokes through 9 cigarettes per day</a:t>
            </a:r>
            <a:endParaRPr lang="en-US" sz="1000" dirty="0">
              <a:solidFill>
                <a:schemeClr val="tx2">
                  <a:lumMod val="50000"/>
                </a:schemeClr>
              </a:solidFill>
            </a:endParaRPr>
          </a:p>
        </p:txBody>
      </p:sp>
      <p:sp>
        <p:nvSpPr>
          <p:cNvPr id="26" name="Text 24"/>
          <p:cNvSpPr/>
          <p:nvPr/>
        </p:nvSpPr>
        <p:spPr>
          <a:xfrm>
            <a:off x="4754880" y="1892808"/>
            <a:ext cx="3931920" cy="347472"/>
          </a:xfrm>
          <a:prstGeom prst="rect">
            <a:avLst/>
          </a:prstGeom>
          <a:noFill/>
          <a:ln/>
        </p:spPr>
        <p:txBody>
          <a:bodyPr wrap="square" rtlCol="0" anchor="ctr"/>
          <a:lstStyle/>
          <a:p>
            <a:pPr marL="0" indent="0">
              <a:buNone/>
            </a:pPr>
            <a:r>
              <a:rPr lang="en-US" sz="1000" dirty="0">
                <a:solidFill>
                  <a:schemeClr val="tx2">
                    <a:lumMod val="50000"/>
                  </a:schemeClr>
                </a:solidFill>
                <a:latin typeface="Arial" pitchFamily="34" charset="0"/>
                <a:ea typeface="Arial" pitchFamily="34" charset="-122"/>
                <a:cs typeface="Arial" pitchFamily="34" charset="-120"/>
              </a:rPr>
              <a:t>▸  Consumes alcohol regularly (approx. 20 units/week)</a:t>
            </a:r>
            <a:endParaRPr lang="en-US" sz="1000" dirty="0">
              <a:solidFill>
                <a:schemeClr val="tx2">
                  <a:lumMod val="50000"/>
                </a:schemeClr>
              </a:solidFill>
            </a:endParaRPr>
          </a:p>
        </p:txBody>
      </p:sp>
      <p:sp>
        <p:nvSpPr>
          <p:cNvPr id="27" name="Text 25"/>
          <p:cNvSpPr/>
          <p:nvPr/>
        </p:nvSpPr>
        <p:spPr>
          <a:xfrm>
            <a:off x="4754880" y="2276856"/>
            <a:ext cx="3931920" cy="347472"/>
          </a:xfrm>
          <a:prstGeom prst="rect">
            <a:avLst/>
          </a:prstGeom>
          <a:noFill/>
          <a:ln/>
        </p:spPr>
        <p:txBody>
          <a:bodyPr wrap="square" rtlCol="0" anchor="ctr"/>
          <a:lstStyle/>
          <a:p>
            <a:pPr marL="0" indent="0">
              <a:buNone/>
            </a:pPr>
            <a:r>
              <a:rPr lang="en-US" sz="1000" dirty="0">
                <a:solidFill>
                  <a:schemeClr val="tx2">
                    <a:lumMod val="50000"/>
                  </a:schemeClr>
                </a:solidFill>
                <a:latin typeface="Arial" pitchFamily="34" charset="0"/>
                <a:ea typeface="Arial" pitchFamily="34" charset="-122"/>
                <a:cs typeface="Arial" pitchFamily="34" charset="-120"/>
              </a:rPr>
              <a:t>▸  Lives a sedentary lifestyle, with little to no exercise</a:t>
            </a:r>
            <a:endParaRPr lang="en-US" sz="1000" dirty="0">
              <a:solidFill>
                <a:schemeClr val="tx2">
                  <a:lumMod val="50000"/>
                </a:schemeClr>
              </a:solidFill>
            </a:endParaRPr>
          </a:p>
        </p:txBody>
      </p:sp>
      <p:sp>
        <p:nvSpPr>
          <p:cNvPr id="28" name="Text 26"/>
          <p:cNvSpPr/>
          <p:nvPr/>
        </p:nvSpPr>
        <p:spPr>
          <a:xfrm>
            <a:off x="4754880" y="2660904"/>
            <a:ext cx="3931920" cy="347472"/>
          </a:xfrm>
          <a:prstGeom prst="rect">
            <a:avLst/>
          </a:prstGeom>
          <a:noFill/>
          <a:ln/>
        </p:spPr>
        <p:txBody>
          <a:bodyPr wrap="square" rtlCol="0" anchor="ctr"/>
          <a:lstStyle/>
          <a:p>
            <a:pPr marL="0" indent="0">
              <a:buNone/>
            </a:pPr>
            <a:r>
              <a:rPr lang="en-US" sz="1000" dirty="0">
                <a:solidFill>
                  <a:schemeClr val="tx2">
                    <a:lumMod val="50000"/>
                  </a:schemeClr>
                </a:solidFill>
                <a:latin typeface="Arial" pitchFamily="34" charset="0"/>
                <a:ea typeface="Arial" pitchFamily="34" charset="-122"/>
                <a:cs typeface="Arial" pitchFamily="34" charset="-120"/>
              </a:rPr>
              <a:t>▸  Daily diet is consists of highly processed food and refined carbs</a:t>
            </a:r>
            <a:endParaRPr lang="en-US" sz="1000" dirty="0">
              <a:solidFill>
                <a:schemeClr val="tx2">
                  <a:lumMod val="50000"/>
                </a:schemeClr>
              </a:solidFill>
            </a:endParaRPr>
          </a:p>
        </p:txBody>
      </p:sp>
      <p:sp>
        <p:nvSpPr>
          <p:cNvPr id="29" name="Text 27"/>
          <p:cNvSpPr/>
          <p:nvPr/>
        </p:nvSpPr>
        <p:spPr>
          <a:xfrm>
            <a:off x="4754880" y="3044952"/>
            <a:ext cx="3931920" cy="347472"/>
          </a:xfrm>
          <a:prstGeom prst="rect">
            <a:avLst/>
          </a:prstGeom>
          <a:noFill/>
          <a:ln/>
        </p:spPr>
        <p:txBody>
          <a:bodyPr wrap="square" rtlCol="0" anchor="ctr"/>
          <a:lstStyle/>
          <a:p>
            <a:pPr marL="179388" indent="-179388">
              <a:buNone/>
            </a:pPr>
            <a:r>
              <a:rPr lang="en-US" sz="1000" dirty="0">
                <a:solidFill>
                  <a:schemeClr val="tx2">
                    <a:lumMod val="50000"/>
                  </a:schemeClr>
                </a:solidFill>
                <a:latin typeface="Arial" pitchFamily="34" charset="0"/>
                <a:ea typeface="Arial" pitchFamily="34" charset="-122"/>
                <a:cs typeface="Arial" pitchFamily="34" charset="-120"/>
              </a:rPr>
              <a:t>▸  Has a strong family history of Type 2 diabetes (Mother +  Grandma)</a:t>
            </a:r>
            <a:endParaRPr lang="en-US" sz="1000" dirty="0">
              <a:solidFill>
                <a:schemeClr val="tx2">
                  <a:lumMod val="50000"/>
                </a:schemeClr>
              </a:solidFill>
            </a:endParaRPr>
          </a:p>
        </p:txBody>
      </p:sp>
      <p:sp>
        <p:nvSpPr>
          <p:cNvPr id="30" name="Text 28"/>
          <p:cNvSpPr/>
          <p:nvPr/>
        </p:nvSpPr>
        <p:spPr>
          <a:xfrm>
            <a:off x="4754880" y="3429000"/>
            <a:ext cx="3931920" cy="347472"/>
          </a:xfrm>
          <a:prstGeom prst="rect">
            <a:avLst/>
          </a:prstGeom>
          <a:noFill/>
          <a:ln/>
        </p:spPr>
        <p:txBody>
          <a:bodyPr wrap="square" rtlCol="0" anchor="ctr"/>
          <a:lstStyle/>
          <a:p>
            <a:pPr marL="0" indent="0">
              <a:buNone/>
            </a:pPr>
            <a:r>
              <a:rPr lang="en-US" sz="1000" dirty="0">
                <a:solidFill>
                  <a:schemeClr val="tx2">
                    <a:lumMod val="50000"/>
                  </a:schemeClr>
                </a:solidFill>
                <a:latin typeface="Arial" pitchFamily="34" charset="0"/>
                <a:ea typeface="Arial" pitchFamily="34" charset="-122"/>
                <a:cs typeface="Arial" pitchFamily="34" charset="-120"/>
              </a:rPr>
              <a:t>▸  Often reports high work-related stress</a:t>
            </a:r>
            <a:endParaRPr lang="en-US" sz="1000" dirty="0">
              <a:solidFill>
                <a:schemeClr val="tx2">
                  <a:lumMod val="50000"/>
                </a:schemeClr>
              </a:solidFill>
            </a:endParaRPr>
          </a:p>
        </p:txBody>
      </p:sp>
      <p:sp>
        <p:nvSpPr>
          <p:cNvPr id="31" name="Text 29"/>
          <p:cNvSpPr/>
          <p:nvPr/>
        </p:nvSpPr>
        <p:spPr>
          <a:xfrm>
            <a:off x="4754880" y="3813048"/>
            <a:ext cx="3931920" cy="347472"/>
          </a:xfrm>
          <a:prstGeom prst="rect">
            <a:avLst/>
          </a:prstGeom>
          <a:noFill/>
          <a:ln/>
        </p:spPr>
        <p:txBody>
          <a:bodyPr wrap="square" rtlCol="0" anchor="ctr"/>
          <a:lstStyle/>
          <a:p>
            <a:pPr marL="179388" indent="-179388">
              <a:buNone/>
            </a:pPr>
            <a:r>
              <a:rPr lang="en-US" sz="1000" dirty="0">
                <a:solidFill>
                  <a:schemeClr val="tx2">
                    <a:lumMod val="50000"/>
                  </a:schemeClr>
                </a:solidFill>
                <a:latin typeface="Arial" pitchFamily="34" charset="0"/>
                <a:ea typeface="Arial" pitchFamily="34" charset="-122"/>
                <a:cs typeface="Arial" pitchFamily="34" charset="-120"/>
              </a:rPr>
              <a:t>▸  Gets very poor sleep (5–6 hours per night), rarely gets the 8 hours required to recharge</a:t>
            </a:r>
            <a:endParaRPr lang="en-US" sz="1000" dirty="0">
              <a:solidFill>
                <a:schemeClr val="tx2">
                  <a:lumMod val="50000"/>
                </a:schemeClr>
              </a:solidFill>
            </a:endParaRPr>
          </a:p>
        </p:txBody>
      </p:sp>
      <p:sp>
        <p:nvSpPr>
          <p:cNvPr id="32" name="Text 30"/>
          <p:cNvSpPr/>
          <p:nvPr/>
        </p:nvSpPr>
        <p:spPr>
          <a:xfrm>
            <a:off x="4754880" y="4197096"/>
            <a:ext cx="3931920" cy="347472"/>
          </a:xfrm>
          <a:prstGeom prst="rect">
            <a:avLst/>
          </a:prstGeom>
          <a:noFill/>
          <a:ln/>
        </p:spPr>
        <p:txBody>
          <a:bodyPr wrap="square" rtlCol="0" anchor="ctr"/>
          <a:lstStyle/>
          <a:p>
            <a:pPr marL="0" indent="0">
              <a:buNone/>
            </a:pPr>
            <a:r>
              <a:rPr lang="en-US" sz="1000" dirty="0">
                <a:solidFill>
                  <a:schemeClr val="tx2">
                    <a:lumMod val="50000"/>
                  </a:schemeClr>
                </a:solidFill>
                <a:latin typeface="Arial" pitchFamily="34" charset="0"/>
                <a:ea typeface="Arial" pitchFamily="34" charset="-122"/>
                <a:cs typeface="Arial" pitchFamily="34" charset="-120"/>
              </a:rPr>
              <a:t>▸  Diagnosed with T2DM 3.5 months ago</a:t>
            </a:r>
            <a:endParaRPr lang="en-US" sz="1000" dirty="0">
              <a:solidFill>
                <a:schemeClr val="tx2">
                  <a:lumMod val="50000"/>
                </a:schemeClr>
              </a:solidFill>
            </a:endParaRPr>
          </a:p>
        </p:txBody>
      </p:sp>
      <p:pic>
        <p:nvPicPr>
          <p:cNvPr id="33" name="Sophia Hinds">
            <a:hlinkClick r:id="" action="ppaction://media"/>
            <a:extLst>
              <a:ext uri="{FF2B5EF4-FFF2-40B4-BE49-F238E27FC236}">
                <a16:creationId xmlns:a16="http://schemas.microsoft.com/office/drawing/2014/main" id="{A0E52E65-FBB3-7B04-9513-22A27EBB8D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042"/>
    </mc:Choice>
    <mc:Fallback xmlns="">
      <p:transition spd="slow" advTm="58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042"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r>
              <a:rPr lang="en-GB" dirty="0"/>
              <a:t>Villines, Z. (2023). </a:t>
            </a:r>
            <a:r>
              <a:rPr lang="en-GB" i="1" dirty="0"/>
              <a:t>Insulin and Glucagon: How They Regulate Blood Sugar Levels</a:t>
            </a:r>
            <a:r>
              <a:rPr lang="en-GB" dirty="0"/>
              <a:t>. Medical News Today. Available at: https://www.medicalnewstoday.com/articles/316427 [Accessed 23 Jun. 2026].</a:t>
            </a:r>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Anatomy &amp; Physiology: The Endocrine System</a:t>
            </a:r>
            <a:endParaRPr lang="en-US" sz="2400" dirty="0"/>
          </a:p>
        </p:txBody>
      </p:sp>
      <p:sp>
        <p:nvSpPr>
          <p:cNvPr id="5" name="Shape 3"/>
          <p:cNvSpPr/>
          <p:nvPr/>
        </p:nvSpPr>
        <p:spPr>
          <a:xfrm>
            <a:off x="228600" y="1028700"/>
            <a:ext cx="5029200" cy="3673288"/>
          </a:xfrm>
          <a:prstGeom prst="rect">
            <a:avLst/>
          </a:prstGeom>
          <a:solidFill>
            <a:schemeClr val="tx2">
              <a:lumMod val="75000"/>
            </a:schemeClr>
          </a:solidFill>
          <a:ln w="12700">
            <a:noFill/>
            <a:prstDash val="solid"/>
          </a:ln>
        </p:spPr>
        <p:txBody>
          <a:bodyPr/>
          <a:lstStyle/>
          <a:p>
            <a:endParaRPr lang="en-GB">
              <a:solidFill>
                <a:schemeClr val="accent4">
                  <a:lumMod val="40000"/>
                  <a:lumOff val="60000"/>
                </a:schemeClr>
              </a:solidFill>
            </a:endParaRPr>
          </a:p>
        </p:txBody>
      </p:sp>
      <p:sp>
        <p:nvSpPr>
          <p:cNvPr id="6" name="Text 4"/>
          <p:cNvSpPr/>
          <p:nvPr/>
        </p:nvSpPr>
        <p:spPr>
          <a:xfrm>
            <a:off x="228600" y="1028700"/>
            <a:ext cx="5029200" cy="434340"/>
          </a:xfrm>
          <a:prstGeom prst="rect">
            <a:avLst/>
          </a:prstGeom>
          <a:solidFill>
            <a:schemeClr val="tx2">
              <a:lumMod val="50000"/>
            </a:schemeClr>
          </a:solidFill>
          <a:ln/>
        </p:spPr>
        <p:txBody>
          <a:bodyPr wrap="square" lIns="0" tIns="0" rIns="0" bIns="0" rtlCol="0" anchor="ctr"/>
          <a:lstStyle/>
          <a:p>
            <a:pPr marL="0" indent="0" algn="ctr">
              <a:buNone/>
            </a:pPr>
            <a:r>
              <a:rPr lang="en-US" sz="1200" b="1" dirty="0">
                <a:solidFill>
                  <a:schemeClr val="accent4">
                    <a:lumMod val="60000"/>
                    <a:lumOff val="40000"/>
                  </a:schemeClr>
                </a:solidFill>
                <a:latin typeface="Arial" pitchFamily="34" charset="0"/>
                <a:ea typeface="Arial" pitchFamily="34" charset="-122"/>
                <a:cs typeface="Arial" pitchFamily="34" charset="-120"/>
              </a:rPr>
              <a:t>How Blood Sugar is Normally Controlled</a:t>
            </a:r>
            <a:endParaRPr lang="en-US" sz="1200" dirty="0">
              <a:solidFill>
                <a:schemeClr val="accent4">
                  <a:lumMod val="60000"/>
                  <a:lumOff val="40000"/>
                </a:schemeClr>
              </a:solidFill>
            </a:endParaRPr>
          </a:p>
        </p:txBody>
      </p:sp>
      <p:sp>
        <p:nvSpPr>
          <p:cNvPr id="7" name="Text 5"/>
          <p:cNvSpPr/>
          <p:nvPr/>
        </p:nvSpPr>
        <p:spPr>
          <a:xfrm>
            <a:off x="365760" y="1536192"/>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1.</a:t>
            </a:r>
            <a:endParaRPr lang="en-US" sz="1000" dirty="0">
              <a:solidFill>
                <a:schemeClr val="accent4">
                  <a:lumMod val="40000"/>
                  <a:lumOff val="60000"/>
                </a:schemeClr>
              </a:solidFill>
            </a:endParaRPr>
          </a:p>
        </p:txBody>
      </p:sp>
      <p:sp>
        <p:nvSpPr>
          <p:cNvPr id="8" name="Text 6"/>
          <p:cNvSpPr/>
          <p:nvPr/>
        </p:nvSpPr>
        <p:spPr>
          <a:xfrm>
            <a:off x="658368" y="1536192"/>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We consume carbohydrates → it gets digested and turned into glucose → it enters the bloodstream</a:t>
            </a:r>
            <a:endParaRPr lang="en-US" sz="1000" dirty="0">
              <a:solidFill>
                <a:schemeClr val="accent4">
                  <a:lumMod val="40000"/>
                  <a:lumOff val="60000"/>
                </a:schemeClr>
              </a:solidFill>
            </a:endParaRPr>
          </a:p>
        </p:txBody>
      </p:sp>
      <p:sp>
        <p:nvSpPr>
          <p:cNvPr id="9" name="Text 7"/>
          <p:cNvSpPr/>
          <p:nvPr/>
        </p:nvSpPr>
        <p:spPr>
          <a:xfrm>
            <a:off x="365760" y="1975104"/>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2.</a:t>
            </a:r>
            <a:endParaRPr lang="en-US" sz="1000" dirty="0">
              <a:solidFill>
                <a:schemeClr val="accent4">
                  <a:lumMod val="40000"/>
                  <a:lumOff val="60000"/>
                </a:schemeClr>
              </a:solidFill>
            </a:endParaRPr>
          </a:p>
        </p:txBody>
      </p:sp>
      <p:sp>
        <p:nvSpPr>
          <p:cNvPr id="10" name="Text 8"/>
          <p:cNvSpPr/>
          <p:nvPr/>
        </p:nvSpPr>
        <p:spPr>
          <a:xfrm>
            <a:off x="658368" y="1975104"/>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The bodies blood sugar rises → the pancreas detects this change in levels</a:t>
            </a:r>
            <a:endParaRPr lang="en-US" sz="1000" dirty="0">
              <a:solidFill>
                <a:schemeClr val="accent4">
                  <a:lumMod val="40000"/>
                  <a:lumOff val="60000"/>
                </a:schemeClr>
              </a:solidFill>
            </a:endParaRPr>
          </a:p>
        </p:txBody>
      </p:sp>
      <p:sp>
        <p:nvSpPr>
          <p:cNvPr id="11" name="Text 9"/>
          <p:cNvSpPr/>
          <p:nvPr/>
        </p:nvSpPr>
        <p:spPr>
          <a:xfrm>
            <a:off x="365760" y="2414016"/>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3.</a:t>
            </a:r>
            <a:endParaRPr lang="en-US" sz="1000" dirty="0">
              <a:solidFill>
                <a:schemeClr val="accent4">
                  <a:lumMod val="40000"/>
                  <a:lumOff val="60000"/>
                </a:schemeClr>
              </a:solidFill>
            </a:endParaRPr>
          </a:p>
        </p:txBody>
      </p:sp>
      <p:sp>
        <p:nvSpPr>
          <p:cNvPr id="12" name="Text 10"/>
          <p:cNvSpPr/>
          <p:nvPr/>
        </p:nvSpPr>
        <p:spPr>
          <a:xfrm>
            <a:off x="658368" y="2414016"/>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The beta cells produced in the pancreas releases insulin into the bloodstream</a:t>
            </a:r>
            <a:endParaRPr lang="en-US" sz="1000" dirty="0">
              <a:solidFill>
                <a:schemeClr val="accent4">
                  <a:lumMod val="40000"/>
                  <a:lumOff val="60000"/>
                </a:schemeClr>
              </a:solidFill>
            </a:endParaRPr>
          </a:p>
        </p:txBody>
      </p:sp>
      <p:sp>
        <p:nvSpPr>
          <p:cNvPr id="13" name="Text 11"/>
          <p:cNvSpPr/>
          <p:nvPr/>
        </p:nvSpPr>
        <p:spPr>
          <a:xfrm>
            <a:off x="365760" y="2852928"/>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4.</a:t>
            </a:r>
            <a:endParaRPr lang="en-US" sz="1000" dirty="0">
              <a:solidFill>
                <a:schemeClr val="accent4">
                  <a:lumMod val="40000"/>
                  <a:lumOff val="60000"/>
                </a:schemeClr>
              </a:solidFill>
            </a:endParaRPr>
          </a:p>
        </p:txBody>
      </p:sp>
      <p:sp>
        <p:nvSpPr>
          <p:cNvPr id="14" name="Text 12"/>
          <p:cNvSpPr/>
          <p:nvPr/>
        </p:nvSpPr>
        <p:spPr>
          <a:xfrm>
            <a:off x="658368" y="2852928"/>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The insulin acts like a key, that unlocks the cells and allows glucose in</a:t>
            </a:r>
            <a:endParaRPr lang="en-US" sz="1000" dirty="0">
              <a:solidFill>
                <a:schemeClr val="accent4">
                  <a:lumMod val="40000"/>
                  <a:lumOff val="60000"/>
                </a:schemeClr>
              </a:solidFill>
            </a:endParaRPr>
          </a:p>
        </p:txBody>
      </p:sp>
      <p:sp>
        <p:nvSpPr>
          <p:cNvPr id="15" name="Text 13"/>
          <p:cNvSpPr/>
          <p:nvPr/>
        </p:nvSpPr>
        <p:spPr>
          <a:xfrm>
            <a:off x="365760" y="3291840"/>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5.</a:t>
            </a:r>
            <a:endParaRPr lang="en-US" sz="1000" dirty="0">
              <a:solidFill>
                <a:schemeClr val="accent4">
                  <a:lumMod val="40000"/>
                  <a:lumOff val="60000"/>
                </a:schemeClr>
              </a:solidFill>
            </a:endParaRPr>
          </a:p>
        </p:txBody>
      </p:sp>
      <p:sp>
        <p:nvSpPr>
          <p:cNvPr id="16" name="Text 14"/>
          <p:cNvSpPr/>
          <p:nvPr/>
        </p:nvSpPr>
        <p:spPr>
          <a:xfrm>
            <a:off x="658368" y="3291840"/>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The cells in the body need glucose for energy (ATP) this is done through a process called cellular respiration</a:t>
            </a:r>
            <a:endParaRPr lang="en-US" sz="1000" dirty="0">
              <a:solidFill>
                <a:schemeClr val="accent4">
                  <a:lumMod val="40000"/>
                  <a:lumOff val="60000"/>
                </a:schemeClr>
              </a:solidFill>
            </a:endParaRPr>
          </a:p>
        </p:txBody>
      </p:sp>
      <p:sp>
        <p:nvSpPr>
          <p:cNvPr id="17" name="Text 15"/>
          <p:cNvSpPr/>
          <p:nvPr/>
        </p:nvSpPr>
        <p:spPr>
          <a:xfrm>
            <a:off x="365760" y="3730752"/>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6.</a:t>
            </a:r>
            <a:endParaRPr lang="en-US" sz="1000" dirty="0">
              <a:solidFill>
                <a:schemeClr val="accent4">
                  <a:lumMod val="40000"/>
                  <a:lumOff val="60000"/>
                </a:schemeClr>
              </a:solidFill>
            </a:endParaRPr>
          </a:p>
        </p:txBody>
      </p:sp>
      <p:sp>
        <p:nvSpPr>
          <p:cNvPr id="18" name="Text 16"/>
          <p:cNvSpPr/>
          <p:nvPr/>
        </p:nvSpPr>
        <p:spPr>
          <a:xfrm>
            <a:off x="658368" y="3730752"/>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The glucose is split into fuel for the body and the rest is stored, when stored it is referred to as ‘glycogen’, this is stored in the muscles and liver for later use</a:t>
            </a:r>
            <a:endParaRPr lang="en-US" sz="1000" dirty="0">
              <a:solidFill>
                <a:schemeClr val="accent4">
                  <a:lumMod val="40000"/>
                  <a:lumOff val="60000"/>
                </a:schemeClr>
              </a:solidFill>
            </a:endParaRPr>
          </a:p>
        </p:txBody>
      </p:sp>
      <p:sp>
        <p:nvSpPr>
          <p:cNvPr id="19" name="Text 17"/>
          <p:cNvSpPr/>
          <p:nvPr/>
        </p:nvSpPr>
        <p:spPr>
          <a:xfrm>
            <a:off x="365760" y="4169664"/>
            <a:ext cx="274320" cy="384048"/>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7.</a:t>
            </a:r>
            <a:endParaRPr lang="en-US" sz="1000" dirty="0">
              <a:solidFill>
                <a:schemeClr val="accent4">
                  <a:lumMod val="40000"/>
                  <a:lumOff val="60000"/>
                </a:schemeClr>
              </a:solidFill>
            </a:endParaRPr>
          </a:p>
        </p:txBody>
      </p:sp>
      <p:sp>
        <p:nvSpPr>
          <p:cNvPr id="20" name="Text 18"/>
          <p:cNvSpPr/>
          <p:nvPr/>
        </p:nvSpPr>
        <p:spPr>
          <a:xfrm>
            <a:off x="658368" y="4169664"/>
            <a:ext cx="4572000" cy="384048"/>
          </a:xfrm>
          <a:prstGeom prst="rect">
            <a:avLst/>
          </a:prstGeom>
          <a:noFill/>
          <a:ln/>
        </p:spPr>
        <p:txBody>
          <a:bodyPr wrap="square" rtlCol="0" anchor="ctr"/>
          <a:lstStyle/>
          <a:p>
            <a:pPr marL="0" indent="0">
              <a:buNone/>
            </a:pPr>
            <a:r>
              <a:rPr lang="en-US" sz="1000" dirty="0">
                <a:solidFill>
                  <a:schemeClr val="accent4">
                    <a:lumMod val="40000"/>
                    <a:lumOff val="60000"/>
                  </a:schemeClr>
                </a:solidFill>
                <a:latin typeface="Arial" pitchFamily="34" charset="0"/>
                <a:ea typeface="Arial" pitchFamily="34" charset="-122"/>
                <a:cs typeface="Arial" pitchFamily="34" charset="-120"/>
              </a:rPr>
              <a:t>Blood sugar levels drop → pancreas produces insulin → blood sugar restored and regulated </a:t>
            </a:r>
            <a:endParaRPr lang="en-US" sz="1000" dirty="0">
              <a:solidFill>
                <a:schemeClr val="accent4">
                  <a:lumMod val="40000"/>
                  <a:lumOff val="60000"/>
                </a:schemeClr>
              </a:solidFill>
            </a:endParaRPr>
          </a:p>
        </p:txBody>
      </p:sp>
      <p:sp>
        <p:nvSpPr>
          <p:cNvPr id="21" name="Shape 19"/>
          <p:cNvSpPr/>
          <p:nvPr/>
        </p:nvSpPr>
        <p:spPr>
          <a:xfrm>
            <a:off x="5486400" y="1051560"/>
            <a:ext cx="3383280" cy="3650428"/>
          </a:xfrm>
          <a:prstGeom prst="rect">
            <a:avLst/>
          </a:prstGeom>
          <a:solidFill>
            <a:schemeClr val="accent4">
              <a:lumMod val="40000"/>
              <a:lumOff val="60000"/>
            </a:schemeClr>
          </a:solidFill>
          <a:ln w="12700">
            <a:noFill/>
            <a:prstDash val="solid"/>
          </a:ln>
        </p:spPr>
        <p:txBody>
          <a:bodyPr/>
          <a:lstStyle/>
          <a:p>
            <a:endParaRPr lang="en-GB"/>
          </a:p>
        </p:txBody>
      </p:sp>
      <p:sp>
        <p:nvSpPr>
          <p:cNvPr id="22" name="Text 20"/>
          <p:cNvSpPr/>
          <p:nvPr/>
        </p:nvSpPr>
        <p:spPr>
          <a:xfrm>
            <a:off x="5486400" y="1051560"/>
            <a:ext cx="3383280" cy="411480"/>
          </a:xfrm>
          <a:prstGeom prst="rect">
            <a:avLst/>
          </a:prstGeom>
          <a:solidFill>
            <a:schemeClr val="accent4">
              <a:lumMod val="60000"/>
              <a:lumOff val="40000"/>
            </a:schemeClr>
          </a:solidFill>
          <a:ln/>
        </p:spPr>
        <p:txBody>
          <a:bodyPr wrap="square" lIns="0" tIns="0" rIns="0" bIns="0" rtlCol="0" anchor="ctr"/>
          <a:lstStyle/>
          <a:p>
            <a:pPr marL="0" indent="0" algn="ctr">
              <a:buNone/>
            </a:pPr>
            <a:r>
              <a:rPr lang="en-US" sz="1200" b="1" dirty="0">
                <a:solidFill>
                  <a:schemeClr val="tx2">
                    <a:lumMod val="75000"/>
                  </a:schemeClr>
                </a:solidFill>
                <a:latin typeface="Arial" pitchFamily="34" charset="0"/>
                <a:ea typeface="Arial" pitchFamily="34" charset="-122"/>
                <a:cs typeface="Arial" pitchFamily="34" charset="-120"/>
              </a:rPr>
              <a:t>Key Organs Involved</a:t>
            </a:r>
            <a:endParaRPr lang="en-US" sz="1200" dirty="0">
              <a:solidFill>
                <a:schemeClr val="tx2">
                  <a:lumMod val="75000"/>
                </a:schemeClr>
              </a:solidFill>
            </a:endParaRPr>
          </a:p>
        </p:txBody>
      </p:sp>
      <p:sp>
        <p:nvSpPr>
          <p:cNvPr id="23" name="Text 21"/>
          <p:cNvSpPr/>
          <p:nvPr/>
        </p:nvSpPr>
        <p:spPr>
          <a:xfrm>
            <a:off x="5577840" y="1536192"/>
            <a:ext cx="3200400" cy="274320"/>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Pancreas</a:t>
            </a:r>
            <a:endParaRPr lang="en-US" sz="1000" dirty="0">
              <a:solidFill>
                <a:schemeClr val="tx2">
                  <a:lumMod val="75000"/>
                </a:schemeClr>
              </a:solidFill>
            </a:endParaRPr>
          </a:p>
        </p:txBody>
      </p:sp>
      <p:sp>
        <p:nvSpPr>
          <p:cNvPr id="24" name="Text 22"/>
          <p:cNvSpPr/>
          <p:nvPr/>
        </p:nvSpPr>
        <p:spPr>
          <a:xfrm>
            <a:off x="5577840" y="1810512"/>
            <a:ext cx="3200400" cy="292608"/>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Secretes insulin created from beta cells and alpha cells that produces glucagon.</a:t>
            </a:r>
            <a:endParaRPr lang="en-US" sz="900" dirty="0">
              <a:solidFill>
                <a:schemeClr val="tx2">
                  <a:lumMod val="75000"/>
                </a:schemeClr>
              </a:solidFill>
            </a:endParaRPr>
          </a:p>
        </p:txBody>
      </p:sp>
      <p:sp>
        <p:nvSpPr>
          <p:cNvPr id="25" name="Text 23"/>
          <p:cNvSpPr/>
          <p:nvPr/>
        </p:nvSpPr>
        <p:spPr>
          <a:xfrm>
            <a:off x="5577840" y="2194560"/>
            <a:ext cx="3200400" cy="274320"/>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Liver</a:t>
            </a:r>
            <a:endParaRPr lang="en-US" sz="1000" dirty="0">
              <a:solidFill>
                <a:schemeClr val="tx2">
                  <a:lumMod val="75000"/>
                </a:schemeClr>
              </a:solidFill>
            </a:endParaRPr>
          </a:p>
        </p:txBody>
      </p:sp>
      <p:sp>
        <p:nvSpPr>
          <p:cNvPr id="26" name="Text 24"/>
          <p:cNvSpPr/>
          <p:nvPr/>
        </p:nvSpPr>
        <p:spPr>
          <a:xfrm>
            <a:off x="5577840" y="2468880"/>
            <a:ext cx="3200400" cy="292608"/>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Stores glycogen and releases glucose when levels fall to help regulate and create balance</a:t>
            </a:r>
            <a:endParaRPr lang="en-US" sz="900" dirty="0">
              <a:solidFill>
                <a:schemeClr val="tx2">
                  <a:lumMod val="75000"/>
                </a:schemeClr>
              </a:solidFill>
            </a:endParaRPr>
          </a:p>
        </p:txBody>
      </p:sp>
      <p:sp>
        <p:nvSpPr>
          <p:cNvPr id="27" name="Text 25"/>
          <p:cNvSpPr/>
          <p:nvPr/>
        </p:nvSpPr>
        <p:spPr>
          <a:xfrm>
            <a:off x="5577840" y="2852928"/>
            <a:ext cx="3200400" cy="274320"/>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Muscle</a:t>
            </a:r>
            <a:endParaRPr lang="en-US" sz="1000" dirty="0">
              <a:solidFill>
                <a:schemeClr val="tx2">
                  <a:lumMod val="75000"/>
                </a:schemeClr>
              </a:solidFill>
            </a:endParaRPr>
          </a:p>
        </p:txBody>
      </p:sp>
      <p:sp>
        <p:nvSpPr>
          <p:cNvPr id="28" name="Text 26"/>
          <p:cNvSpPr/>
          <p:nvPr/>
        </p:nvSpPr>
        <p:spPr>
          <a:xfrm>
            <a:off x="5577840" y="3127248"/>
            <a:ext cx="3200400" cy="292608"/>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Major area of glucose uptake, uses glucose for energy and helps store glycogen</a:t>
            </a:r>
            <a:endParaRPr lang="en-US" sz="900" dirty="0"/>
          </a:p>
        </p:txBody>
      </p:sp>
      <p:sp>
        <p:nvSpPr>
          <p:cNvPr id="29" name="Text 27"/>
          <p:cNvSpPr/>
          <p:nvPr/>
        </p:nvSpPr>
        <p:spPr>
          <a:xfrm>
            <a:off x="5577840" y="3511296"/>
            <a:ext cx="3200400" cy="274320"/>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Brain</a:t>
            </a:r>
            <a:endParaRPr lang="en-US" sz="1000" dirty="0">
              <a:solidFill>
                <a:schemeClr val="tx2">
                  <a:lumMod val="75000"/>
                </a:schemeClr>
              </a:solidFill>
            </a:endParaRPr>
          </a:p>
        </p:txBody>
      </p:sp>
      <p:sp>
        <p:nvSpPr>
          <p:cNvPr id="30" name="Text 28"/>
          <p:cNvSpPr/>
          <p:nvPr/>
        </p:nvSpPr>
        <p:spPr>
          <a:xfrm>
            <a:off x="5577840" y="3785616"/>
            <a:ext cx="3200400" cy="292608"/>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Requires a constant supply of glucose to be able to function</a:t>
            </a:r>
            <a:endParaRPr lang="en-US" sz="900" dirty="0">
              <a:solidFill>
                <a:schemeClr val="tx2">
                  <a:lumMod val="75000"/>
                </a:schemeClr>
              </a:solidFill>
            </a:endParaRPr>
          </a:p>
        </p:txBody>
      </p:sp>
      <p:sp>
        <p:nvSpPr>
          <p:cNvPr id="31" name="Text 29"/>
          <p:cNvSpPr/>
          <p:nvPr/>
        </p:nvSpPr>
        <p:spPr>
          <a:xfrm>
            <a:off x="5577840" y="4114800"/>
            <a:ext cx="3200400" cy="274320"/>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Blood vessels</a:t>
            </a:r>
            <a:endParaRPr lang="en-US" sz="1000" dirty="0">
              <a:solidFill>
                <a:schemeClr val="tx2">
                  <a:lumMod val="75000"/>
                </a:schemeClr>
              </a:solidFill>
            </a:endParaRPr>
          </a:p>
        </p:txBody>
      </p:sp>
      <p:sp>
        <p:nvSpPr>
          <p:cNvPr id="32" name="Text 30"/>
          <p:cNvSpPr/>
          <p:nvPr/>
        </p:nvSpPr>
        <p:spPr>
          <a:xfrm>
            <a:off x="5577840" y="4389120"/>
            <a:ext cx="3337560" cy="292608"/>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Bloodstream is responsible for carrying glucose around the body</a:t>
            </a:r>
            <a:endParaRPr lang="en-US" sz="900" dirty="0">
              <a:solidFill>
                <a:schemeClr val="tx2">
                  <a:lumMod val="75000"/>
                </a:schemeClr>
              </a:solidFill>
            </a:endParaRPr>
          </a:p>
        </p:txBody>
      </p:sp>
      <p:pic>
        <p:nvPicPr>
          <p:cNvPr id="33" name="Recorded Sound">
            <a:hlinkClick r:id="" action="ppaction://media"/>
            <a:extLst>
              <a:ext uri="{FF2B5EF4-FFF2-40B4-BE49-F238E27FC236}">
                <a16:creationId xmlns:a16="http://schemas.microsoft.com/office/drawing/2014/main" id="{18D9C3DD-D880-FCA3-310F-AF4D4F3C208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743"/>
    </mc:Choice>
    <mc:Fallback xmlns="">
      <p:transition spd="slow" advTm="81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43"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endParaRPr lang="en-GB"/>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Pathophysiology – What Goes Wrong in Type 2 Diabetes</a:t>
            </a:r>
            <a:endParaRPr lang="en-US" sz="2400" dirty="0"/>
          </a:p>
        </p:txBody>
      </p:sp>
      <p:sp>
        <p:nvSpPr>
          <p:cNvPr id="5" name="Shape 3"/>
          <p:cNvSpPr/>
          <p:nvPr/>
        </p:nvSpPr>
        <p:spPr>
          <a:xfrm>
            <a:off x="274320" y="1051560"/>
            <a:ext cx="2011680" cy="347472"/>
          </a:xfrm>
          <a:prstGeom prst="rect">
            <a:avLst/>
          </a:prstGeom>
          <a:solidFill>
            <a:schemeClr val="tx2">
              <a:lumMod val="75000"/>
            </a:schemeClr>
          </a:solidFill>
          <a:ln/>
        </p:spPr>
        <p:txBody>
          <a:bodyPr/>
          <a:lstStyle/>
          <a:p>
            <a:endParaRPr lang="en-GB"/>
          </a:p>
        </p:txBody>
      </p:sp>
      <p:sp>
        <p:nvSpPr>
          <p:cNvPr id="6" name="Text 4"/>
          <p:cNvSpPr/>
          <p:nvPr/>
        </p:nvSpPr>
        <p:spPr>
          <a:xfrm>
            <a:off x="274320" y="1051560"/>
            <a:ext cx="2011680" cy="347472"/>
          </a:xfrm>
          <a:prstGeom prst="rect">
            <a:avLst/>
          </a:prstGeom>
          <a:noFill/>
          <a:ln/>
        </p:spPr>
        <p:txBody>
          <a:bodyPr wrap="square" lIns="0" tIns="0" rIns="0" bIns="0" rtlCol="0" anchor="ctr"/>
          <a:lstStyle/>
          <a:p>
            <a:pPr marL="0" indent="0" algn="ctr">
              <a:buNone/>
            </a:pPr>
            <a:r>
              <a:rPr lang="en-US" sz="1000" b="1" dirty="0">
                <a:solidFill>
                  <a:srgbClr val="FFFFFF"/>
                </a:solidFill>
                <a:latin typeface="Arial" pitchFamily="34" charset="0"/>
                <a:ea typeface="Arial" pitchFamily="34" charset="-122"/>
                <a:cs typeface="Arial" pitchFamily="34" charset="-120"/>
              </a:rPr>
              <a:t>Stage 1</a:t>
            </a:r>
            <a:endParaRPr lang="en-US" sz="1000" dirty="0"/>
          </a:p>
        </p:txBody>
      </p:sp>
      <p:sp>
        <p:nvSpPr>
          <p:cNvPr id="7" name="Shape 5"/>
          <p:cNvSpPr/>
          <p:nvPr/>
        </p:nvSpPr>
        <p:spPr>
          <a:xfrm>
            <a:off x="274320" y="1399032"/>
            <a:ext cx="2011680" cy="457200"/>
          </a:xfrm>
          <a:prstGeom prst="rect">
            <a:avLst/>
          </a:prstGeom>
          <a:solidFill>
            <a:schemeClr val="tx2">
              <a:lumMod val="50000"/>
            </a:schemeClr>
          </a:solidFill>
          <a:ln/>
        </p:spPr>
        <p:txBody>
          <a:bodyPr/>
          <a:lstStyle/>
          <a:p>
            <a:endParaRPr lang="en-GB"/>
          </a:p>
        </p:txBody>
      </p:sp>
      <p:sp>
        <p:nvSpPr>
          <p:cNvPr id="8" name="Text 6"/>
          <p:cNvSpPr/>
          <p:nvPr/>
        </p:nvSpPr>
        <p:spPr>
          <a:xfrm>
            <a:off x="274320" y="1399032"/>
            <a:ext cx="2011680" cy="45720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Insulin Resistance</a:t>
            </a:r>
            <a:endParaRPr lang="en-US" sz="1100" dirty="0">
              <a:solidFill>
                <a:schemeClr val="accent4">
                  <a:lumMod val="60000"/>
                  <a:lumOff val="40000"/>
                </a:schemeClr>
              </a:solidFill>
            </a:endParaRPr>
          </a:p>
        </p:txBody>
      </p:sp>
      <p:sp>
        <p:nvSpPr>
          <p:cNvPr id="9" name="Shape 7"/>
          <p:cNvSpPr/>
          <p:nvPr/>
        </p:nvSpPr>
        <p:spPr>
          <a:xfrm>
            <a:off x="274320" y="1856232"/>
            <a:ext cx="2011680" cy="1097280"/>
          </a:xfrm>
          <a:prstGeom prst="rect">
            <a:avLst/>
          </a:prstGeom>
          <a:solidFill>
            <a:schemeClr val="tx2">
              <a:lumMod val="75000"/>
            </a:schemeClr>
          </a:solidFill>
          <a:ln w="19050">
            <a:noFill/>
            <a:prstDash val="solid"/>
          </a:ln>
        </p:spPr>
        <p:txBody>
          <a:bodyPr/>
          <a:lstStyle/>
          <a:p>
            <a:endParaRPr lang="en-GB"/>
          </a:p>
        </p:txBody>
      </p:sp>
      <p:sp>
        <p:nvSpPr>
          <p:cNvPr id="10" name="Text 8"/>
          <p:cNvSpPr/>
          <p:nvPr/>
        </p:nvSpPr>
        <p:spPr>
          <a:xfrm>
            <a:off x="320040" y="1901952"/>
            <a:ext cx="1920240" cy="1005840"/>
          </a:xfrm>
          <a:prstGeom prst="rect">
            <a:avLst/>
          </a:prstGeom>
          <a:noFill/>
          <a:ln/>
        </p:spPr>
        <p:txBody>
          <a:bodyPr wrap="square" rtlCol="0" anchor="t"/>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The inability to use insulin in the body correctly, the normal regulation of blood sugar levels is defective and the cells that need glucose don’t respond to it correctly.</a:t>
            </a:r>
            <a:endParaRPr lang="en-US" sz="950" dirty="0">
              <a:solidFill>
                <a:schemeClr val="accent4">
                  <a:lumMod val="40000"/>
                  <a:lumOff val="60000"/>
                </a:schemeClr>
              </a:solidFill>
            </a:endParaRPr>
          </a:p>
        </p:txBody>
      </p:sp>
      <p:sp>
        <p:nvSpPr>
          <p:cNvPr id="11" name="Shape 9"/>
          <p:cNvSpPr/>
          <p:nvPr/>
        </p:nvSpPr>
        <p:spPr>
          <a:xfrm>
            <a:off x="2450592" y="1051560"/>
            <a:ext cx="2011680" cy="347472"/>
          </a:xfrm>
          <a:prstGeom prst="rect">
            <a:avLst/>
          </a:prstGeom>
          <a:solidFill>
            <a:schemeClr val="accent4">
              <a:lumMod val="40000"/>
              <a:lumOff val="60000"/>
            </a:schemeClr>
          </a:solidFill>
          <a:ln/>
        </p:spPr>
        <p:txBody>
          <a:bodyPr/>
          <a:lstStyle/>
          <a:p>
            <a:endParaRPr lang="en-GB"/>
          </a:p>
        </p:txBody>
      </p:sp>
      <p:sp>
        <p:nvSpPr>
          <p:cNvPr id="12" name="Text 10"/>
          <p:cNvSpPr/>
          <p:nvPr/>
        </p:nvSpPr>
        <p:spPr>
          <a:xfrm>
            <a:off x="2450592" y="1051560"/>
            <a:ext cx="2011680" cy="347472"/>
          </a:xfrm>
          <a:prstGeom prst="rect">
            <a:avLst/>
          </a:prstGeom>
          <a:noFill/>
          <a:ln/>
        </p:spPr>
        <p:txBody>
          <a:bodyPr wrap="square" lIns="0" tIns="0" rIns="0" bIns="0" rtlCol="0" anchor="ctr"/>
          <a:lstStyle/>
          <a:p>
            <a:pPr marL="0" indent="0" algn="ctr">
              <a:buNone/>
            </a:pPr>
            <a:r>
              <a:rPr lang="en-US" sz="1000" b="1" dirty="0">
                <a:solidFill>
                  <a:schemeClr val="tx2">
                    <a:lumMod val="75000"/>
                  </a:schemeClr>
                </a:solidFill>
                <a:latin typeface="Arial" pitchFamily="34" charset="0"/>
                <a:ea typeface="Arial" pitchFamily="34" charset="-122"/>
                <a:cs typeface="Arial" pitchFamily="34" charset="-120"/>
              </a:rPr>
              <a:t>Stage 2</a:t>
            </a:r>
            <a:endParaRPr lang="en-US" sz="1000" dirty="0">
              <a:solidFill>
                <a:schemeClr val="tx2">
                  <a:lumMod val="75000"/>
                </a:schemeClr>
              </a:solidFill>
            </a:endParaRPr>
          </a:p>
        </p:txBody>
      </p:sp>
      <p:sp>
        <p:nvSpPr>
          <p:cNvPr id="13" name="Shape 11"/>
          <p:cNvSpPr/>
          <p:nvPr/>
        </p:nvSpPr>
        <p:spPr>
          <a:xfrm>
            <a:off x="2450592" y="1399032"/>
            <a:ext cx="2011680" cy="457200"/>
          </a:xfrm>
          <a:prstGeom prst="rect">
            <a:avLst/>
          </a:prstGeom>
          <a:solidFill>
            <a:schemeClr val="accent4">
              <a:lumMod val="60000"/>
              <a:lumOff val="40000"/>
            </a:schemeClr>
          </a:solidFill>
          <a:ln/>
        </p:spPr>
        <p:txBody>
          <a:bodyPr/>
          <a:lstStyle/>
          <a:p>
            <a:endParaRPr lang="en-GB"/>
          </a:p>
        </p:txBody>
      </p:sp>
      <p:sp>
        <p:nvSpPr>
          <p:cNvPr id="14" name="Text 12"/>
          <p:cNvSpPr/>
          <p:nvPr/>
        </p:nvSpPr>
        <p:spPr>
          <a:xfrm>
            <a:off x="2450592" y="1399032"/>
            <a:ext cx="2011680" cy="457200"/>
          </a:xfrm>
          <a:prstGeom prst="rect">
            <a:avLst/>
          </a:prstGeom>
          <a:noFill/>
          <a:ln/>
        </p:spPr>
        <p:txBody>
          <a:bodyPr wrap="square" lIns="0" tIns="0" rIns="0" bIns="0" rtlCol="0" anchor="ctr"/>
          <a:lstStyle/>
          <a:p>
            <a:pPr marL="0" indent="0" algn="ctr">
              <a:buNone/>
            </a:pPr>
            <a:r>
              <a:rPr lang="en-US" sz="1100" b="1" dirty="0">
                <a:solidFill>
                  <a:schemeClr val="tx2">
                    <a:lumMod val="75000"/>
                  </a:schemeClr>
                </a:solidFill>
                <a:latin typeface="Arial" pitchFamily="34" charset="0"/>
                <a:ea typeface="Arial" pitchFamily="34" charset="-122"/>
                <a:cs typeface="Arial" pitchFamily="34" charset="-120"/>
              </a:rPr>
              <a:t>Compensation</a:t>
            </a:r>
            <a:endParaRPr lang="en-US" sz="1100" dirty="0">
              <a:solidFill>
                <a:schemeClr val="tx2">
                  <a:lumMod val="75000"/>
                </a:schemeClr>
              </a:solidFill>
            </a:endParaRPr>
          </a:p>
        </p:txBody>
      </p:sp>
      <p:sp>
        <p:nvSpPr>
          <p:cNvPr id="15" name="Shape 13"/>
          <p:cNvSpPr/>
          <p:nvPr/>
        </p:nvSpPr>
        <p:spPr>
          <a:xfrm>
            <a:off x="2450592" y="1856232"/>
            <a:ext cx="2011680" cy="1097280"/>
          </a:xfrm>
          <a:prstGeom prst="rect">
            <a:avLst/>
          </a:prstGeom>
          <a:solidFill>
            <a:schemeClr val="accent4">
              <a:lumMod val="40000"/>
              <a:lumOff val="60000"/>
            </a:schemeClr>
          </a:solidFill>
          <a:ln w="19050">
            <a:noFill/>
            <a:prstDash val="solid"/>
          </a:ln>
        </p:spPr>
        <p:txBody>
          <a:bodyPr/>
          <a:lstStyle/>
          <a:p>
            <a:endParaRPr lang="en-GB"/>
          </a:p>
        </p:txBody>
      </p:sp>
      <p:sp>
        <p:nvSpPr>
          <p:cNvPr id="16" name="Text 14"/>
          <p:cNvSpPr/>
          <p:nvPr/>
        </p:nvSpPr>
        <p:spPr>
          <a:xfrm>
            <a:off x="2496312" y="1901952"/>
            <a:ext cx="1920240" cy="1005840"/>
          </a:xfrm>
          <a:prstGeom prst="rect">
            <a:avLst/>
          </a:prstGeom>
          <a:noFill/>
          <a:ln/>
        </p:spPr>
        <p:txBody>
          <a:bodyPr wrap="square" rtlCol="0" anchor="t"/>
          <a:lstStyle/>
          <a:p>
            <a:pPr marL="0" indent="0">
              <a:buNone/>
            </a:pPr>
            <a:r>
              <a:rPr lang="en-US" sz="950" dirty="0">
                <a:solidFill>
                  <a:schemeClr val="tx2">
                    <a:lumMod val="75000"/>
                  </a:schemeClr>
                </a:solidFill>
                <a:latin typeface="Arial" pitchFamily="34" charset="0"/>
                <a:cs typeface="Arial" pitchFamily="34" charset="-120"/>
              </a:rPr>
              <a:t>This means the pancreas works harder to secrete insulin to the cells and to manage blood sugar levels.</a:t>
            </a:r>
            <a:endParaRPr lang="en-US" sz="950" dirty="0">
              <a:solidFill>
                <a:schemeClr val="tx2">
                  <a:lumMod val="75000"/>
                </a:schemeClr>
              </a:solidFill>
            </a:endParaRPr>
          </a:p>
        </p:txBody>
      </p:sp>
      <p:sp>
        <p:nvSpPr>
          <p:cNvPr id="17" name="Shape 15"/>
          <p:cNvSpPr/>
          <p:nvPr/>
        </p:nvSpPr>
        <p:spPr>
          <a:xfrm>
            <a:off x="4626864" y="1051560"/>
            <a:ext cx="2011680" cy="347472"/>
          </a:xfrm>
          <a:prstGeom prst="rect">
            <a:avLst/>
          </a:prstGeom>
          <a:solidFill>
            <a:schemeClr val="tx2">
              <a:lumMod val="75000"/>
            </a:schemeClr>
          </a:solidFill>
          <a:ln/>
        </p:spPr>
        <p:txBody>
          <a:bodyPr/>
          <a:lstStyle/>
          <a:p>
            <a:endParaRPr lang="en-GB"/>
          </a:p>
        </p:txBody>
      </p:sp>
      <p:sp>
        <p:nvSpPr>
          <p:cNvPr id="18" name="Text 16"/>
          <p:cNvSpPr/>
          <p:nvPr/>
        </p:nvSpPr>
        <p:spPr>
          <a:xfrm>
            <a:off x="4626864" y="1051560"/>
            <a:ext cx="2011680" cy="347472"/>
          </a:xfrm>
          <a:prstGeom prst="rect">
            <a:avLst/>
          </a:prstGeom>
          <a:noFill/>
          <a:ln/>
        </p:spPr>
        <p:txBody>
          <a:bodyPr wrap="square" lIns="0" tIns="0" rIns="0" bIns="0" rtlCol="0" anchor="ctr"/>
          <a:lstStyle/>
          <a:p>
            <a:pPr marL="0" indent="0" algn="ctr">
              <a:buNone/>
            </a:pPr>
            <a:r>
              <a:rPr lang="en-US" sz="1000" b="1" dirty="0">
                <a:solidFill>
                  <a:srgbClr val="FFFFFF"/>
                </a:solidFill>
                <a:latin typeface="Arial" pitchFamily="34" charset="0"/>
                <a:ea typeface="Arial" pitchFamily="34" charset="-122"/>
                <a:cs typeface="Arial" pitchFamily="34" charset="-120"/>
              </a:rPr>
              <a:t>Stage 3</a:t>
            </a:r>
            <a:endParaRPr lang="en-US" sz="1000" dirty="0"/>
          </a:p>
        </p:txBody>
      </p:sp>
      <p:sp>
        <p:nvSpPr>
          <p:cNvPr id="19" name="Shape 17"/>
          <p:cNvSpPr/>
          <p:nvPr/>
        </p:nvSpPr>
        <p:spPr>
          <a:xfrm>
            <a:off x="4626864" y="1399032"/>
            <a:ext cx="2011680" cy="457200"/>
          </a:xfrm>
          <a:prstGeom prst="rect">
            <a:avLst/>
          </a:prstGeom>
          <a:solidFill>
            <a:schemeClr val="tx2">
              <a:lumMod val="50000"/>
            </a:schemeClr>
          </a:solidFill>
          <a:ln/>
        </p:spPr>
        <p:txBody>
          <a:bodyPr/>
          <a:lstStyle/>
          <a:p>
            <a:endParaRPr lang="en-GB"/>
          </a:p>
        </p:txBody>
      </p:sp>
      <p:sp>
        <p:nvSpPr>
          <p:cNvPr id="20" name="Text 18"/>
          <p:cNvSpPr/>
          <p:nvPr/>
        </p:nvSpPr>
        <p:spPr>
          <a:xfrm>
            <a:off x="4626864" y="1399032"/>
            <a:ext cx="2011680" cy="45720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Failure of Beta Cells</a:t>
            </a:r>
            <a:endParaRPr lang="en-US" sz="1100" dirty="0">
              <a:solidFill>
                <a:schemeClr val="accent4">
                  <a:lumMod val="60000"/>
                  <a:lumOff val="40000"/>
                </a:schemeClr>
              </a:solidFill>
            </a:endParaRPr>
          </a:p>
        </p:txBody>
      </p:sp>
      <p:sp>
        <p:nvSpPr>
          <p:cNvPr id="21" name="Shape 19"/>
          <p:cNvSpPr/>
          <p:nvPr/>
        </p:nvSpPr>
        <p:spPr>
          <a:xfrm>
            <a:off x="4626864" y="1856232"/>
            <a:ext cx="2011680" cy="1097280"/>
          </a:xfrm>
          <a:prstGeom prst="rect">
            <a:avLst/>
          </a:prstGeom>
          <a:solidFill>
            <a:schemeClr val="tx2">
              <a:lumMod val="75000"/>
            </a:schemeClr>
          </a:solidFill>
          <a:ln w="19050">
            <a:noFill/>
            <a:prstDash val="solid"/>
          </a:ln>
        </p:spPr>
        <p:txBody>
          <a:bodyPr/>
          <a:lstStyle/>
          <a:p>
            <a:endParaRPr lang="en-GB"/>
          </a:p>
        </p:txBody>
      </p:sp>
      <p:sp>
        <p:nvSpPr>
          <p:cNvPr id="22" name="Text 20"/>
          <p:cNvSpPr/>
          <p:nvPr/>
        </p:nvSpPr>
        <p:spPr>
          <a:xfrm>
            <a:off x="4672584" y="1901952"/>
            <a:ext cx="1920240" cy="1005840"/>
          </a:xfrm>
          <a:prstGeom prst="rect">
            <a:avLst/>
          </a:prstGeom>
          <a:noFill/>
          <a:ln>
            <a:noFill/>
          </a:ln>
        </p:spPr>
        <p:txBody>
          <a:bodyPr wrap="square" rtlCol="0" anchor="t"/>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Overworked, the beta cells fail to produce insulin effectively leaving the blood sugar levels to rise unregulated.</a:t>
            </a:r>
            <a:endParaRPr lang="en-US" sz="950" dirty="0">
              <a:solidFill>
                <a:schemeClr val="accent4">
                  <a:lumMod val="40000"/>
                  <a:lumOff val="60000"/>
                </a:schemeClr>
              </a:solidFill>
            </a:endParaRPr>
          </a:p>
        </p:txBody>
      </p:sp>
      <p:sp>
        <p:nvSpPr>
          <p:cNvPr id="23" name="Shape 21"/>
          <p:cNvSpPr/>
          <p:nvPr/>
        </p:nvSpPr>
        <p:spPr>
          <a:xfrm>
            <a:off x="6803136" y="1051560"/>
            <a:ext cx="2011680" cy="347472"/>
          </a:xfrm>
          <a:prstGeom prst="rect">
            <a:avLst/>
          </a:prstGeom>
          <a:solidFill>
            <a:schemeClr val="accent4">
              <a:lumMod val="40000"/>
              <a:lumOff val="60000"/>
            </a:schemeClr>
          </a:solidFill>
          <a:ln/>
        </p:spPr>
        <p:txBody>
          <a:bodyPr/>
          <a:lstStyle/>
          <a:p>
            <a:endParaRPr lang="en-GB"/>
          </a:p>
        </p:txBody>
      </p:sp>
      <p:sp>
        <p:nvSpPr>
          <p:cNvPr id="24" name="Text 22"/>
          <p:cNvSpPr/>
          <p:nvPr/>
        </p:nvSpPr>
        <p:spPr>
          <a:xfrm>
            <a:off x="6803136" y="1051560"/>
            <a:ext cx="2011680" cy="347472"/>
          </a:xfrm>
          <a:prstGeom prst="rect">
            <a:avLst/>
          </a:prstGeom>
          <a:noFill/>
          <a:ln/>
        </p:spPr>
        <p:txBody>
          <a:bodyPr wrap="square" lIns="0" tIns="0" rIns="0" bIns="0" rtlCol="0" anchor="ctr"/>
          <a:lstStyle/>
          <a:p>
            <a:pPr marL="0" indent="0" algn="ctr">
              <a:buNone/>
            </a:pPr>
            <a:r>
              <a:rPr lang="en-US" sz="1000" b="1" dirty="0">
                <a:solidFill>
                  <a:schemeClr val="tx2">
                    <a:lumMod val="75000"/>
                  </a:schemeClr>
                </a:solidFill>
                <a:latin typeface="Arial" pitchFamily="34" charset="0"/>
                <a:ea typeface="Arial" pitchFamily="34" charset="-122"/>
                <a:cs typeface="Arial" pitchFamily="34" charset="-120"/>
              </a:rPr>
              <a:t>Stage 4</a:t>
            </a:r>
            <a:endParaRPr lang="en-US" sz="1000" dirty="0">
              <a:solidFill>
                <a:schemeClr val="tx2">
                  <a:lumMod val="75000"/>
                </a:schemeClr>
              </a:solidFill>
            </a:endParaRPr>
          </a:p>
        </p:txBody>
      </p:sp>
      <p:sp>
        <p:nvSpPr>
          <p:cNvPr id="25" name="Shape 23"/>
          <p:cNvSpPr/>
          <p:nvPr/>
        </p:nvSpPr>
        <p:spPr>
          <a:xfrm>
            <a:off x="6803136" y="1399032"/>
            <a:ext cx="2011680" cy="457200"/>
          </a:xfrm>
          <a:prstGeom prst="rect">
            <a:avLst/>
          </a:prstGeom>
          <a:solidFill>
            <a:schemeClr val="accent4">
              <a:lumMod val="60000"/>
              <a:lumOff val="40000"/>
            </a:schemeClr>
          </a:solidFill>
          <a:ln/>
        </p:spPr>
        <p:txBody>
          <a:bodyPr/>
          <a:lstStyle/>
          <a:p>
            <a:endParaRPr lang="en-GB"/>
          </a:p>
        </p:txBody>
      </p:sp>
      <p:sp>
        <p:nvSpPr>
          <p:cNvPr id="26" name="Text 24"/>
          <p:cNvSpPr/>
          <p:nvPr/>
        </p:nvSpPr>
        <p:spPr>
          <a:xfrm>
            <a:off x="6803136" y="1399032"/>
            <a:ext cx="2011680" cy="457200"/>
          </a:xfrm>
          <a:prstGeom prst="rect">
            <a:avLst/>
          </a:prstGeom>
          <a:noFill/>
          <a:ln/>
        </p:spPr>
        <p:txBody>
          <a:bodyPr wrap="square" lIns="0" tIns="0" rIns="0" bIns="0" rtlCol="0" anchor="ctr"/>
          <a:lstStyle/>
          <a:p>
            <a:pPr marL="0" indent="0" algn="ctr">
              <a:buNone/>
            </a:pPr>
            <a:r>
              <a:rPr lang="en-US" sz="1100" b="1" dirty="0">
                <a:solidFill>
                  <a:schemeClr val="tx2">
                    <a:lumMod val="75000"/>
                  </a:schemeClr>
                </a:solidFill>
                <a:latin typeface="Arial" pitchFamily="34" charset="0"/>
                <a:ea typeface="Arial" pitchFamily="34" charset="-122"/>
                <a:cs typeface="Arial" pitchFamily="34" charset="-120"/>
              </a:rPr>
              <a:t>Chronic Hyperglycaemia</a:t>
            </a:r>
            <a:endParaRPr lang="en-US" sz="1100" dirty="0">
              <a:solidFill>
                <a:schemeClr val="tx2">
                  <a:lumMod val="75000"/>
                </a:schemeClr>
              </a:solidFill>
            </a:endParaRPr>
          </a:p>
        </p:txBody>
      </p:sp>
      <p:sp>
        <p:nvSpPr>
          <p:cNvPr id="27" name="Shape 25"/>
          <p:cNvSpPr/>
          <p:nvPr/>
        </p:nvSpPr>
        <p:spPr>
          <a:xfrm>
            <a:off x="6803136" y="1856232"/>
            <a:ext cx="2011680" cy="1097280"/>
          </a:xfrm>
          <a:prstGeom prst="rect">
            <a:avLst/>
          </a:prstGeom>
          <a:solidFill>
            <a:schemeClr val="accent4">
              <a:lumMod val="40000"/>
              <a:lumOff val="60000"/>
            </a:schemeClr>
          </a:solidFill>
          <a:ln w="19050">
            <a:noFill/>
            <a:prstDash val="solid"/>
          </a:ln>
        </p:spPr>
        <p:txBody>
          <a:bodyPr/>
          <a:lstStyle/>
          <a:p>
            <a:endParaRPr lang="en-GB"/>
          </a:p>
        </p:txBody>
      </p:sp>
      <p:sp>
        <p:nvSpPr>
          <p:cNvPr id="28" name="Text 26"/>
          <p:cNvSpPr/>
          <p:nvPr/>
        </p:nvSpPr>
        <p:spPr>
          <a:xfrm>
            <a:off x="6848856" y="1901952"/>
            <a:ext cx="1920240" cy="1005840"/>
          </a:xfrm>
          <a:prstGeom prst="rect">
            <a:avLst/>
          </a:prstGeom>
          <a:noFill/>
          <a:ln/>
        </p:spPr>
        <p:txBody>
          <a:bodyPr wrap="square" rtlCol="0" anchor="t"/>
          <a:lstStyle/>
          <a:p>
            <a:pPr marL="0" indent="0">
              <a:buNone/>
            </a:pPr>
            <a:r>
              <a:rPr lang="en-US" sz="950" dirty="0">
                <a:solidFill>
                  <a:schemeClr val="tx2">
                    <a:lumMod val="75000"/>
                  </a:schemeClr>
                </a:solidFill>
                <a:latin typeface="Arial" pitchFamily="34" charset="0"/>
                <a:ea typeface="Arial" pitchFamily="34" charset="-122"/>
                <a:cs typeface="Arial" pitchFamily="34" charset="-120"/>
              </a:rPr>
              <a:t>Blood sugar levels remain high which has severe complications to the body.</a:t>
            </a:r>
            <a:endParaRPr lang="en-US" sz="950" dirty="0">
              <a:solidFill>
                <a:schemeClr val="tx2">
                  <a:lumMod val="75000"/>
                </a:schemeClr>
              </a:solidFill>
            </a:endParaRPr>
          </a:p>
        </p:txBody>
      </p:sp>
      <p:sp>
        <p:nvSpPr>
          <p:cNvPr id="29" name="Shape 27"/>
          <p:cNvSpPr/>
          <p:nvPr/>
        </p:nvSpPr>
        <p:spPr>
          <a:xfrm>
            <a:off x="274320" y="3063240"/>
            <a:ext cx="8595360" cy="347472"/>
          </a:xfrm>
          <a:prstGeom prst="rect">
            <a:avLst/>
          </a:prstGeom>
          <a:solidFill>
            <a:schemeClr val="tx2">
              <a:lumMod val="75000"/>
            </a:schemeClr>
          </a:solidFill>
          <a:ln/>
        </p:spPr>
        <p:txBody>
          <a:bodyPr/>
          <a:lstStyle/>
          <a:p>
            <a:endParaRPr lang="en-GB"/>
          </a:p>
        </p:txBody>
      </p:sp>
      <p:sp>
        <p:nvSpPr>
          <p:cNvPr id="30" name="Text 28"/>
          <p:cNvSpPr/>
          <p:nvPr/>
        </p:nvSpPr>
        <p:spPr>
          <a:xfrm>
            <a:off x="274320" y="3063240"/>
            <a:ext cx="8595360" cy="347472"/>
          </a:xfrm>
          <a:prstGeom prst="rect">
            <a:avLst/>
          </a:prstGeom>
          <a:noFill/>
          <a:ln/>
        </p:spPr>
        <p:txBody>
          <a:bodyPr wrap="square" lIns="0" tIns="0" rIns="0" bIns="0"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Complications of Long-Term High Blood Sugar</a:t>
            </a:r>
            <a:endParaRPr lang="en-US" sz="1200" dirty="0"/>
          </a:p>
        </p:txBody>
      </p:sp>
      <p:sp>
        <p:nvSpPr>
          <p:cNvPr id="31" name="Shape 29"/>
          <p:cNvSpPr/>
          <p:nvPr/>
        </p:nvSpPr>
        <p:spPr>
          <a:xfrm>
            <a:off x="274320" y="3410712"/>
            <a:ext cx="1600200" cy="1417320"/>
          </a:xfrm>
          <a:prstGeom prst="rect">
            <a:avLst/>
          </a:prstGeom>
          <a:solidFill>
            <a:schemeClr val="tx2">
              <a:lumMod val="50000"/>
            </a:schemeClr>
          </a:solidFill>
          <a:ln w="12700">
            <a:noFill/>
            <a:prstDash val="solid"/>
          </a:ln>
        </p:spPr>
        <p:txBody>
          <a:bodyPr/>
          <a:lstStyle/>
          <a:p>
            <a:endParaRPr lang="en-GB"/>
          </a:p>
        </p:txBody>
      </p:sp>
      <p:sp>
        <p:nvSpPr>
          <p:cNvPr id="32" name="Text 30"/>
          <p:cNvSpPr/>
          <p:nvPr/>
        </p:nvSpPr>
        <p:spPr>
          <a:xfrm>
            <a:off x="274320" y="3456432"/>
            <a:ext cx="1600200" cy="32004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Eyes</a:t>
            </a:r>
            <a:endParaRPr lang="en-US" sz="1100" dirty="0">
              <a:solidFill>
                <a:schemeClr val="accent4">
                  <a:lumMod val="60000"/>
                  <a:lumOff val="40000"/>
                </a:schemeClr>
              </a:solidFill>
            </a:endParaRPr>
          </a:p>
        </p:txBody>
      </p:sp>
      <p:sp>
        <p:nvSpPr>
          <p:cNvPr id="33" name="Text 31"/>
          <p:cNvSpPr/>
          <p:nvPr/>
        </p:nvSpPr>
        <p:spPr>
          <a:xfrm>
            <a:off x="320040" y="3776472"/>
            <a:ext cx="1508760" cy="1005840"/>
          </a:xfrm>
          <a:prstGeom prst="rect">
            <a:avLst/>
          </a:prstGeom>
          <a:noFill/>
          <a:ln/>
        </p:spPr>
        <p:txBody>
          <a:bodyPr wrap="square" rtlCol="0" anchor="t"/>
          <a:lstStyle/>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Diabetic retinopathy</a:t>
            </a:r>
            <a:endParaRPr lang="en-US" sz="900" dirty="0">
              <a:solidFill>
                <a:schemeClr val="accent4">
                  <a:lumMod val="40000"/>
                  <a:lumOff val="60000"/>
                </a:schemeClr>
              </a:solidFill>
            </a:endParaRPr>
          </a:p>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 causes loss to vision</a:t>
            </a:r>
            <a:endParaRPr lang="en-US" sz="900" dirty="0">
              <a:solidFill>
                <a:schemeClr val="accent4">
                  <a:lumMod val="40000"/>
                  <a:lumOff val="60000"/>
                </a:schemeClr>
              </a:solidFill>
            </a:endParaRPr>
          </a:p>
        </p:txBody>
      </p:sp>
      <p:sp>
        <p:nvSpPr>
          <p:cNvPr id="34" name="Shape 32"/>
          <p:cNvSpPr/>
          <p:nvPr/>
        </p:nvSpPr>
        <p:spPr>
          <a:xfrm>
            <a:off x="2011680" y="3410712"/>
            <a:ext cx="1600200" cy="1417320"/>
          </a:xfrm>
          <a:prstGeom prst="rect">
            <a:avLst/>
          </a:prstGeom>
          <a:solidFill>
            <a:schemeClr val="tx2">
              <a:lumMod val="50000"/>
            </a:schemeClr>
          </a:solidFill>
          <a:ln w="12700">
            <a:noFill/>
            <a:prstDash val="solid"/>
          </a:ln>
        </p:spPr>
        <p:txBody>
          <a:bodyPr/>
          <a:lstStyle/>
          <a:p>
            <a:endParaRPr lang="en-GB"/>
          </a:p>
        </p:txBody>
      </p:sp>
      <p:sp>
        <p:nvSpPr>
          <p:cNvPr id="35" name="Text 33"/>
          <p:cNvSpPr/>
          <p:nvPr/>
        </p:nvSpPr>
        <p:spPr>
          <a:xfrm>
            <a:off x="2011680" y="3456432"/>
            <a:ext cx="1600200" cy="32004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Kidneys</a:t>
            </a:r>
            <a:endParaRPr lang="en-US" sz="1100" dirty="0">
              <a:solidFill>
                <a:schemeClr val="accent4">
                  <a:lumMod val="60000"/>
                  <a:lumOff val="40000"/>
                </a:schemeClr>
              </a:solidFill>
            </a:endParaRPr>
          </a:p>
        </p:txBody>
      </p:sp>
      <p:sp>
        <p:nvSpPr>
          <p:cNvPr id="36" name="Text 34"/>
          <p:cNvSpPr/>
          <p:nvPr/>
        </p:nvSpPr>
        <p:spPr>
          <a:xfrm>
            <a:off x="2057400" y="3776472"/>
            <a:ext cx="1508760" cy="1005840"/>
          </a:xfrm>
          <a:prstGeom prst="rect">
            <a:avLst/>
          </a:prstGeom>
          <a:noFill/>
          <a:ln/>
        </p:spPr>
        <p:txBody>
          <a:bodyPr wrap="square" rtlCol="0" anchor="t"/>
          <a:lstStyle/>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Nephropathy</a:t>
            </a:r>
            <a:endParaRPr lang="en-US" sz="900" dirty="0">
              <a:solidFill>
                <a:schemeClr val="accent4">
                  <a:lumMod val="40000"/>
                  <a:lumOff val="60000"/>
                </a:schemeClr>
              </a:solidFill>
            </a:endParaRPr>
          </a:p>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 results in kidney failure</a:t>
            </a:r>
            <a:endParaRPr lang="en-US" sz="900" dirty="0">
              <a:solidFill>
                <a:schemeClr val="accent4">
                  <a:lumMod val="40000"/>
                  <a:lumOff val="60000"/>
                </a:schemeClr>
              </a:solidFill>
            </a:endParaRPr>
          </a:p>
        </p:txBody>
      </p:sp>
      <p:sp>
        <p:nvSpPr>
          <p:cNvPr id="37" name="Shape 35"/>
          <p:cNvSpPr/>
          <p:nvPr/>
        </p:nvSpPr>
        <p:spPr>
          <a:xfrm>
            <a:off x="3749040" y="3410712"/>
            <a:ext cx="1600200" cy="1417320"/>
          </a:xfrm>
          <a:prstGeom prst="rect">
            <a:avLst/>
          </a:prstGeom>
          <a:solidFill>
            <a:schemeClr val="tx2">
              <a:lumMod val="50000"/>
            </a:schemeClr>
          </a:solidFill>
          <a:ln w="12700">
            <a:noFill/>
            <a:prstDash val="solid"/>
          </a:ln>
        </p:spPr>
        <p:txBody>
          <a:bodyPr/>
          <a:lstStyle/>
          <a:p>
            <a:endParaRPr lang="en-GB"/>
          </a:p>
        </p:txBody>
      </p:sp>
      <p:sp>
        <p:nvSpPr>
          <p:cNvPr id="38" name="Text 36"/>
          <p:cNvSpPr/>
          <p:nvPr/>
        </p:nvSpPr>
        <p:spPr>
          <a:xfrm>
            <a:off x="3749040" y="3456432"/>
            <a:ext cx="1600200" cy="32004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Nerves</a:t>
            </a:r>
            <a:endParaRPr lang="en-US" sz="1100" dirty="0">
              <a:solidFill>
                <a:schemeClr val="accent4">
                  <a:lumMod val="60000"/>
                  <a:lumOff val="40000"/>
                </a:schemeClr>
              </a:solidFill>
            </a:endParaRPr>
          </a:p>
        </p:txBody>
      </p:sp>
      <p:sp>
        <p:nvSpPr>
          <p:cNvPr id="39" name="Text 37"/>
          <p:cNvSpPr/>
          <p:nvPr/>
        </p:nvSpPr>
        <p:spPr>
          <a:xfrm>
            <a:off x="3794760" y="3776472"/>
            <a:ext cx="1508760" cy="1005840"/>
          </a:xfrm>
          <a:prstGeom prst="rect">
            <a:avLst/>
          </a:prstGeom>
          <a:noFill/>
          <a:ln/>
        </p:spPr>
        <p:txBody>
          <a:bodyPr wrap="square" rtlCol="0" anchor="t"/>
          <a:lstStyle/>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Neuropathy</a:t>
            </a:r>
            <a:endParaRPr lang="en-US" sz="900" dirty="0">
              <a:solidFill>
                <a:schemeClr val="accent4">
                  <a:lumMod val="40000"/>
                  <a:lumOff val="60000"/>
                </a:schemeClr>
              </a:solidFill>
            </a:endParaRPr>
          </a:p>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 damage to nervous system results in pain and numbness</a:t>
            </a:r>
            <a:endParaRPr lang="en-US" sz="900" dirty="0">
              <a:solidFill>
                <a:schemeClr val="accent4">
                  <a:lumMod val="40000"/>
                  <a:lumOff val="60000"/>
                </a:schemeClr>
              </a:solidFill>
            </a:endParaRPr>
          </a:p>
        </p:txBody>
      </p:sp>
      <p:sp>
        <p:nvSpPr>
          <p:cNvPr id="40" name="Shape 38"/>
          <p:cNvSpPr/>
          <p:nvPr/>
        </p:nvSpPr>
        <p:spPr>
          <a:xfrm>
            <a:off x="5486400" y="3410712"/>
            <a:ext cx="1600200" cy="1417320"/>
          </a:xfrm>
          <a:prstGeom prst="rect">
            <a:avLst/>
          </a:prstGeom>
          <a:solidFill>
            <a:schemeClr val="tx2">
              <a:lumMod val="50000"/>
            </a:schemeClr>
          </a:solidFill>
          <a:ln w="12700">
            <a:noFill/>
            <a:prstDash val="solid"/>
          </a:ln>
        </p:spPr>
        <p:txBody>
          <a:bodyPr/>
          <a:lstStyle/>
          <a:p>
            <a:endParaRPr lang="en-GB"/>
          </a:p>
        </p:txBody>
      </p:sp>
      <p:sp>
        <p:nvSpPr>
          <p:cNvPr id="41" name="Text 39"/>
          <p:cNvSpPr/>
          <p:nvPr/>
        </p:nvSpPr>
        <p:spPr>
          <a:xfrm>
            <a:off x="5486400" y="3456432"/>
            <a:ext cx="1600200" cy="32004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Heart</a:t>
            </a:r>
            <a:endParaRPr lang="en-US" sz="1100" dirty="0">
              <a:solidFill>
                <a:schemeClr val="accent4">
                  <a:lumMod val="60000"/>
                  <a:lumOff val="40000"/>
                </a:schemeClr>
              </a:solidFill>
            </a:endParaRPr>
          </a:p>
        </p:txBody>
      </p:sp>
      <p:sp>
        <p:nvSpPr>
          <p:cNvPr id="42" name="Text 40"/>
          <p:cNvSpPr/>
          <p:nvPr/>
        </p:nvSpPr>
        <p:spPr>
          <a:xfrm>
            <a:off x="5532120" y="3776472"/>
            <a:ext cx="1508760" cy="1005840"/>
          </a:xfrm>
          <a:prstGeom prst="rect">
            <a:avLst/>
          </a:prstGeom>
          <a:noFill/>
          <a:ln/>
        </p:spPr>
        <p:txBody>
          <a:bodyPr wrap="square" rtlCol="0" anchor="t"/>
          <a:lstStyle/>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Increased risk of</a:t>
            </a:r>
            <a:endParaRPr lang="en-US" sz="900" dirty="0">
              <a:solidFill>
                <a:schemeClr val="accent4">
                  <a:lumMod val="40000"/>
                  <a:lumOff val="60000"/>
                </a:schemeClr>
              </a:solidFill>
            </a:endParaRPr>
          </a:p>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heart attack</a:t>
            </a:r>
            <a:endParaRPr lang="en-US" sz="900" dirty="0">
              <a:solidFill>
                <a:schemeClr val="accent4">
                  <a:lumMod val="40000"/>
                  <a:lumOff val="60000"/>
                </a:schemeClr>
              </a:solidFill>
            </a:endParaRPr>
          </a:p>
        </p:txBody>
      </p:sp>
      <p:sp>
        <p:nvSpPr>
          <p:cNvPr id="43" name="Shape 41"/>
          <p:cNvSpPr/>
          <p:nvPr/>
        </p:nvSpPr>
        <p:spPr>
          <a:xfrm>
            <a:off x="7223760" y="3410712"/>
            <a:ext cx="1600200" cy="1417320"/>
          </a:xfrm>
          <a:prstGeom prst="rect">
            <a:avLst/>
          </a:prstGeom>
          <a:solidFill>
            <a:schemeClr val="tx2">
              <a:lumMod val="50000"/>
            </a:schemeClr>
          </a:solidFill>
          <a:ln w="12700">
            <a:noFill/>
            <a:prstDash val="solid"/>
          </a:ln>
        </p:spPr>
        <p:txBody>
          <a:bodyPr/>
          <a:lstStyle/>
          <a:p>
            <a:endParaRPr lang="en-GB"/>
          </a:p>
        </p:txBody>
      </p:sp>
      <p:sp>
        <p:nvSpPr>
          <p:cNvPr id="44" name="Text 42"/>
          <p:cNvSpPr/>
          <p:nvPr/>
        </p:nvSpPr>
        <p:spPr>
          <a:xfrm>
            <a:off x="7223760" y="3456432"/>
            <a:ext cx="1600200" cy="320040"/>
          </a:xfrm>
          <a:prstGeom prst="rect">
            <a:avLst/>
          </a:prstGeom>
          <a:noFill/>
          <a:ln/>
        </p:spPr>
        <p:txBody>
          <a:bodyPr wrap="square" lIns="0" tIns="0" rIns="0" bIns="0" rtlCol="0" anchor="ctr"/>
          <a:lstStyle/>
          <a:p>
            <a:pPr marL="0" indent="0" algn="ctr">
              <a:buNone/>
            </a:pPr>
            <a:r>
              <a:rPr lang="en-US" sz="1100" b="1" dirty="0">
                <a:solidFill>
                  <a:schemeClr val="accent4">
                    <a:lumMod val="60000"/>
                    <a:lumOff val="40000"/>
                  </a:schemeClr>
                </a:solidFill>
                <a:latin typeface="Arial" pitchFamily="34" charset="0"/>
                <a:ea typeface="Arial" pitchFamily="34" charset="-122"/>
                <a:cs typeface="Arial" pitchFamily="34" charset="-120"/>
              </a:rPr>
              <a:t>Feet</a:t>
            </a:r>
            <a:endParaRPr lang="en-US" sz="1100" dirty="0">
              <a:solidFill>
                <a:schemeClr val="accent4">
                  <a:lumMod val="60000"/>
                  <a:lumOff val="40000"/>
                </a:schemeClr>
              </a:solidFill>
            </a:endParaRPr>
          </a:p>
        </p:txBody>
      </p:sp>
      <p:sp>
        <p:nvSpPr>
          <p:cNvPr id="45" name="Text 43"/>
          <p:cNvSpPr/>
          <p:nvPr/>
        </p:nvSpPr>
        <p:spPr>
          <a:xfrm>
            <a:off x="7269480" y="3776472"/>
            <a:ext cx="1508760" cy="1005840"/>
          </a:xfrm>
          <a:prstGeom prst="rect">
            <a:avLst/>
          </a:prstGeom>
          <a:noFill/>
          <a:ln/>
        </p:spPr>
        <p:txBody>
          <a:bodyPr wrap="square" rtlCol="0" anchor="t"/>
          <a:lstStyle/>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Poor circulation</a:t>
            </a:r>
            <a:endParaRPr lang="en-US" sz="900" dirty="0">
              <a:solidFill>
                <a:schemeClr val="accent4">
                  <a:lumMod val="40000"/>
                  <a:lumOff val="60000"/>
                </a:schemeClr>
              </a:solidFill>
            </a:endParaRPr>
          </a:p>
          <a:p>
            <a:pPr marL="0" indent="0" algn="ctr">
              <a:buNone/>
            </a:pPr>
            <a:r>
              <a:rPr lang="en-US" sz="900" dirty="0">
                <a:solidFill>
                  <a:schemeClr val="accent4">
                    <a:lumMod val="40000"/>
                    <a:lumOff val="60000"/>
                  </a:schemeClr>
                </a:solidFill>
                <a:latin typeface="Arial" pitchFamily="34" charset="0"/>
                <a:ea typeface="Arial" pitchFamily="34" charset="-122"/>
                <a:cs typeface="Arial" pitchFamily="34" charset="-120"/>
              </a:rPr>
              <a:t>→ ulcers, amputation</a:t>
            </a:r>
            <a:endParaRPr lang="en-US" sz="900" dirty="0">
              <a:solidFill>
                <a:schemeClr val="accent4">
                  <a:lumMod val="40000"/>
                  <a:lumOff val="60000"/>
                </a:schemeClr>
              </a:solidFill>
            </a:endParaRPr>
          </a:p>
        </p:txBody>
      </p:sp>
      <p:pic>
        <p:nvPicPr>
          <p:cNvPr id="46" name="Recorded Sound">
            <a:hlinkClick r:id="" action="ppaction://media"/>
            <a:extLst>
              <a:ext uri="{FF2B5EF4-FFF2-40B4-BE49-F238E27FC236}">
                <a16:creationId xmlns:a16="http://schemas.microsoft.com/office/drawing/2014/main" id="{D21B1F20-8029-8906-0232-00D64F9A76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4777"/>
    </mc:Choice>
    <mc:Fallback xmlns="">
      <p:transition spd="slow" advTm="1147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4777"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endParaRPr lang="en-GB"/>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Diagnosis &amp; Monitoring</a:t>
            </a:r>
            <a:endParaRPr lang="en-US" sz="2400" dirty="0"/>
          </a:p>
        </p:txBody>
      </p:sp>
      <p:sp>
        <p:nvSpPr>
          <p:cNvPr id="5" name="Shape 3"/>
          <p:cNvSpPr/>
          <p:nvPr/>
        </p:nvSpPr>
        <p:spPr>
          <a:xfrm>
            <a:off x="274320" y="1051559"/>
            <a:ext cx="4114800" cy="3794759"/>
          </a:xfrm>
          <a:prstGeom prst="rect">
            <a:avLst/>
          </a:prstGeom>
          <a:solidFill>
            <a:schemeClr val="tx2">
              <a:lumMod val="75000"/>
            </a:schemeClr>
          </a:solidFill>
          <a:ln w="12700">
            <a:noFill/>
            <a:prstDash val="solid"/>
          </a:ln>
        </p:spPr>
        <p:txBody>
          <a:bodyPr/>
          <a:lstStyle/>
          <a:p>
            <a:endParaRPr lang="en-GB"/>
          </a:p>
        </p:txBody>
      </p:sp>
      <p:sp>
        <p:nvSpPr>
          <p:cNvPr id="6" name="Text 4"/>
          <p:cNvSpPr/>
          <p:nvPr/>
        </p:nvSpPr>
        <p:spPr>
          <a:xfrm>
            <a:off x="274320" y="1051560"/>
            <a:ext cx="4114800" cy="411480"/>
          </a:xfrm>
          <a:prstGeom prst="rect">
            <a:avLst/>
          </a:prstGeom>
          <a:solidFill>
            <a:schemeClr val="tx2">
              <a:lumMod val="50000"/>
            </a:schemeClr>
          </a:solidFill>
          <a:ln/>
        </p:spPr>
        <p:txBody>
          <a:bodyPr wrap="square" lIns="0" tIns="0" rIns="0" bIns="0" rtlCol="0" anchor="ctr"/>
          <a:lstStyle/>
          <a:p>
            <a:pPr marL="0" indent="0" algn="ctr">
              <a:buNone/>
            </a:pPr>
            <a:r>
              <a:rPr lang="en-US" sz="1200" b="1" dirty="0">
                <a:solidFill>
                  <a:schemeClr val="accent4">
                    <a:lumMod val="60000"/>
                    <a:lumOff val="40000"/>
                  </a:schemeClr>
                </a:solidFill>
                <a:latin typeface="Arial" pitchFamily="34" charset="0"/>
                <a:ea typeface="Arial" pitchFamily="34" charset="-122"/>
                <a:cs typeface="Arial" pitchFamily="34" charset="-120"/>
              </a:rPr>
              <a:t>How Type 2 Diabetes is Diagnosed</a:t>
            </a:r>
            <a:endParaRPr lang="en-US" sz="1200" dirty="0">
              <a:solidFill>
                <a:schemeClr val="accent4">
                  <a:lumMod val="60000"/>
                  <a:lumOff val="40000"/>
                </a:schemeClr>
              </a:solidFill>
            </a:endParaRPr>
          </a:p>
        </p:txBody>
      </p:sp>
      <p:sp>
        <p:nvSpPr>
          <p:cNvPr id="7" name="Text 5"/>
          <p:cNvSpPr/>
          <p:nvPr/>
        </p:nvSpPr>
        <p:spPr>
          <a:xfrm>
            <a:off x="365760" y="1536192"/>
            <a:ext cx="3840480" cy="256032"/>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HbA1c test:</a:t>
            </a:r>
            <a:endParaRPr lang="en-US" sz="1000" dirty="0">
              <a:solidFill>
                <a:schemeClr val="accent4">
                  <a:lumMod val="40000"/>
                  <a:lumOff val="60000"/>
                </a:schemeClr>
              </a:solidFill>
            </a:endParaRPr>
          </a:p>
        </p:txBody>
      </p:sp>
      <p:sp>
        <p:nvSpPr>
          <p:cNvPr id="8" name="Text 6"/>
          <p:cNvSpPr/>
          <p:nvPr/>
        </p:nvSpPr>
        <p:spPr>
          <a:xfrm>
            <a:off x="365760" y="1792224"/>
            <a:ext cx="3840480" cy="347472"/>
          </a:xfrm>
          <a:prstGeom prst="rect">
            <a:avLst/>
          </a:prstGeom>
          <a:noFill/>
          <a:ln/>
        </p:spPr>
        <p:txBody>
          <a:bodyPr wrap="square" rtlCol="0" anchor="ctr"/>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Having a 48 mmol/mol or above on two separate occasions confirms her T2DM. Mia’s is 62 mmol/mol.</a:t>
            </a:r>
            <a:endParaRPr lang="en-US" sz="950" dirty="0">
              <a:solidFill>
                <a:schemeClr val="accent4">
                  <a:lumMod val="40000"/>
                  <a:lumOff val="60000"/>
                </a:schemeClr>
              </a:solidFill>
            </a:endParaRPr>
          </a:p>
        </p:txBody>
      </p:sp>
      <p:sp>
        <p:nvSpPr>
          <p:cNvPr id="9" name="Text 7"/>
          <p:cNvSpPr/>
          <p:nvPr/>
        </p:nvSpPr>
        <p:spPr>
          <a:xfrm>
            <a:off x="365760" y="2194560"/>
            <a:ext cx="3840480" cy="256032"/>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Fasting blood glucose:</a:t>
            </a:r>
            <a:endParaRPr lang="en-US" sz="1000" dirty="0">
              <a:solidFill>
                <a:schemeClr val="accent4">
                  <a:lumMod val="40000"/>
                  <a:lumOff val="60000"/>
                </a:schemeClr>
              </a:solidFill>
            </a:endParaRPr>
          </a:p>
        </p:txBody>
      </p:sp>
      <p:sp>
        <p:nvSpPr>
          <p:cNvPr id="10" name="Text 8"/>
          <p:cNvSpPr/>
          <p:nvPr/>
        </p:nvSpPr>
        <p:spPr>
          <a:xfrm>
            <a:off x="365760" y="2450592"/>
            <a:ext cx="3840480" cy="347472"/>
          </a:xfrm>
          <a:prstGeom prst="rect">
            <a:avLst/>
          </a:prstGeom>
          <a:noFill/>
          <a:ln/>
        </p:spPr>
        <p:txBody>
          <a:bodyPr wrap="square" rtlCol="0" anchor="ctr"/>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A level of 7.0 mmol/L or above on two different days is recorded.</a:t>
            </a:r>
            <a:endParaRPr lang="en-US" sz="950" dirty="0">
              <a:solidFill>
                <a:schemeClr val="accent4">
                  <a:lumMod val="40000"/>
                  <a:lumOff val="60000"/>
                </a:schemeClr>
              </a:solidFill>
            </a:endParaRPr>
          </a:p>
        </p:txBody>
      </p:sp>
      <p:sp>
        <p:nvSpPr>
          <p:cNvPr id="11" name="Text 9"/>
          <p:cNvSpPr/>
          <p:nvPr/>
        </p:nvSpPr>
        <p:spPr>
          <a:xfrm>
            <a:off x="365760" y="2852928"/>
            <a:ext cx="3840480" cy="256032"/>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Random blood glucose:</a:t>
            </a:r>
            <a:endParaRPr lang="en-US" sz="1000" dirty="0">
              <a:solidFill>
                <a:schemeClr val="accent4">
                  <a:lumMod val="40000"/>
                  <a:lumOff val="60000"/>
                </a:schemeClr>
              </a:solidFill>
            </a:endParaRPr>
          </a:p>
        </p:txBody>
      </p:sp>
      <p:sp>
        <p:nvSpPr>
          <p:cNvPr id="12" name="Text 10"/>
          <p:cNvSpPr/>
          <p:nvPr/>
        </p:nvSpPr>
        <p:spPr>
          <a:xfrm>
            <a:off x="365760" y="3108960"/>
            <a:ext cx="3840480" cy="347472"/>
          </a:xfrm>
          <a:prstGeom prst="rect">
            <a:avLst/>
          </a:prstGeom>
          <a:noFill/>
          <a:ln/>
        </p:spPr>
        <p:txBody>
          <a:bodyPr wrap="square" rtlCol="0" anchor="ctr"/>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A level of 11.1 mmol/L or above with symptoms.</a:t>
            </a:r>
            <a:endParaRPr lang="en-US" sz="950" dirty="0">
              <a:solidFill>
                <a:schemeClr val="accent4">
                  <a:lumMod val="40000"/>
                  <a:lumOff val="60000"/>
                </a:schemeClr>
              </a:solidFill>
            </a:endParaRPr>
          </a:p>
        </p:txBody>
      </p:sp>
      <p:sp>
        <p:nvSpPr>
          <p:cNvPr id="13" name="Text 11"/>
          <p:cNvSpPr/>
          <p:nvPr/>
        </p:nvSpPr>
        <p:spPr>
          <a:xfrm>
            <a:off x="365760" y="3511296"/>
            <a:ext cx="3840480" cy="256032"/>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Urine test:</a:t>
            </a:r>
            <a:endParaRPr lang="en-US" sz="1000" dirty="0">
              <a:solidFill>
                <a:schemeClr val="accent4">
                  <a:lumMod val="40000"/>
                  <a:lumOff val="60000"/>
                </a:schemeClr>
              </a:solidFill>
            </a:endParaRPr>
          </a:p>
        </p:txBody>
      </p:sp>
      <p:sp>
        <p:nvSpPr>
          <p:cNvPr id="14" name="Text 12"/>
          <p:cNvSpPr/>
          <p:nvPr/>
        </p:nvSpPr>
        <p:spPr>
          <a:xfrm>
            <a:off x="365760" y="3767328"/>
            <a:ext cx="3840480" cy="347472"/>
          </a:xfrm>
          <a:prstGeom prst="rect">
            <a:avLst/>
          </a:prstGeom>
          <a:noFill/>
          <a:ln/>
        </p:spPr>
        <p:txBody>
          <a:bodyPr wrap="square" rtlCol="0" anchor="ctr"/>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Checks for excess glucose or protein in urine, shows blood sugar levels exceed what the kidney can absorb.</a:t>
            </a:r>
            <a:endParaRPr lang="en-US" sz="950" dirty="0">
              <a:solidFill>
                <a:schemeClr val="accent4">
                  <a:lumMod val="40000"/>
                  <a:lumOff val="60000"/>
                </a:schemeClr>
              </a:solidFill>
            </a:endParaRPr>
          </a:p>
        </p:txBody>
      </p:sp>
      <p:sp>
        <p:nvSpPr>
          <p:cNvPr id="15" name="Text 13"/>
          <p:cNvSpPr/>
          <p:nvPr/>
        </p:nvSpPr>
        <p:spPr>
          <a:xfrm>
            <a:off x="365760" y="4169664"/>
            <a:ext cx="3840480" cy="256032"/>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Blood pressure check:</a:t>
            </a:r>
            <a:endParaRPr lang="en-US" sz="1000" dirty="0">
              <a:solidFill>
                <a:schemeClr val="accent4">
                  <a:lumMod val="40000"/>
                  <a:lumOff val="60000"/>
                </a:schemeClr>
              </a:solidFill>
            </a:endParaRPr>
          </a:p>
        </p:txBody>
      </p:sp>
      <p:sp>
        <p:nvSpPr>
          <p:cNvPr id="16" name="Text 14"/>
          <p:cNvSpPr/>
          <p:nvPr/>
        </p:nvSpPr>
        <p:spPr>
          <a:xfrm>
            <a:off x="365760" y="4425696"/>
            <a:ext cx="3840480" cy="347472"/>
          </a:xfrm>
          <a:prstGeom prst="rect">
            <a:avLst/>
          </a:prstGeom>
          <a:noFill/>
          <a:ln/>
        </p:spPr>
        <p:txBody>
          <a:bodyPr wrap="square" rtlCol="0" anchor="ctr"/>
          <a:lstStyle/>
          <a:p>
            <a:pPr marL="0" indent="0">
              <a:buNone/>
            </a:pPr>
            <a:r>
              <a:rPr lang="en-US" sz="950" dirty="0">
                <a:solidFill>
                  <a:schemeClr val="accent4">
                    <a:lumMod val="40000"/>
                    <a:lumOff val="60000"/>
                  </a:schemeClr>
                </a:solidFill>
                <a:latin typeface="Arial" pitchFamily="34" charset="0"/>
                <a:ea typeface="Arial" pitchFamily="34" charset="-122"/>
                <a:cs typeface="Arial" pitchFamily="34" charset="-120"/>
              </a:rPr>
              <a:t>Routine to check for conditions like hypertension that can is common with T2DM.</a:t>
            </a:r>
            <a:endParaRPr lang="en-US" sz="950" dirty="0">
              <a:solidFill>
                <a:schemeClr val="accent4">
                  <a:lumMod val="40000"/>
                  <a:lumOff val="60000"/>
                </a:schemeClr>
              </a:solidFill>
            </a:endParaRPr>
          </a:p>
        </p:txBody>
      </p:sp>
      <p:sp>
        <p:nvSpPr>
          <p:cNvPr id="17" name="Shape 15"/>
          <p:cNvSpPr/>
          <p:nvPr/>
        </p:nvSpPr>
        <p:spPr>
          <a:xfrm>
            <a:off x="4663440" y="1051560"/>
            <a:ext cx="4206240" cy="3794760"/>
          </a:xfrm>
          <a:prstGeom prst="rect">
            <a:avLst/>
          </a:prstGeom>
          <a:solidFill>
            <a:schemeClr val="accent4">
              <a:lumMod val="40000"/>
              <a:lumOff val="60000"/>
            </a:schemeClr>
          </a:solidFill>
          <a:ln w="12700">
            <a:noFill/>
            <a:prstDash val="solid"/>
          </a:ln>
        </p:spPr>
        <p:txBody>
          <a:bodyPr/>
          <a:lstStyle/>
          <a:p>
            <a:endParaRPr lang="en-GB"/>
          </a:p>
        </p:txBody>
      </p:sp>
      <p:sp>
        <p:nvSpPr>
          <p:cNvPr id="18" name="Text 16"/>
          <p:cNvSpPr/>
          <p:nvPr/>
        </p:nvSpPr>
        <p:spPr>
          <a:xfrm>
            <a:off x="4663440" y="1051560"/>
            <a:ext cx="4206240" cy="411480"/>
          </a:xfrm>
          <a:prstGeom prst="rect">
            <a:avLst/>
          </a:prstGeom>
          <a:solidFill>
            <a:schemeClr val="accent4">
              <a:lumMod val="60000"/>
              <a:lumOff val="40000"/>
            </a:schemeClr>
          </a:solidFill>
          <a:ln/>
        </p:spPr>
        <p:txBody>
          <a:bodyPr wrap="square" lIns="0" tIns="0" rIns="0" bIns="0" rtlCol="0" anchor="ctr"/>
          <a:lstStyle/>
          <a:p>
            <a:pPr marL="0" indent="0" algn="ctr">
              <a:buNone/>
            </a:pPr>
            <a:r>
              <a:rPr lang="en-US" sz="1200" b="1" dirty="0">
                <a:solidFill>
                  <a:schemeClr val="tx2">
                    <a:lumMod val="50000"/>
                  </a:schemeClr>
                </a:solidFill>
                <a:latin typeface="Arial" pitchFamily="34" charset="0"/>
                <a:ea typeface="Arial" pitchFamily="34" charset="-122"/>
                <a:cs typeface="Arial" pitchFamily="34" charset="-120"/>
              </a:rPr>
              <a:t>Ongoing Monitoring for Mia</a:t>
            </a:r>
            <a:endParaRPr lang="en-US" sz="1200" dirty="0">
              <a:solidFill>
                <a:schemeClr val="tx2">
                  <a:lumMod val="50000"/>
                </a:schemeClr>
              </a:solidFill>
            </a:endParaRPr>
          </a:p>
        </p:txBody>
      </p:sp>
      <p:sp>
        <p:nvSpPr>
          <p:cNvPr id="19" name="Text 17"/>
          <p:cNvSpPr/>
          <p:nvPr/>
        </p:nvSpPr>
        <p:spPr>
          <a:xfrm>
            <a:off x="4754880" y="1536192"/>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HbA1c:</a:t>
            </a:r>
            <a:endParaRPr lang="en-US" sz="1000" dirty="0"/>
          </a:p>
        </p:txBody>
      </p:sp>
      <p:sp>
        <p:nvSpPr>
          <p:cNvPr id="20" name="Text 18"/>
          <p:cNvSpPr/>
          <p:nvPr/>
        </p:nvSpPr>
        <p:spPr>
          <a:xfrm>
            <a:off x="4754880" y="1755648"/>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Should be tested every 3-6 months. Target: 48 mmol/mol.</a:t>
            </a:r>
            <a:endParaRPr lang="en-US" sz="900" dirty="0"/>
          </a:p>
        </p:txBody>
      </p:sp>
      <p:sp>
        <p:nvSpPr>
          <p:cNvPr id="21" name="Text 19"/>
          <p:cNvSpPr/>
          <p:nvPr/>
        </p:nvSpPr>
        <p:spPr>
          <a:xfrm>
            <a:off x="4754880" y="2011680"/>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Blood glucose (at home):</a:t>
            </a:r>
            <a:endParaRPr lang="en-US" sz="1000" dirty="0"/>
          </a:p>
        </p:txBody>
      </p:sp>
      <p:sp>
        <p:nvSpPr>
          <p:cNvPr id="22" name="Text 20"/>
          <p:cNvSpPr/>
          <p:nvPr/>
        </p:nvSpPr>
        <p:spPr>
          <a:xfrm>
            <a:off x="4754880" y="2231136"/>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Get her to self-monitor with a glucometer, especially around her mealtime (before and after)</a:t>
            </a:r>
            <a:endParaRPr lang="en-US" sz="900" dirty="0"/>
          </a:p>
        </p:txBody>
      </p:sp>
      <p:sp>
        <p:nvSpPr>
          <p:cNvPr id="23" name="Text 21"/>
          <p:cNvSpPr/>
          <p:nvPr/>
        </p:nvSpPr>
        <p:spPr>
          <a:xfrm>
            <a:off x="4754880" y="2487168"/>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Blood pressure:</a:t>
            </a:r>
            <a:endParaRPr lang="en-US" sz="1000" dirty="0"/>
          </a:p>
        </p:txBody>
      </p:sp>
      <p:sp>
        <p:nvSpPr>
          <p:cNvPr id="24" name="Text 22"/>
          <p:cNvSpPr/>
          <p:nvPr/>
        </p:nvSpPr>
        <p:spPr>
          <a:xfrm>
            <a:off x="4754880" y="2706624"/>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Check regularly. Target: aim for below 140/90 mmHg.</a:t>
            </a:r>
            <a:endParaRPr lang="en-US" sz="900" dirty="0"/>
          </a:p>
        </p:txBody>
      </p:sp>
      <p:sp>
        <p:nvSpPr>
          <p:cNvPr id="25" name="Text 23"/>
          <p:cNvSpPr/>
          <p:nvPr/>
        </p:nvSpPr>
        <p:spPr>
          <a:xfrm>
            <a:off x="4754880" y="2962656"/>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Cholesterol:</a:t>
            </a:r>
            <a:endParaRPr lang="en-US" sz="1000" dirty="0"/>
          </a:p>
        </p:txBody>
      </p:sp>
      <p:sp>
        <p:nvSpPr>
          <p:cNvPr id="26" name="Text 24"/>
          <p:cNvSpPr/>
          <p:nvPr/>
        </p:nvSpPr>
        <p:spPr>
          <a:xfrm>
            <a:off x="4754880" y="3182112"/>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Annual blood lipid check.</a:t>
            </a:r>
            <a:endParaRPr lang="en-US" sz="900" dirty="0"/>
          </a:p>
        </p:txBody>
      </p:sp>
      <p:sp>
        <p:nvSpPr>
          <p:cNvPr id="27" name="Text 25"/>
          <p:cNvSpPr/>
          <p:nvPr/>
        </p:nvSpPr>
        <p:spPr>
          <a:xfrm>
            <a:off x="4754880" y="3438144"/>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Kidney function:</a:t>
            </a:r>
            <a:endParaRPr lang="en-US" sz="1000" dirty="0"/>
          </a:p>
        </p:txBody>
      </p:sp>
      <p:sp>
        <p:nvSpPr>
          <p:cNvPr id="28" name="Text 26"/>
          <p:cNvSpPr/>
          <p:nvPr/>
        </p:nvSpPr>
        <p:spPr>
          <a:xfrm>
            <a:off x="4754880" y="3657600"/>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Annual urine tests and eGFR blood tests.</a:t>
            </a:r>
            <a:endParaRPr lang="en-US" sz="900" dirty="0"/>
          </a:p>
        </p:txBody>
      </p:sp>
      <p:sp>
        <p:nvSpPr>
          <p:cNvPr id="29" name="Text 27"/>
          <p:cNvSpPr/>
          <p:nvPr/>
        </p:nvSpPr>
        <p:spPr>
          <a:xfrm>
            <a:off x="4754880" y="3913632"/>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Foot check:</a:t>
            </a:r>
            <a:endParaRPr lang="en-US" sz="1000" dirty="0"/>
          </a:p>
        </p:txBody>
      </p:sp>
      <p:sp>
        <p:nvSpPr>
          <p:cNvPr id="30" name="Text 28"/>
          <p:cNvSpPr/>
          <p:nvPr/>
        </p:nvSpPr>
        <p:spPr>
          <a:xfrm>
            <a:off x="4754880" y="4133088"/>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Annual foot assessment to check for circulation and sensation.</a:t>
            </a:r>
            <a:endParaRPr lang="en-US" sz="900" dirty="0"/>
          </a:p>
        </p:txBody>
      </p:sp>
      <p:sp>
        <p:nvSpPr>
          <p:cNvPr id="31" name="Text 29"/>
          <p:cNvSpPr/>
          <p:nvPr/>
        </p:nvSpPr>
        <p:spPr>
          <a:xfrm>
            <a:off x="4754880" y="4389120"/>
            <a:ext cx="3931920" cy="219456"/>
          </a:xfrm>
          <a:prstGeom prst="rect">
            <a:avLst/>
          </a:prstGeom>
          <a:noFill/>
          <a:ln/>
        </p:spPr>
        <p:txBody>
          <a:bodyPr wrap="square" rtlCol="0" anchor="ctr"/>
          <a:lstStyle/>
          <a:p>
            <a:pPr marL="0" indent="0">
              <a:buNone/>
            </a:pPr>
            <a:r>
              <a:rPr lang="en-US" sz="1000" b="1" dirty="0">
                <a:solidFill>
                  <a:srgbClr val="1A3C40"/>
                </a:solidFill>
                <a:latin typeface="Arial" pitchFamily="34" charset="0"/>
                <a:ea typeface="Arial" pitchFamily="34" charset="-122"/>
                <a:cs typeface="Arial" pitchFamily="34" charset="-120"/>
              </a:rPr>
              <a:t>▸  Eye screening:</a:t>
            </a:r>
            <a:endParaRPr lang="en-US" sz="1000" dirty="0"/>
          </a:p>
        </p:txBody>
      </p:sp>
      <p:sp>
        <p:nvSpPr>
          <p:cNvPr id="32" name="Text 30"/>
          <p:cNvSpPr/>
          <p:nvPr/>
        </p:nvSpPr>
        <p:spPr>
          <a:xfrm>
            <a:off x="4754880" y="4608576"/>
            <a:ext cx="3931920" cy="237744"/>
          </a:xfrm>
          <a:prstGeom prst="rect">
            <a:avLst/>
          </a:prstGeom>
          <a:noFill/>
          <a:ln/>
        </p:spPr>
        <p:txBody>
          <a:bodyPr wrap="square" rtlCol="0" anchor="ctr"/>
          <a:lstStyle/>
          <a:p>
            <a:pPr marL="0" indent="0">
              <a:buNone/>
            </a:pPr>
            <a:r>
              <a:rPr lang="en-US" sz="900" dirty="0">
                <a:solidFill>
                  <a:srgbClr val="1A3C40"/>
                </a:solidFill>
                <a:latin typeface="Arial" pitchFamily="34" charset="0"/>
                <a:ea typeface="Arial" pitchFamily="34" charset="-122"/>
                <a:cs typeface="Arial" pitchFamily="34" charset="-120"/>
              </a:rPr>
              <a:t>Annual retinal screening to check for signs of retinopathy.</a:t>
            </a:r>
            <a:endParaRPr lang="en-US" sz="900" dirty="0"/>
          </a:p>
        </p:txBody>
      </p:sp>
      <p:pic>
        <p:nvPicPr>
          <p:cNvPr id="33" name="Sophia Hinds">
            <a:hlinkClick r:id="" action="ppaction://media"/>
            <a:extLst>
              <a:ext uri="{FF2B5EF4-FFF2-40B4-BE49-F238E27FC236}">
                <a16:creationId xmlns:a16="http://schemas.microsoft.com/office/drawing/2014/main" id="{082DA424-4215-3D0B-021F-984D8F3F96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8353"/>
    </mc:Choice>
    <mc:Fallback xmlns="">
      <p:transition spd="slow" advTm="148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8353"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endParaRPr lang="en-GB"/>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Evidence-Based Care Plan – Treatment &amp; Medication</a:t>
            </a:r>
            <a:endParaRPr lang="en-US" sz="2400" dirty="0"/>
          </a:p>
        </p:txBody>
      </p:sp>
      <p:sp>
        <p:nvSpPr>
          <p:cNvPr id="5" name="Shape 3"/>
          <p:cNvSpPr/>
          <p:nvPr/>
        </p:nvSpPr>
        <p:spPr>
          <a:xfrm>
            <a:off x="228600" y="1051560"/>
            <a:ext cx="2834640" cy="411480"/>
          </a:xfrm>
          <a:prstGeom prst="rect">
            <a:avLst/>
          </a:prstGeom>
          <a:solidFill>
            <a:schemeClr val="tx2">
              <a:lumMod val="50000"/>
            </a:schemeClr>
          </a:solidFill>
          <a:ln>
            <a:noFill/>
          </a:ln>
        </p:spPr>
        <p:txBody>
          <a:bodyPr/>
          <a:lstStyle/>
          <a:p>
            <a:endParaRPr lang="en-GB"/>
          </a:p>
        </p:txBody>
      </p:sp>
      <p:sp>
        <p:nvSpPr>
          <p:cNvPr id="6" name="Text 4"/>
          <p:cNvSpPr/>
          <p:nvPr/>
        </p:nvSpPr>
        <p:spPr>
          <a:xfrm>
            <a:off x="228600" y="1051560"/>
            <a:ext cx="2834640" cy="411480"/>
          </a:xfrm>
          <a:prstGeom prst="rect">
            <a:avLst/>
          </a:prstGeom>
          <a:noFill/>
          <a:ln/>
        </p:spPr>
        <p:txBody>
          <a:bodyPr wrap="square" lIns="0" tIns="0" rIns="0" bIns="0" rtlCol="0" anchor="ctr"/>
          <a:lstStyle/>
          <a:p>
            <a:pPr marL="0" indent="0" algn="ctr">
              <a:buNone/>
            </a:pPr>
            <a:r>
              <a:rPr lang="en-US" sz="1100" b="1" dirty="0">
                <a:solidFill>
                  <a:schemeClr val="accent4">
                    <a:lumMod val="40000"/>
                    <a:lumOff val="60000"/>
                  </a:schemeClr>
                </a:solidFill>
                <a:latin typeface="Arial" pitchFamily="34" charset="0"/>
                <a:ea typeface="Arial" pitchFamily="34" charset="-122"/>
                <a:cs typeface="Arial" pitchFamily="34" charset="-120"/>
              </a:rPr>
              <a:t>Lifestyle</a:t>
            </a:r>
            <a:endParaRPr lang="en-US" sz="1100" dirty="0">
              <a:solidFill>
                <a:schemeClr val="accent4">
                  <a:lumMod val="40000"/>
                  <a:lumOff val="60000"/>
                </a:schemeClr>
              </a:solidFill>
            </a:endParaRPr>
          </a:p>
        </p:txBody>
      </p:sp>
      <p:sp>
        <p:nvSpPr>
          <p:cNvPr id="7" name="Shape 5"/>
          <p:cNvSpPr/>
          <p:nvPr/>
        </p:nvSpPr>
        <p:spPr>
          <a:xfrm>
            <a:off x="228600" y="1463040"/>
            <a:ext cx="2834640" cy="3246120"/>
          </a:xfrm>
          <a:prstGeom prst="rect">
            <a:avLst/>
          </a:prstGeom>
          <a:solidFill>
            <a:schemeClr val="accent4">
              <a:lumMod val="40000"/>
              <a:lumOff val="60000"/>
            </a:schemeClr>
          </a:solidFill>
          <a:ln w="12700">
            <a:noFill/>
            <a:prstDash val="solid"/>
          </a:ln>
        </p:spPr>
        <p:txBody>
          <a:bodyPr/>
          <a:lstStyle/>
          <a:p>
            <a:endParaRPr lang="en-GB"/>
          </a:p>
        </p:txBody>
      </p:sp>
      <p:sp>
        <p:nvSpPr>
          <p:cNvPr id="8" name="Text 6"/>
          <p:cNvSpPr/>
          <p:nvPr/>
        </p:nvSpPr>
        <p:spPr>
          <a:xfrm>
            <a:off x="301752" y="153619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An initial weight loss target of 5–10% of body weight is ideal</a:t>
            </a:r>
            <a:endParaRPr lang="en-US" sz="950" dirty="0"/>
          </a:p>
        </p:txBody>
      </p:sp>
      <p:sp>
        <p:nvSpPr>
          <p:cNvPr id="9" name="Text 7"/>
          <p:cNvSpPr/>
          <p:nvPr/>
        </p:nvSpPr>
        <p:spPr>
          <a:xfrm>
            <a:off x="301752" y="203911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Opt for food that is rich in fiber, eat non-starchy vegetables, fruit, lean protein, and whole grains</a:t>
            </a:r>
            <a:endParaRPr lang="en-US" sz="950" dirty="0"/>
          </a:p>
        </p:txBody>
      </p:sp>
      <p:sp>
        <p:nvSpPr>
          <p:cNvPr id="10" name="Text 8"/>
          <p:cNvSpPr/>
          <p:nvPr/>
        </p:nvSpPr>
        <p:spPr>
          <a:xfrm>
            <a:off x="301752" y="2542032"/>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At least an hour of aerobic exercises and strength training</a:t>
            </a:r>
            <a:endParaRPr lang="en-US" sz="950" dirty="0"/>
          </a:p>
        </p:txBody>
      </p:sp>
      <p:sp>
        <p:nvSpPr>
          <p:cNvPr id="11" name="Text 9"/>
          <p:cNvSpPr/>
          <p:nvPr/>
        </p:nvSpPr>
        <p:spPr>
          <a:xfrm>
            <a:off x="301752" y="3044952"/>
            <a:ext cx="2688336" cy="475488"/>
          </a:xfrm>
          <a:prstGeom prst="rect">
            <a:avLst/>
          </a:prstGeom>
          <a:noFill/>
          <a:ln/>
        </p:spPr>
        <p:txBody>
          <a:bodyPr wrap="square" rtlCol="0" anchor="t"/>
          <a:lstStyle/>
          <a:p>
            <a:pPr marL="177800" indent="-177800">
              <a:buNone/>
              <a:tabLst>
                <a:tab pos="177800" algn="l"/>
              </a:tabLst>
            </a:pPr>
            <a:r>
              <a:rPr lang="en-US" sz="950" dirty="0">
                <a:solidFill>
                  <a:srgbClr val="1A3C40"/>
                </a:solidFill>
                <a:latin typeface="Arial" pitchFamily="34" charset="0"/>
                <a:ea typeface="Arial" pitchFamily="34" charset="-122"/>
                <a:cs typeface="Arial" pitchFamily="34" charset="-120"/>
              </a:rPr>
              <a:t>▸  Quit smoking (refer to NHS stop smoking services)</a:t>
            </a:r>
            <a:endParaRPr lang="en-US" sz="950" dirty="0"/>
          </a:p>
        </p:txBody>
      </p:sp>
      <p:sp>
        <p:nvSpPr>
          <p:cNvPr id="12" name="Text 10"/>
          <p:cNvSpPr/>
          <p:nvPr/>
        </p:nvSpPr>
        <p:spPr>
          <a:xfrm>
            <a:off x="301752" y="354787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Reduce alcohol consumption</a:t>
            </a:r>
            <a:endParaRPr lang="en-US" sz="950" dirty="0"/>
          </a:p>
        </p:txBody>
      </p:sp>
      <p:sp>
        <p:nvSpPr>
          <p:cNvPr id="13" name="Text 11"/>
          <p:cNvSpPr/>
          <p:nvPr/>
        </p:nvSpPr>
        <p:spPr>
          <a:xfrm>
            <a:off x="301752" y="4050792"/>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Proper stress management and improved sleep schedules</a:t>
            </a:r>
            <a:endParaRPr lang="en-US" sz="950" dirty="0"/>
          </a:p>
        </p:txBody>
      </p:sp>
      <p:sp>
        <p:nvSpPr>
          <p:cNvPr id="14" name="Shape 12"/>
          <p:cNvSpPr/>
          <p:nvPr/>
        </p:nvSpPr>
        <p:spPr>
          <a:xfrm>
            <a:off x="3200400" y="1051560"/>
            <a:ext cx="2834640" cy="411480"/>
          </a:xfrm>
          <a:prstGeom prst="rect">
            <a:avLst/>
          </a:prstGeom>
          <a:solidFill>
            <a:schemeClr val="tx2">
              <a:lumMod val="50000"/>
            </a:schemeClr>
          </a:solidFill>
          <a:ln>
            <a:noFill/>
          </a:ln>
        </p:spPr>
        <p:txBody>
          <a:bodyPr/>
          <a:lstStyle/>
          <a:p>
            <a:endParaRPr lang="en-GB"/>
          </a:p>
        </p:txBody>
      </p:sp>
      <p:sp>
        <p:nvSpPr>
          <p:cNvPr id="15" name="Text 13"/>
          <p:cNvSpPr/>
          <p:nvPr/>
        </p:nvSpPr>
        <p:spPr>
          <a:xfrm>
            <a:off x="3200400" y="1051560"/>
            <a:ext cx="2834640" cy="411480"/>
          </a:xfrm>
          <a:prstGeom prst="rect">
            <a:avLst/>
          </a:prstGeom>
          <a:noFill/>
          <a:ln/>
        </p:spPr>
        <p:txBody>
          <a:bodyPr wrap="square" lIns="0" tIns="0" rIns="0" bIns="0" rtlCol="0" anchor="ctr"/>
          <a:lstStyle/>
          <a:p>
            <a:pPr marL="0" indent="0" algn="ctr">
              <a:buNone/>
            </a:pPr>
            <a:r>
              <a:rPr lang="en-US" sz="1100" b="1" dirty="0">
                <a:solidFill>
                  <a:schemeClr val="accent4">
                    <a:lumMod val="40000"/>
                    <a:lumOff val="60000"/>
                  </a:schemeClr>
                </a:solidFill>
                <a:latin typeface="Arial" pitchFamily="34" charset="0"/>
                <a:ea typeface="Arial" pitchFamily="34" charset="-122"/>
                <a:cs typeface="Arial" pitchFamily="34" charset="-120"/>
              </a:rPr>
              <a:t>Medication</a:t>
            </a:r>
            <a:endParaRPr lang="en-US" sz="1100" dirty="0">
              <a:solidFill>
                <a:schemeClr val="accent4">
                  <a:lumMod val="40000"/>
                  <a:lumOff val="60000"/>
                </a:schemeClr>
              </a:solidFill>
            </a:endParaRPr>
          </a:p>
        </p:txBody>
      </p:sp>
      <p:sp>
        <p:nvSpPr>
          <p:cNvPr id="16" name="Shape 14"/>
          <p:cNvSpPr>
            <a:spLocks noGrp="1" noRot="1" noMove="1" noResize="1" noEditPoints="1" noAdjustHandles="1" noChangeArrowheads="1" noChangeShapeType="1"/>
          </p:cNvSpPr>
          <p:nvPr/>
        </p:nvSpPr>
        <p:spPr>
          <a:xfrm>
            <a:off x="3200400" y="1463040"/>
            <a:ext cx="2834640" cy="3246120"/>
          </a:xfrm>
          <a:prstGeom prst="rect">
            <a:avLst/>
          </a:prstGeom>
          <a:solidFill>
            <a:schemeClr val="accent4">
              <a:lumMod val="40000"/>
              <a:lumOff val="60000"/>
            </a:schemeClr>
          </a:solidFill>
          <a:ln w="12700">
            <a:noFill/>
            <a:prstDash val="solid"/>
          </a:ln>
        </p:spPr>
        <p:txBody>
          <a:bodyPr/>
          <a:lstStyle/>
          <a:p>
            <a:endParaRPr lang="en-GB"/>
          </a:p>
        </p:txBody>
      </p:sp>
      <p:sp>
        <p:nvSpPr>
          <p:cNvPr id="17" name="Text 15"/>
          <p:cNvSpPr/>
          <p:nvPr/>
        </p:nvSpPr>
        <p:spPr>
          <a:xfrm>
            <a:off x="3273552" y="1536192"/>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Metformin: 1 of 2 medication that is used for T2DM, lowers your blood sugar levels by improving the body’s ability to use insulin</a:t>
            </a:r>
            <a:endParaRPr lang="en-US" sz="950" dirty="0"/>
          </a:p>
        </p:txBody>
      </p:sp>
      <p:sp>
        <p:nvSpPr>
          <p:cNvPr id="18" name="Text 16"/>
          <p:cNvSpPr/>
          <p:nvPr/>
        </p:nvSpPr>
        <p:spPr>
          <a:xfrm>
            <a:off x="3273552" y="2121525"/>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Reduces the amount of glucose the liver releases </a:t>
            </a:r>
            <a:endParaRPr lang="en-US" sz="950" dirty="0"/>
          </a:p>
        </p:txBody>
      </p:sp>
      <p:sp>
        <p:nvSpPr>
          <p:cNvPr id="19" name="Text 17"/>
          <p:cNvSpPr/>
          <p:nvPr/>
        </p:nvSpPr>
        <p:spPr>
          <a:xfrm>
            <a:off x="3273552" y="2597013"/>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Taken twice daily with meals to reduce side effects related to the stomach</a:t>
            </a:r>
            <a:endParaRPr lang="en-US" sz="950" dirty="0"/>
          </a:p>
        </p:txBody>
      </p:sp>
      <p:sp>
        <p:nvSpPr>
          <p:cNvPr id="20" name="Text 18"/>
          <p:cNvSpPr/>
          <p:nvPr/>
        </p:nvSpPr>
        <p:spPr>
          <a:xfrm>
            <a:off x="3291840" y="3157376"/>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SGLT2 inhibitors can be paired with Metformin to help manage blood sugar levels if it fails</a:t>
            </a:r>
            <a:endParaRPr lang="en-US" sz="950" dirty="0"/>
          </a:p>
        </p:txBody>
      </p:sp>
      <p:sp>
        <p:nvSpPr>
          <p:cNvPr id="21" name="Text 19"/>
          <p:cNvSpPr/>
          <p:nvPr/>
        </p:nvSpPr>
        <p:spPr>
          <a:xfrm>
            <a:off x="3273552" y="3829460"/>
            <a:ext cx="2688336" cy="475488"/>
          </a:xfrm>
          <a:prstGeom prst="rect">
            <a:avLst/>
          </a:prstGeom>
          <a:noFill/>
          <a:ln/>
        </p:spPr>
        <p:txBody>
          <a:bodyPr wrap="square" rtlCol="0" anchor="t"/>
          <a:lstStyle/>
          <a:p>
            <a:pPr marL="177800" indent="-177800">
              <a:buNone/>
            </a:pPr>
            <a:r>
              <a:rPr lang="en-US" sz="950" dirty="0">
                <a:solidFill>
                  <a:srgbClr val="1A3C40"/>
                </a:solidFill>
                <a:latin typeface="Arial" pitchFamily="34" charset="0"/>
                <a:ea typeface="Arial" pitchFamily="34" charset="-122"/>
                <a:cs typeface="Arial" pitchFamily="34" charset="-120"/>
              </a:rPr>
              <a:t>▸  SGLT2 inhibitors help the kidneys remove excess glucose stored in them which then leaks into your urine</a:t>
            </a:r>
            <a:endParaRPr lang="en-US" sz="950" dirty="0"/>
          </a:p>
        </p:txBody>
      </p:sp>
      <p:sp>
        <p:nvSpPr>
          <p:cNvPr id="23" name="Shape 21"/>
          <p:cNvSpPr/>
          <p:nvPr/>
        </p:nvSpPr>
        <p:spPr>
          <a:xfrm>
            <a:off x="6172200" y="1051560"/>
            <a:ext cx="2834640" cy="411480"/>
          </a:xfrm>
          <a:prstGeom prst="rect">
            <a:avLst/>
          </a:prstGeom>
          <a:solidFill>
            <a:schemeClr val="tx2">
              <a:lumMod val="50000"/>
            </a:schemeClr>
          </a:solidFill>
          <a:ln>
            <a:noFill/>
          </a:ln>
        </p:spPr>
        <p:txBody>
          <a:bodyPr/>
          <a:lstStyle/>
          <a:p>
            <a:endParaRPr lang="en-GB"/>
          </a:p>
        </p:txBody>
      </p:sp>
      <p:sp>
        <p:nvSpPr>
          <p:cNvPr id="24" name="Text 22"/>
          <p:cNvSpPr/>
          <p:nvPr/>
        </p:nvSpPr>
        <p:spPr>
          <a:xfrm>
            <a:off x="6172200" y="1051560"/>
            <a:ext cx="2834640" cy="411480"/>
          </a:xfrm>
          <a:prstGeom prst="rect">
            <a:avLst/>
          </a:prstGeom>
          <a:noFill/>
          <a:ln/>
        </p:spPr>
        <p:txBody>
          <a:bodyPr wrap="square" lIns="0" tIns="0" rIns="0" bIns="0" rtlCol="0" anchor="ctr"/>
          <a:lstStyle/>
          <a:p>
            <a:pPr marL="0" indent="0" algn="ctr">
              <a:buNone/>
            </a:pPr>
            <a:r>
              <a:rPr lang="en-US" sz="1100" b="1" dirty="0">
                <a:solidFill>
                  <a:schemeClr val="accent4">
                    <a:lumMod val="40000"/>
                    <a:lumOff val="60000"/>
                  </a:schemeClr>
                </a:solidFill>
                <a:latin typeface="Arial" pitchFamily="34" charset="0"/>
                <a:ea typeface="Arial" pitchFamily="34" charset="-122"/>
                <a:cs typeface="Arial" pitchFamily="34" charset="-120"/>
              </a:rPr>
              <a:t>Structured Education</a:t>
            </a:r>
            <a:endParaRPr lang="en-US" sz="1100" dirty="0">
              <a:solidFill>
                <a:schemeClr val="accent4">
                  <a:lumMod val="40000"/>
                  <a:lumOff val="60000"/>
                </a:schemeClr>
              </a:solidFill>
            </a:endParaRPr>
          </a:p>
        </p:txBody>
      </p:sp>
      <p:sp>
        <p:nvSpPr>
          <p:cNvPr id="25" name="Shape 23"/>
          <p:cNvSpPr/>
          <p:nvPr/>
        </p:nvSpPr>
        <p:spPr>
          <a:xfrm>
            <a:off x="6172200" y="1463040"/>
            <a:ext cx="2834640" cy="3246120"/>
          </a:xfrm>
          <a:prstGeom prst="rect">
            <a:avLst/>
          </a:prstGeom>
          <a:solidFill>
            <a:schemeClr val="accent4">
              <a:lumMod val="40000"/>
              <a:lumOff val="60000"/>
            </a:schemeClr>
          </a:solidFill>
          <a:ln w="12700">
            <a:noFill/>
            <a:prstDash val="solid"/>
          </a:ln>
        </p:spPr>
        <p:txBody>
          <a:bodyPr/>
          <a:lstStyle/>
          <a:p>
            <a:endParaRPr lang="en-GB"/>
          </a:p>
        </p:txBody>
      </p:sp>
      <p:sp>
        <p:nvSpPr>
          <p:cNvPr id="26" name="Text 24"/>
          <p:cNvSpPr/>
          <p:nvPr/>
        </p:nvSpPr>
        <p:spPr>
          <a:xfrm>
            <a:off x="6245352" y="153619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Refer to DESMOND program, an NHS group program to help people with type 2 diabetes</a:t>
            </a:r>
            <a:endParaRPr lang="en-US" sz="950" dirty="0"/>
          </a:p>
        </p:txBody>
      </p:sp>
      <p:sp>
        <p:nvSpPr>
          <p:cNvPr id="27" name="Text 25"/>
          <p:cNvSpPr/>
          <p:nvPr/>
        </p:nvSpPr>
        <p:spPr>
          <a:xfrm>
            <a:off x="6245352" y="203911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Provides people with the knowledge and skills they need to manage their condition on their own</a:t>
            </a:r>
            <a:endParaRPr lang="en-US" sz="950" dirty="0"/>
          </a:p>
        </p:txBody>
      </p:sp>
      <p:sp>
        <p:nvSpPr>
          <p:cNvPr id="28" name="Text 26"/>
          <p:cNvSpPr/>
          <p:nvPr/>
        </p:nvSpPr>
        <p:spPr>
          <a:xfrm>
            <a:off x="6245352" y="254203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Greatly improves wellbeing and stability</a:t>
            </a:r>
            <a:endParaRPr lang="en-US" sz="950" dirty="0"/>
          </a:p>
        </p:txBody>
      </p:sp>
      <p:sp>
        <p:nvSpPr>
          <p:cNvPr id="29" name="Text 27"/>
          <p:cNvSpPr/>
          <p:nvPr/>
        </p:nvSpPr>
        <p:spPr>
          <a:xfrm>
            <a:off x="6245352" y="3044952"/>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Offer Diabetes UK to give additional support and find online communities to find familiarity</a:t>
            </a:r>
            <a:endParaRPr lang="en-US" sz="950" dirty="0"/>
          </a:p>
        </p:txBody>
      </p:sp>
      <p:sp>
        <p:nvSpPr>
          <p:cNvPr id="30" name="Text 28"/>
          <p:cNvSpPr/>
          <p:nvPr/>
        </p:nvSpPr>
        <p:spPr>
          <a:xfrm>
            <a:off x="6245352" y="3694176"/>
            <a:ext cx="2688336" cy="475488"/>
          </a:xfrm>
          <a:prstGeom prst="rect">
            <a:avLst/>
          </a:prstGeom>
          <a:noFill/>
          <a:ln/>
        </p:spPr>
        <p:txBody>
          <a:bodyPr wrap="square" rtlCol="0" anchor="t"/>
          <a:lstStyle/>
          <a:p>
            <a:pPr marL="0" indent="0">
              <a:buNone/>
            </a:pPr>
            <a:r>
              <a:rPr lang="en-US" sz="950" dirty="0">
                <a:solidFill>
                  <a:srgbClr val="1A3C40"/>
                </a:solidFill>
                <a:latin typeface="Arial" pitchFamily="34" charset="0"/>
                <a:ea typeface="Arial" pitchFamily="34" charset="-122"/>
                <a:cs typeface="Arial" pitchFamily="34" charset="-120"/>
              </a:rPr>
              <a:t>▸  Consider referring patient to local NHS psychological therapy services for mental issues relating to diabetes</a:t>
            </a:r>
            <a:endParaRPr lang="en-US" sz="950" dirty="0"/>
          </a:p>
        </p:txBody>
      </p:sp>
      <p:pic>
        <p:nvPicPr>
          <p:cNvPr id="22" name="Sophia Hinds">
            <a:hlinkClick r:id="" action="ppaction://media"/>
            <a:extLst>
              <a:ext uri="{FF2B5EF4-FFF2-40B4-BE49-F238E27FC236}">
                <a16:creationId xmlns:a16="http://schemas.microsoft.com/office/drawing/2014/main" id="{0795FC08-A93B-F4CB-3C5F-0101924CC4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672"/>
    </mc:Choice>
    <mc:Fallback xmlns="">
      <p:transition spd="slow" advTm="145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5672"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endParaRPr lang="en-GB"/>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dirty="0">
              <a:latin typeface="Arial" panose="020B0604020202020204" pitchFamily="34" charset="0"/>
              <a:cs typeface="Arial" panose="020B0604020202020204" pitchFamily="34" charset="0"/>
            </a:endParaRPr>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Ethical Considerations &amp; Effective Communication</a:t>
            </a:r>
            <a:endParaRPr lang="en-US" sz="2400" dirty="0"/>
          </a:p>
        </p:txBody>
      </p:sp>
      <p:sp>
        <p:nvSpPr>
          <p:cNvPr id="5" name="Shape 3"/>
          <p:cNvSpPr/>
          <p:nvPr/>
        </p:nvSpPr>
        <p:spPr>
          <a:xfrm>
            <a:off x="274320" y="1051559"/>
            <a:ext cx="4114800" cy="3783037"/>
          </a:xfrm>
          <a:prstGeom prst="rect">
            <a:avLst/>
          </a:prstGeom>
          <a:solidFill>
            <a:schemeClr val="tx2">
              <a:lumMod val="75000"/>
            </a:schemeClr>
          </a:solidFill>
          <a:ln w="12700">
            <a:noFill/>
            <a:prstDash val="solid"/>
          </a:ln>
        </p:spPr>
        <p:txBody>
          <a:bodyPr/>
          <a:lstStyle/>
          <a:p>
            <a:endParaRPr lang="en-GB"/>
          </a:p>
        </p:txBody>
      </p:sp>
      <p:sp>
        <p:nvSpPr>
          <p:cNvPr id="6" name="Text 4"/>
          <p:cNvSpPr/>
          <p:nvPr/>
        </p:nvSpPr>
        <p:spPr>
          <a:xfrm>
            <a:off x="274320" y="1051560"/>
            <a:ext cx="4114800" cy="411480"/>
          </a:xfrm>
          <a:prstGeom prst="rect">
            <a:avLst/>
          </a:prstGeom>
          <a:solidFill>
            <a:schemeClr val="tx2">
              <a:lumMod val="50000"/>
            </a:schemeClr>
          </a:solidFill>
          <a:ln/>
        </p:spPr>
        <p:txBody>
          <a:bodyPr wrap="square" lIns="0" tIns="0" rIns="0" bIns="0" rtlCol="0" anchor="ctr"/>
          <a:lstStyle/>
          <a:p>
            <a:pPr marL="0" indent="0" algn="ctr">
              <a:buNone/>
            </a:pPr>
            <a:r>
              <a:rPr lang="en-US" sz="1200" b="1" dirty="0">
                <a:solidFill>
                  <a:schemeClr val="accent4">
                    <a:lumMod val="60000"/>
                    <a:lumOff val="40000"/>
                  </a:schemeClr>
                </a:solidFill>
                <a:latin typeface="Arial" pitchFamily="34" charset="0"/>
                <a:ea typeface="Arial" pitchFamily="34" charset="-122"/>
                <a:cs typeface="Arial" pitchFamily="34" charset="-120"/>
              </a:rPr>
              <a:t>Ethical Considerations</a:t>
            </a:r>
            <a:endParaRPr lang="en-US" sz="1200" dirty="0">
              <a:solidFill>
                <a:schemeClr val="accent4">
                  <a:lumMod val="60000"/>
                  <a:lumOff val="40000"/>
                </a:schemeClr>
              </a:solidFill>
            </a:endParaRPr>
          </a:p>
        </p:txBody>
      </p:sp>
      <p:sp>
        <p:nvSpPr>
          <p:cNvPr id="7" name="Text 5"/>
          <p:cNvSpPr/>
          <p:nvPr/>
        </p:nvSpPr>
        <p:spPr>
          <a:xfrm>
            <a:off x="365760" y="1536192"/>
            <a:ext cx="3840480" cy="237744"/>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Autonomy:</a:t>
            </a:r>
            <a:endParaRPr lang="en-US" sz="1000" dirty="0">
              <a:solidFill>
                <a:schemeClr val="accent4">
                  <a:lumMod val="40000"/>
                  <a:lumOff val="60000"/>
                </a:schemeClr>
              </a:solidFill>
            </a:endParaRPr>
          </a:p>
        </p:txBody>
      </p:sp>
      <p:sp>
        <p:nvSpPr>
          <p:cNvPr id="8" name="Text 6"/>
          <p:cNvSpPr/>
          <p:nvPr/>
        </p:nvSpPr>
        <p:spPr>
          <a:xfrm>
            <a:off x="365760" y="1773936"/>
            <a:ext cx="3840480" cy="347472"/>
          </a:xfrm>
          <a:prstGeom prst="rect">
            <a:avLst/>
          </a:prstGeom>
          <a:noFill/>
          <a:ln/>
        </p:spPr>
        <p:txBody>
          <a:bodyPr wrap="square" rtlCol="0" anchor="ctr"/>
          <a:lstStyle/>
          <a:p>
            <a:pPr marL="0" indent="0">
              <a:buNone/>
            </a:pPr>
            <a:r>
              <a:rPr lang="en-US" sz="900" dirty="0">
                <a:solidFill>
                  <a:schemeClr val="accent4">
                    <a:lumMod val="40000"/>
                    <a:lumOff val="60000"/>
                  </a:schemeClr>
                </a:solidFill>
                <a:latin typeface="Arial" pitchFamily="34" charset="0"/>
                <a:ea typeface="Arial" pitchFamily="34" charset="-122"/>
                <a:cs typeface="Arial" pitchFamily="34" charset="-120"/>
              </a:rPr>
              <a:t>Mia has the right to make his own decisions about her care and how she wants her treatment to be handled, including lifestyle choices, even if the professionals disagree with her.</a:t>
            </a:r>
            <a:endParaRPr lang="en-US" sz="900" dirty="0">
              <a:solidFill>
                <a:schemeClr val="accent4">
                  <a:lumMod val="40000"/>
                  <a:lumOff val="60000"/>
                </a:schemeClr>
              </a:solidFill>
            </a:endParaRPr>
          </a:p>
        </p:txBody>
      </p:sp>
      <p:sp>
        <p:nvSpPr>
          <p:cNvPr id="9" name="Text 7"/>
          <p:cNvSpPr/>
          <p:nvPr/>
        </p:nvSpPr>
        <p:spPr>
          <a:xfrm>
            <a:off x="365760" y="2194560"/>
            <a:ext cx="3840480" cy="237744"/>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Beneficence:</a:t>
            </a:r>
            <a:endParaRPr lang="en-US" sz="1000" dirty="0">
              <a:solidFill>
                <a:schemeClr val="accent4">
                  <a:lumMod val="40000"/>
                  <a:lumOff val="60000"/>
                </a:schemeClr>
              </a:solidFill>
            </a:endParaRPr>
          </a:p>
        </p:txBody>
      </p:sp>
      <p:sp>
        <p:nvSpPr>
          <p:cNvPr id="10" name="Text 8"/>
          <p:cNvSpPr/>
          <p:nvPr/>
        </p:nvSpPr>
        <p:spPr>
          <a:xfrm>
            <a:off x="365760" y="2432304"/>
            <a:ext cx="3840480" cy="347472"/>
          </a:xfrm>
          <a:prstGeom prst="rect">
            <a:avLst/>
          </a:prstGeom>
          <a:noFill/>
          <a:ln/>
        </p:spPr>
        <p:txBody>
          <a:bodyPr wrap="square" rtlCol="0" anchor="ctr"/>
          <a:lstStyle/>
          <a:p>
            <a:pPr marL="0" indent="0">
              <a:buNone/>
            </a:pPr>
            <a:r>
              <a:rPr lang="en-US" sz="900" dirty="0">
                <a:solidFill>
                  <a:schemeClr val="accent4">
                    <a:lumMod val="40000"/>
                    <a:lumOff val="60000"/>
                  </a:schemeClr>
                </a:solidFill>
                <a:latin typeface="Arial" pitchFamily="34" charset="0"/>
                <a:ea typeface="Arial" pitchFamily="34" charset="-122"/>
                <a:cs typeface="Arial" pitchFamily="34" charset="-120"/>
              </a:rPr>
              <a:t>All recommendations made should have Mia’s best interest in mind and should be a priority when making professional decisions for every step.</a:t>
            </a:r>
            <a:endParaRPr lang="en-US" sz="900" dirty="0">
              <a:solidFill>
                <a:schemeClr val="accent4">
                  <a:lumMod val="40000"/>
                  <a:lumOff val="60000"/>
                </a:schemeClr>
              </a:solidFill>
            </a:endParaRPr>
          </a:p>
        </p:txBody>
      </p:sp>
      <p:sp>
        <p:nvSpPr>
          <p:cNvPr id="11" name="Text 9"/>
          <p:cNvSpPr/>
          <p:nvPr/>
        </p:nvSpPr>
        <p:spPr>
          <a:xfrm>
            <a:off x="365760" y="2852928"/>
            <a:ext cx="3840480" cy="237744"/>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Non-maleficence:</a:t>
            </a:r>
            <a:endParaRPr lang="en-US" sz="1000" dirty="0">
              <a:solidFill>
                <a:schemeClr val="accent4">
                  <a:lumMod val="40000"/>
                  <a:lumOff val="60000"/>
                </a:schemeClr>
              </a:solidFill>
            </a:endParaRPr>
          </a:p>
        </p:txBody>
      </p:sp>
      <p:sp>
        <p:nvSpPr>
          <p:cNvPr id="12" name="Text 10"/>
          <p:cNvSpPr/>
          <p:nvPr/>
        </p:nvSpPr>
        <p:spPr>
          <a:xfrm>
            <a:off x="365760" y="3090672"/>
            <a:ext cx="3840480" cy="347472"/>
          </a:xfrm>
          <a:prstGeom prst="rect">
            <a:avLst/>
          </a:prstGeom>
          <a:noFill/>
          <a:ln/>
        </p:spPr>
        <p:txBody>
          <a:bodyPr wrap="square" rtlCol="0" anchor="ctr"/>
          <a:lstStyle/>
          <a:p>
            <a:pPr marL="0" indent="0">
              <a:buNone/>
            </a:pPr>
            <a:r>
              <a:rPr lang="en-US" sz="900" dirty="0">
                <a:solidFill>
                  <a:schemeClr val="accent4">
                    <a:lumMod val="40000"/>
                    <a:lumOff val="60000"/>
                  </a:schemeClr>
                </a:solidFill>
                <a:latin typeface="Arial" pitchFamily="34" charset="0"/>
                <a:ea typeface="Arial" pitchFamily="34" charset="-122"/>
                <a:cs typeface="Arial" pitchFamily="34" charset="-120"/>
              </a:rPr>
              <a:t>Avoiding approaches to her treatment that can cause her harm is vital, and close monitoring of her medication to take note of side effects.</a:t>
            </a:r>
            <a:endParaRPr lang="en-US" sz="900" dirty="0">
              <a:solidFill>
                <a:schemeClr val="accent4">
                  <a:lumMod val="40000"/>
                  <a:lumOff val="60000"/>
                </a:schemeClr>
              </a:solidFill>
            </a:endParaRPr>
          </a:p>
        </p:txBody>
      </p:sp>
      <p:sp>
        <p:nvSpPr>
          <p:cNvPr id="13" name="Text 11"/>
          <p:cNvSpPr/>
          <p:nvPr/>
        </p:nvSpPr>
        <p:spPr>
          <a:xfrm>
            <a:off x="365760" y="3511296"/>
            <a:ext cx="3840480" cy="237744"/>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Justice:</a:t>
            </a:r>
            <a:endParaRPr lang="en-US" sz="1000" dirty="0">
              <a:solidFill>
                <a:schemeClr val="accent4">
                  <a:lumMod val="40000"/>
                  <a:lumOff val="60000"/>
                </a:schemeClr>
              </a:solidFill>
            </a:endParaRPr>
          </a:p>
        </p:txBody>
      </p:sp>
      <p:sp>
        <p:nvSpPr>
          <p:cNvPr id="14" name="Text 12"/>
          <p:cNvSpPr/>
          <p:nvPr/>
        </p:nvSpPr>
        <p:spPr>
          <a:xfrm>
            <a:off x="365760" y="3749040"/>
            <a:ext cx="3840480" cy="347472"/>
          </a:xfrm>
          <a:prstGeom prst="rect">
            <a:avLst/>
          </a:prstGeom>
          <a:noFill/>
          <a:ln/>
        </p:spPr>
        <p:txBody>
          <a:bodyPr wrap="square" rtlCol="0" anchor="ctr"/>
          <a:lstStyle/>
          <a:p>
            <a:pPr marL="0" indent="0">
              <a:buNone/>
            </a:pPr>
            <a:r>
              <a:rPr lang="en-US" sz="900" dirty="0">
                <a:solidFill>
                  <a:schemeClr val="accent4">
                    <a:lumMod val="40000"/>
                    <a:lumOff val="60000"/>
                  </a:schemeClr>
                </a:solidFill>
                <a:latin typeface="Arial" pitchFamily="34" charset="0"/>
                <a:ea typeface="Arial" pitchFamily="34" charset="-122"/>
                <a:cs typeface="Arial" pitchFamily="34" charset="-120"/>
              </a:rPr>
              <a:t>Giving equal access to services that will help Mia greatly.</a:t>
            </a:r>
            <a:endParaRPr lang="en-US" sz="900" dirty="0">
              <a:solidFill>
                <a:schemeClr val="accent4">
                  <a:lumMod val="40000"/>
                  <a:lumOff val="60000"/>
                </a:schemeClr>
              </a:solidFill>
            </a:endParaRPr>
          </a:p>
        </p:txBody>
      </p:sp>
      <p:sp>
        <p:nvSpPr>
          <p:cNvPr id="15" name="Text 13"/>
          <p:cNvSpPr/>
          <p:nvPr/>
        </p:nvSpPr>
        <p:spPr>
          <a:xfrm>
            <a:off x="365760" y="4169664"/>
            <a:ext cx="3840480" cy="237744"/>
          </a:xfrm>
          <a:prstGeom prst="rect">
            <a:avLst/>
          </a:prstGeom>
          <a:noFill/>
          <a:ln/>
        </p:spPr>
        <p:txBody>
          <a:bodyPr wrap="square" rtlCol="0" anchor="ctr"/>
          <a:lstStyle/>
          <a:p>
            <a:pPr marL="0" indent="0">
              <a:buNone/>
            </a:pPr>
            <a:r>
              <a:rPr lang="en-US" sz="1000" b="1" dirty="0">
                <a:solidFill>
                  <a:schemeClr val="accent4">
                    <a:lumMod val="40000"/>
                    <a:lumOff val="60000"/>
                  </a:schemeClr>
                </a:solidFill>
                <a:latin typeface="Arial" pitchFamily="34" charset="0"/>
                <a:ea typeface="Arial" pitchFamily="34" charset="-122"/>
                <a:cs typeface="Arial" pitchFamily="34" charset="-120"/>
              </a:rPr>
              <a:t>Confidentiality:</a:t>
            </a:r>
            <a:endParaRPr lang="en-US" sz="1000" dirty="0">
              <a:solidFill>
                <a:schemeClr val="accent4">
                  <a:lumMod val="40000"/>
                  <a:lumOff val="60000"/>
                </a:schemeClr>
              </a:solidFill>
            </a:endParaRPr>
          </a:p>
        </p:txBody>
      </p:sp>
      <p:sp>
        <p:nvSpPr>
          <p:cNvPr id="16" name="Text 14"/>
          <p:cNvSpPr/>
          <p:nvPr/>
        </p:nvSpPr>
        <p:spPr>
          <a:xfrm>
            <a:off x="365760" y="4407408"/>
            <a:ext cx="3840480" cy="347472"/>
          </a:xfrm>
          <a:prstGeom prst="rect">
            <a:avLst/>
          </a:prstGeom>
          <a:noFill/>
          <a:ln/>
        </p:spPr>
        <p:txBody>
          <a:bodyPr wrap="square" rtlCol="0" anchor="ctr"/>
          <a:lstStyle/>
          <a:p>
            <a:pPr marL="0" indent="0">
              <a:buNone/>
            </a:pPr>
            <a:r>
              <a:rPr lang="en-US" sz="900" dirty="0">
                <a:solidFill>
                  <a:schemeClr val="accent4">
                    <a:lumMod val="40000"/>
                    <a:lumOff val="60000"/>
                  </a:schemeClr>
                </a:solidFill>
                <a:latin typeface="Arial" pitchFamily="34" charset="0"/>
                <a:ea typeface="Arial" pitchFamily="34" charset="-122"/>
                <a:cs typeface="Arial" pitchFamily="34" charset="-120"/>
              </a:rPr>
              <a:t>Mia has rights to confidentiality, and all her medical information should be kept private and should require her consent to be shared to any other professionals.</a:t>
            </a:r>
            <a:endParaRPr lang="en-US" sz="900" dirty="0">
              <a:solidFill>
                <a:schemeClr val="accent4">
                  <a:lumMod val="40000"/>
                  <a:lumOff val="60000"/>
                </a:schemeClr>
              </a:solidFill>
            </a:endParaRPr>
          </a:p>
        </p:txBody>
      </p:sp>
      <p:sp>
        <p:nvSpPr>
          <p:cNvPr id="17" name="Shape 15"/>
          <p:cNvSpPr/>
          <p:nvPr/>
        </p:nvSpPr>
        <p:spPr>
          <a:xfrm>
            <a:off x="4663440" y="1051560"/>
            <a:ext cx="4206240" cy="3783036"/>
          </a:xfrm>
          <a:prstGeom prst="rect">
            <a:avLst/>
          </a:prstGeom>
          <a:solidFill>
            <a:schemeClr val="accent4">
              <a:lumMod val="40000"/>
              <a:lumOff val="60000"/>
            </a:schemeClr>
          </a:solidFill>
          <a:ln w="12700">
            <a:noFill/>
            <a:prstDash val="solid"/>
          </a:ln>
        </p:spPr>
        <p:txBody>
          <a:bodyPr/>
          <a:lstStyle/>
          <a:p>
            <a:endParaRPr lang="en-GB"/>
          </a:p>
        </p:txBody>
      </p:sp>
      <p:sp>
        <p:nvSpPr>
          <p:cNvPr id="18" name="Text 16"/>
          <p:cNvSpPr/>
          <p:nvPr/>
        </p:nvSpPr>
        <p:spPr>
          <a:xfrm>
            <a:off x="4663440" y="1051560"/>
            <a:ext cx="4206240" cy="411480"/>
          </a:xfrm>
          <a:prstGeom prst="rect">
            <a:avLst/>
          </a:prstGeom>
          <a:solidFill>
            <a:schemeClr val="accent4">
              <a:lumMod val="60000"/>
              <a:lumOff val="40000"/>
            </a:schemeClr>
          </a:solidFill>
          <a:ln/>
        </p:spPr>
        <p:txBody>
          <a:bodyPr wrap="square" lIns="0" tIns="0" rIns="0" bIns="0" rtlCol="0" anchor="ctr"/>
          <a:lstStyle/>
          <a:p>
            <a:pPr marL="0" indent="0" algn="ctr">
              <a:buNone/>
            </a:pPr>
            <a:r>
              <a:rPr lang="en-US" sz="1200" b="1" dirty="0">
                <a:solidFill>
                  <a:schemeClr val="tx2">
                    <a:lumMod val="75000"/>
                  </a:schemeClr>
                </a:solidFill>
                <a:latin typeface="Arial" pitchFamily="34" charset="0"/>
                <a:ea typeface="Arial" pitchFamily="34" charset="-122"/>
                <a:cs typeface="Arial" pitchFamily="34" charset="-120"/>
              </a:rPr>
              <a:t>Effective Communication in Care</a:t>
            </a:r>
            <a:endParaRPr lang="en-US" sz="1200" dirty="0">
              <a:solidFill>
                <a:schemeClr val="tx2">
                  <a:lumMod val="75000"/>
                </a:schemeClr>
              </a:solidFill>
            </a:endParaRPr>
          </a:p>
        </p:txBody>
      </p:sp>
      <p:sp>
        <p:nvSpPr>
          <p:cNvPr id="19" name="Text 17"/>
          <p:cNvSpPr/>
          <p:nvPr/>
        </p:nvSpPr>
        <p:spPr>
          <a:xfrm>
            <a:off x="4754880" y="1536192"/>
            <a:ext cx="3931920" cy="237744"/>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  Plain language:</a:t>
            </a:r>
            <a:endParaRPr lang="en-US" sz="1000" dirty="0">
              <a:solidFill>
                <a:schemeClr val="tx2">
                  <a:lumMod val="75000"/>
                </a:schemeClr>
              </a:solidFill>
            </a:endParaRPr>
          </a:p>
        </p:txBody>
      </p:sp>
      <p:sp>
        <p:nvSpPr>
          <p:cNvPr id="20" name="Text 18"/>
          <p:cNvSpPr/>
          <p:nvPr/>
        </p:nvSpPr>
        <p:spPr>
          <a:xfrm>
            <a:off x="4754880" y="1773936"/>
            <a:ext cx="3931920" cy="347472"/>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Ensuring that Mia can understand her treatment and any other technical terms associated with her diabetes is important to avoid confusion.</a:t>
            </a:r>
            <a:endParaRPr lang="en-US" sz="900" dirty="0">
              <a:solidFill>
                <a:schemeClr val="tx2">
                  <a:lumMod val="75000"/>
                </a:schemeClr>
              </a:solidFill>
            </a:endParaRPr>
          </a:p>
        </p:txBody>
      </p:sp>
      <p:sp>
        <p:nvSpPr>
          <p:cNvPr id="21" name="Text 19"/>
          <p:cNvSpPr/>
          <p:nvPr/>
        </p:nvSpPr>
        <p:spPr>
          <a:xfrm>
            <a:off x="4754880" y="2194560"/>
            <a:ext cx="3931920" cy="237744"/>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  Motivational interviewing:</a:t>
            </a:r>
            <a:endParaRPr lang="en-US" sz="1000" dirty="0">
              <a:solidFill>
                <a:schemeClr val="tx2">
                  <a:lumMod val="75000"/>
                </a:schemeClr>
              </a:solidFill>
            </a:endParaRPr>
          </a:p>
        </p:txBody>
      </p:sp>
      <p:sp>
        <p:nvSpPr>
          <p:cNvPr id="22" name="Text 20"/>
          <p:cNvSpPr/>
          <p:nvPr/>
        </p:nvSpPr>
        <p:spPr>
          <a:xfrm>
            <a:off x="4754880" y="2432304"/>
            <a:ext cx="3931920" cy="347472"/>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Make sure that Mia is 100 per cent on board with any treatment given rather than simply telling her what will happen.</a:t>
            </a:r>
            <a:endParaRPr lang="en-US" sz="900" dirty="0">
              <a:solidFill>
                <a:schemeClr val="tx2">
                  <a:lumMod val="75000"/>
                </a:schemeClr>
              </a:solidFill>
            </a:endParaRPr>
          </a:p>
        </p:txBody>
      </p:sp>
      <p:sp>
        <p:nvSpPr>
          <p:cNvPr id="23" name="Text 21"/>
          <p:cNvSpPr/>
          <p:nvPr/>
        </p:nvSpPr>
        <p:spPr>
          <a:xfrm>
            <a:off x="4754880" y="2852928"/>
            <a:ext cx="3931920" cy="237744"/>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  Shared decision-making:</a:t>
            </a:r>
            <a:endParaRPr lang="en-US" sz="1000" dirty="0">
              <a:solidFill>
                <a:schemeClr val="tx2">
                  <a:lumMod val="75000"/>
                </a:schemeClr>
              </a:solidFill>
            </a:endParaRPr>
          </a:p>
        </p:txBody>
      </p:sp>
      <p:sp>
        <p:nvSpPr>
          <p:cNvPr id="24" name="Text 22"/>
          <p:cNvSpPr/>
          <p:nvPr/>
        </p:nvSpPr>
        <p:spPr>
          <a:xfrm>
            <a:off x="4754880" y="3090672"/>
            <a:ext cx="3931920" cy="347472"/>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Mia is the priority, therefore all decisions should run by her before proceeding.</a:t>
            </a:r>
            <a:endParaRPr lang="en-US" sz="900" dirty="0">
              <a:solidFill>
                <a:schemeClr val="tx2">
                  <a:lumMod val="75000"/>
                </a:schemeClr>
              </a:solidFill>
            </a:endParaRPr>
          </a:p>
        </p:txBody>
      </p:sp>
      <p:sp>
        <p:nvSpPr>
          <p:cNvPr id="25" name="Text 23"/>
          <p:cNvSpPr/>
          <p:nvPr/>
        </p:nvSpPr>
        <p:spPr>
          <a:xfrm>
            <a:off x="4754880" y="3511296"/>
            <a:ext cx="3931920" cy="237744"/>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  Written materials:</a:t>
            </a:r>
            <a:endParaRPr lang="en-US" sz="1000" dirty="0">
              <a:solidFill>
                <a:schemeClr val="tx2">
                  <a:lumMod val="75000"/>
                </a:schemeClr>
              </a:solidFill>
            </a:endParaRPr>
          </a:p>
        </p:txBody>
      </p:sp>
      <p:sp>
        <p:nvSpPr>
          <p:cNvPr id="26" name="Text 24"/>
          <p:cNvSpPr/>
          <p:nvPr/>
        </p:nvSpPr>
        <p:spPr>
          <a:xfrm>
            <a:off x="4754880" y="3749040"/>
            <a:ext cx="3931920" cy="347472"/>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Make sure she is giving information leaflets and papers to take home that is backed by evidence and is free to access.</a:t>
            </a:r>
            <a:endParaRPr lang="en-US" sz="900" dirty="0">
              <a:solidFill>
                <a:schemeClr val="tx2">
                  <a:lumMod val="75000"/>
                </a:schemeClr>
              </a:solidFill>
            </a:endParaRPr>
          </a:p>
        </p:txBody>
      </p:sp>
      <p:sp>
        <p:nvSpPr>
          <p:cNvPr id="27" name="Text 25"/>
          <p:cNvSpPr/>
          <p:nvPr/>
        </p:nvSpPr>
        <p:spPr>
          <a:xfrm>
            <a:off x="4754880" y="4169664"/>
            <a:ext cx="3931920" cy="237744"/>
          </a:xfrm>
          <a:prstGeom prst="rect">
            <a:avLst/>
          </a:prstGeom>
          <a:noFill/>
          <a:ln/>
        </p:spPr>
        <p:txBody>
          <a:bodyPr wrap="square" rtlCol="0" anchor="ctr"/>
          <a:lstStyle/>
          <a:p>
            <a:pPr marL="0" indent="0">
              <a:buNone/>
            </a:pPr>
            <a:r>
              <a:rPr lang="en-US" sz="1000" b="1" dirty="0">
                <a:solidFill>
                  <a:schemeClr val="tx2">
                    <a:lumMod val="75000"/>
                  </a:schemeClr>
                </a:solidFill>
                <a:latin typeface="Arial" pitchFamily="34" charset="0"/>
                <a:ea typeface="Arial" pitchFamily="34" charset="-122"/>
                <a:cs typeface="Arial" pitchFamily="34" charset="-120"/>
              </a:rPr>
              <a:t>▸  Cultural sensitivity:</a:t>
            </a:r>
            <a:endParaRPr lang="en-US" sz="1000" dirty="0">
              <a:solidFill>
                <a:schemeClr val="tx2">
                  <a:lumMod val="75000"/>
                </a:schemeClr>
              </a:solidFill>
            </a:endParaRPr>
          </a:p>
        </p:txBody>
      </p:sp>
      <p:sp>
        <p:nvSpPr>
          <p:cNvPr id="28" name="Text 26"/>
          <p:cNvSpPr/>
          <p:nvPr/>
        </p:nvSpPr>
        <p:spPr>
          <a:xfrm>
            <a:off x="4754880" y="4407408"/>
            <a:ext cx="3931920" cy="347472"/>
          </a:xfrm>
          <a:prstGeom prst="rect">
            <a:avLst/>
          </a:prstGeom>
          <a:noFill/>
          <a:ln/>
        </p:spPr>
        <p:txBody>
          <a:bodyPr wrap="square" rtlCol="0" anchor="ctr"/>
          <a:lstStyle/>
          <a:p>
            <a:pPr marL="0" indent="0">
              <a:buNone/>
            </a:pPr>
            <a:r>
              <a:rPr lang="en-US" sz="900" dirty="0">
                <a:solidFill>
                  <a:schemeClr val="tx2">
                    <a:lumMod val="75000"/>
                  </a:schemeClr>
                </a:solidFill>
                <a:latin typeface="Arial" pitchFamily="34" charset="0"/>
                <a:ea typeface="Arial" pitchFamily="34" charset="-122"/>
                <a:cs typeface="Arial" pitchFamily="34" charset="-120"/>
              </a:rPr>
              <a:t>Be aware of the cultural differences that may be present with how Mia navigates healthcare and any treatment and medicine.</a:t>
            </a:r>
            <a:endParaRPr lang="en-US" sz="900" dirty="0">
              <a:solidFill>
                <a:schemeClr val="tx2">
                  <a:lumMod val="75000"/>
                </a:schemeClr>
              </a:solidFill>
            </a:endParaRPr>
          </a:p>
        </p:txBody>
      </p:sp>
      <p:pic>
        <p:nvPicPr>
          <p:cNvPr id="29" name="Sophia Hinds">
            <a:hlinkClick r:id="" action="ppaction://media"/>
            <a:extLst>
              <a:ext uri="{FF2B5EF4-FFF2-40B4-BE49-F238E27FC236}">
                <a16:creationId xmlns:a16="http://schemas.microsoft.com/office/drawing/2014/main" id="{BFA8025C-D095-A8F1-F6FC-945E307D8BD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6426"/>
    </mc:Choice>
    <mc:Fallback xmlns="">
      <p:transition spd="slow" advTm="1564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6426"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endParaRPr lang="en-GB"/>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Conclusion &amp; Summary</a:t>
            </a:r>
            <a:endParaRPr lang="en-US" sz="2400" dirty="0"/>
          </a:p>
        </p:txBody>
      </p:sp>
      <p:sp>
        <p:nvSpPr>
          <p:cNvPr id="5" name="Shape 3"/>
          <p:cNvSpPr/>
          <p:nvPr/>
        </p:nvSpPr>
        <p:spPr>
          <a:xfrm>
            <a:off x="274320" y="1051560"/>
            <a:ext cx="8595360" cy="822960"/>
          </a:xfrm>
          <a:prstGeom prst="rect">
            <a:avLst/>
          </a:prstGeom>
          <a:solidFill>
            <a:schemeClr val="tx2">
              <a:lumMod val="40000"/>
              <a:lumOff val="60000"/>
            </a:schemeClr>
          </a:solidFill>
          <a:ln w="12700">
            <a:noFill/>
            <a:prstDash val="solid"/>
          </a:ln>
        </p:spPr>
        <p:txBody>
          <a:bodyPr/>
          <a:lstStyle/>
          <a:p>
            <a:endParaRPr lang="en-GB"/>
          </a:p>
        </p:txBody>
      </p:sp>
      <p:sp>
        <p:nvSpPr>
          <p:cNvPr id="6" name="Text 4"/>
          <p:cNvSpPr/>
          <p:nvPr/>
        </p:nvSpPr>
        <p:spPr>
          <a:xfrm>
            <a:off x="365760" y="1097280"/>
            <a:ext cx="8412480" cy="731520"/>
          </a:xfrm>
          <a:prstGeom prst="rect">
            <a:avLst/>
          </a:prstGeom>
          <a:noFill/>
          <a:ln/>
        </p:spPr>
        <p:txBody>
          <a:bodyPr wrap="square" rtlCol="0" anchor="ctr"/>
          <a:lstStyle/>
          <a:p>
            <a:pPr marL="0" indent="0">
              <a:buNone/>
            </a:pPr>
            <a:r>
              <a:rPr lang="en-US" sz="1100" dirty="0">
                <a:solidFill>
                  <a:schemeClr val="tx2">
                    <a:lumMod val="75000"/>
                  </a:schemeClr>
                </a:solidFill>
                <a:latin typeface="Arial" pitchFamily="34" charset="0"/>
                <a:ea typeface="Arial" pitchFamily="34" charset="-122"/>
                <a:cs typeface="Arial" pitchFamily="34" charset="-120"/>
              </a:rPr>
              <a:t>Mia situation seems complex and overwhelming, but it is very manageable. With the right mix of lifestyle change, medication, monitoring, and support, a significant improvement to her health can be made and she will be doing much better.</a:t>
            </a:r>
            <a:endParaRPr lang="en-US" sz="1100" dirty="0">
              <a:solidFill>
                <a:schemeClr val="tx2">
                  <a:lumMod val="75000"/>
                </a:schemeClr>
              </a:solidFill>
            </a:endParaRPr>
          </a:p>
        </p:txBody>
      </p:sp>
      <p:sp>
        <p:nvSpPr>
          <p:cNvPr id="7" name="Shape 5"/>
          <p:cNvSpPr/>
          <p:nvPr/>
        </p:nvSpPr>
        <p:spPr>
          <a:xfrm>
            <a:off x="274320" y="1993392"/>
            <a:ext cx="2560320" cy="329184"/>
          </a:xfrm>
          <a:prstGeom prst="rect">
            <a:avLst/>
          </a:prstGeom>
          <a:solidFill>
            <a:schemeClr val="tx2">
              <a:lumMod val="75000"/>
            </a:schemeClr>
          </a:solidFill>
          <a:ln/>
        </p:spPr>
        <p:txBody>
          <a:bodyPr/>
          <a:lstStyle/>
          <a:p>
            <a:endParaRPr lang="en-GB"/>
          </a:p>
        </p:txBody>
      </p:sp>
      <p:sp>
        <p:nvSpPr>
          <p:cNvPr id="8" name="Text 6"/>
          <p:cNvSpPr/>
          <p:nvPr/>
        </p:nvSpPr>
        <p:spPr>
          <a:xfrm>
            <a:off x="320040" y="199339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Body system affected</a:t>
            </a:r>
            <a:endParaRPr lang="en-US" sz="950" dirty="0"/>
          </a:p>
        </p:txBody>
      </p:sp>
      <p:sp>
        <p:nvSpPr>
          <p:cNvPr id="9" name="Shape 7"/>
          <p:cNvSpPr/>
          <p:nvPr/>
        </p:nvSpPr>
        <p:spPr>
          <a:xfrm>
            <a:off x="2834640" y="199339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10" name="Text 8"/>
          <p:cNvSpPr/>
          <p:nvPr/>
        </p:nvSpPr>
        <p:spPr>
          <a:xfrm>
            <a:off x="2907792" y="199339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Endocrine system — insulin and glucose regulation via the pancreas and beta cells</a:t>
            </a:r>
            <a:endParaRPr lang="en-US" sz="950" dirty="0"/>
          </a:p>
        </p:txBody>
      </p:sp>
      <p:sp>
        <p:nvSpPr>
          <p:cNvPr id="11" name="Shape 9"/>
          <p:cNvSpPr/>
          <p:nvPr/>
        </p:nvSpPr>
        <p:spPr>
          <a:xfrm>
            <a:off x="274320" y="2359152"/>
            <a:ext cx="2560320" cy="329184"/>
          </a:xfrm>
          <a:prstGeom prst="rect">
            <a:avLst/>
          </a:prstGeom>
          <a:solidFill>
            <a:schemeClr val="tx2">
              <a:lumMod val="75000"/>
            </a:schemeClr>
          </a:solidFill>
          <a:ln/>
        </p:spPr>
        <p:txBody>
          <a:bodyPr/>
          <a:lstStyle/>
          <a:p>
            <a:endParaRPr lang="en-GB"/>
          </a:p>
        </p:txBody>
      </p:sp>
      <p:sp>
        <p:nvSpPr>
          <p:cNvPr id="12" name="Text 10"/>
          <p:cNvSpPr/>
          <p:nvPr/>
        </p:nvSpPr>
        <p:spPr>
          <a:xfrm>
            <a:off x="320040" y="235915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Pathophysiology</a:t>
            </a:r>
            <a:endParaRPr lang="en-US" sz="950" dirty="0"/>
          </a:p>
        </p:txBody>
      </p:sp>
      <p:sp>
        <p:nvSpPr>
          <p:cNvPr id="13" name="Shape 11"/>
          <p:cNvSpPr/>
          <p:nvPr/>
        </p:nvSpPr>
        <p:spPr>
          <a:xfrm>
            <a:off x="2834640" y="235915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14" name="Text 12"/>
          <p:cNvSpPr/>
          <p:nvPr/>
        </p:nvSpPr>
        <p:spPr>
          <a:xfrm>
            <a:off x="2907792" y="235915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Insulin resistance → failure of beta cells→ chronic hyperglycaemia → organ damage</a:t>
            </a:r>
            <a:endParaRPr lang="en-US" sz="950" dirty="0"/>
          </a:p>
        </p:txBody>
      </p:sp>
      <p:sp>
        <p:nvSpPr>
          <p:cNvPr id="15" name="Shape 13"/>
          <p:cNvSpPr/>
          <p:nvPr/>
        </p:nvSpPr>
        <p:spPr>
          <a:xfrm>
            <a:off x="274320" y="2724912"/>
            <a:ext cx="2560320" cy="329184"/>
          </a:xfrm>
          <a:prstGeom prst="rect">
            <a:avLst/>
          </a:prstGeom>
          <a:solidFill>
            <a:schemeClr val="tx2">
              <a:lumMod val="75000"/>
            </a:schemeClr>
          </a:solidFill>
          <a:ln/>
        </p:spPr>
        <p:txBody>
          <a:bodyPr/>
          <a:lstStyle/>
          <a:p>
            <a:endParaRPr lang="en-GB"/>
          </a:p>
        </p:txBody>
      </p:sp>
      <p:sp>
        <p:nvSpPr>
          <p:cNvPr id="16" name="Text 14"/>
          <p:cNvSpPr/>
          <p:nvPr/>
        </p:nvSpPr>
        <p:spPr>
          <a:xfrm>
            <a:off x="320040" y="272491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Diagnosis confirmed by</a:t>
            </a:r>
            <a:endParaRPr lang="en-US" sz="950" dirty="0"/>
          </a:p>
        </p:txBody>
      </p:sp>
      <p:sp>
        <p:nvSpPr>
          <p:cNvPr id="17" name="Shape 15"/>
          <p:cNvSpPr/>
          <p:nvPr/>
        </p:nvSpPr>
        <p:spPr>
          <a:xfrm>
            <a:off x="2834640" y="272491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18" name="Text 16"/>
          <p:cNvSpPr/>
          <p:nvPr/>
        </p:nvSpPr>
        <p:spPr>
          <a:xfrm>
            <a:off x="2907792" y="272491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HbA1c of 48 mmol/mol or above (Mia's: 62 mmol/mol)</a:t>
            </a:r>
            <a:endParaRPr lang="en-US" sz="950" dirty="0"/>
          </a:p>
        </p:txBody>
      </p:sp>
      <p:sp>
        <p:nvSpPr>
          <p:cNvPr id="19" name="Shape 17"/>
          <p:cNvSpPr/>
          <p:nvPr/>
        </p:nvSpPr>
        <p:spPr>
          <a:xfrm>
            <a:off x="274320" y="3090672"/>
            <a:ext cx="2560320" cy="329184"/>
          </a:xfrm>
          <a:prstGeom prst="rect">
            <a:avLst/>
          </a:prstGeom>
          <a:solidFill>
            <a:schemeClr val="tx2">
              <a:lumMod val="75000"/>
            </a:schemeClr>
          </a:solidFill>
          <a:ln/>
        </p:spPr>
        <p:txBody>
          <a:bodyPr/>
          <a:lstStyle/>
          <a:p>
            <a:endParaRPr lang="en-GB"/>
          </a:p>
        </p:txBody>
      </p:sp>
      <p:sp>
        <p:nvSpPr>
          <p:cNvPr id="20" name="Text 18"/>
          <p:cNvSpPr/>
          <p:nvPr/>
        </p:nvSpPr>
        <p:spPr>
          <a:xfrm>
            <a:off x="320040" y="309067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Key medication</a:t>
            </a:r>
            <a:endParaRPr lang="en-US" sz="950" dirty="0"/>
          </a:p>
        </p:txBody>
      </p:sp>
      <p:sp>
        <p:nvSpPr>
          <p:cNvPr id="21" name="Shape 19"/>
          <p:cNvSpPr/>
          <p:nvPr/>
        </p:nvSpPr>
        <p:spPr>
          <a:xfrm>
            <a:off x="2834640" y="309067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22" name="Text 20"/>
          <p:cNvSpPr/>
          <p:nvPr/>
        </p:nvSpPr>
        <p:spPr>
          <a:xfrm>
            <a:off x="2907792" y="309067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Metformin paired with SGLT2 inhibitor </a:t>
            </a:r>
            <a:endParaRPr lang="en-US" sz="950" dirty="0"/>
          </a:p>
        </p:txBody>
      </p:sp>
      <p:sp>
        <p:nvSpPr>
          <p:cNvPr id="23" name="Shape 21"/>
          <p:cNvSpPr/>
          <p:nvPr/>
        </p:nvSpPr>
        <p:spPr>
          <a:xfrm>
            <a:off x="274320" y="3456432"/>
            <a:ext cx="2560320" cy="329184"/>
          </a:xfrm>
          <a:prstGeom prst="rect">
            <a:avLst/>
          </a:prstGeom>
          <a:solidFill>
            <a:schemeClr val="tx2">
              <a:lumMod val="75000"/>
            </a:schemeClr>
          </a:solidFill>
          <a:ln/>
        </p:spPr>
        <p:txBody>
          <a:bodyPr/>
          <a:lstStyle/>
          <a:p>
            <a:endParaRPr lang="en-GB"/>
          </a:p>
        </p:txBody>
      </p:sp>
      <p:sp>
        <p:nvSpPr>
          <p:cNvPr id="24" name="Text 22"/>
          <p:cNvSpPr/>
          <p:nvPr/>
        </p:nvSpPr>
        <p:spPr>
          <a:xfrm>
            <a:off x="320040" y="345643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Lifestyle priorities</a:t>
            </a:r>
            <a:endParaRPr lang="en-US" sz="950" dirty="0"/>
          </a:p>
        </p:txBody>
      </p:sp>
      <p:sp>
        <p:nvSpPr>
          <p:cNvPr id="25" name="Shape 23"/>
          <p:cNvSpPr/>
          <p:nvPr/>
        </p:nvSpPr>
        <p:spPr>
          <a:xfrm>
            <a:off x="2834640" y="345643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26" name="Text 24"/>
          <p:cNvSpPr/>
          <p:nvPr/>
        </p:nvSpPr>
        <p:spPr>
          <a:xfrm>
            <a:off x="2907792" y="345643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Fiber rich diet, aerobic exercises, weight loss, quit smoking, adequate amounts sleep &amp; stress management</a:t>
            </a:r>
            <a:endParaRPr lang="en-US" sz="950" dirty="0"/>
          </a:p>
        </p:txBody>
      </p:sp>
      <p:sp>
        <p:nvSpPr>
          <p:cNvPr id="27" name="Shape 25"/>
          <p:cNvSpPr/>
          <p:nvPr/>
        </p:nvSpPr>
        <p:spPr>
          <a:xfrm>
            <a:off x="274320" y="3822192"/>
            <a:ext cx="2560320" cy="329184"/>
          </a:xfrm>
          <a:prstGeom prst="rect">
            <a:avLst/>
          </a:prstGeom>
          <a:solidFill>
            <a:schemeClr val="tx2">
              <a:lumMod val="75000"/>
            </a:schemeClr>
          </a:solidFill>
          <a:ln/>
        </p:spPr>
        <p:txBody>
          <a:bodyPr/>
          <a:lstStyle/>
          <a:p>
            <a:endParaRPr lang="en-GB"/>
          </a:p>
        </p:txBody>
      </p:sp>
      <p:sp>
        <p:nvSpPr>
          <p:cNvPr id="28" name="Text 26"/>
          <p:cNvSpPr/>
          <p:nvPr/>
        </p:nvSpPr>
        <p:spPr>
          <a:xfrm>
            <a:off x="320040" y="382219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Monitoring</a:t>
            </a:r>
            <a:endParaRPr lang="en-US" sz="950" dirty="0"/>
          </a:p>
        </p:txBody>
      </p:sp>
      <p:sp>
        <p:nvSpPr>
          <p:cNvPr id="29" name="Shape 27"/>
          <p:cNvSpPr/>
          <p:nvPr/>
        </p:nvSpPr>
        <p:spPr>
          <a:xfrm>
            <a:off x="2834640" y="382219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30" name="Text 28"/>
          <p:cNvSpPr/>
          <p:nvPr/>
        </p:nvSpPr>
        <p:spPr>
          <a:xfrm>
            <a:off x="2907792" y="382219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HbA1c, blood pressure, kidney function, eyes, feet — all done annually or more frequently</a:t>
            </a:r>
            <a:endParaRPr lang="en-US" sz="950" dirty="0"/>
          </a:p>
        </p:txBody>
      </p:sp>
      <p:sp>
        <p:nvSpPr>
          <p:cNvPr id="31" name="Shape 29"/>
          <p:cNvSpPr/>
          <p:nvPr/>
        </p:nvSpPr>
        <p:spPr>
          <a:xfrm>
            <a:off x="274320" y="4187952"/>
            <a:ext cx="2560320" cy="329184"/>
          </a:xfrm>
          <a:prstGeom prst="rect">
            <a:avLst/>
          </a:prstGeom>
          <a:solidFill>
            <a:schemeClr val="tx2">
              <a:lumMod val="75000"/>
            </a:schemeClr>
          </a:solidFill>
          <a:ln/>
        </p:spPr>
        <p:txBody>
          <a:bodyPr/>
          <a:lstStyle/>
          <a:p>
            <a:endParaRPr lang="en-GB"/>
          </a:p>
        </p:txBody>
      </p:sp>
      <p:sp>
        <p:nvSpPr>
          <p:cNvPr id="32" name="Text 30"/>
          <p:cNvSpPr/>
          <p:nvPr/>
        </p:nvSpPr>
        <p:spPr>
          <a:xfrm>
            <a:off x="320040" y="418795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Structured education</a:t>
            </a:r>
            <a:endParaRPr lang="en-US" sz="950" dirty="0"/>
          </a:p>
        </p:txBody>
      </p:sp>
      <p:sp>
        <p:nvSpPr>
          <p:cNvPr id="33" name="Shape 31"/>
          <p:cNvSpPr/>
          <p:nvPr/>
        </p:nvSpPr>
        <p:spPr>
          <a:xfrm>
            <a:off x="2834640" y="418795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34" name="Text 32"/>
          <p:cNvSpPr/>
          <p:nvPr/>
        </p:nvSpPr>
        <p:spPr>
          <a:xfrm>
            <a:off x="2907792" y="418795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DESMOND program referral, Diabetes UK online communities, and NHS psychological therapy </a:t>
            </a:r>
            <a:endParaRPr lang="en-US" sz="950" dirty="0"/>
          </a:p>
        </p:txBody>
      </p:sp>
      <p:sp>
        <p:nvSpPr>
          <p:cNvPr id="35" name="Shape 33"/>
          <p:cNvSpPr/>
          <p:nvPr/>
        </p:nvSpPr>
        <p:spPr>
          <a:xfrm>
            <a:off x="274320" y="4553712"/>
            <a:ext cx="2560320" cy="329184"/>
          </a:xfrm>
          <a:prstGeom prst="rect">
            <a:avLst/>
          </a:prstGeom>
          <a:solidFill>
            <a:schemeClr val="tx2">
              <a:lumMod val="75000"/>
            </a:schemeClr>
          </a:solidFill>
          <a:ln/>
        </p:spPr>
        <p:txBody>
          <a:bodyPr/>
          <a:lstStyle/>
          <a:p>
            <a:endParaRPr lang="en-GB"/>
          </a:p>
        </p:txBody>
      </p:sp>
      <p:sp>
        <p:nvSpPr>
          <p:cNvPr id="36" name="Text 34"/>
          <p:cNvSpPr/>
          <p:nvPr/>
        </p:nvSpPr>
        <p:spPr>
          <a:xfrm>
            <a:off x="320040" y="4553712"/>
            <a:ext cx="2468880" cy="329184"/>
          </a:xfrm>
          <a:prstGeom prst="rect">
            <a:avLst/>
          </a:prstGeom>
          <a:noFill/>
          <a:ln/>
        </p:spPr>
        <p:txBody>
          <a:bodyPr wrap="square" lIns="0" tIns="0" rIns="0" bIns="0" rtlCol="0" anchor="ctr"/>
          <a:lstStyle/>
          <a:p>
            <a:pPr marL="0" indent="0">
              <a:buNone/>
            </a:pPr>
            <a:r>
              <a:rPr lang="en-US" sz="950" b="1" dirty="0">
                <a:solidFill>
                  <a:srgbClr val="FFFFFF"/>
                </a:solidFill>
                <a:latin typeface="Arial" pitchFamily="34" charset="0"/>
                <a:ea typeface="Arial" pitchFamily="34" charset="-122"/>
                <a:cs typeface="Arial" pitchFamily="34" charset="-120"/>
              </a:rPr>
              <a:t>Ethical framework</a:t>
            </a:r>
            <a:endParaRPr lang="en-US" sz="950" dirty="0"/>
          </a:p>
        </p:txBody>
      </p:sp>
      <p:sp>
        <p:nvSpPr>
          <p:cNvPr id="37" name="Shape 35"/>
          <p:cNvSpPr/>
          <p:nvPr/>
        </p:nvSpPr>
        <p:spPr>
          <a:xfrm>
            <a:off x="2834640" y="4553712"/>
            <a:ext cx="6035040" cy="329184"/>
          </a:xfrm>
          <a:prstGeom prst="rect">
            <a:avLst/>
          </a:prstGeom>
          <a:solidFill>
            <a:schemeClr val="tx2">
              <a:lumMod val="20000"/>
              <a:lumOff val="80000"/>
            </a:schemeClr>
          </a:solidFill>
          <a:ln w="6350">
            <a:solidFill>
              <a:srgbClr val="CCCCCC"/>
            </a:solidFill>
            <a:prstDash val="solid"/>
          </a:ln>
        </p:spPr>
        <p:txBody>
          <a:bodyPr/>
          <a:lstStyle/>
          <a:p>
            <a:endParaRPr lang="en-GB"/>
          </a:p>
        </p:txBody>
      </p:sp>
      <p:sp>
        <p:nvSpPr>
          <p:cNvPr id="38" name="Text 36"/>
          <p:cNvSpPr/>
          <p:nvPr/>
        </p:nvSpPr>
        <p:spPr>
          <a:xfrm>
            <a:off x="2907792" y="4553712"/>
            <a:ext cx="5888736" cy="329184"/>
          </a:xfrm>
          <a:prstGeom prst="rect">
            <a:avLst/>
          </a:prstGeom>
          <a:noFill/>
          <a:ln/>
        </p:spPr>
        <p:txBody>
          <a:bodyPr wrap="square" lIns="0" tIns="0" rIns="0" bIns="0" rtlCol="0" anchor="ctr"/>
          <a:lstStyle/>
          <a:p>
            <a:pPr marL="0" indent="0">
              <a:buNone/>
            </a:pPr>
            <a:r>
              <a:rPr lang="en-US" sz="950" dirty="0">
                <a:solidFill>
                  <a:srgbClr val="1A3C40"/>
                </a:solidFill>
                <a:latin typeface="Arial" pitchFamily="34" charset="0"/>
                <a:ea typeface="Arial" pitchFamily="34" charset="-122"/>
                <a:cs typeface="Arial" pitchFamily="34" charset="-120"/>
              </a:rPr>
              <a:t>Autonomy, beneficence, non-maleficence, justice — person-centred approach throughout</a:t>
            </a:r>
            <a:endParaRPr lang="en-US" sz="950" dirty="0"/>
          </a:p>
        </p:txBody>
      </p:sp>
      <p:pic>
        <p:nvPicPr>
          <p:cNvPr id="39" name="Sophia Hinds">
            <a:hlinkClick r:id="" action="ppaction://media"/>
            <a:extLst>
              <a:ext uri="{FF2B5EF4-FFF2-40B4-BE49-F238E27FC236}">
                <a16:creationId xmlns:a16="http://schemas.microsoft.com/office/drawing/2014/main" id="{EB71F1AD-8124-DB96-F1AD-0580F00264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232727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188"/>
    </mc:Choice>
    <mc:Fallback xmlns="">
      <p:transition spd="slow" advTm="139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9188"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a:spLocks noGrp="1" noRot="1" noMove="1" noResize="1" noEditPoints="1" noAdjustHandles="1" noChangeArrowheads="1" noChangeShapeType="1"/>
          </p:cNvSpPr>
          <p:nvPr/>
        </p:nvSpPr>
        <p:spPr>
          <a:xfrm>
            <a:off x="0" y="0"/>
            <a:ext cx="9144000" cy="5143500"/>
          </a:xfrm>
          <a:prstGeom prst="rect">
            <a:avLst/>
          </a:prstGeom>
          <a:solidFill>
            <a:schemeClr val="tx2">
              <a:lumMod val="60000"/>
              <a:lumOff val="40000"/>
            </a:schemeClr>
          </a:solidFill>
          <a:ln/>
        </p:spPr>
        <p:txBody>
          <a:bodyPr/>
          <a:lstStyle/>
          <a:p>
            <a:endParaRPr lang="en-GB" dirty="0"/>
          </a:p>
        </p:txBody>
      </p:sp>
      <p:sp>
        <p:nvSpPr>
          <p:cNvPr id="3" name="Shape 1"/>
          <p:cNvSpPr/>
          <p:nvPr/>
        </p:nvSpPr>
        <p:spPr>
          <a:xfrm>
            <a:off x="0" y="0"/>
            <a:ext cx="9144000" cy="914400"/>
          </a:xfrm>
          <a:prstGeom prst="rect">
            <a:avLst/>
          </a:prstGeom>
          <a:solidFill>
            <a:schemeClr val="tx2">
              <a:lumMod val="50000"/>
            </a:schemeClr>
          </a:solidFill>
          <a:ln/>
        </p:spPr>
        <p:txBody>
          <a:bodyPr/>
          <a:lstStyle/>
          <a:p>
            <a:endParaRPr lang="en-GB"/>
          </a:p>
        </p:txBody>
      </p:sp>
      <p:sp>
        <p:nvSpPr>
          <p:cNvPr id="4" name="Text 2"/>
          <p:cNvSpPr/>
          <p:nvPr/>
        </p:nvSpPr>
        <p:spPr>
          <a:xfrm>
            <a:off x="320040" y="91440"/>
            <a:ext cx="8503920" cy="731520"/>
          </a:xfrm>
          <a:prstGeom prst="rect">
            <a:avLst/>
          </a:prstGeom>
          <a:noFill/>
          <a:ln/>
        </p:spPr>
        <p:txBody>
          <a:bodyPr wrap="square" lIns="0" tIns="0" rIns="0" bIns="0" rtlCol="0" anchor="ctr"/>
          <a:lstStyle/>
          <a:p>
            <a:pPr marL="0" indent="0" algn="l">
              <a:buNone/>
            </a:pPr>
            <a:r>
              <a:rPr lang="en-US" sz="2400" b="1" dirty="0">
                <a:solidFill>
                  <a:srgbClr val="FFFFFF"/>
                </a:solidFill>
                <a:latin typeface="Arial" pitchFamily="34" charset="0"/>
                <a:ea typeface="Arial" pitchFamily="34" charset="-122"/>
                <a:cs typeface="Arial" pitchFamily="34" charset="-120"/>
              </a:rPr>
              <a:t>Reference List</a:t>
            </a:r>
            <a:endParaRPr lang="en-US" sz="2400" dirty="0"/>
          </a:p>
        </p:txBody>
      </p:sp>
      <p:sp>
        <p:nvSpPr>
          <p:cNvPr id="5" name="Shape 3"/>
          <p:cNvSpPr>
            <a:spLocks noGrp="1" noRot="1" noMove="1" noResize="1" noEditPoints="1" noAdjustHandles="1" noChangeArrowheads="1" noChangeShapeType="1"/>
          </p:cNvSpPr>
          <p:nvPr/>
        </p:nvSpPr>
        <p:spPr>
          <a:xfrm>
            <a:off x="274320" y="1005840"/>
            <a:ext cx="8595360" cy="3931920"/>
          </a:xfrm>
          <a:prstGeom prst="rect">
            <a:avLst/>
          </a:prstGeom>
          <a:solidFill>
            <a:schemeClr val="tx2">
              <a:lumMod val="40000"/>
              <a:lumOff val="60000"/>
            </a:schemeClr>
          </a:solidFill>
          <a:ln w="12700">
            <a:noFill/>
            <a:prstDash val="solid"/>
          </a:ln>
        </p:spPr>
        <p:txBody>
          <a:bodyPr/>
          <a:lstStyle/>
          <a:p>
            <a:endParaRPr lang="en-GB" dirty="0"/>
          </a:p>
        </p:txBody>
      </p:sp>
      <p:sp>
        <p:nvSpPr>
          <p:cNvPr id="6" name="Text 4"/>
          <p:cNvSpPr/>
          <p:nvPr/>
        </p:nvSpPr>
        <p:spPr>
          <a:xfrm>
            <a:off x="320039" y="1078991"/>
            <a:ext cx="8462890" cy="3741537"/>
          </a:xfrm>
          <a:prstGeom prst="rect">
            <a:avLst/>
          </a:prstGeom>
          <a:noFill/>
          <a:ln/>
        </p:spPr>
        <p:txBody>
          <a:bodyPr wrap="square"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550" dirty="0">
                <a:latin typeface="Arial" panose="020B0604020202020204" pitchFamily="34" charset="0"/>
                <a:cs typeface="Arial" panose="020B0604020202020204" pitchFamily="34" charset="0"/>
              </a:rPr>
              <a:t>CDC (2024). </a:t>
            </a:r>
            <a:r>
              <a:rPr lang="en-GB" sz="550" i="1" dirty="0">
                <a:latin typeface="Arial" panose="020B0604020202020204" pitchFamily="34" charset="0"/>
                <a:cs typeface="Arial" panose="020B0604020202020204" pitchFamily="34" charset="0"/>
              </a:rPr>
              <a:t>Testing for diabetes</a:t>
            </a:r>
            <a:r>
              <a:rPr lang="en-GB" sz="550" dirty="0">
                <a:latin typeface="Arial" panose="020B0604020202020204" pitchFamily="34" charset="0"/>
                <a:cs typeface="Arial" panose="020B0604020202020204" pitchFamily="34" charset="0"/>
              </a:rPr>
              <a:t>. Diabetes. Available at: https://www.cdc.gov/diabetes/diabetes-testing/index.html [Accessed 19 Jul. 2026]. </a:t>
            </a:r>
            <a:r>
              <a:rPr kumimoji="0" lang="en-GB" sz="550" b="1" i="0" u="none" strike="noStrike" kern="1200" cap="none" spc="0" normalizeH="0" baseline="0" noProof="0" dirty="0">
                <a:ln>
                  <a:noFill/>
                </a:ln>
                <a:solidFill>
                  <a:srgbClr val="44546A">
                    <a:lumMod val="50000"/>
                  </a:srgbClr>
                </a:solidFill>
                <a:effectLst/>
                <a:uLnTx/>
                <a:uFillTx/>
                <a:latin typeface="Arial" panose="020B0604020202020204" pitchFamily="34" charset="0"/>
                <a:ea typeface="Times New Roman" panose="02020603050405020304" pitchFamily="18" charset="0"/>
                <a:cs typeface="+mn-cs"/>
              </a:rPr>
              <a:t>SLIDE 6</a:t>
            </a:r>
            <a:endParaRPr kumimoji="0" lang="en-GB" sz="55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Times New Roman" panose="02020603050405020304" pitchFamily="18" charset="0"/>
              <a:cs typeface="+mn-cs"/>
            </a:endParaRPr>
          </a:p>
          <a:p>
            <a:endParaRPr lang="en-GB" sz="55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550" dirty="0">
                <a:latin typeface="Arial" panose="020B0604020202020204" pitchFamily="34" charset="0"/>
                <a:cs typeface="Arial" panose="020B0604020202020204" pitchFamily="34" charset="0"/>
              </a:rPr>
              <a:t>Cleveland Clinic (2023). </a:t>
            </a:r>
            <a:r>
              <a:rPr lang="en-GB" sz="550" i="1" dirty="0">
                <a:latin typeface="Arial" panose="020B0604020202020204" pitchFamily="34" charset="0"/>
                <a:cs typeface="Arial" panose="020B0604020202020204" pitchFamily="34" charset="0"/>
              </a:rPr>
              <a:t>Blood sugar monitoring: Why, how &amp; when to check</a:t>
            </a:r>
            <a:r>
              <a:rPr lang="en-GB" sz="550" dirty="0">
                <a:latin typeface="Arial" panose="020B0604020202020204" pitchFamily="34" charset="0"/>
                <a:cs typeface="Arial" panose="020B0604020202020204" pitchFamily="34" charset="0"/>
              </a:rPr>
              <a:t>.  Cleveland clinic. Available at: https://my.clevelandclinic.org/health/treatments/17956-blood-sugar-monitoring [Accessed 17 Jul. 2026]. </a:t>
            </a:r>
            <a:r>
              <a:rPr kumimoji="0" lang="en-GB" sz="550" b="1" i="0" u="none" strike="noStrike" kern="1200" cap="none" spc="0" normalizeH="0" baseline="0" noProof="0" dirty="0">
                <a:ln>
                  <a:noFill/>
                </a:ln>
                <a:solidFill>
                  <a:srgbClr val="44546A">
                    <a:lumMod val="50000"/>
                  </a:srgbClr>
                </a:solidFill>
                <a:effectLst/>
                <a:uLnTx/>
                <a:uFillTx/>
                <a:latin typeface="Arial" panose="020B0604020202020204" pitchFamily="34" charset="0"/>
                <a:ea typeface="Times New Roman" panose="02020603050405020304" pitchFamily="18" charset="0"/>
                <a:cs typeface="+mn-cs"/>
              </a:rPr>
              <a:t>SLIDE 5</a:t>
            </a:r>
            <a:endParaRPr kumimoji="0" lang="en-GB" sz="55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Times New Roman" panose="02020603050405020304" pitchFamily="18" charset="0"/>
              <a:cs typeface="+mn-cs"/>
            </a:endParaRPr>
          </a:p>
          <a:p>
            <a:endParaRPr lang="en-GB" sz="55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550" dirty="0">
                <a:latin typeface="Arial" panose="020B0604020202020204" pitchFamily="34" charset="0"/>
                <a:cs typeface="Arial" panose="020B0604020202020204" pitchFamily="34" charset="0"/>
              </a:rPr>
              <a:t>Cleveland Clinic (2024). </a:t>
            </a:r>
            <a:r>
              <a:rPr lang="en-GB" sz="550" i="1" dirty="0">
                <a:latin typeface="Arial" panose="020B0604020202020204" pitchFamily="34" charset="0"/>
                <a:cs typeface="Arial" panose="020B0604020202020204" pitchFamily="34" charset="0"/>
              </a:rPr>
              <a:t>Glycosuria: What it means &amp; when you need treatment</a:t>
            </a:r>
            <a:r>
              <a:rPr lang="en-GB" sz="550" dirty="0">
                <a:latin typeface="Arial" panose="020B0604020202020204" pitchFamily="34" charset="0"/>
                <a:cs typeface="Arial" panose="020B0604020202020204" pitchFamily="34" charset="0"/>
              </a:rPr>
              <a:t>.  Cleveland clinic. Available at: https://my.clevelandclinic.org/health/diseases/glycosuria [Accessed 17 Jul. 2026]. </a:t>
            </a:r>
            <a:r>
              <a:rPr kumimoji="0" lang="en-GB" sz="550" b="1" i="0" u="none" strike="noStrike" kern="1200" cap="none" spc="0" normalizeH="0" baseline="0" noProof="0" dirty="0">
                <a:ln>
                  <a:noFill/>
                </a:ln>
                <a:solidFill>
                  <a:srgbClr val="44546A">
                    <a:lumMod val="50000"/>
                  </a:srgbClr>
                </a:solidFill>
                <a:effectLst/>
                <a:uLnTx/>
                <a:uFillTx/>
                <a:latin typeface="Arial" panose="020B0604020202020204" pitchFamily="34" charset="0"/>
                <a:ea typeface="Times New Roman" panose="02020603050405020304" pitchFamily="18" charset="0"/>
                <a:cs typeface="+mn-cs"/>
              </a:rPr>
              <a:t>SLIDE 6</a:t>
            </a:r>
            <a:endParaRPr kumimoji="0" lang="en-GB" sz="55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Times New Roman" panose="02020603050405020304" pitchFamily="18" charset="0"/>
              <a:cs typeface="+mn-cs"/>
            </a:endParaRPr>
          </a:p>
          <a:p>
            <a:endParaRPr lang="en-GB" sz="55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550" dirty="0">
                <a:latin typeface="Arial" panose="020B0604020202020204" pitchFamily="34" charset="0"/>
                <a:cs typeface="Arial" panose="020B0604020202020204" pitchFamily="34" charset="0"/>
              </a:rPr>
              <a:t>Diabetes UK (2017). </a:t>
            </a:r>
            <a:r>
              <a:rPr lang="en-GB" sz="550" i="1" dirty="0">
                <a:latin typeface="Arial" panose="020B0604020202020204" pitchFamily="34" charset="0"/>
                <a:cs typeface="Arial" panose="020B0604020202020204" pitchFamily="34" charset="0"/>
              </a:rPr>
              <a:t>SGLT2 inhibitors</a:t>
            </a:r>
            <a:r>
              <a:rPr lang="en-GB" sz="550" dirty="0">
                <a:latin typeface="Arial" panose="020B0604020202020204" pitchFamily="34" charset="0"/>
                <a:cs typeface="Arial" panose="020B0604020202020204" pitchFamily="34" charset="0"/>
              </a:rPr>
              <a:t>. Diabetes UK. Available at: https://www.diabetes.org.uk/about-diabetes/looking-after-diabetes/treatments/tablets-and-medication/sglt2-inhibitors [Accessed 17 Jul. 2026]. </a:t>
            </a:r>
            <a:r>
              <a:rPr kumimoji="0" lang="en-GB" sz="550" b="1" i="0" u="none" strike="noStrike" kern="1200" cap="none" spc="0" normalizeH="0" baseline="0" noProof="0" dirty="0">
                <a:ln>
                  <a:noFill/>
                </a:ln>
                <a:solidFill>
                  <a:srgbClr val="44546A">
                    <a:lumMod val="50000"/>
                  </a:srgbClr>
                </a:solidFill>
                <a:effectLst/>
                <a:uLnTx/>
                <a:uFillTx/>
                <a:latin typeface="Arial" panose="020B0604020202020204" pitchFamily="34" charset="0"/>
                <a:ea typeface="Times New Roman" panose="02020603050405020304" pitchFamily="18" charset="0"/>
                <a:cs typeface="+mn-cs"/>
              </a:rPr>
              <a:t>SLIDE 6</a:t>
            </a:r>
            <a:endParaRPr kumimoji="0" lang="en-GB" sz="55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Times New Roman" panose="02020603050405020304" pitchFamily="18" charset="0"/>
              <a:cs typeface="+mn-cs"/>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Diabetes UK (2018). </a:t>
            </a:r>
            <a:r>
              <a:rPr lang="en-GB" sz="550" i="1" dirty="0">
                <a:latin typeface="Arial" panose="020B0604020202020204" pitchFamily="34" charset="0"/>
                <a:cs typeface="Arial" panose="020B0604020202020204" pitchFamily="34" charset="0"/>
              </a:rPr>
              <a:t>Metformin - uses, how it works and side effects</a:t>
            </a:r>
            <a:r>
              <a:rPr lang="en-GB" sz="550" dirty="0">
                <a:latin typeface="Arial" panose="020B0604020202020204" pitchFamily="34" charset="0"/>
                <a:cs typeface="Arial" panose="020B0604020202020204" pitchFamily="34" charset="0"/>
              </a:rPr>
              <a:t>.  Diabetes UK. Available at: https://www.diabetes.org.uk/about-diabetes/looking-after-diabetes/treatments/tablets-and-medication/metformin#What%20is%20metformin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6</a:t>
            </a:r>
            <a:endParaRPr lang="en-GB" sz="550" b="1"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Integris Health (2023). </a:t>
            </a:r>
            <a:r>
              <a:rPr lang="en-GB" sz="550" i="1" dirty="0">
                <a:latin typeface="Arial" panose="020B0604020202020204" pitchFamily="34" charset="0"/>
                <a:cs typeface="Arial" panose="020B0604020202020204" pitchFamily="34" charset="0"/>
              </a:rPr>
              <a:t>Food choices that impact your risk of type 2 diabetes</a:t>
            </a:r>
            <a:r>
              <a:rPr lang="en-GB" sz="550" dirty="0">
                <a:latin typeface="Arial" panose="020B0604020202020204" pitchFamily="34" charset="0"/>
                <a:cs typeface="Arial" panose="020B0604020202020204" pitchFamily="34" charset="0"/>
              </a:rPr>
              <a:t>.  Integrishealth.org. Available at: https://integrishealth.org/resources/on-your-health/2023/january/food-choices-and-type-2-diabetes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6</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US" sz="550" dirty="0">
                <a:latin typeface="Arial" panose="020B0604020202020204" pitchFamily="34" charset="0"/>
                <a:cs typeface="Arial" panose="020B0604020202020204" pitchFamily="34" charset="0"/>
              </a:rPr>
              <a:t>Mayo Clinic (2025). Type 2 diabetes. Mayo Clinic. Available at: https://www.mayoclinic.org/diseases-conditions/type-2-diabetes/symptoms-causes/syc-20351193 [Accessed 17 Jul. 2026]. </a:t>
            </a:r>
            <a:r>
              <a:rPr kumimoji="0" lang="en-GB" sz="550" b="1" i="0" u="none" strike="noStrike" kern="1200" cap="none" spc="0" normalizeH="0" baseline="0" noProof="0" dirty="0">
                <a:ln>
                  <a:noFill/>
                </a:ln>
                <a:solidFill>
                  <a:srgbClr val="44546A">
                    <a:lumMod val="50000"/>
                  </a:srgbClr>
                </a:solidFill>
                <a:effectLst/>
                <a:uLnTx/>
                <a:uFillTx/>
                <a:latin typeface="Arial" panose="020B0604020202020204" pitchFamily="34" charset="0"/>
                <a:ea typeface="Times New Roman" panose="02020603050405020304" pitchFamily="18" charset="0"/>
                <a:cs typeface="+mn-cs"/>
              </a:rPr>
              <a:t>SLIDE 4</a:t>
            </a:r>
            <a:endParaRPr lang="en-US" sz="550" dirty="0">
              <a:latin typeface="Arial" panose="020B0604020202020204" pitchFamily="34" charset="0"/>
              <a:cs typeface="Arial" panose="020B0604020202020204" pitchFamily="34" charset="0"/>
            </a:endParaRPr>
          </a:p>
          <a:p>
            <a:r>
              <a:rPr lang="en-US" sz="550" dirty="0">
                <a:latin typeface="Arial" panose="020B0604020202020204" pitchFamily="34" charset="0"/>
                <a:cs typeface="Arial" panose="020B0604020202020204" pitchFamily="34" charset="0"/>
              </a:rPr>
              <a:t>N</a:t>
            </a:r>
            <a:r>
              <a:rPr lang="en-GB" sz="550" dirty="0" err="1">
                <a:latin typeface="Arial" panose="020B0604020202020204" pitchFamily="34" charset="0"/>
                <a:cs typeface="Arial" panose="020B0604020202020204" pitchFamily="34" charset="0"/>
              </a:rPr>
              <a:t>ational</a:t>
            </a:r>
            <a:r>
              <a:rPr lang="en-GB" sz="550" dirty="0">
                <a:latin typeface="Arial" panose="020B0604020202020204" pitchFamily="34" charset="0"/>
                <a:cs typeface="Arial" panose="020B0604020202020204" pitchFamily="34" charset="0"/>
              </a:rPr>
              <a:t> Institutes of Health (2025). </a:t>
            </a:r>
            <a:r>
              <a:rPr lang="en-GB" sz="550" i="1" dirty="0">
                <a:latin typeface="Arial" panose="020B0604020202020204" pitchFamily="34" charset="0"/>
                <a:cs typeface="Arial" panose="020B0604020202020204" pitchFamily="34" charset="0"/>
              </a:rPr>
              <a:t>How Do Adults with Diabetes Use Technology to Manage and Support Their Health?</a:t>
            </a:r>
            <a:r>
              <a:rPr lang="en-GB" sz="550" dirty="0">
                <a:latin typeface="Arial" panose="020B0604020202020204" pitchFamily="34" charset="0"/>
                <a:cs typeface="Arial" panose="020B0604020202020204" pitchFamily="34" charset="0"/>
              </a:rPr>
              <a:t> Office of </a:t>
            </a:r>
            <a:r>
              <a:rPr lang="en-GB" sz="550" dirty="0" err="1">
                <a:latin typeface="Arial" panose="020B0604020202020204" pitchFamily="34" charset="0"/>
                <a:cs typeface="Arial" panose="020B0604020202020204" pitchFamily="34" charset="0"/>
              </a:rPr>
              <a:t>Behavioral</a:t>
            </a:r>
            <a:r>
              <a:rPr lang="en-GB" sz="550" dirty="0">
                <a:latin typeface="Arial" panose="020B0604020202020204" pitchFamily="34" charset="0"/>
                <a:cs typeface="Arial" panose="020B0604020202020204" pitchFamily="34" charset="0"/>
              </a:rPr>
              <a:t> and Social Sciences Research. Available at: https://obssr.od.nih.gov/news-and-events/news/research-highlights/how-do-adults-with-diabetes-use-technology-to-manage-and-support-their-health [Accessed 17 Jul. 2026]. </a:t>
            </a:r>
            <a:r>
              <a:rPr kumimoji="0" lang="en-GB" sz="550" b="1" i="0" u="none" strike="noStrike" kern="1200" cap="none" spc="0" normalizeH="0" baseline="0" noProof="0" dirty="0">
                <a:ln>
                  <a:noFill/>
                </a:ln>
                <a:solidFill>
                  <a:srgbClr val="44546A">
                    <a:lumMod val="50000"/>
                  </a:srgbClr>
                </a:solidFill>
                <a:effectLst/>
                <a:uLnTx/>
                <a:uFillTx/>
                <a:latin typeface="Arial" panose="020B0604020202020204" pitchFamily="34" charset="0"/>
                <a:ea typeface="Times New Roman" panose="02020603050405020304" pitchFamily="18" charset="0"/>
                <a:cs typeface="+mn-cs"/>
              </a:rPr>
              <a:t>SLIDE 4</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NHS (2022). </a:t>
            </a:r>
            <a:r>
              <a:rPr lang="en-GB" sz="550" i="1" dirty="0">
                <a:latin typeface="Arial" panose="020B0604020202020204" pitchFamily="34" charset="0"/>
                <a:cs typeface="Arial" panose="020B0604020202020204" pitchFamily="34" charset="0"/>
              </a:rPr>
              <a:t>About metformin</a:t>
            </a:r>
            <a:r>
              <a:rPr lang="en-GB" sz="550" dirty="0">
                <a:latin typeface="Arial" panose="020B0604020202020204" pitchFamily="34" charset="0"/>
                <a:cs typeface="Arial" panose="020B0604020202020204" pitchFamily="34" charset="0"/>
              </a:rPr>
              <a:t>.  NHS. Available at: https://www.nhs.uk/medicines/metformin/about-metformin/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6</a:t>
            </a:r>
            <a:endParaRPr lang="en-GB" sz="550" b="1" dirty="0">
              <a:solidFill>
                <a:schemeClr val="tx2">
                  <a:lumMod val="50000"/>
                </a:schemeClr>
              </a:solidFill>
              <a:latin typeface="Times New Roman" panose="02020603050405020304" pitchFamily="18" charset="0"/>
              <a:ea typeface="Times New Roman" panose="02020603050405020304" pitchFamily="18"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NHS (2025). </a:t>
            </a:r>
            <a:r>
              <a:rPr lang="en-GB" sz="550" i="1" dirty="0">
                <a:latin typeface="Arial" panose="020B0604020202020204" pitchFamily="34" charset="0"/>
                <a:cs typeface="Arial" panose="020B0604020202020204" pitchFamily="34" charset="0"/>
              </a:rPr>
              <a:t>Treatment for type 2 diabetes</a:t>
            </a:r>
            <a:r>
              <a:rPr lang="en-GB" sz="550" dirty="0">
                <a:latin typeface="Arial" panose="020B0604020202020204" pitchFamily="34" charset="0"/>
                <a:cs typeface="Arial" panose="020B0604020202020204" pitchFamily="34" charset="0"/>
              </a:rPr>
              <a:t>.  NHS. Available at: https://www.nhs.uk/conditions/type-2-diabetes/treatment/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6</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NHS England (2022). </a:t>
            </a:r>
            <a:r>
              <a:rPr lang="en-GB" sz="550" i="1" dirty="0">
                <a:latin typeface="Arial" panose="020B0604020202020204" pitchFamily="34" charset="0"/>
                <a:cs typeface="Arial" panose="020B0604020202020204" pitchFamily="34" charset="0"/>
              </a:rPr>
              <a:t>Rule 1: Confidential information about service users or patients should be treated confidentially and respectfully</a:t>
            </a:r>
            <a:r>
              <a:rPr lang="en-GB" sz="550" dirty="0">
                <a:latin typeface="Arial" panose="020B0604020202020204" pitchFamily="34" charset="0"/>
                <a:cs typeface="Arial" panose="020B0604020202020204" pitchFamily="34" charset="0"/>
              </a:rPr>
              <a:t>.  NHS digital. Available at: https://digital.nhs.uk/data-and-information/looking-after-information/data-security-and-information-governance/codes-of-practice-for-handling-information-in-health-and-care/a-guide-to-confidentiality-in-health-and-social-care/a-guide-to-confidentiality/rule-1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7</a:t>
            </a:r>
            <a:endParaRPr lang="en-GB" sz="550" b="1" dirty="0">
              <a:solidFill>
                <a:schemeClr val="tx2">
                  <a:lumMod val="50000"/>
                </a:schemeClr>
              </a:solidFill>
              <a:latin typeface="Times New Roman" panose="02020603050405020304" pitchFamily="18" charset="0"/>
              <a:ea typeface="Times New Roman" panose="02020603050405020304" pitchFamily="18"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NICE (2015a). </a:t>
            </a:r>
            <a:r>
              <a:rPr lang="en-GB" sz="550" i="1" dirty="0">
                <a:latin typeface="Arial" panose="020B0604020202020204" pitchFamily="34" charset="0"/>
                <a:cs typeface="Arial" panose="020B0604020202020204" pitchFamily="34" charset="0"/>
              </a:rPr>
              <a:t>Blood glucose management | type 2 diabetes in adults: Management | guidance | NICE</a:t>
            </a:r>
            <a:r>
              <a:rPr lang="en-GB" sz="550" dirty="0">
                <a:latin typeface="Arial" panose="020B0604020202020204" pitchFamily="34" charset="0"/>
                <a:cs typeface="Arial" panose="020B0604020202020204" pitchFamily="34" charset="0"/>
              </a:rPr>
              <a:t>.  Nice.org.uk. Available at: https://www.nice.org.uk/guidance/ng28/chapter/Blood-glucose-management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5</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NICE (2015b). </a:t>
            </a:r>
            <a:r>
              <a:rPr lang="en-GB" sz="550" i="1" dirty="0">
                <a:latin typeface="Arial" panose="020B0604020202020204" pitchFamily="34" charset="0"/>
                <a:cs typeface="Arial" panose="020B0604020202020204" pitchFamily="34" charset="0"/>
              </a:rPr>
              <a:t>Initial medicines | type 2 diabetes in adults: Management | guidance | NICE</a:t>
            </a:r>
            <a:r>
              <a:rPr lang="en-GB" sz="550" dirty="0">
                <a:latin typeface="Arial" panose="020B0604020202020204" pitchFamily="34" charset="0"/>
                <a:cs typeface="Arial" panose="020B0604020202020204" pitchFamily="34" charset="0"/>
              </a:rPr>
              <a:t>.  Nice.org.uk. Available at: https://www.nice.org.uk/guidance/ng28/chapter/Initial-medicines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5</a:t>
            </a:r>
            <a:endParaRPr lang="en-GB" sz="550" b="1" dirty="0">
              <a:solidFill>
                <a:schemeClr val="tx2">
                  <a:lumMod val="50000"/>
                </a:schemeClr>
              </a:solidFill>
              <a:latin typeface="Times New Roman" panose="02020603050405020304" pitchFamily="18" charset="0"/>
              <a:ea typeface="Times New Roman" panose="02020603050405020304" pitchFamily="18"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NICE (2022a). </a:t>
            </a:r>
            <a:r>
              <a:rPr lang="en-GB" sz="550" i="1" dirty="0">
                <a:latin typeface="Arial" panose="020B0604020202020204" pitchFamily="34" charset="0"/>
                <a:cs typeface="Arial" panose="020B0604020202020204" pitchFamily="34" charset="0"/>
              </a:rPr>
              <a:t>Having your blood glucose checked: HbA1c | information for the public | type 1 diabetes in adults: Diagnosis and management | guidance | NICE</a:t>
            </a:r>
            <a:r>
              <a:rPr lang="en-GB" sz="550" dirty="0">
                <a:latin typeface="Arial" panose="020B0604020202020204" pitchFamily="34" charset="0"/>
                <a:cs typeface="Arial" panose="020B0604020202020204" pitchFamily="34" charset="0"/>
              </a:rPr>
              <a:t>.  Nice.org.uk. Available at: https://www.nice.org.uk/guidance/ng17/ifp/chapter/Having-your-blood-glucose-checked-HbA1c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5</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NICE (2022b). </a:t>
            </a:r>
            <a:r>
              <a:rPr lang="en-GB" sz="550" i="1" dirty="0">
                <a:latin typeface="Arial" panose="020B0604020202020204" pitchFamily="34" charset="0"/>
                <a:cs typeface="Arial" panose="020B0604020202020204" pitchFamily="34" charset="0"/>
              </a:rPr>
              <a:t>Summary of blood pressure targets -NG203 and NG17 1 appendix 1 -summary report of inconsistent advice on blood pressure targets in: The chronic kidney disease guideline (NG203) and the type 1 diabetes guideline (NG17)</a:t>
            </a:r>
            <a:r>
              <a:rPr lang="en-GB" sz="550" dirty="0">
                <a:latin typeface="Arial" panose="020B0604020202020204" pitchFamily="34" charset="0"/>
                <a:cs typeface="Arial" panose="020B0604020202020204" pitchFamily="34" charset="0"/>
              </a:rPr>
              <a:t>.  Available at: https://www.nice.org.uk/guidance/ng17/update/ng17-update-2/documents/355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5</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NICE (2026). </a:t>
            </a:r>
            <a:r>
              <a:rPr lang="en-GB" sz="550" i="1" dirty="0">
                <a:latin typeface="Arial" panose="020B0604020202020204" pitchFamily="34" charset="0"/>
                <a:cs typeface="Arial" panose="020B0604020202020204" pitchFamily="34" charset="0"/>
              </a:rPr>
              <a:t>Major changes to type 2 diabetes treatment could save thousands of lives</a:t>
            </a:r>
            <a:r>
              <a:rPr lang="en-GB" sz="550" dirty="0">
                <a:latin typeface="Arial" panose="020B0604020202020204" pitchFamily="34" charset="0"/>
                <a:cs typeface="Arial" panose="020B0604020202020204" pitchFamily="34" charset="0"/>
              </a:rPr>
              <a:t>.  Nice website: The national institute for Health and care excellence. Available at: https://www.nice.org.uk/news/articles/major-changes-to-type-2-diabetes-treatment-could-save-thousands-of-lives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6</a:t>
            </a:r>
            <a:endParaRPr lang="en-GB" sz="550" dirty="0">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solidFill>
                  <a:schemeClr val="tx2">
                    <a:lumMod val="50000"/>
                  </a:schemeClr>
                </a:solidFill>
                <a:latin typeface="Arial" panose="020B0604020202020204" pitchFamily="34" charset="0"/>
                <a:cs typeface="Arial" panose="020B0604020202020204" pitchFamily="34" charset="0"/>
              </a:rPr>
              <a:t>Reed, B. (2022). </a:t>
            </a:r>
            <a:r>
              <a:rPr lang="en-GB" sz="550" i="1" dirty="0">
                <a:solidFill>
                  <a:schemeClr val="tx2">
                    <a:lumMod val="50000"/>
                  </a:schemeClr>
                </a:solidFill>
                <a:latin typeface="Arial" panose="020B0604020202020204" pitchFamily="34" charset="0"/>
                <a:cs typeface="Arial" panose="020B0604020202020204" pitchFamily="34" charset="0"/>
              </a:rPr>
              <a:t>Understanding the Process of Cellular Respiration</a:t>
            </a:r>
            <a:r>
              <a:rPr lang="en-GB" sz="550" dirty="0">
                <a:solidFill>
                  <a:schemeClr val="tx2">
                    <a:lumMod val="50000"/>
                  </a:schemeClr>
                </a:solidFill>
                <a:latin typeface="Arial" panose="020B0604020202020204" pitchFamily="34" charset="0"/>
                <a:cs typeface="Arial" panose="020B0604020202020204" pitchFamily="34" charset="0"/>
              </a:rPr>
              <a:t>. fatty15. Available at: https://fatty15.com/blogs/news/cellular-respiration?srsltid=AfmBOopPJmZcJ-jFXTV6wJ_9uq9W96pzIXXmKoFPVq348egY3ts-W41r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3</a:t>
            </a:r>
            <a:endParaRPr lang="en-GB" sz="550" dirty="0">
              <a:solidFill>
                <a:schemeClr val="tx2">
                  <a:lumMod val="50000"/>
                </a:schemeClr>
              </a:solidFill>
              <a:latin typeface="Arial" panose="020B0604020202020204" pitchFamily="34" charset="0"/>
              <a:cs typeface="Arial" panose="020B0604020202020204" pitchFamily="34" charset="0"/>
            </a:endParaRPr>
          </a:p>
          <a:p>
            <a:endParaRPr lang="en-GB" sz="550" dirty="0">
              <a:latin typeface="Arial" panose="020B0604020202020204" pitchFamily="34" charset="0"/>
              <a:cs typeface="Arial" panose="020B0604020202020204" pitchFamily="34" charset="0"/>
            </a:endParaRPr>
          </a:p>
          <a:p>
            <a:r>
              <a:rPr lang="en-GB" sz="550" dirty="0">
                <a:latin typeface="Arial" panose="020B0604020202020204" pitchFamily="34" charset="0"/>
                <a:cs typeface="Arial" panose="020B0604020202020204" pitchFamily="34" charset="0"/>
              </a:rPr>
              <a:t>Trust, N.H.N.F. (2024). </a:t>
            </a:r>
            <a:r>
              <a:rPr lang="en-GB" sz="550" i="1" dirty="0">
                <a:latin typeface="Arial" panose="020B0604020202020204" pitchFamily="34" charset="0"/>
                <a:cs typeface="Arial" panose="020B0604020202020204" pitchFamily="34" charset="0"/>
              </a:rPr>
              <a:t>Desmond programme for type 2 diabetes</a:t>
            </a:r>
            <a:r>
              <a:rPr lang="en-GB" sz="550" dirty="0">
                <a:latin typeface="Arial" panose="020B0604020202020204" pitchFamily="34" charset="0"/>
                <a:cs typeface="Arial" panose="020B0604020202020204" pitchFamily="34" charset="0"/>
              </a:rPr>
              <a:t>.  Nottinghamshire healthcare NHS foundation trust. Available at: https://www.nottinghamshirehealthcare.nhs.uk/desmond-programme-for-type-2-diabetes/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6</a:t>
            </a:r>
            <a:endParaRPr lang="en-GB" sz="550" dirty="0">
              <a:latin typeface="Arial" panose="020B0604020202020204" pitchFamily="34" charset="0"/>
              <a:cs typeface="Arial" panose="020B0604020202020204" pitchFamily="34" charset="0"/>
            </a:endParaRPr>
          </a:p>
          <a:p>
            <a:endParaRPr lang="en-GB" sz="550" dirty="0">
              <a:solidFill>
                <a:schemeClr val="tx2">
                  <a:lumMod val="50000"/>
                </a:schemeClr>
              </a:solidFill>
              <a:latin typeface="Arial" panose="020B0604020202020204" pitchFamily="34" charset="0"/>
              <a:ea typeface="Times New Roman" panose="02020603050405020304" pitchFamily="18" charset="0"/>
            </a:endParaRPr>
          </a:p>
          <a:p>
            <a:r>
              <a:rPr lang="en-GB" sz="550" dirty="0">
                <a:solidFill>
                  <a:schemeClr val="tx2">
                    <a:lumMod val="50000"/>
                  </a:schemeClr>
                </a:solidFill>
                <a:latin typeface="Arial" panose="020B0604020202020204" pitchFamily="34" charset="0"/>
                <a:ea typeface="Times New Roman" panose="02020603050405020304" pitchFamily="18" charset="0"/>
              </a:rPr>
              <a:t>Villines, Z. (2023). </a:t>
            </a:r>
            <a:r>
              <a:rPr lang="en-GB" sz="550" i="1" dirty="0">
                <a:solidFill>
                  <a:schemeClr val="tx2">
                    <a:lumMod val="50000"/>
                  </a:schemeClr>
                </a:solidFill>
                <a:latin typeface="Arial" panose="020B0604020202020204" pitchFamily="34" charset="0"/>
                <a:ea typeface="Times New Roman" panose="02020603050405020304" pitchFamily="18" charset="0"/>
              </a:rPr>
              <a:t>Insulin and Glucagon: How They Regulate Blood Sugar Levels</a:t>
            </a:r>
            <a:r>
              <a:rPr lang="en-GB" sz="550" dirty="0">
                <a:solidFill>
                  <a:schemeClr val="tx2">
                    <a:lumMod val="50000"/>
                  </a:schemeClr>
                </a:solidFill>
                <a:latin typeface="Arial" panose="020B0604020202020204" pitchFamily="34" charset="0"/>
                <a:ea typeface="Times New Roman" panose="02020603050405020304" pitchFamily="18" charset="0"/>
              </a:rPr>
              <a:t>. Medical News Today. Available at: https://www.medicalnewstoday.com/articles/316427 [Accessed 17 Jul. 2026]. </a:t>
            </a:r>
            <a:r>
              <a:rPr lang="en-GB" sz="550" b="1" dirty="0">
                <a:solidFill>
                  <a:schemeClr val="tx2">
                    <a:lumMod val="50000"/>
                  </a:schemeClr>
                </a:solidFill>
                <a:latin typeface="Arial" panose="020B0604020202020204" pitchFamily="34" charset="0"/>
                <a:ea typeface="Times New Roman" panose="02020603050405020304" pitchFamily="18" charset="0"/>
              </a:rPr>
              <a:t>SLIDE 3</a:t>
            </a:r>
            <a:endParaRPr lang="en-GB" sz="550" b="1" dirty="0">
              <a:solidFill>
                <a:schemeClr val="tx2">
                  <a:lumMod val="50000"/>
                </a:schemeClr>
              </a:solidFill>
              <a:latin typeface="Times New Roman" panose="02020603050405020304" pitchFamily="18" charset="0"/>
              <a:ea typeface="Times New Roman" panose="02020603050405020304" pitchFamily="18" charset="0"/>
            </a:endParaRPr>
          </a:p>
          <a:p>
            <a:endParaRPr lang="en-GB" sz="55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743</TotalTime>
  <Words>4135</Words>
  <Application>Microsoft Office PowerPoint</Application>
  <PresentationFormat>On-screen Show (16:9)</PresentationFormat>
  <Paragraphs>232</Paragraphs>
  <Slides>9</Slides>
  <Notes>9</Notes>
  <HiddenSlides>0</HiddenSlides>
  <MMClips>8</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Sophia Hinds (2435098)</cp:lastModifiedBy>
  <cp:revision>5</cp:revision>
  <dcterms:created xsi:type="dcterms:W3CDTF">2026-07-18T20:08:54Z</dcterms:created>
  <dcterms:modified xsi:type="dcterms:W3CDTF">2026-07-25T21:13:55Z</dcterms:modified>
</cp:coreProperties>
</file>