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6" r:id="rId1"/>
  </p:sldMasterIdLst>
  <p:notesMasterIdLst>
    <p:notesMasterId r:id="rId16"/>
  </p:notesMasterIdLst>
  <p:handoutMasterIdLst>
    <p:handoutMasterId r:id="rId17"/>
  </p:handoutMasterIdLst>
  <p:sldIdLst>
    <p:sldId id="256" r:id="rId2"/>
    <p:sldId id="260" r:id="rId3"/>
    <p:sldId id="261" r:id="rId4"/>
    <p:sldId id="262" r:id="rId5"/>
    <p:sldId id="266" r:id="rId6"/>
    <p:sldId id="265" r:id="rId7"/>
    <p:sldId id="267" r:id="rId8"/>
    <p:sldId id="270" r:id="rId9"/>
    <p:sldId id="271" r:id="rId10"/>
    <p:sldId id="269" r:id="rId11"/>
    <p:sldId id="258" r:id="rId12"/>
    <p:sldId id="263" r:id="rId13"/>
    <p:sldId id="264" r:id="rId14"/>
    <p:sldId id="259" r:id="rId15"/>
  </p:sldIdLst>
  <p:sldSz cx="12192000" cy="6858000"/>
  <p:notesSz cx="9926638" cy="6797675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4301543" cy="3410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622798" y="1"/>
            <a:ext cx="4301543" cy="3410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26C3CF-CE31-434C-9858-4EC5A74CDED9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456612"/>
            <a:ext cx="4301543" cy="3410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622798" y="6456612"/>
            <a:ext cx="4301543" cy="3410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679EAE-B550-4657-8375-D4834A7A9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2921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2125" cy="3413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622925" y="0"/>
            <a:ext cx="4302125" cy="3413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1052B2-9900-4D95-A272-50DF6D1F7DE6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924175" y="849313"/>
            <a:ext cx="4078288" cy="229393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92188" y="3271838"/>
            <a:ext cx="7942262" cy="26765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456363"/>
            <a:ext cx="4302125" cy="34131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622925" y="6456363"/>
            <a:ext cx="4302125" cy="34131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F60BA3-983B-4ACE-BCF6-685AAB5875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8998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F60BA3-983B-4ACE-BCF6-685AAB5875D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1604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E478A-DABF-4EBA-AB6F-0DC3A28AEC0B}" type="datetime1">
              <a:rPr lang="en-US" smtClean="0"/>
              <a:t>2/25/2020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41646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D9731-3F5B-4140-80BE-4D63C93A40DB}" type="datetime1">
              <a:rPr lang="en-US" smtClean="0"/>
              <a:t>2/25/2020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44029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4B8403-8797-4EB4-B17B-B6F939C78A82}" type="datetime1">
              <a:rPr lang="en-US" smtClean="0"/>
              <a:t>2/25/2020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96481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8EA73-0D3B-44A9-A9E0-21AE6CDA0C21}" type="datetime1">
              <a:rPr lang="en-US" smtClean="0"/>
              <a:t>2/25/2020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1887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1A02F-41E5-46BB-BFF1-F922CB2E8695}" type="datetime1">
              <a:rPr lang="en-US" smtClean="0"/>
              <a:t>2/25/2020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96614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01E7B-5251-4D0E-9142-D91F5D939875}" type="datetime1">
              <a:rPr lang="en-US" smtClean="0"/>
              <a:t>2/25/2020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0002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412CC-DD87-4398-9DDC-608FEBC2D8F8}" type="datetime1">
              <a:rPr lang="en-US" smtClean="0"/>
              <a:t>2/25/2020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27952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C6CA5-09DB-489D-A8CA-2A4B845F2F0E}" type="datetime1">
              <a:rPr lang="en-US" smtClean="0"/>
              <a:t>2/25/2020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9539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1B50F-1568-42D5-8883-56B15FCDFEA4}" type="datetime1">
              <a:rPr lang="en-US" smtClean="0"/>
              <a:t>2/25/2020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50101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5DA43-5336-46EE-8A41-A02BADD94278}" type="datetime1">
              <a:rPr lang="en-US" smtClean="0"/>
              <a:t>2/25/2020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36846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87DBF-6DB9-4F65-A400-2F58B63FA465}" type="datetime1">
              <a:rPr lang="en-US" smtClean="0"/>
              <a:t>2/25/2020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65742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72BCE-0A61-4F1F-AE01-135EF7F41854}" type="datetime1">
              <a:rPr lang="en-US" smtClean="0"/>
              <a:t>2/25/2020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256600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A26B5-9610-48BB-A2D9-DF538E15F1F1}" type="datetime1">
              <a:rPr lang="en-US" smtClean="0"/>
              <a:t>2/25/2020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04329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23377-34D8-49ED-80D8-4A788F6658C3}" type="datetime1">
              <a:rPr lang="en-US" smtClean="0"/>
              <a:t>2/25/2020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36736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DB9F5-80FB-455C-9CEF-F1C931FD1CE4}" type="datetime1">
              <a:rPr lang="en-US" smtClean="0"/>
              <a:t>2/25/2020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80796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08181-AA94-46C4-AEF1-E2F1A8902F6E}" type="datetime1">
              <a:rPr lang="en-US" smtClean="0"/>
              <a:t>2/25/2020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76012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D107B-804D-4266-A34E-251DCC763A57}" type="datetime1">
              <a:rPr lang="en-US" smtClean="0"/>
              <a:t>2/25/2020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93593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066090B4-0244-4817-AE6E-8FF71ED18D6D}" type="datetime1">
              <a:rPr lang="en-US" smtClean="0"/>
              <a:t>2/25/2020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404964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  <p:sldLayoutId id="2147483700" r:id="rId14"/>
    <p:sldLayoutId id="2147483701" r:id="rId15"/>
    <p:sldLayoutId id="2147483702" r:id="rId16"/>
    <p:sldLayoutId id="2147483703" r:id="rId17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coerll.utexas.edu/methods/modules/learners/02/integrative.php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ilt.org.uk/publications/bulletins/link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Learner Differences and their impact on teaching &amp; learning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l"/>
            <a:r>
              <a:rPr lang="en-GB" dirty="0"/>
              <a:t>SLA &amp; Language Teaching	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69933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2">
                    <a:lumMod val="60000"/>
                    <a:lumOff val="40000"/>
                  </a:schemeClr>
                </a:solidFill>
              </a:rPr>
              <a:t>1. Language Aptitude – the particular ability to learn languages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853248"/>
            <a:ext cx="8946541" cy="4395151"/>
          </a:xfrm>
        </p:spPr>
        <p:txBody>
          <a:bodyPr>
            <a:normAutofit fontScale="92500" lnSpcReduction="20000"/>
          </a:bodyPr>
          <a:lstStyle/>
          <a:p>
            <a:r>
              <a:rPr lang="en-GB" sz="2200" dirty="0"/>
              <a:t>What is language aptitude?</a:t>
            </a:r>
          </a:p>
          <a:p>
            <a:pPr lvl="1"/>
            <a:r>
              <a:rPr lang="en-GB" sz="2200" dirty="0"/>
              <a:t>Aptitude (with motivation) - powerful tool in language learning (AERA 2006)</a:t>
            </a:r>
          </a:p>
          <a:p>
            <a:pPr lvl="1"/>
            <a:r>
              <a:rPr lang="en-GB" sz="2200" dirty="0"/>
              <a:t>Language Aptitudes - distinct abilities or strengths for different aspects of language – reading &amp; writing, listening &amp; speaking.</a:t>
            </a:r>
          </a:p>
          <a:p>
            <a:pPr lvl="1"/>
            <a:r>
              <a:rPr lang="en-GB" sz="2200" dirty="0"/>
              <a:t>A language aptitude weakness - difficulty with attaining skill in a specific language area </a:t>
            </a:r>
            <a:r>
              <a:rPr lang="en-GB" sz="1600" dirty="0"/>
              <a:t>(</a:t>
            </a:r>
            <a:r>
              <a:rPr lang="en-GB" sz="1600" dirty="0" err="1"/>
              <a:t>Skehan</a:t>
            </a:r>
            <a:r>
              <a:rPr lang="en-GB" sz="1600" dirty="0"/>
              <a:t> 2002 In </a:t>
            </a:r>
            <a:r>
              <a:rPr lang="en-GB" sz="1600" dirty="0" err="1"/>
              <a:t>Gass</a:t>
            </a:r>
            <a:r>
              <a:rPr lang="en-GB" sz="1600" dirty="0"/>
              <a:t> &amp; Mackey 2012) (See Table 1, Slide 4)</a:t>
            </a:r>
          </a:p>
          <a:p>
            <a:pPr lvl="1"/>
            <a:r>
              <a:rPr lang="en-GB" sz="2200" dirty="0"/>
              <a:t>Differing aptitudes  - should we have differing instruction types to compensate? Consider teaching approaches: language instruction - match learning style and aptitude.</a:t>
            </a:r>
          </a:p>
          <a:p>
            <a:pPr marL="457200" lvl="1" indent="0">
              <a:buNone/>
            </a:pPr>
            <a:endParaRPr lang="en-GB" sz="2200" dirty="0"/>
          </a:p>
          <a:p>
            <a:pPr marL="457200" lvl="1" indent="0">
              <a:buNone/>
            </a:pPr>
            <a:r>
              <a:rPr lang="en-GB" sz="2200" dirty="0"/>
              <a:t>NOTE: ‘</a:t>
            </a:r>
            <a:r>
              <a:rPr lang="en-GB" sz="2400" i="1" dirty="0"/>
              <a:t>after age, language aptitude is the second most important factor in foreign language learning</a:t>
            </a:r>
            <a:r>
              <a:rPr lang="en-GB" sz="2400" dirty="0"/>
              <a:t>’ </a:t>
            </a:r>
            <a:r>
              <a:rPr lang="en-GB" sz="1700" dirty="0"/>
              <a:t>(AERA 2006)</a:t>
            </a:r>
          </a:p>
          <a:p>
            <a:pPr lvl="1"/>
            <a:endParaRPr lang="en-GB" sz="20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6407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2">
                    <a:lumMod val="60000"/>
                    <a:lumOff val="40000"/>
                  </a:schemeClr>
                </a:solidFill>
              </a:rPr>
              <a:t>Carroll’s ‘four factor view’ of language aptitude</a:t>
            </a:r>
            <a:r>
              <a:rPr lang="en-GB" sz="1600" dirty="0">
                <a:solidFill>
                  <a:schemeClr val="bg2">
                    <a:lumMod val="60000"/>
                    <a:lumOff val="40000"/>
                  </a:schemeClr>
                </a:solidFill>
              </a:rPr>
              <a:t>(Carroll 1993)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9"/>
            <a:ext cx="8946541" cy="3839882"/>
          </a:xfrm>
        </p:spPr>
        <p:txBody>
          <a:bodyPr>
            <a:normAutofit lnSpcReduction="10000"/>
          </a:bodyPr>
          <a:lstStyle/>
          <a:p>
            <a:pPr marL="0" lvl="1" indent="0">
              <a:buNone/>
            </a:pPr>
            <a:r>
              <a:rPr lang="en-GB" sz="2400" dirty="0"/>
              <a:t>Aptitudes involved:</a:t>
            </a:r>
          </a:p>
          <a:p>
            <a:pPr marL="857250" lvl="2" indent="-457200">
              <a:buFont typeface="+mj-lt"/>
              <a:buAutoNum type="arabicPeriod"/>
            </a:pPr>
            <a:r>
              <a:rPr lang="en-GB" sz="2400" b="1" dirty="0"/>
              <a:t>phonemic coding ability </a:t>
            </a:r>
            <a:r>
              <a:rPr lang="en-GB" sz="2400" dirty="0"/>
              <a:t>– ability to decode sounds &amp; associate these with relevant symbols;</a:t>
            </a:r>
          </a:p>
          <a:p>
            <a:pPr marL="857250" lvl="2" indent="-457200">
              <a:buFont typeface="+mj-lt"/>
              <a:buAutoNum type="arabicPeriod"/>
            </a:pPr>
            <a:r>
              <a:rPr lang="en-GB" sz="2400" b="1" dirty="0"/>
              <a:t>inductive language learning ability/analytical ability </a:t>
            </a:r>
            <a:r>
              <a:rPr lang="en-GB" sz="2400" dirty="0"/>
              <a:t>- noticing language patterns &amp; rules;</a:t>
            </a:r>
          </a:p>
          <a:p>
            <a:pPr marL="857250" lvl="2" indent="-457200">
              <a:buFont typeface="+mj-lt"/>
              <a:buAutoNum type="arabicPeriod"/>
            </a:pPr>
            <a:r>
              <a:rPr lang="en-GB" sz="2400" b="1" dirty="0"/>
              <a:t>associative learning </a:t>
            </a:r>
            <a:r>
              <a:rPr lang="en-GB" sz="2400" dirty="0"/>
              <a:t>– ability to make links between words, sounds and meanings (rote learning);</a:t>
            </a:r>
          </a:p>
          <a:p>
            <a:pPr marL="857250" lvl="2" indent="-457200">
              <a:buFont typeface="+mj-lt"/>
              <a:buAutoNum type="arabicPeriod"/>
            </a:pPr>
            <a:r>
              <a:rPr lang="en-GB" sz="2400" b="1" dirty="0"/>
              <a:t>grammatical sensitivity </a:t>
            </a:r>
            <a:r>
              <a:rPr lang="en-GB" sz="2400" dirty="0"/>
              <a:t>– identifying functions of words &amp; structure.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22688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48860"/>
          </a:xfrm>
        </p:spPr>
        <p:txBody>
          <a:bodyPr/>
          <a:lstStyle/>
          <a:p>
            <a:r>
              <a:rPr lang="en-GB" sz="3200" dirty="0" err="1">
                <a:solidFill>
                  <a:schemeClr val="bg2">
                    <a:lumMod val="60000"/>
                    <a:lumOff val="40000"/>
                  </a:schemeClr>
                </a:solidFill>
              </a:rPr>
              <a:t>Skehan’s</a:t>
            </a:r>
            <a:r>
              <a:rPr lang="en-GB" sz="3200" dirty="0">
                <a:solidFill>
                  <a:schemeClr val="bg2">
                    <a:lumMod val="60000"/>
                    <a:lumOff val="40000"/>
                  </a:schemeClr>
                </a:solidFill>
              </a:rPr>
              <a:t> model of language aptitude.</a:t>
            </a:r>
            <a:br>
              <a:rPr lang="en-GB" sz="3200" dirty="0">
                <a:solidFill>
                  <a:schemeClr val="bg2">
                    <a:lumMod val="60000"/>
                    <a:lumOff val="40000"/>
                  </a:schemeClr>
                </a:solidFill>
              </a:rPr>
            </a:br>
            <a:r>
              <a:rPr lang="en-GB" sz="1800" dirty="0">
                <a:solidFill>
                  <a:schemeClr val="bg2">
                    <a:lumMod val="60000"/>
                    <a:lumOff val="40000"/>
                  </a:schemeClr>
                </a:solidFill>
              </a:rPr>
              <a:t>Table 1 (</a:t>
            </a:r>
            <a:r>
              <a:rPr lang="en-GB" sz="1800" dirty="0" err="1">
                <a:solidFill>
                  <a:schemeClr val="bg2">
                    <a:lumMod val="60000"/>
                    <a:lumOff val="40000"/>
                  </a:schemeClr>
                </a:solidFill>
              </a:rPr>
              <a:t>Skehan</a:t>
            </a:r>
            <a:r>
              <a:rPr lang="en-GB" sz="1800" dirty="0">
                <a:solidFill>
                  <a:schemeClr val="bg2">
                    <a:lumMod val="60000"/>
                    <a:lumOff val="40000"/>
                  </a:schemeClr>
                </a:solidFill>
              </a:rPr>
              <a:t> (2002) in </a:t>
            </a:r>
            <a:r>
              <a:rPr lang="en-GB" sz="1800" dirty="0" err="1">
                <a:solidFill>
                  <a:schemeClr val="bg2">
                    <a:lumMod val="60000"/>
                    <a:lumOff val="40000"/>
                  </a:schemeClr>
                </a:solidFill>
              </a:rPr>
              <a:t>Gass</a:t>
            </a:r>
            <a:r>
              <a:rPr lang="en-GB" sz="1800" dirty="0">
                <a:solidFill>
                  <a:schemeClr val="bg2">
                    <a:lumMod val="60000"/>
                    <a:lumOff val="40000"/>
                  </a:schemeClr>
                </a:solidFill>
              </a:rPr>
              <a:t> &amp; Mackey 2012)</a:t>
            </a:r>
            <a:br>
              <a:rPr lang="en-GB" sz="3200" dirty="0">
                <a:solidFill>
                  <a:schemeClr val="bg2">
                    <a:lumMod val="60000"/>
                    <a:lumOff val="40000"/>
                  </a:schemeClr>
                </a:solidFill>
              </a:rPr>
            </a:br>
            <a:endParaRPr lang="en-GB" sz="3200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632947" y="1169774"/>
            <a:ext cx="2946866" cy="922638"/>
          </a:xfrm>
        </p:spPr>
        <p:txBody>
          <a:bodyPr/>
          <a:lstStyle/>
          <a:p>
            <a:r>
              <a:rPr lang="en-GB" dirty="0"/>
              <a:t>Stage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half" idx="15"/>
          </p:nvPr>
        </p:nvSpPr>
        <p:spPr>
          <a:xfrm>
            <a:off x="652463" y="2092412"/>
            <a:ext cx="2927350" cy="4163926"/>
          </a:xfrm>
        </p:spPr>
        <p:txBody>
          <a:bodyPr>
            <a:norm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2000" dirty="0"/>
              <a:t>Noticing</a:t>
            </a:r>
          </a:p>
          <a:p>
            <a:pPr marL="342900" indent="-342900">
              <a:buFont typeface="+mj-lt"/>
              <a:buAutoNum type="arabicPeriod"/>
            </a:pPr>
            <a:endParaRPr lang="en-GB" sz="2000" dirty="0"/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Patterning </a:t>
            </a:r>
          </a:p>
          <a:p>
            <a:pPr marL="457200" indent="-457200">
              <a:buFont typeface="+mj-lt"/>
              <a:buAutoNum type="arabicPeriod"/>
            </a:pPr>
            <a:endParaRPr lang="en-GB" sz="2000" dirty="0"/>
          </a:p>
          <a:p>
            <a:pPr marL="342900" indent="-342900">
              <a:buFont typeface="+mj-lt"/>
              <a:buAutoNum type="arabicPeriod"/>
            </a:pPr>
            <a:endParaRPr lang="en-GB" sz="2000" dirty="0"/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Controlling</a:t>
            </a:r>
          </a:p>
          <a:p>
            <a:pPr marL="342900" indent="-342900">
              <a:buFont typeface="+mj-lt"/>
              <a:buAutoNum type="arabicPeriod"/>
            </a:pPr>
            <a:endParaRPr lang="en-GB" sz="2000" dirty="0"/>
          </a:p>
          <a:p>
            <a:pPr marL="342900" indent="-342900">
              <a:buFont typeface="+mj-lt"/>
              <a:buAutoNum type="arabicPeriod"/>
            </a:pPr>
            <a:endParaRPr lang="en-GB" sz="2000" dirty="0"/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Lexicalising 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>
          <a:xfrm>
            <a:off x="3883659" y="1095632"/>
            <a:ext cx="2936241" cy="922638"/>
          </a:xfrm>
        </p:spPr>
        <p:txBody>
          <a:bodyPr/>
          <a:lstStyle/>
          <a:p>
            <a:r>
              <a:rPr lang="en-GB" dirty="0"/>
              <a:t>Process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half" idx="16"/>
          </p:nvPr>
        </p:nvSpPr>
        <p:spPr>
          <a:xfrm>
            <a:off x="3873106" y="2092412"/>
            <a:ext cx="2946794" cy="4163926"/>
          </a:xfrm>
        </p:spPr>
        <p:txBody>
          <a:bodyPr>
            <a:normAutofit fontScale="92500" lnSpcReduction="2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Learner </a:t>
            </a:r>
            <a:r>
              <a:rPr lang="en-GB" sz="1600" b="1" i="1" dirty="0"/>
              <a:t>notices</a:t>
            </a:r>
            <a:r>
              <a:rPr lang="en-GB" sz="1600" dirty="0"/>
              <a:t> the input form; focuses on the salient feature.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Having Implicit or explicit hypothesis about a language feature; identifying patterns.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Able to use language correctly and with ease following the rules.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Language features become part of lexical store - ability to retrieve &amp; produce them automatically.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7124700" y="1169773"/>
            <a:ext cx="2932113" cy="848497"/>
          </a:xfrm>
        </p:spPr>
        <p:txBody>
          <a:bodyPr/>
          <a:lstStyle/>
          <a:p>
            <a:r>
              <a:rPr lang="en-GB" dirty="0"/>
              <a:t>Aptitude/Skill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half" idx="17"/>
          </p:nvPr>
        </p:nvSpPr>
        <p:spPr>
          <a:xfrm>
            <a:off x="7124700" y="2092412"/>
            <a:ext cx="4221079" cy="4163926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Working memory (short-term memory), auditory segmentation ability, phonemic coding ability.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Working memory; inductive language learning, i.e. an analytical ability; grammatical sensitivity; restructuring ability; associative learning (using declarative memory)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Procedural memory skills - automatization, retrieval process ability.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Procedural memory skills, chunking, retrieval process ability.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95138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2">
                    <a:lumMod val="60000"/>
                    <a:lumOff val="40000"/>
                  </a:schemeClr>
                </a:solidFill>
              </a:rPr>
              <a:t>Developments in aptitude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467854"/>
            <a:ext cx="8946541" cy="4620126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bg2">
                    <a:lumMod val="60000"/>
                    <a:lumOff val="40000"/>
                  </a:schemeClr>
                </a:solidFill>
              </a:rPr>
              <a:t>Working memory and language aptitude</a:t>
            </a:r>
          </a:p>
          <a:p>
            <a:pPr marL="0" indent="0">
              <a:buNone/>
            </a:pPr>
            <a:r>
              <a:rPr lang="en-GB" dirty="0"/>
              <a:t>	Working memory involves </a:t>
            </a:r>
            <a:r>
              <a:rPr lang="en-GB" i="1" dirty="0"/>
              <a:t>‘temporary storage ad manipulation of 	information that is assumed to be necessary for a wide range of 	complex cognitive activities’ </a:t>
            </a:r>
            <a:r>
              <a:rPr lang="en-GB" dirty="0"/>
              <a:t>(Baddeley 2003: 189) / (For implications 	for language learning, see </a:t>
            </a:r>
            <a:r>
              <a:rPr lang="en-GB" dirty="0" err="1"/>
              <a:t>Dornyei</a:t>
            </a:r>
            <a:r>
              <a:rPr lang="en-GB" dirty="0"/>
              <a:t> 2006.)</a:t>
            </a:r>
          </a:p>
          <a:p>
            <a:pPr marL="0" indent="0">
              <a:buNone/>
            </a:pPr>
            <a:r>
              <a:rPr lang="en-GB" dirty="0"/>
              <a:t>	Working memory relates to  - phonological processing, role of 	attention and attentional capacity (SLA research) (Robinson 2003; 	Ellis 2001)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bg2">
                    <a:lumMod val="60000"/>
                    <a:lumOff val="40000"/>
                  </a:schemeClr>
                </a:solidFill>
              </a:rPr>
              <a:t>Language aptitude and SLA</a:t>
            </a:r>
          </a:p>
          <a:p>
            <a:pPr marL="0" indent="0">
              <a:buNone/>
            </a:pPr>
            <a:r>
              <a:rPr lang="en-GB" dirty="0"/>
              <a:t>	Relating aptitudes to the SLA process (</a:t>
            </a:r>
            <a:r>
              <a:rPr lang="en-GB" dirty="0" err="1"/>
              <a:t>Skehan</a:t>
            </a:r>
            <a:r>
              <a:rPr lang="en-GB" dirty="0"/>
              <a:t> 2002 in </a:t>
            </a:r>
            <a:r>
              <a:rPr lang="en-GB" dirty="0" err="1"/>
              <a:t>Gass</a:t>
            </a:r>
            <a:r>
              <a:rPr lang="en-GB" dirty="0"/>
              <a:t> &amp; Mackey 	2012), again see Table1, slide 4 above.</a:t>
            </a:r>
          </a:p>
          <a:p>
            <a:pPr marL="0" indent="0">
              <a:buNone/>
            </a:pPr>
            <a:r>
              <a:rPr lang="en-GB" dirty="0"/>
              <a:t>	Aptitude complexes or complexity (Robinson 2007) – how aptitudes 	and varying learning contexts interact &amp; relate.</a:t>
            </a:r>
          </a:p>
          <a:p>
            <a:pPr marL="0" indent="0">
              <a:buNone/>
            </a:pPr>
            <a:r>
              <a:rPr lang="en-GB" dirty="0"/>
              <a:t>	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34400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906850"/>
          </a:xfrm>
        </p:spPr>
        <p:txBody>
          <a:bodyPr/>
          <a:lstStyle/>
          <a:p>
            <a:r>
              <a:rPr lang="en-GB" dirty="0">
                <a:solidFill>
                  <a:schemeClr val="bg2">
                    <a:lumMod val="60000"/>
                    <a:lumOff val="40000"/>
                  </a:schemeClr>
                </a:solidFill>
              </a:rPr>
              <a:t>2. Other Learner Differences (LDs)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7135" y="1359568"/>
            <a:ext cx="11228173" cy="48888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Motivation; Personality; Learner Beliefs; Identity; Learning Styles; Learning Strategies </a:t>
            </a:r>
          </a:p>
          <a:p>
            <a:pPr marL="0" indent="0">
              <a:buNone/>
            </a:pPr>
            <a:r>
              <a:rPr lang="en-GB" sz="2400" dirty="0"/>
              <a:t>(see Dörnyei (2006) and </a:t>
            </a:r>
            <a:r>
              <a:rPr lang="en-GB" sz="2400" dirty="0" err="1"/>
              <a:t>Lightbrown</a:t>
            </a:r>
            <a:r>
              <a:rPr lang="en-GB" sz="2400" dirty="0"/>
              <a:t> &amp; </a:t>
            </a:r>
            <a:r>
              <a:rPr lang="en-GB" sz="2400" dirty="0" err="1"/>
              <a:t>Spada</a:t>
            </a:r>
            <a:r>
              <a:rPr lang="en-GB" sz="2400" dirty="0"/>
              <a:t> (2013) for concise reviews)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endParaRPr lang="en-GB" sz="32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5488931"/>
              </p:ext>
            </p:extLst>
          </p:nvPr>
        </p:nvGraphicFramePr>
        <p:xfrm>
          <a:off x="1491916" y="3308684"/>
          <a:ext cx="8668084" cy="28723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6680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872339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2000" dirty="0"/>
                        <a:t>TASK:</a:t>
                      </a:r>
                    </a:p>
                    <a:p>
                      <a:pPr marL="0" indent="0">
                        <a:buNone/>
                      </a:pPr>
                      <a:endParaRPr lang="en-GB" sz="2000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GB" sz="2000" dirty="0"/>
                        <a:t>Look back at your own experience </a:t>
                      </a:r>
                      <a:r>
                        <a:rPr lang="en-GB" sz="1600" dirty="0"/>
                        <a:t>(Handout) </a:t>
                      </a:r>
                      <a:r>
                        <a:rPr lang="en-GB" sz="2000" dirty="0"/>
                        <a:t>– what has influenced success or the lack of it?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2000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GB" sz="2000" dirty="0"/>
                        <a:t>Consider Young &amp; Older learner</a:t>
                      </a:r>
                      <a:r>
                        <a:rPr lang="en-GB" sz="2000" baseline="0" dirty="0"/>
                        <a:t> Contexts: Complete Table 2.1 with ideas about learner characteristics </a:t>
                      </a:r>
                      <a:r>
                        <a:rPr lang="en-GB" sz="1600" baseline="0" dirty="0"/>
                        <a:t>(Handout, </a:t>
                      </a:r>
                      <a:r>
                        <a:rPr lang="en-GB" sz="1600" baseline="0" dirty="0" err="1"/>
                        <a:t>Lightbrown</a:t>
                      </a:r>
                      <a:r>
                        <a:rPr lang="en-GB" sz="1600" baseline="0" dirty="0"/>
                        <a:t> &amp; </a:t>
                      </a:r>
                      <a:r>
                        <a:rPr lang="en-GB" sz="1600" baseline="0" dirty="0" err="1"/>
                        <a:t>Spada</a:t>
                      </a:r>
                      <a:r>
                        <a:rPr lang="en-GB" sz="1600" baseline="0" dirty="0"/>
                        <a:t> 2013, p.37).</a:t>
                      </a:r>
                      <a:endParaRPr lang="en-GB" sz="1600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57317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2">
                    <a:lumMod val="60000"/>
                    <a:lumOff val="40000"/>
                  </a:schemeClr>
                </a:solidFill>
              </a:rPr>
              <a:t>3. Motivation in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6649" y="1235677"/>
            <a:ext cx="11071654" cy="51089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MOTIVATION TYPES IN 2</a:t>
            </a:r>
            <a:r>
              <a:rPr lang="en-GB" baseline="30000" dirty="0"/>
              <a:t>nd</a:t>
            </a:r>
            <a:r>
              <a:rPr lang="en-GB" dirty="0"/>
              <a:t> LANGUAGE LEARNING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1.	Integrative Motivation   Vs     Instrumental Motivation 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	Desire</a:t>
            </a:r>
            <a:r>
              <a:rPr lang="en-GB" dirty="0"/>
              <a:t> </a:t>
            </a:r>
            <a:r>
              <a:rPr lang="en-GB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to integrate         Vs     Practical Need </a:t>
            </a:r>
            <a:r>
              <a:rPr lang="en-GB" dirty="0"/>
              <a:t>(for work, study etc.) 	(Gardner 2001) 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LOOK UP: </a:t>
            </a:r>
            <a:r>
              <a:rPr lang="en-GB" dirty="0">
                <a:hlinkClick r:id="rId2"/>
              </a:rPr>
              <a:t>https://coerll.utexas.edu/methods/modules/learners/02/integrative.php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TO THINK ABOUT:</a:t>
            </a:r>
          </a:p>
          <a:p>
            <a:pPr marL="0" indent="0">
              <a:buNone/>
            </a:pPr>
            <a:r>
              <a:rPr lang="en-GB" dirty="0"/>
              <a:t>Integrative was found to be the more useful in the past </a:t>
            </a:r>
            <a:r>
              <a:rPr lang="en-GB" b="1" u="sng" dirty="0">
                <a:solidFill>
                  <a:schemeClr val="bg2">
                    <a:lumMod val="60000"/>
                    <a:lumOff val="40000"/>
                  </a:schemeClr>
                </a:solidFill>
              </a:rPr>
              <a:t>BUT</a:t>
            </a:r>
            <a:r>
              <a:rPr lang="en-GB" dirty="0"/>
              <a:t> recent studies find the opposite nowadays – [*consider the changing nature of English language use (Ur 2012).]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2.	Intrinsic Motivation         Vs      Extrinsic Motivation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Interest to learn</a:t>
            </a:r>
            <a:r>
              <a:rPr lang="en-GB" dirty="0"/>
              <a:t>               </a:t>
            </a:r>
            <a:r>
              <a:rPr lang="en-GB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Vs     </a:t>
            </a:r>
            <a:r>
              <a:rPr lang="en-GB" dirty="0"/>
              <a:t> </a:t>
            </a:r>
            <a:r>
              <a:rPr lang="en-GB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Perceived benefits        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3.	Self and personal identity 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	How the learner sees him/herself</a:t>
            </a:r>
            <a:r>
              <a:rPr lang="en-GB" dirty="0"/>
              <a:t> </a:t>
            </a:r>
            <a:r>
              <a:rPr lang="en-GB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USING English in future, at what level and where</a:t>
            </a:r>
            <a:r>
              <a:rPr lang="en-GB" dirty="0"/>
              <a:t>  </a:t>
            </a:r>
          </a:p>
          <a:p>
            <a:pPr marL="0" indent="0">
              <a:buNone/>
            </a:pPr>
            <a:r>
              <a:rPr lang="en-GB" dirty="0"/>
              <a:t>      (Dörnyei &amp; </a:t>
            </a:r>
            <a:r>
              <a:rPr lang="en-GB" dirty="0" err="1"/>
              <a:t>Ushioda</a:t>
            </a:r>
            <a:r>
              <a:rPr lang="en-GB" dirty="0"/>
              <a:t> 2009)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5549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600" b="1" dirty="0">
                <a:solidFill>
                  <a:schemeClr val="bg2">
                    <a:lumMod val="60000"/>
                    <a:lumOff val="40000"/>
                  </a:schemeClr>
                </a:solidFill>
              </a:rPr>
              <a:t>Self and personal identity – the L2 Motivational Self System </a:t>
            </a:r>
            <a:r>
              <a:rPr lang="en-GB" sz="1800" b="1" dirty="0">
                <a:solidFill>
                  <a:schemeClr val="bg2">
                    <a:lumMod val="60000"/>
                    <a:lumOff val="40000"/>
                  </a:schemeClr>
                </a:solidFill>
              </a:rPr>
              <a:t>(Dörnyei 2008)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9470" y="1655806"/>
            <a:ext cx="11829535" cy="4576118"/>
          </a:xfrm>
        </p:spPr>
        <p:txBody>
          <a:bodyPr>
            <a:noAutofit/>
          </a:bodyPr>
          <a:lstStyle/>
          <a:p>
            <a:r>
              <a:rPr lang="en-GB" sz="2600" b="1" dirty="0">
                <a:solidFill>
                  <a:schemeClr val="bg2">
                    <a:lumMod val="60000"/>
                    <a:lumOff val="40000"/>
                  </a:schemeClr>
                </a:solidFill>
              </a:rPr>
              <a:t>3 dimensions  - </a:t>
            </a:r>
            <a:r>
              <a:rPr lang="en-GB" sz="2600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Ideal L2 Self</a:t>
            </a:r>
            <a:r>
              <a:rPr lang="en-GB" sz="2600" b="1" dirty="0">
                <a:solidFill>
                  <a:schemeClr val="bg2">
                    <a:lumMod val="60000"/>
                    <a:lumOff val="40000"/>
                  </a:schemeClr>
                </a:solidFill>
              </a:rPr>
              <a:t>; </a:t>
            </a:r>
            <a:r>
              <a:rPr lang="en-GB" sz="2600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Ought-to L2 Self</a:t>
            </a:r>
            <a:r>
              <a:rPr lang="en-GB" sz="2600" b="1" dirty="0">
                <a:solidFill>
                  <a:schemeClr val="bg2">
                    <a:lumMod val="60000"/>
                    <a:lumOff val="40000"/>
                  </a:schemeClr>
                </a:solidFill>
              </a:rPr>
              <a:t>; </a:t>
            </a:r>
            <a:r>
              <a:rPr lang="en-GB" sz="2600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L2 Learning Experience</a:t>
            </a:r>
          </a:p>
          <a:p>
            <a:pPr marL="0" indent="0">
              <a:buNone/>
            </a:pPr>
            <a:endParaRPr lang="en-GB" sz="2600" b="1" dirty="0">
              <a:solidFill>
                <a:schemeClr val="bg2">
                  <a:lumMod val="60000"/>
                  <a:lumOff val="40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600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Ideal L2 Self</a:t>
            </a:r>
            <a:r>
              <a:rPr lang="en-GB" sz="2600" dirty="0"/>
              <a:t>: who we wish to become, by learning/using the L2; motivates by trying to reduce the gap between actual and ideal self.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600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Ought-to L2 Self</a:t>
            </a:r>
            <a:r>
              <a:rPr lang="en-GB" sz="2600" dirty="0"/>
              <a:t>: the characteristics we feel we </a:t>
            </a:r>
            <a:r>
              <a:rPr lang="en-GB" sz="2600" i="1" dirty="0"/>
              <a:t>should</a:t>
            </a:r>
            <a:r>
              <a:rPr lang="en-GB" sz="2600" dirty="0"/>
              <a:t> possess or portray, not often related to own desires.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600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L2 Learning Experience</a:t>
            </a:r>
            <a:r>
              <a:rPr lang="en-GB" sz="2600" dirty="0"/>
              <a:t>: situation and time specific – the immediate learning environment (comfort, enjoyment), feelings of success in learning, constructive feedback from tutor.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0346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2">
                    <a:lumMod val="60000"/>
                    <a:lumOff val="40000"/>
                  </a:schemeClr>
                </a:solidFill>
              </a:rPr>
              <a:t>The teacher’s role in Motivation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Consider extrinsic, intrinsic motivation – how does </a:t>
            </a:r>
            <a:r>
              <a:rPr lang="en-GB" sz="2400" b="1" dirty="0" err="1">
                <a:solidFill>
                  <a:schemeClr val="bg2">
                    <a:lumMod val="60000"/>
                    <a:lumOff val="40000"/>
                  </a:schemeClr>
                </a:solidFill>
              </a:rPr>
              <a:t>Dörnyei’s</a:t>
            </a:r>
            <a:r>
              <a:rPr lang="en-GB" sz="2400" b="1" dirty="0">
                <a:solidFill>
                  <a:schemeClr val="bg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400" dirty="0"/>
              <a:t>Ideal L2 self impact motivation?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How can we find out what motivates our learners?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Think of the numerous language teacher roles – how can the varying roles facilitate the different motivations of our learners? (What are the various roles?)</a:t>
            </a:r>
          </a:p>
          <a:p>
            <a:endParaRPr lang="en-GB" sz="24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78522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7"/>
            <a:ext cx="9404723" cy="2134071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2">
                    <a:lumMod val="60000"/>
                    <a:lumOff val="40000"/>
                  </a:schemeClr>
                </a:solidFill>
              </a:rPr>
              <a:t>4. Creating the learning experience – using task-based learning</a:t>
            </a:r>
            <a:br>
              <a:rPr lang="en-GB" dirty="0">
                <a:solidFill>
                  <a:schemeClr val="bg2">
                    <a:lumMod val="60000"/>
                    <a:lumOff val="40000"/>
                  </a:schemeClr>
                </a:solidFill>
              </a:rPr>
            </a:br>
            <a:r>
              <a:rPr lang="en-GB" dirty="0">
                <a:solidFill>
                  <a:schemeClr val="bg2">
                    <a:lumMod val="60000"/>
                    <a:lumOff val="40000"/>
                  </a:schemeClr>
                </a:solidFill>
              </a:rPr>
              <a:t>(TBL parameters)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4293" y="2695074"/>
            <a:ext cx="10519296" cy="3517231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TBL should &amp; can provide clear goals for learning</a:t>
            </a:r>
          </a:p>
          <a:p>
            <a:r>
              <a:rPr lang="en-GB" dirty="0"/>
              <a:t>TBL  - whole class preparation should provide opportunities to motivate interest</a:t>
            </a:r>
          </a:p>
          <a:p>
            <a:r>
              <a:rPr lang="en-GB" dirty="0"/>
              <a:t>The TBL learner must take part in pre-task activity planning</a:t>
            </a:r>
          </a:p>
          <a:p>
            <a:r>
              <a:rPr lang="en-GB" dirty="0"/>
              <a:t>The teacher must provide the agenda and structure the information</a:t>
            </a:r>
          </a:p>
          <a:p>
            <a:r>
              <a:rPr lang="en-GB" dirty="0"/>
              <a:t>Tasks should give opportunity for interaction / various learner roles – vary these according to strengths</a:t>
            </a:r>
          </a:p>
          <a:p>
            <a:r>
              <a:rPr lang="en-GB" dirty="0"/>
              <a:t>Tasks should demand language production – guide, scaffold, model language</a:t>
            </a:r>
          </a:p>
          <a:p>
            <a:r>
              <a:rPr lang="en-GB" dirty="0"/>
              <a:t>Post-task activities should be used – what is the role of these, how can they be done?</a:t>
            </a:r>
          </a:p>
          <a:p>
            <a:pPr marL="0" indent="0">
              <a:buNone/>
            </a:pPr>
            <a:r>
              <a:rPr lang="en-GB" dirty="0"/>
              <a:t>(see slide 11 for sample task, Willis &amp; Willis, 2007)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30995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30389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2">
                    <a:lumMod val="60000"/>
                    <a:lumOff val="40000"/>
                  </a:schemeClr>
                </a:solidFill>
              </a:rPr>
              <a:t>Improving Task – motivational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900988"/>
            <a:ext cx="8946541" cy="4347411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From Willis &amp; Willis (2007; p.154)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Imagine that a colleague asks you to advise her on this task – she tried it with a reasonably good adult intermediate class but most pairs did it in less than a minute, saying very little.</a:t>
            </a:r>
          </a:p>
          <a:p>
            <a:pPr marL="0" indent="0">
              <a:buNone/>
            </a:pPr>
            <a:r>
              <a:rPr lang="en-GB" u="sng" dirty="0"/>
              <a:t>Question:</a:t>
            </a:r>
          </a:p>
          <a:p>
            <a:pPr marL="0" indent="0">
              <a:buNone/>
            </a:pPr>
            <a:r>
              <a:rPr lang="en-GB" dirty="0"/>
              <a:t>Why do you think it did not work very well? Suggest some improvements considering the </a:t>
            </a:r>
            <a:r>
              <a:rPr lang="en-GB" u="sng" dirty="0"/>
              <a:t>learner differences</a:t>
            </a:r>
            <a:r>
              <a:rPr lang="en-GB" dirty="0"/>
              <a:t> &amp; </a:t>
            </a:r>
            <a:r>
              <a:rPr lang="en-GB" u="sng" dirty="0"/>
              <a:t>task parameters</a:t>
            </a:r>
            <a:r>
              <a:rPr lang="en-GB" dirty="0"/>
              <a:t> (slide 10) discussed.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945025"/>
              </p:ext>
            </p:extLst>
          </p:nvPr>
        </p:nvGraphicFramePr>
        <p:xfrm>
          <a:off x="1418389" y="2524402"/>
          <a:ext cx="8128000" cy="1402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400" i="1" dirty="0"/>
                        <a:t>Classroom discussion task:</a:t>
                      </a:r>
                    </a:p>
                    <a:p>
                      <a:pPr marL="0" indent="0">
                        <a:buNone/>
                      </a:pPr>
                      <a:r>
                        <a:rPr lang="en-GB" i="1" dirty="0"/>
                        <a:t>‘Career Moves’</a:t>
                      </a:r>
                    </a:p>
                    <a:p>
                      <a:pPr marL="0" indent="0">
                        <a:buNone/>
                      </a:pPr>
                      <a:r>
                        <a:rPr lang="en-GB" i="1" dirty="0"/>
                        <a:t>‘What are your opinions about working in a family business, or working freelance from home? Tell your partner.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82694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07091" y="526857"/>
            <a:ext cx="11451266" cy="750007"/>
          </a:xfrm>
        </p:spPr>
        <p:txBody>
          <a:bodyPr/>
          <a:lstStyle/>
          <a:p>
            <a:pPr algn="ctr"/>
            <a:r>
              <a:rPr lang="en-GB" sz="3200" dirty="0">
                <a:solidFill>
                  <a:schemeClr val="bg2">
                    <a:lumMod val="60000"/>
                    <a:lumOff val="40000"/>
                  </a:schemeClr>
                </a:solidFill>
              </a:rPr>
              <a:t>5. Dealing with age-related differences – a study</a:t>
            </a:r>
            <a:endParaRPr lang="en-GB" sz="1800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617" y="1202724"/>
            <a:ext cx="11771870" cy="546992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 err="1">
                <a:solidFill>
                  <a:schemeClr val="bg2">
                    <a:lumMod val="60000"/>
                    <a:lumOff val="40000"/>
                  </a:schemeClr>
                </a:solidFill>
              </a:rPr>
              <a:t>Agullo’s</a:t>
            </a:r>
            <a:r>
              <a:rPr lang="en-GB" b="1" dirty="0">
                <a:solidFill>
                  <a:schemeClr val="bg2">
                    <a:lumMod val="60000"/>
                    <a:lumOff val="40000"/>
                  </a:schemeClr>
                </a:solidFill>
              </a:rPr>
              <a:t> research study (2006) looked at adapting lessons to adult and young learners.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Varied instruction tasks were designed to adapt to the relative cognitive mechanisms being utilised in learning (adults &amp; children)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The same material was used with both groups (a short film extract - ‘Shrek’)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For Children, 4 points considered: 	</a:t>
            </a:r>
          </a:p>
          <a:p>
            <a:pPr lvl="4">
              <a:buFont typeface="Wingdings" panose="05000000000000000000" pitchFamily="2" charset="2"/>
              <a:buChar char="q"/>
            </a:pPr>
            <a:r>
              <a:rPr lang="en-GB" sz="2200" dirty="0"/>
              <a:t>Tasks required cognitive processing, i.e. comprehension &amp; memorization; a variety of activities</a:t>
            </a:r>
          </a:p>
          <a:p>
            <a:pPr lvl="4">
              <a:buFont typeface="Wingdings" panose="05000000000000000000" pitchFamily="2" charset="2"/>
              <a:buChar char="q"/>
            </a:pPr>
            <a:r>
              <a:rPr lang="en-GB" sz="2200" dirty="0"/>
              <a:t>A holistic approach to processing material – L2 was used for pre-lesson tasks (at home) &amp; L1 during tasks.</a:t>
            </a:r>
          </a:p>
          <a:p>
            <a:pPr lvl="4">
              <a:buFont typeface="Wingdings" panose="05000000000000000000" pitchFamily="2" charset="2"/>
              <a:buChar char="q"/>
            </a:pPr>
            <a:r>
              <a:rPr lang="en-GB" sz="2200" dirty="0"/>
              <a:t>Language skills – listening, speaking, writing, singing all incorporated </a:t>
            </a:r>
          </a:p>
          <a:p>
            <a:pPr lvl="4">
              <a:buFont typeface="Wingdings" panose="05000000000000000000" pitchFamily="2" charset="2"/>
              <a:buChar char="q"/>
            </a:pPr>
            <a:r>
              <a:rPr lang="en-GB" sz="2200" dirty="0"/>
              <a:t>The focus of lesson work - speaking/writing skills only</a:t>
            </a:r>
          </a:p>
          <a:p>
            <a:r>
              <a:rPr lang="en-GB" sz="2200" dirty="0"/>
              <a:t>For Adults:</a:t>
            </a:r>
          </a:p>
          <a:p>
            <a:pPr lvl="4">
              <a:buFont typeface="Wingdings" panose="05000000000000000000" pitchFamily="2" charset="2"/>
              <a:buChar char="q"/>
            </a:pPr>
            <a:r>
              <a:rPr lang="en-GB" sz="2200" dirty="0"/>
              <a:t>Activation of analytical skills – comprehension, process writing, linguistic analysis &amp; reflection on form.</a:t>
            </a:r>
          </a:p>
          <a:p>
            <a:pPr marL="1828800" lvl="4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26141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29982"/>
          </a:xfrm>
        </p:spPr>
        <p:txBody>
          <a:bodyPr/>
          <a:lstStyle/>
          <a:p>
            <a:r>
              <a:rPr lang="en-GB" dirty="0">
                <a:solidFill>
                  <a:schemeClr val="bg2">
                    <a:lumMod val="60000"/>
                    <a:lumOff val="40000"/>
                  </a:schemeClr>
                </a:solidFill>
              </a:rPr>
              <a:t>Conclusion - Age and Instruction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282700"/>
            <a:ext cx="8946541" cy="496569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Age can have an impact on L2 acquisition and instruction can take account of differences in ages of learners.</a:t>
            </a:r>
          </a:p>
          <a:p>
            <a:pPr marL="0" indent="0">
              <a:buNone/>
            </a:pPr>
            <a:r>
              <a:rPr lang="en-GB" u="sng" dirty="0"/>
              <a:t>Consider:</a:t>
            </a:r>
          </a:p>
          <a:p>
            <a:r>
              <a:rPr lang="en-GB" dirty="0"/>
              <a:t>Instruction approach</a:t>
            </a:r>
          </a:p>
          <a:p>
            <a:r>
              <a:rPr lang="en-GB" dirty="0"/>
              <a:t>Materials </a:t>
            </a:r>
            <a:r>
              <a:rPr lang="en-GB"/>
              <a:t>(motivation &amp; </a:t>
            </a:r>
            <a:r>
              <a:rPr lang="en-GB" dirty="0"/>
              <a:t>meaning, suitability, interest, </a:t>
            </a:r>
            <a:r>
              <a:rPr lang="en-GB" dirty="0" err="1"/>
              <a:t>adaptibility</a:t>
            </a:r>
            <a:r>
              <a:rPr lang="en-GB" dirty="0"/>
              <a:t>)</a:t>
            </a:r>
          </a:p>
          <a:p>
            <a:r>
              <a:rPr lang="en-GB" dirty="0"/>
              <a:t>Task types – consider aptitudes, experience and interest</a:t>
            </a:r>
          </a:p>
          <a:p>
            <a:r>
              <a:rPr lang="en-GB" dirty="0"/>
              <a:t>Interaction patterns for activities</a:t>
            </a:r>
          </a:p>
          <a:p>
            <a:pPr marL="0" indent="0">
              <a:buNone/>
            </a:pPr>
            <a:r>
              <a:rPr lang="en-GB" b="1" dirty="0"/>
              <a:t>TASK:</a:t>
            </a:r>
          </a:p>
          <a:p>
            <a:pPr marL="0" indent="0">
              <a:buNone/>
            </a:pPr>
            <a:r>
              <a:rPr lang="en-GB" dirty="0"/>
              <a:t>Consider the pictures/texts presented – choose one and work with a partner in devising how this could be used with both older (adults OR adolescents) AND younger learners. </a:t>
            </a:r>
          </a:p>
          <a:p>
            <a:pPr marL="0" indent="0">
              <a:buNone/>
            </a:pPr>
            <a:r>
              <a:rPr lang="en-GB" dirty="0"/>
              <a:t>Consider language aim, learner interaction (with peers), motivation &amp; meaning for learner,  task type, overall methodological approach.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66976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Reading: </a:t>
            </a:r>
            <a:r>
              <a:rPr lang="en-GB" sz="1200" dirty="0"/>
              <a:t>(not all available in the library – you may need to use inter-library loan for some)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227222"/>
            <a:ext cx="8946541" cy="5021178"/>
          </a:xfrm>
        </p:spPr>
        <p:txBody>
          <a:bodyPr>
            <a:normAutofit fontScale="40000" lnSpcReduction="20000"/>
          </a:bodyPr>
          <a:lstStyle/>
          <a:p>
            <a:r>
              <a:rPr lang="en-GB" dirty="0"/>
              <a:t>AERA (American Education Research Association) (2006) Foreign Language Instruction: Implementing the best methods, </a:t>
            </a:r>
            <a:r>
              <a:rPr lang="en-GB" i="1" dirty="0"/>
              <a:t>Research Points </a:t>
            </a:r>
            <a:r>
              <a:rPr lang="en-GB" dirty="0"/>
              <a:t>4 (1).</a:t>
            </a:r>
          </a:p>
          <a:p>
            <a:r>
              <a:rPr lang="en-GB" dirty="0" err="1"/>
              <a:t>Agullo</a:t>
            </a:r>
            <a:r>
              <a:rPr lang="en-GB" dirty="0"/>
              <a:t>, GL. (2006) Overcoming age-related differences, </a:t>
            </a:r>
            <a:r>
              <a:rPr lang="en-GB" i="1" dirty="0"/>
              <a:t>ELT Journal Vo</a:t>
            </a:r>
            <a:r>
              <a:rPr lang="en-GB" dirty="0"/>
              <a:t>l 60/4, pp.365-373</a:t>
            </a:r>
          </a:p>
          <a:p>
            <a:r>
              <a:rPr lang="en-GB" dirty="0"/>
              <a:t>Baddeley, A (2003) Working memory and language: an overview, </a:t>
            </a:r>
            <a:r>
              <a:rPr lang="en-GB" i="1" dirty="0"/>
              <a:t>Journal of Communication Disorders, </a:t>
            </a:r>
            <a:r>
              <a:rPr lang="en-GB" dirty="0"/>
              <a:t>36 pp.189–208</a:t>
            </a:r>
          </a:p>
          <a:p>
            <a:r>
              <a:rPr lang="en-GB" dirty="0"/>
              <a:t>Carroll, J.B (1993) </a:t>
            </a:r>
            <a:r>
              <a:rPr lang="en-GB" i="1" dirty="0"/>
              <a:t>Human Cognitive Abilities</a:t>
            </a:r>
            <a:r>
              <a:rPr lang="en-GB" dirty="0"/>
              <a:t>, Cambridge: CUP</a:t>
            </a:r>
          </a:p>
          <a:p>
            <a:r>
              <a:rPr lang="en-GB" dirty="0"/>
              <a:t>Dörnyei, Z. (2006) Individual differences in second language acquisition, </a:t>
            </a:r>
            <a:r>
              <a:rPr lang="en-GB" i="1" dirty="0"/>
              <a:t>AILA Review</a:t>
            </a:r>
            <a:r>
              <a:rPr lang="en-GB" dirty="0"/>
              <a:t>, 19, pp.42-68</a:t>
            </a:r>
          </a:p>
          <a:p>
            <a:r>
              <a:rPr lang="en-GB" dirty="0"/>
              <a:t>Dörnyei, Z. (2008) New ways of motivating foreign language learners: Generating vision. </a:t>
            </a:r>
            <a:r>
              <a:rPr lang="en-GB" i="1" dirty="0"/>
              <a:t>Links</a:t>
            </a:r>
            <a:r>
              <a:rPr lang="en-GB" dirty="0"/>
              <a:t>, 38, pp.3-4. Available at: </a:t>
            </a:r>
            <a:r>
              <a:rPr lang="en-GB" dirty="0">
                <a:hlinkClick r:id="rId2"/>
              </a:rPr>
              <a:t>www.cilt.org.uk/publications/bulletins/links</a:t>
            </a:r>
            <a:r>
              <a:rPr lang="en-GB" dirty="0"/>
              <a:t>, accessed Feb 28, 2016.</a:t>
            </a:r>
          </a:p>
          <a:p>
            <a:r>
              <a:rPr lang="en-GB" dirty="0"/>
              <a:t>Dörnyei, Z (2009) Individual differences: interplay of learner characteristics and learning environment, </a:t>
            </a:r>
            <a:r>
              <a:rPr lang="en-GB" i="1" dirty="0"/>
              <a:t>Language Learning </a:t>
            </a:r>
            <a:r>
              <a:rPr lang="en-GB" dirty="0"/>
              <a:t>59, pp230-248</a:t>
            </a:r>
          </a:p>
          <a:p>
            <a:r>
              <a:rPr lang="en-GB" dirty="0"/>
              <a:t>Dörnyei, Z &amp; </a:t>
            </a:r>
            <a:r>
              <a:rPr lang="en-GB" dirty="0" err="1"/>
              <a:t>Ushioda</a:t>
            </a:r>
            <a:r>
              <a:rPr lang="en-GB" dirty="0"/>
              <a:t>, E (Eds.) (2009) Motivation, language identity and the L2 self (pp.9-42). Clevedon: Multilingual Matters</a:t>
            </a:r>
          </a:p>
          <a:p>
            <a:r>
              <a:rPr lang="en-GB" dirty="0"/>
              <a:t>Gardner , R.C.(2001) Integrative motivation and second language acquisition. In Z. Dörnyei &amp; R. Schmidt (Eds.) Motivation and second language acquisition (pp.1-20). </a:t>
            </a:r>
            <a:r>
              <a:rPr lang="en-GB" dirty="0" err="1"/>
              <a:t>Honolulu:University</a:t>
            </a:r>
            <a:r>
              <a:rPr lang="en-GB" dirty="0"/>
              <a:t> of  Hawaii Press.</a:t>
            </a:r>
          </a:p>
          <a:p>
            <a:r>
              <a:rPr lang="en-GB" dirty="0" err="1"/>
              <a:t>Krashen</a:t>
            </a:r>
            <a:r>
              <a:rPr lang="en-GB" dirty="0"/>
              <a:t>, S.D. (1985), </a:t>
            </a:r>
            <a:r>
              <a:rPr lang="en-GB" i="1" dirty="0"/>
              <a:t>The Input Hypothesis: Issues and Implications</a:t>
            </a:r>
            <a:r>
              <a:rPr lang="en-GB" dirty="0"/>
              <a:t>, New York: Longman</a:t>
            </a:r>
          </a:p>
          <a:p>
            <a:r>
              <a:rPr lang="en-GB" dirty="0" err="1"/>
              <a:t>Krashen</a:t>
            </a:r>
            <a:r>
              <a:rPr lang="en-GB" dirty="0"/>
              <a:t>, S.D. (1989), We acquire vocabulary and spelling by reading: additional evidence for the input hypothesis, </a:t>
            </a:r>
            <a:r>
              <a:rPr lang="en-GB" i="1" dirty="0"/>
              <a:t>Modern Language Journal</a:t>
            </a:r>
            <a:r>
              <a:rPr lang="en-GB" dirty="0"/>
              <a:t>, 73/4, pp. 440–464</a:t>
            </a:r>
          </a:p>
          <a:p>
            <a:r>
              <a:rPr lang="en-GB" dirty="0" err="1"/>
              <a:t>Krashen</a:t>
            </a:r>
            <a:r>
              <a:rPr lang="en-GB" dirty="0"/>
              <a:t>, S.D. (1982), </a:t>
            </a:r>
            <a:r>
              <a:rPr lang="en-GB" i="1" dirty="0"/>
              <a:t>Principles and Practice in Second Language Acquisition</a:t>
            </a:r>
            <a:r>
              <a:rPr lang="en-GB" dirty="0"/>
              <a:t>, Oxford: </a:t>
            </a:r>
            <a:r>
              <a:rPr lang="en-GB" dirty="0" err="1"/>
              <a:t>Pergamon</a:t>
            </a:r>
            <a:endParaRPr lang="en-GB" dirty="0"/>
          </a:p>
          <a:p>
            <a:r>
              <a:rPr lang="en-GB" dirty="0" err="1"/>
              <a:t>Lightbrown</a:t>
            </a:r>
            <a:r>
              <a:rPr lang="en-GB" dirty="0"/>
              <a:t> &amp; </a:t>
            </a:r>
            <a:r>
              <a:rPr lang="en-GB" dirty="0" err="1"/>
              <a:t>Spada</a:t>
            </a:r>
            <a:r>
              <a:rPr lang="en-GB" dirty="0"/>
              <a:t> (2013) </a:t>
            </a:r>
            <a:r>
              <a:rPr lang="en-GB" i="1" dirty="0"/>
              <a:t>How Languages are Learned</a:t>
            </a:r>
            <a:r>
              <a:rPr lang="en-GB" dirty="0"/>
              <a:t>, Oxford: OUP</a:t>
            </a:r>
          </a:p>
          <a:p>
            <a:r>
              <a:rPr lang="en-GB" dirty="0"/>
              <a:t>Robinson, P. (2007) Aptitudes, abilities, contexts and practice. In </a:t>
            </a:r>
            <a:r>
              <a:rPr lang="en-GB" dirty="0" err="1"/>
              <a:t>R.M.DeKeyser</a:t>
            </a:r>
            <a:r>
              <a:rPr lang="en-GB" dirty="0"/>
              <a:t> (Ed.) </a:t>
            </a:r>
            <a:r>
              <a:rPr lang="en-GB" i="1" dirty="0"/>
              <a:t>Practice in second language learning: perspectives from applied linguistics and cognitive psychology </a:t>
            </a:r>
            <a:r>
              <a:rPr lang="en-GB" dirty="0"/>
              <a:t>(pp.256-286), Cambridge: CUP</a:t>
            </a:r>
          </a:p>
          <a:p>
            <a:r>
              <a:rPr lang="en-GB" dirty="0"/>
              <a:t>Skehan, P (1989) </a:t>
            </a:r>
            <a:r>
              <a:rPr lang="en-GB" i="1" dirty="0"/>
              <a:t>Individual differences in Second Language Learning</a:t>
            </a:r>
            <a:r>
              <a:rPr lang="en-GB" dirty="0"/>
              <a:t>, London: Edward Arnold</a:t>
            </a:r>
          </a:p>
          <a:p>
            <a:r>
              <a:rPr lang="en-GB" dirty="0"/>
              <a:t>Skehan, P. (2012) Language Aptitude in </a:t>
            </a:r>
            <a:r>
              <a:rPr lang="en-GB" dirty="0" err="1"/>
              <a:t>Gass</a:t>
            </a:r>
            <a:r>
              <a:rPr lang="en-GB" dirty="0"/>
              <a:t>, S &amp; Mackey, A (2012) (Eds.) </a:t>
            </a:r>
            <a:r>
              <a:rPr lang="en-GB" i="1" dirty="0"/>
              <a:t>The Routledge Handbook of Second Language Acquisition</a:t>
            </a:r>
            <a:r>
              <a:rPr lang="en-GB" dirty="0"/>
              <a:t>, </a:t>
            </a:r>
            <a:r>
              <a:rPr lang="en-GB" dirty="0" err="1"/>
              <a:t>Oxon:Routledge</a:t>
            </a:r>
            <a:r>
              <a:rPr lang="en-GB" dirty="0"/>
              <a:t>.</a:t>
            </a:r>
          </a:p>
          <a:p>
            <a:r>
              <a:rPr lang="en-GB" dirty="0"/>
              <a:t>Ur, P (2012) A course in English language teaching,  2</a:t>
            </a:r>
            <a:r>
              <a:rPr lang="en-GB" baseline="30000" dirty="0"/>
              <a:t>nd</a:t>
            </a:r>
            <a:r>
              <a:rPr lang="en-GB" dirty="0"/>
              <a:t> edition, Cambridge: CUP</a:t>
            </a:r>
          </a:p>
          <a:p>
            <a:r>
              <a:rPr lang="en-GB" dirty="0"/>
              <a:t>Willis, D &amp; Willis, J (2007) </a:t>
            </a:r>
            <a:r>
              <a:rPr lang="en-GB" i="1" dirty="0"/>
              <a:t>Doing task-based teaching. </a:t>
            </a:r>
            <a:r>
              <a:rPr lang="en-GB" dirty="0"/>
              <a:t>Oxford: OUP.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84768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671</TotalTime>
  <Words>1320</Words>
  <Application>Microsoft Office PowerPoint</Application>
  <PresentationFormat>Widescreen</PresentationFormat>
  <Paragraphs>160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Century Gothic</vt:lpstr>
      <vt:lpstr>Wingdings</vt:lpstr>
      <vt:lpstr>Wingdings 3</vt:lpstr>
      <vt:lpstr>Ion</vt:lpstr>
      <vt:lpstr>Learner Differences and their impact on teaching &amp; learning </vt:lpstr>
      <vt:lpstr>1. Language Aptitude – the particular ability to learn languages</vt:lpstr>
      <vt:lpstr>Carroll’s ‘four factor view’ of language aptitude(Carroll 1993) </vt:lpstr>
      <vt:lpstr>Skehan’s model of language aptitude. Table 1 (Skehan (2002) in Gass &amp; Mackey 2012) </vt:lpstr>
      <vt:lpstr>Developments in aptitude research</vt:lpstr>
      <vt:lpstr>2. Other Learner Differences (LDs)</vt:lpstr>
      <vt:lpstr>3. Motivation in learning</vt:lpstr>
      <vt:lpstr>Self and personal identity – the L2 Motivational Self System (Dörnyei 2008)</vt:lpstr>
      <vt:lpstr>The teacher’s role in Motivation</vt:lpstr>
      <vt:lpstr>4. Creating the learning experience – using task-based learning (TBL parameters)</vt:lpstr>
      <vt:lpstr>Improving Task – motivational strategies</vt:lpstr>
      <vt:lpstr>5. Dealing with age-related differences – a study</vt:lpstr>
      <vt:lpstr>Conclusion - Age and Instruction</vt:lpstr>
      <vt:lpstr>Reading: (not all available in the library – you may need to use inter-library loan for some)</vt:lpstr>
    </vt:vector>
  </TitlesOfParts>
  <Company>Pryfysgol Bangor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Learner Differences and their impact on teaching &amp; learning</dc:title>
  <dc:creator>Claire Quinn</dc:creator>
  <cp:lastModifiedBy>Jessica Clapham</cp:lastModifiedBy>
  <cp:revision>48</cp:revision>
  <cp:lastPrinted>2018-03-09T15:08:03Z</cp:lastPrinted>
  <dcterms:created xsi:type="dcterms:W3CDTF">2016-02-29T15:17:46Z</dcterms:created>
  <dcterms:modified xsi:type="dcterms:W3CDTF">2020-02-25T16:41:27Z</dcterms:modified>
</cp:coreProperties>
</file>