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92" r:id="rId29"/>
    <p:sldId id="291" r:id="rId30"/>
    <p:sldId id="293" r:id="rId31"/>
    <p:sldId id="294" r:id="rId32"/>
    <p:sldId id="297" r:id="rId33"/>
    <p:sldId id="298" r:id="rId34"/>
    <p:sldId id="296" r:id="rId35"/>
    <p:sldId id="284" r:id="rId36"/>
    <p:sldId id="285" r:id="rId37"/>
    <p:sldId id="287" r:id="rId38"/>
  </p:sldIdLst>
  <p:sldSz cx="12192000" cy="6858000"/>
  <p:notesSz cx="6669088" cy="9753600"/>
  <p:embeddedFontLst>
    <p:embeddedFont>
      <p:font typeface="Aharoni" panose="02010803020104030203" pitchFamily="2" charset="-79"/>
      <p:bold r:id="rId40"/>
    </p:embeddedFont>
    <p:embeddedFont>
      <p:font typeface="Roboto Condensed" panose="02000000000000000000" pitchFamily="2" charset="0"/>
      <p:regular r:id="rId41"/>
      <p:bold r:id="rId42"/>
      <p:italic r:id="rId43"/>
      <p:boldItalic r:id="rId44"/>
    </p:embeddedFont>
    <p:embeddedFont>
      <p:font typeface="Source Sans Pro" panose="020B0503030403020204" pitchFamily="34" charset="0"/>
      <p:regular r:id="rId45"/>
      <p:bold r:id="rId46"/>
      <p:italic r:id="rId47"/>
      <p:boldItalic r:id="rId48"/>
    </p:embeddedFont>
    <p:embeddedFont>
      <p:font typeface="Verdana" panose="020B0604030504040204" pitchFamily="34" charset="0"/>
      <p:regular r:id="rId49"/>
      <p:bold r:id="rId50"/>
      <p:italic r:id="rId51"/>
      <p:boldItalic r:id="rId52"/>
    </p:embeddedFont>
  </p:embeddedFontLst>
  <p:defaultTextStyle>
    <a:defPPr>
      <a:defRPr lang="en-US"/>
    </a:defPPr>
    <a:lvl1pPr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1pPr>
    <a:lvl2pPr marL="4572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2pPr>
    <a:lvl3pPr marL="9144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3pPr>
    <a:lvl4pPr marL="13716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4pPr>
    <a:lvl5pPr marL="18288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5pPr>
    <a:lvl6pPr marL="2286000" algn="l" defTabSz="914400">
      <a:defRPr>
        <a:solidFill>
          <a:schemeClr val="tx1"/>
        </a:solidFill>
        <a:latin typeface="Arial"/>
        <a:ea typeface="+mn-ea"/>
        <a:cs typeface="Arial"/>
      </a:defRPr>
    </a:lvl6pPr>
    <a:lvl7pPr marL="2743200" algn="l" defTabSz="914400">
      <a:defRPr>
        <a:solidFill>
          <a:schemeClr val="tx1"/>
        </a:solidFill>
        <a:latin typeface="Arial"/>
        <a:ea typeface="+mn-ea"/>
        <a:cs typeface="Arial"/>
      </a:defRPr>
    </a:lvl7pPr>
    <a:lvl8pPr marL="3200400" algn="l" defTabSz="914400">
      <a:defRPr>
        <a:solidFill>
          <a:schemeClr val="tx1"/>
        </a:solidFill>
        <a:latin typeface="Arial"/>
        <a:ea typeface="+mn-ea"/>
        <a:cs typeface="Arial"/>
      </a:defRPr>
    </a:lvl8pPr>
    <a:lvl9pPr marL="3657600" algn="l" defTabSz="914400">
      <a:defRPr>
        <a:solidFill>
          <a:schemeClr val="tx1"/>
        </a:solidFill>
        <a:latin typeface="Arial"/>
        <a:ea typeface="+mn-ea"/>
        <a:cs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>
              <a:solidFill>
                <a:schemeClr val="lt1"/>
              </a:solidFill>
            </a:ln>
          </a:left>
          <a:right>
            <a:ln w="12700">
              <a:solidFill>
                <a:schemeClr val="lt1"/>
              </a:solidFill>
            </a:ln>
          </a:right>
          <a:top>
            <a:ln w="12700">
              <a:solidFill>
                <a:schemeClr val="lt1"/>
              </a:solidFill>
            </a:ln>
          </a:top>
          <a:bottom>
            <a:ln w="12700">
              <a:solidFill>
                <a:schemeClr val="lt1"/>
              </a:solidFill>
            </a:ln>
          </a:bottom>
          <a:insideH>
            <a:ln w="12700">
              <a:solidFill>
                <a:schemeClr val="lt1"/>
              </a:solidFill>
            </a:ln>
          </a:insideH>
          <a:insideV>
            <a:ln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  <a:fill>
          <a:solidFill>
            <a:schemeClr val="accent1">
              <a:tint val="40000"/>
            </a:schemeClr>
          </a:solidFill>
        </a:fill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fontRef idx="minor">
          <a:prstClr val="black"/>
        </a:fontRef>
        <a:schemeClr val="lt1"/>
      </a:tcTxStyle>
      <a:tcStyle>
        <a:tcBdr>
          <a:bottom>
            <a:ln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font" Target="fonts/font11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52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7.fntdata"/><Relationship Id="rId20" Type="http://schemas.openxmlformats.org/officeDocument/2006/relationships/slide" Target="slides/slide19.xml"/><Relationship Id="rId41" Type="http://schemas.openxmlformats.org/officeDocument/2006/relationships/font" Target="fonts/font2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fld id="{81B164FB-C17E-44B0-8405-045844A6C61F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1pPr>
    <a:lvl2pPr marL="4572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2pPr>
    <a:lvl3pPr marL="9144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3pPr>
    <a:lvl4pPr marL="13716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4pPr>
    <a:lvl5pPr marL="18288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foundry.com/en/blog/data-analytics/what-is-ratio-data/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A8F7C3F-CA58-2832-24E3-550B3405CDAD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5FDD52B-CE1D-3AFA-CDC1-C033744B029A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3F1549E-30F0-97F6-45B6-5B395751079D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CAA090F-4779-2A53-A441-AE4E5FC0A7C9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768DC86-79B7-25EE-7299-9DEF76CE471B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C418D6B-D1D6-923B-A899-90EC2C76B0C4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530E0C3-5A51-DB54-558E-F1DB10448134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4FAF2E2-3482-07E9-3AE2-42260D61CFDA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9A4AA73-A32A-E889-79E3-072DB7300C90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1E81FB3-9628-1D0B-450A-517AE6E21493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2225E31-0C0B-D508-C595-6BB42182D7F8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32C1906-C508-8ECF-CAA2-0DEFB90A9985}" type="slidenum">
              <a:rPr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FF641A8-7BB5-E6E6-4774-B0FDF630AB03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F3C13EF-742C-4A34-9F11-F66D23552AFE}" type="slidenum">
              <a:rPr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401E967-7CC1-B101-3E0F-FCFB93185880}" type="slidenum">
              <a:rPr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A500F33-5BEC-8213-21D8-D9C8AD303FDB}" type="slidenum">
              <a:rPr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EA5040A-8D19-F5FA-1520-325D58AE1880}" type="slidenum">
              <a:rPr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ACD97C8-9B83-56C0-B077-5919323B1865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11A2C6A-3FD0-4748-F673-B6F1889E245D}" type="slidenum">
              <a:rPr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D142635-EC5D-A27F-64BA-76941EEE2B77}" type="slidenum">
              <a:rPr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 txBox="1"/>
          <p:nvPr/>
        </p:nvSpPr>
        <p:spPr bwMode="auto"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fld id="{027E8037-E610-43ED-998D-8864B4D7D7CD}" type="slidenum">
              <a:rPr/>
              <a:t>21</a:t>
            </a:fld>
            <a:endParaRPr lang="en-US" sz="1200" b="0" i="0" u="none" strike="noStrike" cap="none" spc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Slide Image Placeholder 2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4" name="Rectangle 3"/>
          <p:cNvSpPr txBox="1">
            <a:spLocks noGrp="1"/>
          </p:cNvSpPr>
          <p:nvPr>
            <p:ph type="body" sz="quarter" idx="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 bwMode="auto"/>
        <p:txBody>
          <a:bodyPr/>
          <a:lstStyle/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Examples of Ratio: </a:t>
            </a:r>
            <a:r>
              <a:rPr lang="en-US" u="sng">
                <a:hlinkClick r:id="rId3" tooltip="https://careerfoundry.com/en/blog/data-analytics/what-is-ratio-data/"/>
              </a:rPr>
              <a:t>What is Ratio Data? Definition, Characteristics and Examples (careerfoundry.com)</a:t>
            </a:r>
            <a:endParaRPr lang="en-US">
              <a:solidFill>
                <a:srgbClr val="223C50"/>
              </a:solidFill>
              <a:latin typeface="TradeGothic"/>
            </a:endParaRPr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Temperature in Kelvin (0, +10, +20, +30, +40, etc.)</a:t>
            </a:r>
            <a:endParaRPr/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Height (5ft. 8in., 5ft. 9in., 5ft. 10in., 5ft. 11in., 6ft. 0in. etc.)</a:t>
            </a:r>
            <a:endParaRPr/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Price of goods ($0, $5, $10, $15, $20, $30, etc.)</a:t>
            </a:r>
            <a:endParaRPr/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Age in years (from zero to 100+)</a:t>
            </a:r>
            <a:endParaRPr/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Distance (from zero miles/km upwards)</a:t>
            </a:r>
            <a:endParaRPr/>
          </a:p>
          <a:p>
            <a:pPr lvl="0">
              <a:buSzPct val="100000"/>
              <a:buFont typeface="Arial"/>
              <a:buChar char="•"/>
              <a:defRPr/>
            </a:pPr>
            <a:r>
              <a:rPr lang="en-US">
                <a:solidFill>
                  <a:srgbClr val="223C50"/>
                </a:solidFill>
                <a:latin typeface="TradeGothic"/>
              </a:rPr>
              <a:t>Time intervals (might include race times or the number of hours spent watching Netflix!)</a:t>
            </a:r>
            <a:endParaRPr/>
          </a:p>
          <a:p>
            <a:pPr lvl="0">
              <a:defRPr/>
            </a:pPr>
            <a:endParaRPr lang="en-US"/>
          </a:p>
          <a:p>
            <a:pPr lvl="0">
              <a:defRPr/>
            </a:pPr>
            <a:r>
              <a:rPr lang="en-US" b="1">
                <a:solidFill>
                  <a:srgbClr val="223C50"/>
                </a:solidFill>
                <a:latin typeface="TradeGothic"/>
              </a:rPr>
              <a:t>Question:</a:t>
            </a:r>
            <a:r>
              <a:rPr lang="en-US">
                <a:solidFill>
                  <a:srgbClr val="223C50"/>
                </a:solidFill>
                <a:latin typeface="TradeGothic"/>
              </a:rPr>
              <a:t> How much time do you spend on social media per day? </a:t>
            </a:r>
            <a:endParaRPr/>
          </a:p>
          <a:p>
            <a:pPr lvl="0">
              <a:defRPr/>
            </a:pPr>
            <a:r>
              <a:rPr lang="en-US" b="1">
                <a:solidFill>
                  <a:srgbClr val="223C50"/>
                </a:solidFill>
                <a:latin typeface="TradeGothic"/>
              </a:rPr>
              <a:t>Possible answers:</a:t>
            </a:r>
            <a:r>
              <a:rPr lang="en-US">
                <a:solidFill>
                  <a:srgbClr val="223C50"/>
                </a:solidFill>
                <a:latin typeface="TradeGothic"/>
              </a:rPr>
              <a:t> 0-1 hours, 1-2 hours, 2-3 hours, 3-4 hours, 4-5 hours.</a:t>
            </a:r>
            <a:endParaRPr/>
          </a:p>
          <a:p>
            <a:pPr lvl="0">
              <a:defRPr/>
            </a:pPr>
            <a:endParaRPr lang="en-US"/>
          </a:p>
          <a:p>
            <a:pPr lvl="0">
              <a:defRPr/>
            </a:pPr>
            <a:endParaRPr lang="en-GB"/>
          </a:p>
        </p:txBody>
      </p:sp>
      <p:sp>
        <p:nvSpPr>
          <p:cNvPr id="4" name="Slide Number Placeholder 3"/>
          <p:cNvSpPr txBox="1"/>
          <p:nvPr/>
        </p:nvSpPr>
        <p:spPr bwMode="auto"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fld id="{CBECC676-3996-4BAD-B0B1-10F0983C9CA8}" type="slidenum">
              <a:rPr/>
              <a:t>22</a:t>
            </a:fld>
            <a:endParaRPr lang="en-US" sz="12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9E5FDD6-7798-70E1-0E08-8FD241F177F7}" type="slidenum">
              <a:rPr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60F56FC-16AF-9F1A-428B-90598DE10FBF}" type="slidenum">
              <a:rPr/>
              <a:t>24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Google Shape;152;p10:notes"/>
          <p:cNvSpPr txBox="1">
            <a:spLocks noGrp="1"/>
          </p:cNvSpPr>
          <p:nvPr>
            <p:ph type="body" sz="quarter" idx="1"/>
          </p:nvPr>
        </p:nvSpPr>
        <p:spPr bwMode="auto"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pPr lvl="0">
              <a:defRPr/>
            </a:pPr>
            <a:r>
              <a:rPr lang="en-US"/>
              <a:t> </a:t>
            </a:r>
            <a:br>
              <a:rPr lang="en-US"/>
            </a:br>
            <a:endParaRPr lang="en-US"/>
          </a:p>
        </p:txBody>
      </p:sp>
      <p:sp>
        <p:nvSpPr>
          <p:cNvPr id="3" name="Google Shape;153;p10:notes"/>
          <p:cNvSpPr>
            <a:spLocks noGrp="1" noRot="1" noChangeAspec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C2DEFB4-DE4B-773D-A3B5-AF6C66E5F1B5}" type="slidenum">
              <a:rPr/>
              <a:t>26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8AD89-061B-C6D6-8DF2-2814944FA435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FA6AE3-44F3-D6BB-80B9-26E318EB6C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1B4C36-2623-8CDE-0B59-07732A0549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6EC43-1A9C-2FF5-2AE3-416D6917FA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A8F7C3F-CA58-2832-24E3-550B3405CDAD}" type="slidenum">
              <a:rPr/>
              <a:t>28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970802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CADAD-B4FE-EB0B-81EA-E4274F765714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AAED3B-331C-4D26-5193-82E4D0530F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CD58A4-C7FD-37C9-01FA-457508B8961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028FC5-F8B6-6CCB-50D9-D81FFA8D01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29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472718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C791BA-A193-556D-CED4-CA6ABF8F8E19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3FC4A-7FF9-7145-DC35-65E3C25D13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CDB2B2-D1AF-EB6D-6687-C28FAE5A57D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56850-3B3E-C55D-A4F5-EBC1D5FD3C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30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832682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AFDA9-C7CA-8820-8889-1C8987685E8C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528E43-D13A-EA7B-4653-FF4EBFBD15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5290C4-D9FC-29D2-989B-7E79D9EF55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018A33-2C19-0418-353A-AB45E7999F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31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316888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C3001-0108-2B59-042D-4B360759F875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917088-2614-3C0E-A6F8-748D1791C6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1E1424-F2F7-3382-65B3-1EBD35665D1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444931-4016-22BF-BDFE-EE11C31F17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32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873925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405C0-22BA-0EC5-791E-D07836A139D5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7459E-FB6F-5081-7556-D21308F6CE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08D5C2-F580-4C0B-2AC7-3B41826143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CD5314-06AA-BEC1-BA97-183470D487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33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871041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1CC9E4-AD97-F322-4520-157BC6418A17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D774C7-BDBD-684C-98D3-CA5C7FC46A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CB91A7-60F5-F5B3-AD77-1A7FD3AD232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BA63D2-BED3-2D98-03BC-F455CA0E08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C1EC06-71FA-0BAE-378B-0276842A6DDD}" type="slidenum">
              <a:rPr/>
              <a:t>34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604826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B2B36BB-389B-4C86-B855-70F270CEFFC5}" type="slidenum">
              <a:rPr/>
              <a:t>35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24EAF82-45A0-745E-F5AD-282A1F13A193}" type="slidenum">
              <a:rPr/>
              <a:t>36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prstGeom prst="rect">
            <a:avLst/>
          </a:prstGeom>
          <a:noFill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prstGeom prst="rect">
            <a:avLst/>
          </a:prstGeom>
          <a:noFill/>
        </p:spPr>
        <p:txBody>
          <a:bodyPr/>
          <a:lstStyle>
            <a:lvl1pPr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1pPr>
            <a:lvl2pPr marL="731838" indent="-28098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2pPr>
            <a:lvl3pPr marL="11255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3pPr>
            <a:lvl4pPr marL="157638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4pPr>
            <a:lvl5pPr marL="20272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5pPr>
            <a:lvl6pPr marL="24844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6pPr>
            <a:lvl7pPr marL="29416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7pPr>
            <a:lvl8pPr marL="33988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8pPr>
            <a:lvl9pPr marL="38560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defRPr/>
            </a:pPr>
            <a:fld id="{457DD099-6E5F-4EB3-8873-C6D6682A2AAA}" type="slidenum">
              <a:rPr lang="en-GB"/>
              <a:t>37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Slid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911424" y="1988841"/>
            <a:ext cx="10363200" cy="1470025"/>
          </a:xfrm>
        </p:spPr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auto">
          <a:xfrm>
            <a:off x="1825824" y="3744615"/>
            <a:ext cx="8534400" cy="17525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defRPr/>
            </a:pPr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>
            <a:off x="527051" y="6524626"/>
            <a:ext cx="1295400" cy="219074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609600" y="1600201"/>
            <a:ext cx="10972800" cy="3917031"/>
          </a:xfrm>
        </p:spPr>
        <p:txBody>
          <a:bodyPr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/>
              <a:t>25/07/2026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/>
              <a:t>25/07/2026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/>
              <a:t>25/07/2026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/>
              <a:t>25/07/2026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/>
              <a:t>25/07/2026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4766732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/>
              <a:t>25/07/2026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 bwMode="auto"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>
              <a:defRPr/>
            </a:pPr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/>
              <a:t>25/07/2026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/>
              <a:t>25/07/2026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8839200" y="274639"/>
            <a:ext cx="2743200" cy="5242594"/>
          </a:xfrm>
        </p:spPr>
        <p:txBody>
          <a:bodyPr vert="eaVert"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609600" y="274639"/>
            <a:ext cx="8026400" cy="5242594"/>
          </a:xfrm>
        </p:spPr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/>
              <a:t>25/07/2026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334433" y="6524626"/>
            <a:ext cx="1295400" cy="2190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/>
              <a:t>25/07/2026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2pPr>
      <a:lvl3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3pPr>
      <a:lvl4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4pPr>
      <a:lvl5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5pPr>
      <a:lvl6pPr marL="4572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6pPr>
      <a:lvl7pPr marL="9144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7pPr>
      <a:lvl8pPr marL="13716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8pPr>
      <a:lvl9pPr marL="18288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>
        <a:spcBef>
          <a:spcPts val="0"/>
        </a:spcBef>
        <a:spcAft>
          <a:spcPts val="0"/>
        </a:spcAft>
        <a:buFont typeface="Arial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>
        <a:spcBef>
          <a:spcPts val="0"/>
        </a:spcBef>
        <a:spcAft>
          <a:spcPts val="0"/>
        </a:spcAft>
        <a:buFont typeface="Arial"/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>
        <a:spcBef>
          <a:spcPts val="0"/>
        </a:spcBef>
        <a:spcAft>
          <a:spcPts val="0"/>
        </a:spcAft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>
        <a:spcBef>
          <a:spcPts val="0"/>
        </a:spcBef>
        <a:spcAft>
          <a:spcPts val="0"/>
        </a:spcAft>
        <a:buFont typeface="Arial"/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>
        <a:spcBef>
          <a:spcPts val="0"/>
        </a:spcBef>
        <a:spcAft>
          <a:spcPts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m/mp/survey-vs-questionnair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rveymonkey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valuationtoolbox.net.au/index.php?option=com_content&amp;view=article&amp;id=58&amp;Itemid=154" TargetMode="External"/><Relationship Id="rId5" Type="http://schemas.openxmlformats.org/officeDocument/2006/relationships/hyperlink" Target="http://www.zoomerang.com/" TargetMode="External"/><Relationship Id="rId4" Type="http://schemas.openxmlformats.org/officeDocument/2006/relationships/hyperlink" Target="http://www.objectplanet.com/opinio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oolkit.pellinstitute.org/evaluation-guide/analyze/analyze-quantitative-data/" TargetMode="External"/><Relationship Id="rId5" Type="http://schemas.openxmlformats.org/officeDocument/2006/relationships/hyperlink" Target="http://evaluationtoolbox.net.au/index.php?option=com_content&amp;view=article&amp;id=58&amp;Itemid=154" TargetMode="External"/><Relationship Id="rId4" Type="http://schemas.openxmlformats.org/officeDocument/2006/relationships/image" Target="../media/image6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hZxnzfnt5v8&amp;list=RDCMUCG32MfGLit1pcqCRXyy9cAg&amp;index=3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m/mp/survey-vs-questionnaire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esternsydney.pressbooks.pub/customerinsights/chapter/chapter-10-questionnaire-design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kX-t0Pgzzs&amp;t=64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toolkit.pellinstitute.org/evaluation-guide/analyze/analyze-quantitative-data/" TargetMode="External"/><Relationship Id="rId3" Type="http://schemas.openxmlformats.org/officeDocument/2006/relationships/hyperlink" Target="https://www.youtube.com/watch?v=vJG698U2Mvo" TargetMode="External"/><Relationship Id="rId7" Type="http://schemas.openxmlformats.org/officeDocument/2006/relationships/hyperlink" Target="https://keydifferences.com/difference-between-qualitative-and-quantitative-research.html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mUfYXr4VKgI" TargetMode="External"/><Relationship Id="rId11" Type="http://schemas.openxmlformats.org/officeDocument/2006/relationships/hyperlink" Target="https://www.hotjar.com/blog/analyze-survey-data/" TargetMode="External"/><Relationship Id="rId5" Type="http://schemas.openxmlformats.org/officeDocument/2006/relationships/hyperlink" Target="https://www.aesanetwork.org/research-onion-a-systematic-approach-to-designing-research-methodology/" TargetMode="External"/><Relationship Id="rId10" Type="http://schemas.openxmlformats.org/officeDocument/2006/relationships/hyperlink" Target="https://learn.solent.ac.uk/mod/book/view.php?id=116236&amp;chapterid=15333" TargetMode="External"/><Relationship Id="rId4" Type="http://schemas.openxmlformats.org/officeDocument/2006/relationships/hyperlink" Target="https://www.youtube.com/watch?v=h4G5IFGuSTU" TargetMode="External"/><Relationship Id="rId9" Type="http://schemas.openxmlformats.org/officeDocument/2006/relationships/hyperlink" Target="https://www.ncbi.nlm.nih.gov/pmc/articles/PMC4797036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gepub.com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uVGD_5Tk6ao" TargetMode="External"/><Relationship Id="rId5" Type="http://schemas.openxmlformats.org/officeDocument/2006/relationships/hyperlink" Target="https://www.cuemath.com/data/nominal-data/" TargetMode="External"/><Relationship Id="rId4" Type="http://schemas.openxmlformats.org/officeDocument/2006/relationships/hyperlink" Target="https://studyonline.unsw.edu.au/blog/types-of-data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 bwMode="auto">
          <a:xfrm>
            <a:off x="2209800" y="404664"/>
            <a:ext cx="7772400" cy="1512888"/>
          </a:xfrm>
        </p:spPr>
        <p:txBody>
          <a:bodyPr/>
          <a:lstStyle/>
          <a:p>
            <a:pPr>
              <a:defRPr/>
            </a:pPr>
            <a:r>
              <a:rPr lang="en-GB" b="1"/>
              <a:t>LCLM6004</a:t>
            </a:r>
            <a:endParaRPr lang="en-GB"/>
          </a:p>
        </p:txBody>
      </p:sp>
      <p:sp>
        <p:nvSpPr>
          <p:cNvPr id="5" name="Subtitle 4"/>
          <p:cNvSpPr txBox="1"/>
          <p:nvPr/>
        </p:nvSpPr>
        <p:spPr bwMode="auto">
          <a:xfrm>
            <a:off x="767408" y="4365104"/>
            <a:ext cx="10801200" cy="16561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>
                <a:solidFill>
                  <a:srgbClr val="FFFF00"/>
                </a:solidFill>
              </a:rPr>
              <a:t>Week 7</a:t>
            </a:r>
            <a:br>
              <a:rPr lang="en-GB" sz="2800">
                <a:solidFill>
                  <a:srgbClr val="FF0000"/>
                </a:solidFill>
                <a:latin typeface="Calibri"/>
              </a:rPr>
            </a:br>
            <a:r>
              <a:rPr lang="en-GB" sz="2800">
                <a:solidFill>
                  <a:srgbClr val="FF0000"/>
                </a:solidFill>
              </a:rPr>
              <a:t>Data Collection and Analysis</a:t>
            </a:r>
          </a:p>
          <a:p>
            <a:pPr>
              <a:defRPr/>
            </a:pPr>
            <a:r>
              <a:rPr lang="en-GB" sz="2800">
                <a:solidFill>
                  <a:srgbClr val="FF0000"/>
                </a:solidFill>
              </a:rPr>
              <a:t>(Quantitative)</a:t>
            </a:r>
            <a:endParaRPr lang="en-GB" sz="2800">
              <a:solidFill>
                <a:schemeClr val="tx1"/>
              </a:solidFill>
            </a:endParaRPr>
          </a:p>
        </p:txBody>
      </p:sp>
      <p:sp>
        <p:nvSpPr>
          <p:cNvPr id="7" name="Subtitle 4"/>
          <p:cNvSpPr txBox="1"/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latin typeface="Aharoni"/>
                <a:cs typeface="Aharoni"/>
              </a:rPr>
              <a:t>RESEARCH METHODS FOR BUSINESS</a:t>
            </a:r>
            <a:endParaRPr lang="en-GB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latin typeface="Aharoni"/>
              <a:cs typeface="Aharon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7030A0"/>
                </a:solidFill>
              </a:rPr>
              <a:t>Learning Outcomes</a:t>
            </a:r>
            <a:br>
              <a:rPr lang="en-GB" b="1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/>
              <a:t>For </a:t>
            </a:r>
            <a:r>
              <a:rPr lang="en-US"/>
              <a:t>this sessio</a:t>
            </a:r>
            <a:r>
              <a:rPr lang="en-GB"/>
              <a:t>n</a:t>
            </a:r>
            <a:r>
              <a:rPr lang="en-US"/>
              <a:t>:</a:t>
            </a:r>
            <a:endParaRPr/>
          </a:p>
          <a:p>
            <a:pPr marL="285750" lvl="0" indent="-285750">
              <a:defRPr/>
            </a:pPr>
            <a:r>
              <a:rPr lang="en-GB"/>
              <a:t>Survey vs Questionnaire</a:t>
            </a:r>
            <a:endParaRPr/>
          </a:p>
          <a:p>
            <a:pPr marL="285750" lvl="0" indent="-285750">
              <a:defRPr/>
            </a:pPr>
            <a:r>
              <a:rPr lang="en-GB"/>
              <a:t>Categories of Questions</a:t>
            </a:r>
            <a:endParaRPr/>
          </a:p>
          <a:p>
            <a:pPr marL="285750" lvl="0" indent="-285750">
              <a:defRPr/>
            </a:pPr>
            <a:r>
              <a:rPr lang="en-GB"/>
              <a:t>Questionnaire Design</a:t>
            </a:r>
            <a:endParaRPr/>
          </a:p>
          <a:p>
            <a:pPr marL="285750" lvl="0" indent="-285750">
              <a:defRPr/>
            </a:pPr>
            <a:r>
              <a:rPr lang="en-GB"/>
              <a:t>Web Based Questionnaire</a:t>
            </a:r>
            <a:endParaRPr/>
          </a:p>
          <a:p>
            <a:pPr marL="285750" lvl="0" indent="-285750">
              <a:defRPr/>
            </a:pPr>
            <a:r>
              <a:rPr lang="en-GB"/>
              <a:t>Examples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86191"/>
            <a:ext cx="5883377" cy="706126"/>
          </a:xfrm>
        </p:spPr>
        <p:txBody>
          <a:bodyPr anchorCtr="1"/>
          <a:lstStyle/>
          <a:p>
            <a:pPr lvl="0" algn="ctr">
              <a:defRPr/>
            </a:pPr>
            <a:r>
              <a:rPr lang="en-GB">
                <a:latin typeface="Calibri"/>
              </a:rPr>
              <a:t>Survey vs Questionnaire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148708" y="792317"/>
            <a:ext cx="11571338" cy="3172693"/>
          </a:xfrm>
        </p:spPr>
        <p:txBody>
          <a:bodyPr/>
          <a:lstStyle/>
          <a:p>
            <a:pPr lvl="0">
              <a:lnSpc>
                <a:spcPct val="100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en-US">
                <a:solidFill>
                  <a:srgbClr val="1E2124"/>
                </a:solidFill>
                <a:latin typeface="National 2"/>
              </a:rPr>
              <a:t>A </a:t>
            </a:r>
            <a:r>
              <a:rPr lang="en-US">
                <a:solidFill>
                  <a:srgbClr val="FF0000"/>
                </a:solidFill>
                <a:latin typeface="National 2"/>
              </a:rPr>
              <a:t>questionnaire is any written set of questions</a:t>
            </a:r>
            <a:r>
              <a:rPr lang="en-US">
                <a:solidFill>
                  <a:srgbClr val="1E2124"/>
                </a:solidFill>
                <a:latin typeface="National 2"/>
              </a:rPr>
              <a:t>, while a survey is both the set of questions and the process of collecting, aggregating, and analyzing the responses from those questions.</a:t>
            </a:r>
            <a:endParaRPr/>
          </a:p>
          <a:p>
            <a:pPr lvl="0">
              <a:lnSpc>
                <a:spcPct val="100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en-US">
                <a:solidFill>
                  <a:srgbClr val="0D405F"/>
                </a:solidFill>
                <a:latin typeface="Inter"/>
              </a:rPr>
              <a:t>A </a:t>
            </a:r>
            <a:r>
              <a:rPr lang="en-US" b="1">
                <a:solidFill>
                  <a:srgbClr val="0D405F"/>
                </a:solidFill>
                <a:latin typeface="Inter"/>
              </a:rPr>
              <a:t>questionnaire</a:t>
            </a:r>
            <a:r>
              <a:rPr lang="en-US">
                <a:solidFill>
                  <a:srgbClr val="0D405F"/>
                </a:solidFill>
                <a:latin typeface="Inter"/>
              </a:rPr>
              <a:t> is a list of questions or items used to gather data from respondents about their attitudes, experiences, or opinions. Questionnaires can be used to collect </a:t>
            </a:r>
            <a:r>
              <a:rPr lang="en-US">
                <a:solidFill>
                  <a:srgbClr val="1F80E8"/>
                </a:solidFill>
                <a:latin typeface="Inter"/>
              </a:rPr>
              <a:t>quantitative</a:t>
            </a:r>
            <a:r>
              <a:rPr lang="en-US">
                <a:solidFill>
                  <a:srgbClr val="0D405F"/>
                </a:solidFill>
                <a:latin typeface="Inter"/>
              </a:rPr>
              <a:t> and /or </a:t>
            </a:r>
            <a:r>
              <a:rPr lang="en-US">
                <a:solidFill>
                  <a:srgbClr val="1F80E8"/>
                </a:solidFill>
                <a:latin typeface="Inter"/>
              </a:rPr>
              <a:t>qualitative</a:t>
            </a:r>
            <a:r>
              <a:rPr lang="en-US">
                <a:solidFill>
                  <a:srgbClr val="0D405F"/>
                </a:solidFill>
                <a:latin typeface="Inter"/>
              </a:rPr>
              <a:t> information.</a:t>
            </a:r>
            <a:endParaRPr/>
          </a:p>
        </p:txBody>
      </p:sp>
      <p:sp>
        <p:nvSpPr>
          <p:cNvPr id="4" name="TextBox 5"/>
          <p:cNvSpPr txBox="1"/>
          <p:nvPr/>
        </p:nvSpPr>
        <p:spPr bwMode="auto">
          <a:xfrm>
            <a:off x="260558" y="5166533"/>
            <a:ext cx="702752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sng" strike="noStrike" cap="none" spc="0">
                <a:solidFill>
                  <a:srgbClr val="FF0000"/>
                </a:solidFill>
                <a:latin typeface="Calibri"/>
                <a:hlinkClick r:id="rId3" tooltip="https://www.surveymonkey.com/mp/survey-vs-questionnaire/"/>
              </a:rPr>
              <a:t>Survey vs Questionnaire: What's the difference? | SurveyMonkey</a:t>
            </a:r>
            <a:endParaRPr lang="en-US" sz="1800" b="0" i="0" u="none" strike="noStrike" cap="none" spc="0">
              <a:solidFill>
                <a:srgbClr val="FF0000"/>
              </a:solidFill>
              <a:latin typeface="Calibri"/>
            </a:endParaRPr>
          </a:p>
        </p:txBody>
      </p:sp>
      <p:pic>
        <p:nvPicPr>
          <p:cNvPr id="5" name="Picture 2" descr="surveys vs questionnaire graphic"/>
          <p:cNvPicPr>
            <a:picLocks noChangeAspect="1"/>
          </p:cNvPicPr>
          <p:nvPr/>
        </p:nvPicPr>
        <p:blipFill>
          <a:blip r:embed="rId4"/>
          <a:stretch/>
        </p:blipFill>
        <p:spPr bwMode="auto">
          <a:xfrm>
            <a:off x="8300496" y="4850678"/>
            <a:ext cx="3916608" cy="20841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561670" y="213439"/>
            <a:ext cx="10629900" cy="636586"/>
          </a:xfrm>
        </p:spPr>
        <p:txBody>
          <a:bodyPr anchorCtr="1"/>
          <a:lstStyle/>
          <a:p>
            <a:pPr lvl="0" algn="ctr">
              <a:defRPr/>
            </a:pPr>
            <a:r>
              <a:rPr lang="en-US" sz="4000">
                <a:solidFill>
                  <a:srgbClr val="FF0000"/>
                </a:solidFill>
              </a:rPr>
              <a:t>Survey Research Steps </a:t>
            </a:r>
            <a:endParaRPr lang="en-GB" sz="400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162231" y="850026"/>
            <a:ext cx="11857701" cy="4134925"/>
          </a:xfrm>
        </p:spPr>
        <p:txBody>
          <a:bodyPr/>
          <a:lstStyle/>
          <a:p>
            <a:pPr lvl="0">
              <a:defRPr/>
            </a:pPr>
            <a:r>
              <a:rPr lang="en-US" sz="2600" dirty="0"/>
              <a:t>Survey research means collecting information about a group of people by asking them questions and </a:t>
            </a:r>
            <a:r>
              <a:rPr lang="en-US" sz="2600" dirty="0" err="1"/>
              <a:t>analysing</a:t>
            </a:r>
            <a:r>
              <a:rPr lang="en-US" sz="2600" dirty="0"/>
              <a:t> the results. Questionnaires are used to collect responses in survey. To conduct an effective survey, follow these six steps:</a:t>
            </a:r>
            <a:endParaRPr dirty="0"/>
          </a:p>
          <a:p>
            <a:pPr lvl="0">
              <a:defRPr/>
            </a:pPr>
            <a:r>
              <a:rPr lang="en-US" sz="2600" b="1" dirty="0"/>
              <a:t>Determine who will participate in the survey</a:t>
            </a:r>
            <a:endParaRPr b="1" dirty="0"/>
          </a:p>
          <a:p>
            <a:pPr lvl="0">
              <a:defRPr/>
            </a:pPr>
            <a:r>
              <a:rPr lang="en-US" sz="2600" b="1" dirty="0"/>
              <a:t>Decide the type of survey (mail, online, or in-person)</a:t>
            </a:r>
            <a:endParaRPr b="1" dirty="0"/>
          </a:p>
          <a:p>
            <a:pPr lvl="0">
              <a:defRPr/>
            </a:pPr>
            <a:r>
              <a:rPr lang="en-US" sz="2600" b="1" dirty="0"/>
              <a:t>Design the survey questions and layout</a:t>
            </a:r>
            <a:endParaRPr b="1" dirty="0"/>
          </a:p>
          <a:p>
            <a:pPr lvl="0">
              <a:defRPr/>
            </a:pPr>
            <a:r>
              <a:rPr lang="en-US" sz="2600" b="1" dirty="0"/>
              <a:t>Distribute the questionnaires or conduct the survey</a:t>
            </a:r>
            <a:endParaRPr b="1" dirty="0"/>
          </a:p>
          <a:p>
            <a:pPr lvl="0">
              <a:defRPr/>
            </a:pPr>
            <a:r>
              <a:rPr lang="en-US" sz="2600" b="1" dirty="0" err="1"/>
              <a:t>Analyse</a:t>
            </a:r>
            <a:r>
              <a:rPr lang="en-US" sz="2600" b="1" dirty="0"/>
              <a:t> the responses</a:t>
            </a:r>
            <a:endParaRPr b="1" dirty="0"/>
          </a:p>
          <a:p>
            <a:pPr lvl="0">
              <a:defRPr/>
            </a:pPr>
            <a:r>
              <a:rPr lang="en-US" sz="2600" b="1" dirty="0"/>
              <a:t>Write up the results</a:t>
            </a:r>
            <a:endParaRPr b="1" dirty="0"/>
          </a:p>
          <a:p>
            <a:pPr lvl="0">
              <a:defRPr/>
            </a:pPr>
            <a:endParaRPr lang="en-GB" sz="2600" dirty="0"/>
          </a:p>
        </p:txBody>
      </p:sp>
      <p:sp>
        <p:nvSpPr>
          <p:cNvPr id="4" name="TextBox 4"/>
          <p:cNvSpPr txBox="1"/>
          <p:nvPr/>
        </p:nvSpPr>
        <p:spPr bwMode="auto">
          <a:xfrm>
            <a:off x="5843663" y="4581128"/>
            <a:ext cx="6260686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 dirty="0" err="1">
                <a:solidFill>
                  <a:srgbClr val="202F66"/>
                </a:solidFill>
                <a:latin typeface="Inter"/>
              </a:rPr>
              <a:t>McCombes</a:t>
            </a:r>
            <a:r>
              <a:rPr lang="en-US" sz="1800" b="0" i="0" u="none" strike="noStrike" cap="none" spc="0" dirty="0">
                <a:solidFill>
                  <a:srgbClr val="202F66"/>
                </a:solidFill>
                <a:latin typeface="Inter"/>
              </a:rPr>
              <a:t>, S. (2022, October 10). </a:t>
            </a:r>
            <a:r>
              <a:rPr lang="en-US" sz="1800" b="0" i="1" u="none" strike="noStrike" cap="none" spc="0" dirty="0">
                <a:solidFill>
                  <a:srgbClr val="202F66"/>
                </a:solidFill>
                <a:latin typeface="Inter"/>
              </a:rPr>
              <a:t>Doing Survey Research | A Step-by-Step Guide &amp; Examples.</a:t>
            </a:r>
            <a:r>
              <a:rPr lang="en-US" sz="1800" b="0" i="0" u="none" strike="noStrike" cap="none" spc="0" dirty="0">
                <a:solidFill>
                  <a:srgbClr val="202F66"/>
                </a:solidFill>
                <a:latin typeface="Inter"/>
              </a:rPr>
              <a:t> </a:t>
            </a:r>
            <a:r>
              <a:rPr lang="en-US" sz="1800" b="0" i="0" u="none" strike="noStrike" cap="none" spc="0" dirty="0" err="1">
                <a:solidFill>
                  <a:srgbClr val="202F66"/>
                </a:solidFill>
                <a:latin typeface="Inter"/>
              </a:rPr>
              <a:t>Scribbr</a:t>
            </a:r>
            <a:r>
              <a:rPr lang="en-US" sz="1800" b="0" i="0" u="none" strike="noStrike" cap="none" spc="0" dirty="0">
                <a:solidFill>
                  <a:srgbClr val="202F66"/>
                </a:solidFill>
                <a:latin typeface="Inter"/>
              </a:rPr>
              <a:t>. [Online].Available at: https://www.scribbr.co.uk/research-methods/surveys/</a:t>
            </a:r>
            <a:endParaRPr lang="en-US" sz="1800" b="0" i="0" u="none" strike="noStrike" cap="none" spc="0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81053" y="117985"/>
            <a:ext cx="10629900" cy="923772"/>
          </a:xfrm>
        </p:spPr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  <a:latin typeface="Calibri"/>
              </a:rPr>
              <a:t>Prior to Questionnaire Design</a:t>
            </a:r>
            <a:endParaRPr lang="en-GB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041757"/>
            <a:ext cx="10629900" cy="4376382"/>
          </a:xfrm>
        </p:spPr>
        <p:txBody>
          <a:bodyPr/>
          <a:lstStyle/>
          <a:p>
            <a:pPr lvl="0">
              <a:defRPr/>
            </a:pPr>
            <a:r>
              <a:rPr lang="en-US" dirty="0"/>
              <a:t>Identify the questionnaire’s specific purpose(s)</a:t>
            </a:r>
            <a:endParaRPr dirty="0"/>
          </a:p>
          <a:p>
            <a:pPr lvl="0">
              <a:defRPr/>
            </a:pPr>
            <a:r>
              <a:rPr lang="en-US" dirty="0"/>
              <a:t>Be sure to have the specific objectives of the questionnaire</a:t>
            </a:r>
            <a:endParaRPr dirty="0"/>
          </a:p>
          <a:p>
            <a:pPr lvl="0">
              <a:defRPr/>
            </a:pPr>
            <a:r>
              <a:rPr lang="en-US" dirty="0"/>
              <a:t>Do a Literature Review first</a:t>
            </a:r>
            <a:endParaRPr dirty="0"/>
          </a:p>
          <a:p>
            <a:pPr lvl="0">
              <a:defRPr/>
            </a:pPr>
            <a:r>
              <a:rPr lang="en-US" dirty="0"/>
              <a:t>Know your respondents</a:t>
            </a:r>
            <a:endParaRPr dirty="0"/>
          </a:p>
          <a:p>
            <a:pPr lvl="0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  <a:latin typeface="Calibri"/>
              </a:rPr>
              <a:t>Conceptual Framework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/>
              <a:t>Conceptual frameworks can be written or visual and are generally developed based on a literature review of existing studies about your topic.</a:t>
            </a:r>
            <a:endParaRPr/>
          </a:p>
          <a:p>
            <a:pPr lvl="0">
              <a:defRPr/>
            </a:pPr>
            <a:r>
              <a:rPr lang="en-US">
                <a:solidFill>
                  <a:srgbClr val="0D405F"/>
                </a:solidFill>
                <a:latin typeface="Inter"/>
              </a:rPr>
              <a:t>A conceptual framework is a representation of the relationship you expect to see between your variables, or the characteristics or properties that you want to study.</a:t>
            </a:r>
            <a:endParaRPr lang="en-US"/>
          </a:p>
          <a:p>
            <a:pPr lvl="0">
              <a:defRPr/>
            </a:pPr>
            <a:endParaRPr lang="en-GB"/>
          </a:p>
        </p:txBody>
      </p:sp>
      <p:sp>
        <p:nvSpPr>
          <p:cNvPr id="4" name="TextBox 4"/>
          <p:cNvSpPr txBox="1"/>
          <p:nvPr/>
        </p:nvSpPr>
        <p:spPr bwMode="auto">
          <a:xfrm>
            <a:off x="601794" y="4720992"/>
            <a:ext cx="1135732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202F66"/>
                </a:solidFill>
                <a:latin typeface="Inter"/>
              </a:rPr>
              <a:t>Swaen, B. &amp; George, T. (2022, August 05). </a:t>
            </a:r>
            <a:r>
              <a:rPr lang="en-US" sz="1800" b="0" i="1" u="none" strike="noStrike" cap="none" spc="0">
                <a:solidFill>
                  <a:srgbClr val="202F66"/>
                </a:solidFill>
                <a:latin typeface="Inter"/>
              </a:rPr>
              <a:t>What Is a Conceptual Framework? | Tips &amp; Examples.</a:t>
            </a:r>
            <a:r>
              <a:rPr lang="en-US" sz="1800" b="0" i="0" u="none" strike="noStrike" cap="none" spc="0">
                <a:solidFill>
                  <a:srgbClr val="202F66"/>
                </a:solidFill>
                <a:latin typeface="Inter"/>
              </a:rPr>
              <a:t> Scribbr. [Online].Available at: https://www.scribbr.co.uk/research-methods/conceptual-frameworks/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104470" y="17236"/>
            <a:ext cx="5314949" cy="678429"/>
          </a:xfrm>
        </p:spPr>
        <p:txBody>
          <a:bodyPr/>
          <a:lstStyle/>
          <a:p>
            <a:pPr lvl="0">
              <a:defRPr/>
            </a:pPr>
            <a:r>
              <a:rPr lang="en-GB" sz="4000">
                <a:solidFill>
                  <a:srgbClr val="FF0000"/>
                </a:solidFill>
                <a:latin typeface="Calibri"/>
              </a:rPr>
              <a:t>Conceptual Framework</a:t>
            </a:r>
            <a:endParaRPr/>
          </a:p>
        </p:txBody>
      </p:sp>
      <p:sp>
        <p:nvSpPr>
          <p:cNvPr id="3" name="Text Placeholder 2"/>
          <p:cNvSpPr txBox="1"/>
          <p:nvPr/>
        </p:nvSpPr>
        <p:spPr bwMode="auto">
          <a:xfrm>
            <a:off x="268641" y="593637"/>
            <a:ext cx="5607978" cy="4530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FF0000"/>
                </a:solidFill>
                <a:latin typeface="Calibri"/>
              </a:rPr>
              <a:t>Step 1:</a:t>
            </a:r>
            <a:r>
              <a:rPr lang="en-US" sz="2000" b="1" i="0" u="none" strike="noStrike" cap="none" spc="0">
                <a:solidFill>
                  <a:srgbClr val="FFFFFF"/>
                </a:solidFill>
                <a:latin typeface="Calibri"/>
              </a:rPr>
              <a:t> </a:t>
            </a: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Choose your research question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Your research question guides your work by determining exactly what you want to find out, giving your research process a clear focus.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Example: Research question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Let’s say you want to study whether students who study more hours get higher exam scores. To investigate this question, you can use a survey to test the relationship between variables.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However, before you start collecting your data, consider constructing a conceptual framework. This will help you map out which variables you will measure and how you expect them to relate to one another.</a:t>
            </a:r>
            <a:endParaRPr/>
          </a:p>
        </p:txBody>
      </p:sp>
      <p:sp>
        <p:nvSpPr>
          <p:cNvPr id="4" name="Text Placeholder 2"/>
          <p:cNvSpPr txBox="1"/>
          <p:nvPr/>
        </p:nvSpPr>
        <p:spPr bwMode="auto">
          <a:xfrm>
            <a:off x="5876620" y="695657"/>
            <a:ext cx="6397581" cy="42892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FF0000"/>
                </a:solidFill>
                <a:latin typeface="Calibri"/>
              </a:rPr>
              <a:t>Step 2: </a:t>
            </a: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Select your independent and dependent variables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Example: Variables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Following our example: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The expected cause, ‘hours of study’, is the independent variable (the predictor, or explanatory variable)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The expected effect, ‘exam score’, is the dependent variable (the response, or outcome variable).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In other words, you suspect that ‘exam score’ depends on ‘hours of study’. Thus, your hypothesis will be that the more hours a student studies, the better they will do on the exam.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2000" b="0" i="0" u="none" strike="noStrike" cap="none" spc="0">
              <a:solidFill>
                <a:srgbClr val="656768"/>
              </a:solidFill>
              <a:latin typeface="Calibri"/>
            </a:endParaRPr>
          </a:p>
        </p:txBody>
      </p:sp>
      <p:sp>
        <p:nvSpPr>
          <p:cNvPr id="5" name="TextBox 5"/>
          <p:cNvSpPr txBox="1"/>
          <p:nvPr/>
        </p:nvSpPr>
        <p:spPr bwMode="auto">
          <a:xfrm>
            <a:off x="834673" y="5140125"/>
            <a:ext cx="1108202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70C0"/>
                </a:solidFill>
                <a:latin typeface="Inter"/>
              </a:rPr>
              <a:t>Swaen, B. &amp; George, T. (2022, August 05). </a:t>
            </a:r>
            <a:r>
              <a:rPr lang="en-US" sz="1800" b="0" i="1" u="none" strike="noStrike" cap="none" spc="0">
                <a:solidFill>
                  <a:srgbClr val="0070C0"/>
                </a:solidFill>
                <a:latin typeface="Inter"/>
              </a:rPr>
              <a:t>What Is a Conceptual Framework? | Tips &amp; Examples.</a:t>
            </a:r>
            <a:r>
              <a:rPr lang="en-US" sz="1800" b="0" i="0" u="none" strike="noStrike" cap="none" spc="0">
                <a:solidFill>
                  <a:srgbClr val="0070C0"/>
                </a:solidFill>
                <a:latin typeface="Inter"/>
              </a:rPr>
              <a:t> Scribbr [Online].Available at: https://www.scribbr.co.uk/research-methods/conceptual-frameworks/</a:t>
            </a:r>
            <a:endParaRPr lang="en-US" sz="1800" b="0" i="0" u="none" strike="noStrike" cap="none" spc="0">
              <a:solidFill>
                <a:srgbClr val="0070C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360182" y="108612"/>
            <a:ext cx="10629900" cy="805787"/>
          </a:xfrm>
        </p:spPr>
        <p:txBody>
          <a:bodyPr/>
          <a:lstStyle/>
          <a:p>
            <a:pPr lvl="0">
              <a:defRPr/>
            </a:pPr>
            <a:r>
              <a:rPr lang="en-GB" dirty="0">
                <a:solidFill>
                  <a:srgbClr val="FF0000"/>
                </a:solidFill>
                <a:latin typeface="Calibri"/>
              </a:rPr>
              <a:t>Conceptual Framework (cont.)</a:t>
            </a:r>
            <a:endParaRPr dirty="0"/>
          </a:p>
        </p:txBody>
      </p:sp>
      <p:sp>
        <p:nvSpPr>
          <p:cNvPr id="3" name="Text Placeholder 2"/>
          <p:cNvSpPr txBox="1"/>
          <p:nvPr/>
        </p:nvSpPr>
        <p:spPr bwMode="auto">
          <a:xfrm>
            <a:off x="601794" y="1412327"/>
            <a:ext cx="6600395" cy="40333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 dirty="0">
                <a:solidFill>
                  <a:srgbClr val="000000"/>
                </a:solidFill>
                <a:latin typeface="Calibri"/>
              </a:rPr>
              <a:t>Note that causal relationships often involve several independent variables that affect the dependent variable. For this example, we’ll work with just one independent variable (‘hours of study’).</a:t>
            </a:r>
            <a:endParaRPr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 dirty="0">
                <a:solidFill>
                  <a:srgbClr val="FF0000"/>
                </a:solidFill>
                <a:latin typeface="Calibri"/>
              </a:rPr>
              <a:t>Step 3</a:t>
            </a:r>
            <a:r>
              <a:rPr lang="en-US" sz="2400" b="0" i="0" u="none" strike="noStrike" cap="none" spc="0" dirty="0">
                <a:solidFill>
                  <a:srgbClr val="000000"/>
                </a:solidFill>
                <a:latin typeface="Calibri"/>
              </a:rPr>
              <a:t>: </a:t>
            </a:r>
            <a:r>
              <a:rPr lang="en-US" sz="2400" b="0" i="0" u="none" strike="noStrike" cap="none" spc="0" dirty="0" err="1">
                <a:solidFill>
                  <a:srgbClr val="000000"/>
                </a:solidFill>
                <a:latin typeface="Calibri"/>
              </a:rPr>
              <a:t>Visualise</a:t>
            </a:r>
            <a:r>
              <a:rPr lang="en-US" sz="2400" b="0" i="0" u="none" strike="noStrike" cap="none" spc="0" dirty="0">
                <a:solidFill>
                  <a:srgbClr val="000000"/>
                </a:solidFill>
                <a:latin typeface="Calibri"/>
              </a:rPr>
              <a:t> your cause-and-effect relationship</a:t>
            </a:r>
            <a:endParaRPr dirty="0"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 dirty="0">
                <a:solidFill>
                  <a:srgbClr val="000000"/>
                </a:solidFill>
                <a:latin typeface="Calibri"/>
              </a:rPr>
              <a:t>To indicate a causal relationship, each arrow should start from the independent variable (the cause) and point to the dependent variable (the effect).</a:t>
            </a:r>
            <a:endParaRPr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400" b="1" i="0" u="none" strike="noStrike" cap="none" spc="0" dirty="0">
              <a:solidFill>
                <a:srgbClr val="FFFFFF"/>
              </a:solidFill>
              <a:latin typeface="Calibri"/>
            </a:endParaRPr>
          </a:p>
        </p:txBody>
      </p:sp>
      <p:pic>
        <p:nvPicPr>
          <p:cNvPr id="4" name="Picture 4" descr="Sample-conceptual-framework-using-an-independent-variable-and-a-dependent-variabl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7168632" y="1613554"/>
            <a:ext cx="4769614" cy="31683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/>
          <p:cNvSpPr txBox="1"/>
          <p:nvPr/>
        </p:nvSpPr>
        <p:spPr bwMode="auto">
          <a:xfrm>
            <a:off x="360182" y="5122423"/>
            <a:ext cx="117187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202F66"/>
                </a:solidFill>
                <a:latin typeface="Inter"/>
              </a:rPr>
              <a:t>Swaen, B. &amp; George, T. (2022, August 05). </a:t>
            </a:r>
            <a:r>
              <a:rPr lang="en-US" sz="1800" b="0" i="1" u="none" strike="noStrike" cap="none" spc="0">
                <a:solidFill>
                  <a:srgbClr val="202F66"/>
                </a:solidFill>
                <a:latin typeface="Inter"/>
              </a:rPr>
              <a:t>What Is a Conceptual Framework? | Tips &amp; Examples.</a:t>
            </a:r>
            <a:r>
              <a:rPr lang="en-US" sz="1800" b="0" i="0" u="none" strike="noStrike" cap="none" spc="0">
                <a:solidFill>
                  <a:srgbClr val="202F66"/>
                </a:solidFill>
                <a:latin typeface="Inter"/>
              </a:rPr>
              <a:t> Scribbr. [Online].Available at: https://www.scribbr.co.uk/research-methods/conceptual-frameworks/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473174" y="0"/>
            <a:ext cx="10629900" cy="746790"/>
          </a:xfrm>
        </p:spPr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FF0000"/>
                </a:solidFill>
              </a:rPr>
              <a:t>Who should you ask?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265468" y="970214"/>
            <a:ext cx="11088325" cy="3978269"/>
          </a:xfrm>
        </p:spPr>
        <p:txBody>
          <a:bodyPr/>
          <a:lstStyle/>
          <a:p>
            <a:pPr lvl="0">
              <a:lnSpc>
                <a:spcPct val="70000"/>
              </a:lnSpc>
              <a:defRPr/>
            </a:pPr>
            <a:r>
              <a:rPr lang="en-US" sz="2600" dirty="0"/>
              <a:t>Who should you ask? It may not be possible to survey every person who could provide a useful response to your questionnaire. </a:t>
            </a:r>
            <a:endParaRPr dirty="0"/>
          </a:p>
          <a:p>
            <a:pPr lvl="0">
              <a:lnSpc>
                <a:spcPct val="70000"/>
              </a:lnSpc>
              <a:defRPr/>
            </a:pPr>
            <a:r>
              <a:rPr lang="en-US" sz="2600" dirty="0">
                <a:solidFill>
                  <a:srgbClr val="FF0000"/>
                </a:solidFill>
              </a:rPr>
              <a:t>In such cases, you will need to choose a sample from your population to survey. </a:t>
            </a:r>
            <a:endParaRPr dirty="0"/>
          </a:p>
          <a:p>
            <a:pPr lvl="0">
              <a:lnSpc>
                <a:spcPct val="70000"/>
              </a:lnSpc>
              <a:defRPr/>
            </a:pPr>
            <a:r>
              <a:rPr lang="en-US" sz="2600" b="1" dirty="0">
                <a:highlight>
                  <a:srgbClr val="FFFF00"/>
                </a:highlight>
              </a:rPr>
              <a:t>Population</a:t>
            </a:r>
            <a:r>
              <a:rPr lang="en-GB" sz="2600" b="1" dirty="0"/>
              <a:t> (</a:t>
            </a:r>
            <a:r>
              <a:rPr lang="en-GB" sz="2600" b="1" dirty="0">
                <a:highlight>
                  <a:srgbClr val="FFFF00"/>
                </a:highlight>
              </a:rPr>
              <a:t>N</a:t>
            </a:r>
            <a:r>
              <a:rPr lang="en-GB" sz="2600" b="1" dirty="0"/>
              <a:t>)</a:t>
            </a:r>
            <a:r>
              <a:rPr lang="en-US" sz="2600" dirty="0"/>
              <a:t>: all the members of the group you are interested in. </a:t>
            </a:r>
            <a:endParaRPr dirty="0"/>
          </a:p>
          <a:p>
            <a:pPr lvl="0">
              <a:lnSpc>
                <a:spcPct val="70000"/>
              </a:lnSpc>
              <a:defRPr/>
            </a:pPr>
            <a:r>
              <a:rPr lang="en-US" sz="2600" b="1" dirty="0">
                <a:highlight>
                  <a:srgbClr val="FFFF00"/>
                </a:highlight>
              </a:rPr>
              <a:t>Sample</a:t>
            </a:r>
            <a:r>
              <a:rPr lang="en-GB" sz="2600" b="1" dirty="0"/>
              <a:t> (</a:t>
            </a:r>
            <a:r>
              <a:rPr lang="en-GB" sz="2600" b="1" dirty="0">
                <a:highlight>
                  <a:srgbClr val="FFFF00"/>
                </a:highlight>
              </a:rPr>
              <a:t>n</a:t>
            </a:r>
            <a:r>
              <a:rPr lang="en-GB" sz="2600" b="1" dirty="0"/>
              <a:t>)</a:t>
            </a:r>
            <a:r>
              <a:rPr lang="en-US" sz="2600" dirty="0"/>
              <a:t>: the subset of the population selected to receive the questionnaire </a:t>
            </a:r>
            <a:endParaRPr dirty="0"/>
          </a:p>
          <a:p>
            <a:pPr lvl="0">
              <a:lnSpc>
                <a:spcPct val="70000"/>
              </a:lnSpc>
              <a:defRPr/>
            </a:pPr>
            <a:r>
              <a:rPr lang="en-US" sz="2600" b="1" dirty="0">
                <a:highlight>
                  <a:srgbClr val="FFFF00"/>
                </a:highlight>
              </a:rPr>
              <a:t>Respondents</a:t>
            </a:r>
            <a:r>
              <a:rPr lang="en-US" sz="2600" dirty="0"/>
              <a:t>: the subset of the sample that complete and return the questionnaire. </a:t>
            </a:r>
            <a:endParaRPr dirty="0"/>
          </a:p>
          <a:p>
            <a:pPr lvl="0">
              <a:lnSpc>
                <a:spcPct val="70000"/>
              </a:lnSpc>
              <a:defRPr/>
            </a:pPr>
            <a:r>
              <a:rPr lang="en-US" sz="2600" dirty="0"/>
              <a:t>When choosing your sample, make sure it is representative of the population you are studying. For example, does it cover all ages, socio-economic groups, genders</a:t>
            </a:r>
            <a:r>
              <a:rPr lang="en-GB" sz="2600" dirty="0"/>
              <a:t>,</a:t>
            </a:r>
            <a:r>
              <a:rPr lang="en-US" sz="2600" dirty="0"/>
              <a:t> etc.</a:t>
            </a:r>
            <a:endParaRPr lang="en-US" sz="3300" dirty="0"/>
          </a:p>
          <a:p>
            <a:pPr marL="0" lvl="0" indent="0">
              <a:lnSpc>
                <a:spcPct val="70000"/>
              </a:lnSpc>
              <a:buNone/>
              <a:defRPr/>
            </a:pPr>
            <a:endParaRPr lang="en-GB" sz="2600" dirty="0"/>
          </a:p>
        </p:txBody>
      </p:sp>
      <p:sp>
        <p:nvSpPr>
          <p:cNvPr id="4" name="TextBox 3"/>
          <p:cNvSpPr txBox="1"/>
          <p:nvPr/>
        </p:nvSpPr>
        <p:spPr bwMode="auto">
          <a:xfrm>
            <a:off x="239728" y="5011587"/>
            <a:ext cx="11712540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none" strike="noStrike" cap="none" spc="0">
                <a:solidFill>
                  <a:srgbClr val="000000"/>
                </a:solidFill>
                <a:latin typeface="Calibri"/>
              </a:rPr>
              <a:t>Read more: https://www.lboro.ac.uk/media/wwwlboroacuk/content/library/downloads/advicesheets/Questionnaire%20Design.pdf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none" strike="noStrike" cap="none" spc="0">
                <a:solidFill>
                  <a:srgbClr val="000000"/>
                </a:solidFill>
                <a:latin typeface="Calibri"/>
              </a:rPr>
              <a:t> 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0"/>
            <a:ext cx="10629900" cy="732041"/>
          </a:xfrm>
        </p:spPr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  <a:latin typeface="Calibri"/>
              </a:rPr>
              <a:t>Questions Context</a:t>
            </a:r>
            <a:endParaRPr lang="en-GB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576419" y="908922"/>
            <a:ext cx="10629900" cy="3978269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US" dirty="0" err="1"/>
              <a:t>Standardise</a:t>
            </a:r>
            <a:r>
              <a:rPr lang="en-US" dirty="0"/>
              <a:t> the response format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US" b="1" dirty="0">
                <a:solidFill>
                  <a:srgbClr val="1B2B68"/>
                </a:solidFill>
                <a:latin typeface="Gilmer"/>
              </a:rPr>
              <a:t>Logical flow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US" dirty="0">
                <a:solidFill>
                  <a:srgbClr val="0D405F"/>
                </a:solidFill>
                <a:latin typeface="Inter"/>
              </a:rPr>
              <a:t>Using a logical flow to your question order means starting with simple questions, such as </a:t>
            </a:r>
            <a:r>
              <a:rPr lang="en-US" dirty="0" err="1">
                <a:solidFill>
                  <a:srgbClr val="0D405F"/>
                </a:solidFill>
                <a:latin typeface="Inter"/>
              </a:rPr>
              <a:t>behavioural</a:t>
            </a:r>
            <a:r>
              <a:rPr lang="en-US" dirty="0">
                <a:solidFill>
                  <a:srgbClr val="0D405F"/>
                </a:solidFill>
                <a:latin typeface="Inter"/>
              </a:rPr>
              <a:t> or opinion questions, and ending with more complex, sensitive, or controversial questions.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US" dirty="0"/>
              <a:t>Keep </a:t>
            </a:r>
            <a:r>
              <a:rPr lang="en-US" dirty="0">
                <a:highlight>
                  <a:srgbClr val="FFFF00"/>
                </a:highlight>
              </a:rPr>
              <a:t>confidentiality</a:t>
            </a:r>
            <a:r>
              <a:rPr lang="en-US" dirty="0"/>
              <a:t> and </a:t>
            </a:r>
            <a:r>
              <a:rPr lang="en-US" dirty="0">
                <a:highlight>
                  <a:srgbClr val="FFFF00"/>
                </a:highlight>
              </a:rPr>
              <a:t>voluntary participation</a:t>
            </a:r>
            <a:endParaRPr dirty="0">
              <a:highlight>
                <a:srgbClr val="FFFF00"/>
              </a:highlight>
            </a:endParaRPr>
          </a:p>
          <a:p>
            <a:pPr lvl="0">
              <a:buFont typeface="Wingdings"/>
              <a:buChar char="§"/>
              <a:defRPr/>
            </a:pPr>
            <a:r>
              <a:rPr lang="en-US" dirty="0"/>
              <a:t>Include a letter of introduction or presentation</a:t>
            </a:r>
            <a:endParaRPr dirty="0"/>
          </a:p>
          <a:p>
            <a:pPr lvl="0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226597"/>
            <a:ext cx="10629900" cy="732041"/>
          </a:xfrm>
        </p:spPr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  <a:latin typeface="Calibri"/>
              </a:rPr>
              <a:t>Question Flow</a:t>
            </a:r>
            <a:endParaRPr lang="en-GB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576419" y="1262877"/>
            <a:ext cx="10629900" cy="3978269"/>
          </a:xfrm>
        </p:spPr>
        <p:txBody>
          <a:bodyPr/>
          <a:lstStyle/>
          <a:p>
            <a:pPr lvl="0">
              <a:defRPr/>
            </a:pPr>
            <a:r>
              <a:rPr lang="en-US" sz="3200" dirty="0">
                <a:solidFill>
                  <a:srgbClr val="CC0000"/>
                </a:solidFill>
              </a:rPr>
              <a:t>Question flow</a:t>
            </a:r>
            <a:r>
              <a:rPr lang="en-US" sz="3200" dirty="0"/>
              <a:t> pertains to the sequencing of questions or blocks of questions.</a:t>
            </a:r>
            <a:endParaRPr dirty="0"/>
          </a:p>
          <a:p>
            <a:pPr lvl="1">
              <a:buFont typeface="Wingdings"/>
              <a:buChar char="§"/>
              <a:defRPr/>
            </a:pPr>
            <a:r>
              <a:rPr lang="en-US" sz="3200" dirty="0"/>
              <a:t>Warm-up questions</a:t>
            </a:r>
            <a:endParaRPr dirty="0"/>
          </a:p>
          <a:p>
            <a:pPr lvl="1">
              <a:buFont typeface="Wingdings"/>
              <a:buChar char="§"/>
              <a:defRPr/>
            </a:pPr>
            <a:r>
              <a:rPr lang="en-US" sz="3200" dirty="0"/>
              <a:t>Transitions</a:t>
            </a:r>
            <a:endParaRPr dirty="0"/>
          </a:p>
          <a:p>
            <a:pPr lvl="1">
              <a:buFont typeface="Wingdings"/>
              <a:buChar char="§"/>
              <a:defRPr/>
            </a:pPr>
            <a:r>
              <a:rPr lang="en-US" sz="3200" dirty="0"/>
              <a:t>Skip questions</a:t>
            </a:r>
            <a:endParaRPr dirty="0"/>
          </a:p>
          <a:p>
            <a:pPr lvl="1">
              <a:buFont typeface="Wingdings"/>
              <a:buChar char="§"/>
              <a:defRPr/>
            </a:pPr>
            <a:r>
              <a:rPr lang="en-US" sz="3200" dirty="0"/>
              <a:t>Classification and demographic questions</a:t>
            </a:r>
            <a:endParaRPr dirty="0"/>
          </a:p>
          <a:p>
            <a:pPr lvl="0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-20427"/>
            <a:ext cx="10629900" cy="743105"/>
          </a:xfrm>
        </p:spPr>
        <p:txBody>
          <a:bodyPr/>
          <a:lstStyle/>
          <a:p>
            <a:pPr lvl="0">
              <a:defRPr/>
            </a:pPr>
            <a:r>
              <a:rPr lang="en-US"/>
              <a:t>Question Flow in a Questionnaire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0" y="722678"/>
            <a:ext cx="12192005" cy="4636474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US" sz="2400"/>
              <a:t>First Questions – </a:t>
            </a:r>
            <a:r>
              <a:rPr lang="en-US" sz="2400" i="1"/>
              <a:t>Screens/Qualifiers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Have you shopped at </a:t>
            </a:r>
            <a:r>
              <a:rPr lang="en-GB" sz="2400">
                <a:solidFill>
                  <a:srgbClr val="FF0000"/>
                </a:solidFill>
              </a:rPr>
              <a:t>Tesco </a:t>
            </a:r>
            <a:r>
              <a:rPr lang="en-US" sz="2400">
                <a:solidFill>
                  <a:srgbClr val="FF0000"/>
                </a:solidFill>
              </a:rPr>
              <a:t>in the last month?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 sz="2400"/>
              <a:t>Immediately following screens - </a:t>
            </a:r>
            <a:r>
              <a:rPr lang="en-US" sz="2400" i="1"/>
              <a:t>Warm-ups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How many major grocery shopping trips do you do in a month?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 sz="2400"/>
              <a:t>Prior to major sections - </a:t>
            </a:r>
            <a:r>
              <a:rPr lang="en-US" sz="2400" i="1"/>
              <a:t>Transitions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Did you purchase any cereal on your last trip?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Do you use coupons for groceries?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 sz="2400"/>
              <a:t>Middle of questionnaire - </a:t>
            </a:r>
            <a:r>
              <a:rPr lang="en-US" sz="2400" i="1"/>
              <a:t>Complicated &amp; Difficult-to-Answer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Rate each of the following aspects of </a:t>
            </a:r>
            <a:r>
              <a:rPr lang="en-GB" sz="2400">
                <a:solidFill>
                  <a:srgbClr val="FF0000"/>
                </a:solidFill>
              </a:rPr>
              <a:t>shopping in Tesco</a:t>
            </a:r>
            <a:r>
              <a:rPr lang="en-US" sz="2400">
                <a:solidFill>
                  <a:srgbClr val="FF0000"/>
                </a:solidFill>
              </a:rPr>
              <a:t> on how satisfactory it is for you.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 sz="2400"/>
              <a:t>Last Section - </a:t>
            </a:r>
            <a:r>
              <a:rPr lang="en-US" sz="2400" i="1"/>
              <a:t>Classification</a:t>
            </a:r>
            <a:endParaRPr/>
          </a:p>
          <a:p>
            <a:pPr lvl="1">
              <a:buFont typeface="Courier New"/>
              <a:buChar char="o"/>
              <a:defRPr/>
            </a:pPr>
            <a:r>
              <a:rPr lang="en-US" sz="2400">
                <a:solidFill>
                  <a:srgbClr val="FF0000"/>
                </a:solidFill>
              </a:rPr>
              <a:t>What is the highest level of education you have earned?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774954"/>
          </a:xfrm>
        </p:spPr>
        <p:txBody>
          <a:bodyPr/>
          <a:lstStyle/>
          <a:p>
            <a:pPr lvl="0">
              <a:defRPr/>
            </a:pPr>
            <a:r>
              <a:rPr lang="en-GB" dirty="0">
                <a:solidFill>
                  <a:srgbClr val="FF0000"/>
                </a:solidFill>
              </a:rPr>
              <a:t>Web-Based Questionnaires</a:t>
            </a:r>
            <a:endParaRPr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546308" y="1151650"/>
            <a:ext cx="11414638" cy="4703463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GB"/>
              <a:t>There are several software programs that allow you to develop online questionnaires. 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GB"/>
              <a:t>Some are free, others not. Most are relatively easy to use. 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GB"/>
              <a:t>As with all questionnaires, it is important to pilot them first to ensure that they make sense and that they work. Examples of online questionnaire programs:</a:t>
            </a:r>
            <a:br>
              <a:rPr lang="en-GB"/>
            </a:br>
            <a:r>
              <a:rPr lang="en-GB" u="sng">
                <a:hlinkClick r:id="rId3" tooltip="Survey Monkey"/>
              </a:rPr>
              <a:t>Survey Monkey</a:t>
            </a:r>
            <a:br>
              <a:rPr lang="en-GB"/>
            </a:br>
            <a:r>
              <a:rPr lang="en-GB" u="sng">
                <a:hlinkClick r:id="rId4" tooltip="Opinio"/>
              </a:rPr>
              <a:t>Opinio</a:t>
            </a:r>
            <a:br>
              <a:rPr lang="en-GB"/>
            </a:br>
            <a:r>
              <a:rPr lang="en-GB" u="sng">
                <a:hlinkClick r:id="rId5" tooltip="Zoomerang"/>
              </a:rPr>
              <a:t>Zoomerang</a:t>
            </a:r>
            <a:endParaRPr lang="en-GB"/>
          </a:p>
          <a:p>
            <a:pPr lvl="0">
              <a:defRPr/>
            </a:pPr>
            <a:endParaRPr lang="en-GB"/>
          </a:p>
        </p:txBody>
      </p:sp>
      <p:sp>
        <p:nvSpPr>
          <p:cNvPr id="4" name="TextBox 3"/>
          <p:cNvSpPr txBox="1"/>
          <p:nvPr/>
        </p:nvSpPr>
        <p:spPr bwMode="auto">
          <a:xfrm>
            <a:off x="5727288" y="4794592"/>
            <a:ext cx="6096003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sng" strike="noStrike" cap="none" spc="0">
                <a:solidFill>
                  <a:srgbClr val="000000"/>
                </a:solidFill>
                <a:latin typeface="Calibri"/>
                <a:hlinkClick r:id="rId6" tooltip="http://evaluationtoolbox.net.au/index.php?option=com_content&amp;view=article&amp;id=58&amp;Itemid=154"/>
              </a:rPr>
              <a:t>http://evaluationtoolbox.net.au/index.php?option=com_content&amp;view=article&amp;id=58&amp;Itemid=154</a:t>
            </a: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</a:rPr>
              <a:t>Computer-Assisted Questionnaire Design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US" sz="3200"/>
              <a:t>Software programs allow users to use computer technology to develop and disseminate questionnaires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 sz="3200"/>
              <a:t>Advantages: </a:t>
            </a:r>
            <a:endParaRPr/>
          </a:p>
          <a:p>
            <a:pPr lvl="1">
              <a:defRPr/>
            </a:pPr>
            <a:r>
              <a:rPr lang="en-US" sz="3200"/>
              <a:t>Easier</a:t>
            </a:r>
            <a:endParaRPr/>
          </a:p>
          <a:p>
            <a:pPr lvl="1">
              <a:defRPr/>
            </a:pPr>
            <a:r>
              <a:rPr lang="en-US" sz="3200"/>
              <a:t>Faster</a:t>
            </a:r>
            <a:endParaRPr/>
          </a:p>
          <a:p>
            <a:pPr lvl="1">
              <a:defRPr/>
            </a:pPr>
            <a:r>
              <a:rPr lang="en-US" sz="3200"/>
              <a:t>Friendlier</a:t>
            </a:r>
            <a:endParaRPr/>
          </a:p>
          <a:p>
            <a:pPr lvl="1">
              <a:defRPr/>
            </a:pPr>
            <a:r>
              <a:rPr lang="en-US" sz="3200"/>
              <a:t>More flexibility</a:t>
            </a:r>
            <a:endParaRPr/>
          </a:p>
          <a:p>
            <a:pPr lvl="0">
              <a:defRPr/>
            </a:pPr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76361"/>
            <a:ext cx="10629900" cy="770500"/>
          </a:xfrm>
        </p:spPr>
        <p:txBody>
          <a:bodyPr/>
          <a:lstStyle/>
          <a:p>
            <a:pPr lvl="0">
              <a:defRPr/>
            </a:pPr>
            <a:r>
              <a:rPr lang="en-GB"/>
              <a:t>Categories of Questions</a:t>
            </a:r>
            <a:endParaRPr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857250" y="1628903"/>
          <a:ext cx="10477505" cy="4142675"/>
        </p:xfrm>
        <a:graphic>
          <a:graphicData uri="http://schemas.openxmlformats.org/drawingml/2006/table">
            <a:tbl>
              <a:tblPr/>
              <a:tblGrid>
                <a:gridCol w="17723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051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7686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Factual questions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Factual questions are those that can be verified in some way. These include demographic data and also include one-off actions such as installing items like Antivirus Software, networking layout and the like.  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4924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Non-factual questions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Non-factual questions refer to gauging the knowledge, beliefs, attitudes, and opinions.  Personal experience with a given antivirus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4924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Open-ended question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A question where the respondent writes their own answer. This allows respondents to think about the question, provide suggestions, or test their knowledge, but it is harder to analyse.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7969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Close-ended question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A question where the respondent has to select their answer from the range of responses provided. The range of responses can vary from two-option answers, to ratings, ranking, or statements.</a:t>
                      </a:r>
                      <a:endParaRPr/>
                    </a:p>
                  </a:txBody>
                  <a:tcPr marL="26929" marR="26929" marT="3848" marB="384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Box 5"/>
          <p:cNvSpPr txBox="1"/>
          <p:nvPr/>
        </p:nvSpPr>
        <p:spPr bwMode="auto">
          <a:xfrm>
            <a:off x="2989621" y="1053215"/>
            <a:ext cx="609845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1" i="1" u="none" strike="noStrike" cap="none" spc="0">
                <a:solidFill>
                  <a:srgbClr val="373D3F"/>
                </a:solidFill>
                <a:latin typeface="Roboto Condensed"/>
                <a:ea typeface="Times New Roman"/>
                <a:cs typeface="Times New Roman"/>
              </a:rPr>
              <a:t>Types of Questions for Different Types of Information</a:t>
            </a: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br>
              <a:rPr lang="en-GB"/>
            </a:br>
            <a:endParaRPr lang="en-GB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510664" y="942197"/>
          <a:ext cx="10629899" cy="2344803"/>
        </p:xfrm>
        <a:graphic>
          <a:graphicData uri="http://schemas.openxmlformats.org/drawingml/2006/table">
            <a:tbl>
              <a:tblPr/>
              <a:tblGrid>
                <a:gridCol w="20920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378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14702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1800" b="1"/>
                        <a:t>One best answer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Asks respondents to select the best choice from several independent or unique answers. 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3270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1800" b="1"/>
                        <a:t>Two option response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Asks respondents to make a defined choice (e.g., YES/NO), but it may put people off answering if they are unsure or do something part of the time only.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6831"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1800" b="1"/>
                        <a:t>Rating scales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/>
                      </a:pPr>
                      <a:r>
                        <a:rPr lang="en-GB" sz="2000">
                          <a:solidFill>
                            <a:srgbClr val="656768"/>
                          </a:solidFill>
                          <a:latin typeface="Calibri"/>
                        </a:rPr>
                        <a:t>Allow respondents to select the most appropriate point on a scale. Scales can range from 3 points to 10 points.</a:t>
                      </a:r>
                      <a:endParaRPr/>
                    </a:p>
                  </a:txBody>
                  <a:tcPr marL="26307" marR="26307" marT="3758" marB="3758">
                    <a:lnL w="9528" algn="ctr">
                      <a:solidFill>
                        <a:srgbClr val="98BF21"/>
                      </a:solidFill>
                    </a:lnL>
                    <a:lnR w="9528" algn="ctr">
                      <a:solidFill>
                        <a:srgbClr val="98BF21"/>
                      </a:solidFill>
                    </a:lnR>
                    <a:lnT w="9528" algn="ctr">
                      <a:solidFill>
                        <a:srgbClr val="98BF21"/>
                      </a:solidFill>
                    </a:lnT>
                    <a:lnB w="9528" algn="ctr">
                      <a:solidFill>
                        <a:srgbClr val="98BF21"/>
                      </a:solidFill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4" name="Picture 2" descr="3 point scal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510664" y="3675503"/>
            <a:ext cx="5250887" cy="8188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3 point scale "/>
          <p:cNvPicPr>
            <a:picLocks noChangeAspect="1"/>
          </p:cNvPicPr>
          <p:nvPr/>
        </p:nvPicPr>
        <p:blipFill>
          <a:blip r:embed="rId4"/>
          <a:stretch/>
        </p:blipFill>
        <p:spPr bwMode="auto">
          <a:xfrm>
            <a:off x="6038852" y="3666428"/>
            <a:ext cx="5642487" cy="8278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/>
          <p:cNvSpPr txBox="1"/>
          <p:nvPr/>
        </p:nvSpPr>
        <p:spPr bwMode="auto">
          <a:xfrm>
            <a:off x="0" y="5023009"/>
            <a:ext cx="5569089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sng" strike="noStrike" cap="none" spc="0">
                <a:solidFill>
                  <a:srgbClr val="000000"/>
                </a:solidFill>
                <a:latin typeface="Calibri"/>
                <a:hlinkClick r:id="rId5" tooltip="http://evaluationtoolbox.net.au/index.php?option=com_content&amp;view=article&amp;id=58&amp;Itemid=154"/>
              </a:rPr>
              <a:t>http://evaluationtoolbox.net.au/index.php?option=com_content&amp;view=article&amp;id=58&amp;Itemid=154</a:t>
            </a: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TextBox 7"/>
          <p:cNvSpPr txBox="1"/>
          <p:nvPr/>
        </p:nvSpPr>
        <p:spPr bwMode="auto">
          <a:xfrm>
            <a:off x="1677631" y="78272"/>
            <a:ext cx="7023917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4400" b="0" i="0" u="none" strike="noStrike" cap="none" spc="0">
                <a:solidFill>
                  <a:srgbClr val="FF0000"/>
                </a:solidFill>
                <a:latin typeface="Calibri"/>
              </a:rPr>
              <a:t>Closed end Questionnaires</a:t>
            </a:r>
            <a:endParaRPr/>
          </a:p>
        </p:txBody>
      </p:sp>
      <p:sp>
        <p:nvSpPr>
          <p:cNvPr id="8" name="TextBox 9"/>
          <p:cNvSpPr txBox="1"/>
          <p:nvPr/>
        </p:nvSpPr>
        <p:spPr bwMode="auto">
          <a:xfrm>
            <a:off x="5825614" y="5010143"/>
            <a:ext cx="6366381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sng" strike="noStrike" cap="none" spc="0">
                <a:solidFill>
                  <a:srgbClr val="000000"/>
                </a:solidFill>
                <a:latin typeface="Calibri"/>
                <a:hlinkClick r:id="rId6" tooltip="http://toolkit.pellinstitute.org/evaluation-guide/analyze/analyze-quantitative-data/"/>
              </a:rPr>
              <a:t>http://toolkit.pellinstitute.org/evaluation-guide/analyze/analyze-quantitative-data/</a:t>
            </a: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</a:rPr>
              <a:t>Questions Format-Type of Questions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825627"/>
            <a:ext cx="10629900" cy="2775871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US">
                <a:solidFill>
                  <a:srgbClr val="FF0000"/>
                </a:solidFill>
              </a:rPr>
              <a:t>Open</a:t>
            </a:r>
            <a:r>
              <a:rPr lang="en-GB">
                <a:solidFill>
                  <a:srgbClr val="FF0000"/>
                </a:solidFill>
              </a:rPr>
              <a:t>-ended </a:t>
            </a:r>
            <a:r>
              <a:rPr lang="en-US">
                <a:solidFill>
                  <a:srgbClr val="FF0000"/>
                </a:solidFill>
              </a:rPr>
              <a:t>questions </a:t>
            </a:r>
            <a:r>
              <a:rPr lang="en-US"/>
              <a:t>- more information but difficult to codify, enter, and analy</a:t>
            </a:r>
            <a:r>
              <a:rPr lang="en-GB"/>
              <a:t>s</a:t>
            </a:r>
            <a:r>
              <a:rPr lang="en-US"/>
              <a:t>e </a:t>
            </a:r>
            <a:endParaRPr/>
          </a:p>
          <a:p>
            <a:pPr lvl="0">
              <a:buFont typeface="Wingdings"/>
              <a:buChar char="§"/>
              <a:defRPr/>
            </a:pPr>
            <a:r>
              <a:rPr lang="en-US">
                <a:solidFill>
                  <a:srgbClr val="FF0000"/>
                </a:solidFill>
              </a:rPr>
              <a:t>Close</a:t>
            </a:r>
            <a:r>
              <a:rPr lang="en-GB">
                <a:solidFill>
                  <a:srgbClr val="FF0000"/>
                </a:solidFill>
              </a:rPr>
              <a:t>d-ended </a:t>
            </a:r>
            <a:r>
              <a:rPr lang="en-US">
                <a:solidFill>
                  <a:srgbClr val="FF0000"/>
                </a:solidFill>
              </a:rPr>
              <a:t> questions </a:t>
            </a:r>
            <a:r>
              <a:rPr lang="en-US"/>
              <a:t>- less information but easy to codify, enter, and analyse 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81053" y="0"/>
            <a:ext cx="10629900" cy="695757"/>
          </a:xfrm>
        </p:spPr>
        <p:txBody>
          <a:bodyPr/>
          <a:lstStyle/>
          <a:p>
            <a:pPr lvl="0">
              <a:defRPr/>
            </a:pPr>
            <a:r>
              <a:rPr lang="en-US">
                <a:solidFill>
                  <a:srgbClr val="FF0000"/>
                </a:solidFill>
                <a:latin typeface="Calibri"/>
              </a:rPr>
              <a:t>Open-ended vs </a:t>
            </a:r>
            <a:r>
              <a:rPr lang="en-GB">
                <a:solidFill>
                  <a:srgbClr val="FF0000"/>
                </a:solidFill>
                <a:latin typeface="Calibri"/>
              </a:rPr>
              <a:t>C</a:t>
            </a:r>
            <a:r>
              <a:rPr lang="en-US">
                <a:solidFill>
                  <a:srgbClr val="FF0000"/>
                </a:solidFill>
                <a:latin typeface="Calibri"/>
              </a:rPr>
              <a:t>losed-ended </a:t>
            </a:r>
            <a:r>
              <a:rPr lang="en-GB">
                <a:solidFill>
                  <a:srgbClr val="FF0000"/>
                </a:solidFill>
                <a:latin typeface="Calibri"/>
              </a:rPr>
              <a:t>Q</a:t>
            </a:r>
            <a:r>
              <a:rPr lang="en-US">
                <a:solidFill>
                  <a:srgbClr val="FF0000"/>
                </a:solidFill>
                <a:latin typeface="Calibri"/>
              </a:rPr>
              <a:t>uestions</a:t>
            </a:r>
            <a:endParaRPr lang="en-GB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" name="Text Placeholder 2"/>
          <p:cNvSpPr txBox="1"/>
          <p:nvPr/>
        </p:nvSpPr>
        <p:spPr bwMode="auto">
          <a:xfrm>
            <a:off x="17401" y="1384685"/>
            <a:ext cx="6519425" cy="40886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FF0000"/>
                </a:solidFill>
                <a:latin typeface="Inter"/>
              </a:rPr>
              <a:t>Closed-ended 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questions give the respondent a predetermined set of answers to choose from. A closed-ended question can include:</a:t>
            </a:r>
            <a:endParaRPr dirty="0"/>
          </a:p>
          <a:p>
            <a:pPr marL="457200" marR="0" lvl="1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A binary answer (e.g., </a:t>
            </a:r>
            <a:r>
              <a:rPr lang="en-US" sz="2000" b="0" i="1" u="none" strike="noStrike" cap="none" spc="0" dirty="0">
                <a:solidFill>
                  <a:srgbClr val="0D405F"/>
                </a:solidFill>
                <a:latin typeface="Inter"/>
              </a:rPr>
              <a:t>yes/no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 or </a:t>
            </a:r>
            <a:r>
              <a:rPr lang="en-US" sz="2000" b="0" i="1" u="none" strike="noStrike" cap="none" spc="0" dirty="0">
                <a:solidFill>
                  <a:srgbClr val="0D405F"/>
                </a:solidFill>
                <a:latin typeface="Inter"/>
              </a:rPr>
              <a:t>agree/disagree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)</a:t>
            </a:r>
            <a:endParaRPr dirty="0"/>
          </a:p>
          <a:p>
            <a:pPr marL="457200" marR="0" lvl="1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A scale (e.g., a </a:t>
            </a:r>
            <a:r>
              <a:rPr lang="en-US" sz="2000" b="0" i="0" u="none" strike="noStrike" cap="none" spc="0" dirty="0">
                <a:solidFill>
                  <a:srgbClr val="1F80E8"/>
                </a:solidFill>
                <a:latin typeface="Inter"/>
              </a:rPr>
              <a:t>Likert scale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 with five points ranging from </a:t>
            </a:r>
            <a:r>
              <a:rPr lang="en-US" sz="2000" b="0" i="1" u="none" strike="noStrike" cap="none" spc="0" dirty="0">
                <a:solidFill>
                  <a:srgbClr val="0D405F"/>
                </a:solidFill>
                <a:latin typeface="Inter"/>
              </a:rPr>
              <a:t>strongly agree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 to </a:t>
            </a:r>
            <a:r>
              <a:rPr lang="en-US" sz="2000" b="0" i="1" u="none" strike="noStrike" cap="none" spc="0" dirty="0">
                <a:solidFill>
                  <a:srgbClr val="0D405F"/>
                </a:solidFill>
                <a:latin typeface="Inter"/>
              </a:rPr>
              <a:t>strongly disagree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)</a:t>
            </a:r>
            <a:endParaRPr dirty="0"/>
          </a:p>
          <a:p>
            <a:pPr marL="457200" marR="0" lvl="1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A list of options with a single answer possible (e.g., age categories)</a:t>
            </a:r>
            <a:endParaRPr dirty="0"/>
          </a:p>
          <a:p>
            <a:pPr marL="457200" marR="0" lvl="1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A list of options with multiple answers possible (e.g., leisure interests)</a:t>
            </a:r>
            <a:endParaRPr dirty="0"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Closed-ended questions are best </a:t>
            </a:r>
            <a:r>
              <a:rPr lang="en-US" sz="2000" b="1" i="0" u="none" strike="noStrike" cap="none" spc="0" dirty="0">
                <a:solidFill>
                  <a:srgbClr val="0D405F"/>
                </a:solidFill>
                <a:latin typeface="Inter"/>
              </a:rPr>
              <a:t>for quantitative research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. They provide you with numerical data that can be statistically </a:t>
            </a:r>
            <a:r>
              <a:rPr lang="en-US" sz="2000" b="0" i="0" u="none" strike="noStrike" cap="none" spc="0" dirty="0" err="1">
                <a:solidFill>
                  <a:srgbClr val="0D405F"/>
                </a:solidFill>
                <a:latin typeface="Inter"/>
              </a:rPr>
              <a:t>analysed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 to find patterns, trends, and </a:t>
            </a:r>
            <a:r>
              <a:rPr lang="en-US" sz="2000" b="0" i="0" u="none" strike="noStrike" cap="none" spc="0" dirty="0">
                <a:solidFill>
                  <a:srgbClr val="1F80E8"/>
                </a:solidFill>
                <a:latin typeface="Inter"/>
              </a:rPr>
              <a:t>correlations</a:t>
            </a:r>
            <a:r>
              <a:rPr lang="en-US" sz="2000" b="0" i="0" u="none" strike="noStrike" cap="none" spc="0" dirty="0">
                <a:solidFill>
                  <a:srgbClr val="0D405F"/>
                </a:solidFill>
                <a:latin typeface="Inter"/>
              </a:rPr>
              <a:t>.</a:t>
            </a:r>
            <a:endParaRPr lang="en-US" sz="2000" b="1" i="0" u="none" strike="noStrike" cap="none" spc="0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" name="Text Placeholder 2"/>
          <p:cNvSpPr txBox="1"/>
          <p:nvPr/>
        </p:nvSpPr>
        <p:spPr bwMode="auto">
          <a:xfrm>
            <a:off x="6536826" y="1294260"/>
            <a:ext cx="5655169" cy="30804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100" b="0" i="0" u="none" strike="noStrike" cap="none" spc="0">
                <a:solidFill>
                  <a:srgbClr val="FF0000"/>
                </a:solidFill>
                <a:latin typeface="Inter"/>
              </a:rPr>
              <a:t>Open-ended</a:t>
            </a:r>
            <a:r>
              <a:rPr lang="en-US" sz="2100" b="0" i="0" u="none" strike="noStrike" cap="none" spc="0">
                <a:solidFill>
                  <a:srgbClr val="0D405F"/>
                </a:solidFill>
                <a:latin typeface="Inter"/>
              </a:rPr>
              <a:t> questions are best for qualitative research. This type of question has no predetermined answers to choose from. Instead, the respondent answers in their own words.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100" b="0" i="0" u="none" strike="noStrike" cap="none" spc="0">
                <a:solidFill>
                  <a:srgbClr val="0D405F"/>
                </a:solidFill>
                <a:latin typeface="Inter"/>
              </a:rPr>
              <a:t>Open questions are most common in interviews, but you can also use them in questionnaires. They are often useful as follow-up questions to ask for more detailed explanations of responses to the closed questions.</a:t>
            </a:r>
            <a:endParaRPr/>
          </a:p>
          <a:p>
            <a:pPr marL="171450" marR="0" lvl="0" indent="-171450" algn="l" defTabSz="68580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942F6D"/>
              </a:buClr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2100" b="0" i="0" u="none" strike="noStrike" cap="none" spc="0">
              <a:solidFill>
                <a:srgbClr val="656768"/>
              </a:solidFill>
              <a:latin typeface="Calibri"/>
            </a:endParaRPr>
          </a:p>
        </p:txBody>
      </p:sp>
      <p:sp>
        <p:nvSpPr>
          <p:cNvPr id="5" name="TextBox 7"/>
          <p:cNvSpPr txBox="1"/>
          <p:nvPr/>
        </p:nvSpPr>
        <p:spPr bwMode="auto">
          <a:xfrm>
            <a:off x="206480" y="744586"/>
            <a:ext cx="12108429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Inter"/>
              </a:rPr>
              <a:t>There are two main forms of survey questions: open-ended and closed-ended. Many surveys use a combination of both</a:t>
            </a:r>
            <a:r>
              <a:rPr lang="en-US" sz="2000" b="0" i="0" u="none" strike="noStrike" cap="none" spc="0">
                <a:solidFill>
                  <a:srgbClr val="0D405F"/>
                </a:solidFill>
                <a:latin typeface="Inter"/>
              </a:rPr>
              <a:t>.</a:t>
            </a:r>
            <a:endParaRPr/>
          </a:p>
        </p:txBody>
      </p:sp>
      <p:sp>
        <p:nvSpPr>
          <p:cNvPr id="6" name="TextBox 6"/>
          <p:cNvSpPr txBox="1"/>
          <p:nvPr/>
        </p:nvSpPr>
        <p:spPr bwMode="auto">
          <a:xfrm>
            <a:off x="6853026" y="4741433"/>
            <a:ext cx="5151208" cy="7318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400" b="0" i="0" u="none" strike="noStrike" cap="none" spc="0">
                <a:solidFill>
                  <a:srgbClr val="FF0000"/>
                </a:solidFill>
                <a:latin typeface="Inter"/>
              </a:rPr>
              <a:t>McCombes, S. (2022, October 10). </a:t>
            </a:r>
            <a:r>
              <a:rPr lang="en-US" sz="1400" b="0" i="1" u="none" strike="noStrike" cap="none" spc="0">
                <a:solidFill>
                  <a:srgbClr val="FF0000"/>
                </a:solidFill>
                <a:latin typeface="Inter"/>
              </a:rPr>
              <a:t>Doing Survey Research | A Step-by-Step Guide &amp; Examples.</a:t>
            </a:r>
            <a:r>
              <a:rPr lang="en-US" sz="1400" b="0" i="0" u="none" strike="noStrike" cap="none" spc="0">
                <a:solidFill>
                  <a:srgbClr val="FF0000"/>
                </a:solidFill>
                <a:latin typeface="Inter"/>
              </a:rPr>
              <a:t> Scribbr. [Online].Available at: https://www.scribbr.co.uk/research-methods/surveys/</a:t>
            </a:r>
            <a:endParaRPr sz="1400" b="0" i="0" u="none" strike="noStrike" cap="none" spc="0">
              <a:solidFill>
                <a:srgbClr val="FF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81053" y="417505"/>
            <a:ext cx="10629900" cy="636586"/>
          </a:xfrm>
        </p:spPr>
        <p:txBody>
          <a:bodyPr/>
          <a:lstStyle/>
          <a:p>
            <a:pPr lvl="0">
              <a:defRPr/>
            </a:pPr>
            <a:r>
              <a:rPr lang="en-GB" sz="4000" dirty="0">
                <a:solidFill>
                  <a:srgbClr val="FF0000"/>
                </a:solidFill>
              </a:rPr>
              <a:t>Quantitative Data Analysis</a:t>
            </a:r>
            <a:endParaRPr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179868"/>
            <a:ext cx="10629900" cy="4270065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GB" sz="2000" dirty="0"/>
              <a:t>Statistics help us turn quantitative data into useful information to help with decision making. 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GB" sz="2000" dirty="0"/>
              <a:t>Can use statistics to summarise our data, describing patterns, relationships and connections. 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GB" sz="2000" dirty="0"/>
              <a:t>Quantitative data can be analysed in a variety of different ways. 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GB" sz="2000" dirty="0"/>
              <a:t>Before you begin your analysis, you must identify the level of measurement associated with the quantitative data. </a:t>
            </a: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GB" sz="2000" dirty="0"/>
              <a:t>The level of measurement can influence the type of analysis you can use. There are four levels of measurement:  </a:t>
            </a:r>
            <a:endParaRPr dirty="0"/>
          </a:p>
          <a:p>
            <a:pPr lvl="1">
              <a:buFont typeface="Courier New"/>
              <a:buChar char="o"/>
              <a:defRPr/>
            </a:pPr>
            <a:r>
              <a:rPr lang="en-GB" sz="2000" dirty="0"/>
              <a:t>Nominal</a:t>
            </a:r>
            <a:endParaRPr dirty="0"/>
          </a:p>
          <a:p>
            <a:pPr lvl="1">
              <a:buFont typeface="Courier New"/>
              <a:buChar char="o"/>
              <a:defRPr/>
            </a:pPr>
            <a:r>
              <a:rPr lang="en-GB" sz="2000" dirty="0"/>
              <a:t>Ordinal</a:t>
            </a:r>
            <a:endParaRPr dirty="0"/>
          </a:p>
          <a:p>
            <a:pPr lvl="1">
              <a:buFont typeface="Courier New"/>
              <a:buChar char="o"/>
              <a:defRPr/>
            </a:pPr>
            <a:r>
              <a:rPr lang="en-GB" sz="2000" dirty="0"/>
              <a:t>Interval</a:t>
            </a:r>
            <a:endParaRPr dirty="0"/>
          </a:p>
          <a:p>
            <a:pPr lvl="1">
              <a:buFont typeface="Courier New"/>
              <a:buChar char="o"/>
              <a:defRPr/>
            </a:pPr>
            <a:r>
              <a:rPr lang="en-GB" sz="2000" dirty="0"/>
              <a:t>Ratio (Scale)</a:t>
            </a:r>
            <a:endParaRPr dirty="0"/>
          </a:p>
          <a:p>
            <a:pPr lvl="0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340440" y="73087"/>
            <a:ext cx="4748982" cy="636586"/>
          </a:xfrm>
        </p:spPr>
        <p:txBody>
          <a:bodyPr/>
          <a:lstStyle/>
          <a:p>
            <a:pPr lvl="0">
              <a:defRPr/>
            </a:pPr>
            <a:r>
              <a:rPr lang="en-GB" sz="4000">
                <a:solidFill>
                  <a:srgbClr val="FF0000"/>
                </a:solidFill>
                <a:latin typeface="Calibri"/>
              </a:rPr>
              <a:t>Types of Data</a:t>
            </a:r>
            <a:endParaRPr/>
          </a:p>
        </p:txBody>
      </p:sp>
      <p:sp>
        <p:nvSpPr>
          <p:cNvPr id="3" name="Text Placeholder 2"/>
          <p:cNvSpPr txBox="1">
            <a:spLocks noGrp="1"/>
          </p:cNvSpPr>
          <p:nvPr>
            <p:ph idx="1"/>
          </p:nvPr>
        </p:nvSpPr>
        <p:spPr bwMode="auto">
          <a:xfrm>
            <a:off x="197876" y="1117698"/>
            <a:ext cx="5898126" cy="3978269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GB" sz="2000" dirty="0">
                <a:solidFill>
                  <a:srgbClr val="FF0000"/>
                </a:solidFill>
              </a:rPr>
              <a:t>Nominal data/Categorical </a:t>
            </a:r>
            <a:r>
              <a:rPr lang="en-GB" sz="2000" dirty="0"/>
              <a:t>– data has no logical; data is basic classification data  </a:t>
            </a:r>
            <a:endParaRPr dirty="0"/>
          </a:p>
          <a:p>
            <a:pPr lvl="0">
              <a:defRPr/>
            </a:pPr>
            <a:r>
              <a:rPr lang="en-GB" sz="2000" dirty="0"/>
              <a:t>Example: </a:t>
            </a:r>
            <a:r>
              <a:rPr lang="en-GB" sz="2000" dirty="0">
                <a:highlight>
                  <a:srgbClr val="FFFF00"/>
                </a:highlight>
              </a:rPr>
              <a:t>Male or Female </a:t>
            </a:r>
            <a:r>
              <a:rPr lang="en-GB" sz="2000" dirty="0"/>
              <a:t>?There is no order associated with male nor female</a:t>
            </a:r>
            <a:endParaRPr dirty="0"/>
          </a:p>
          <a:p>
            <a:pPr lvl="0">
              <a:defRPr/>
            </a:pPr>
            <a:r>
              <a:rPr lang="en-GB" sz="2000" dirty="0"/>
              <a:t>Each category is assigned an arbitrary value (male = 0, female = 1)</a:t>
            </a:r>
          </a:p>
          <a:p>
            <a:pPr marL="0" lvl="0" indent="0">
              <a:buFont typeface="Arial"/>
              <a:buNone/>
              <a:defRPr/>
            </a:pPr>
            <a:endParaRPr dirty="0"/>
          </a:p>
          <a:p>
            <a:pPr lvl="0">
              <a:buFont typeface="Wingdings"/>
              <a:buChar char="§"/>
              <a:defRPr/>
            </a:pPr>
            <a:r>
              <a:rPr lang="en-GB" sz="2000" dirty="0">
                <a:solidFill>
                  <a:srgbClr val="FF0000"/>
                </a:solidFill>
              </a:rPr>
              <a:t>Ordinal data – </a:t>
            </a:r>
            <a:r>
              <a:rPr lang="en-GB" sz="2000" dirty="0"/>
              <a:t>data has a logical order, but the differences between values are not constant  </a:t>
            </a:r>
            <a:endParaRPr dirty="0"/>
          </a:p>
          <a:p>
            <a:pPr lvl="0">
              <a:defRPr/>
            </a:pPr>
            <a:r>
              <a:rPr lang="en-GB" sz="2000" dirty="0"/>
              <a:t>Example: T-shirt size (</a:t>
            </a:r>
            <a:r>
              <a:rPr lang="en-GB" sz="2000" dirty="0">
                <a:highlight>
                  <a:srgbClr val="FFFF00"/>
                </a:highlight>
              </a:rPr>
              <a:t>small, medium, large</a:t>
            </a:r>
            <a:r>
              <a:rPr lang="en-GB" sz="2000" dirty="0"/>
              <a:t>)</a:t>
            </a:r>
            <a:endParaRPr dirty="0"/>
          </a:p>
          <a:p>
            <a:pPr lvl="0">
              <a:defRPr/>
            </a:pPr>
            <a:r>
              <a:rPr lang="en-GB" sz="2000" dirty="0"/>
              <a:t>Example: Military rank (from Private to General)</a:t>
            </a:r>
            <a:endParaRPr dirty="0"/>
          </a:p>
          <a:p>
            <a:pPr lvl="0">
              <a:defRPr/>
            </a:pPr>
            <a:endParaRPr lang="en-GB" sz="2000" dirty="0">
              <a:solidFill>
                <a:srgbClr val="333333"/>
              </a:solidFill>
              <a:latin typeface="Source Sans Pro"/>
            </a:endParaRPr>
          </a:p>
        </p:txBody>
      </p:sp>
      <p:sp>
        <p:nvSpPr>
          <p:cNvPr id="4" name="TextBox 5"/>
          <p:cNvSpPr txBox="1"/>
          <p:nvPr/>
        </p:nvSpPr>
        <p:spPr bwMode="auto">
          <a:xfrm>
            <a:off x="6240834" y="1117698"/>
            <a:ext cx="5610721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 dirty="0">
                <a:solidFill>
                  <a:srgbClr val="FF0000"/>
                </a:solidFill>
                <a:latin typeface="Calibri"/>
              </a:rPr>
              <a:t>Interval data </a:t>
            </a:r>
            <a:r>
              <a:rPr lang="en-GB" sz="2000" b="0" i="0" u="none" strike="noStrike" cap="none" spc="0" dirty="0">
                <a:solidFill>
                  <a:srgbClr val="000000"/>
                </a:solidFill>
                <a:latin typeface="Calibri"/>
              </a:rPr>
              <a:t>– data is continuous and has a logical order, data has standardized differences between values.   </a:t>
            </a:r>
            <a:endParaRPr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 dirty="0">
                <a:solidFill>
                  <a:srgbClr val="000000"/>
                </a:solidFill>
                <a:latin typeface="Calibri"/>
              </a:rPr>
              <a:t>Example: Items measured on a Likert scale – rank your satisfaction on scale of 1-5. ? </a:t>
            </a:r>
            <a:endParaRPr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1 = Very Dissatisfied, 2 = Dissatisfied, 3 = Neutral, 4 = Satisfied, 5 = Very satisfied</a:t>
            </a:r>
            <a:endParaRPr dirty="0">
              <a:highlight>
                <a:srgbClr val="FFFF00"/>
              </a:highlight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2000" b="0" i="0" u="none" strike="noStrike" cap="none" spc="0" dirty="0">
              <a:solidFill>
                <a:srgbClr val="000000"/>
              </a:solidFill>
              <a:latin typeface="Calibri"/>
            </a:endParaRPr>
          </a:p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 dirty="0">
                <a:solidFill>
                  <a:srgbClr val="FF0000"/>
                </a:solidFill>
                <a:latin typeface="Calibri"/>
              </a:rPr>
              <a:t>Ratio data </a:t>
            </a:r>
            <a:r>
              <a:rPr lang="en-GB" sz="2000" b="0" i="0" u="none" strike="noStrike" cap="none" spc="0" dirty="0">
                <a:solidFill>
                  <a:srgbClr val="000000"/>
                </a:solidFill>
                <a:latin typeface="Calibri"/>
              </a:rPr>
              <a:t>– data is continuous, ordered, has standardized differences between values, and a natural zero  </a:t>
            </a:r>
            <a:endParaRPr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 dirty="0">
                <a:solidFill>
                  <a:srgbClr val="000000"/>
                </a:solidFill>
                <a:latin typeface="Calibri"/>
              </a:rPr>
              <a:t>Example: </a:t>
            </a:r>
            <a:r>
              <a:rPr lang="en-GB" sz="2000" b="0" i="0" u="none" strike="noStrike" cap="none" spc="0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height, weight, age, length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 bwMode="auto">
          <a:xfrm>
            <a:off x="996284" y="71506"/>
            <a:ext cx="10199427" cy="646334"/>
          </a:xfrm>
        </p:spPr>
        <p:txBody>
          <a:bodyPr anchorCtr="1"/>
          <a:lstStyle/>
          <a:p>
            <a:pPr lvl="0" algn="ctr">
              <a:defRPr/>
            </a:pPr>
            <a:r>
              <a:rPr lang="en-GB" sz="1400" b="1" dirty="0">
                <a:solidFill>
                  <a:srgbClr val="FF0000"/>
                </a:solidFill>
              </a:rPr>
              <a:t>Types of Data and Data Analysis in Quantitative Research 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3"/>
          <a:srcRect t="9713"/>
          <a:stretch/>
        </p:blipFill>
        <p:spPr bwMode="auto">
          <a:xfrm>
            <a:off x="1821008" y="825913"/>
            <a:ext cx="8827105" cy="39230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/>
          <p:cNvSpPr txBox="1"/>
          <p:nvPr/>
        </p:nvSpPr>
        <p:spPr bwMode="auto">
          <a:xfrm>
            <a:off x="1821008" y="5103001"/>
            <a:ext cx="969338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sng" strike="noStrike" cap="none" spc="0" dirty="0">
                <a:solidFill>
                  <a:srgbClr val="000000"/>
                </a:solidFill>
                <a:latin typeface="Calibri"/>
                <a:hlinkClick r:id="rId4" tooltip="https://www.youtube.com/watch?v=hZxnzfnt5v8&amp;list=RDCMUCG32MfGLit1pcqCRXyy9cAg&amp;index=3"/>
              </a:rPr>
              <a:t>https://www.youtube.com/watch?v=hZxnzfnt5v8&amp;list=RDCMUCG32MfGLit1pcqCRXyy9cAg&amp;index=3</a:t>
            </a:r>
            <a:endParaRPr lang="en-US" sz="1800" b="0" i="0" u="none" strike="noStrike" cap="none" spc="0" dirty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800" b="0" i="0" u="none" strike="noStrike" cap="none" spc="0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34340" y="34342"/>
            <a:ext cx="10629900" cy="578769"/>
          </a:xfrm>
        </p:spPr>
        <p:txBody>
          <a:bodyPr/>
          <a:lstStyle/>
          <a:p>
            <a:pPr lvl="0">
              <a:defRPr/>
            </a:pPr>
            <a:r>
              <a:rPr lang="en-GB" sz="4000">
                <a:solidFill>
                  <a:srgbClr val="FF0000"/>
                </a:solidFill>
              </a:rPr>
              <a:t>Use of the Scales</a:t>
            </a:r>
            <a:endParaRPr/>
          </a:p>
        </p:txBody>
      </p:sp>
      <p:graphicFrame>
        <p:nvGraphicFramePr>
          <p:cNvPr id="3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623997"/>
              </p:ext>
            </p:extLst>
          </p:nvPr>
        </p:nvGraphicFramePr>
        <p:xfrm>
          <a:off x="463363" y="132009"/>
          <a:ext cx="11171854" cy="29599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39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3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5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36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687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35537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 dirty="0"/>
                        <a:t> 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Nominal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Ordinal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Interval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Ratio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15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When the variable has no specific sequence.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Yes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537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 dirty="0"/>
                        <a:t>When the variable has a specific sequence but the difference between two values cannot be calculated.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Yes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4778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 dirty="0"/>
                        <a:t>When the variable has a sequence, can be expressed in units of measurement and in intervals.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Yes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Yes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0039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When the variable has a sequence, can be expressed in units of measurement as well as in intervals and also can take a value of zero.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–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 dirty="0"/>
                        <a:t>Yes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18420" y="3112547"/>
          <a:ext cx="12152561" cy="38390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0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248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26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812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0428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Nominal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Ordinal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Interval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400"/>
                        <a:t>Ratio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8603"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 sz="1350" b="0">
                          <a:solidFill>
                            <a:srgbClr val="000000"/>
                          </a:solidFill>
                          <a:latin typeface="Calibri"/>
                        </a:rPr>
                        <a:t>What is the area of your </a:t>
                      </a: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work in the IT industry?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Analytics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Web development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Applications development</a:t>
                      </a:r>
                      <a:endParaRPr/>
                    </a:p>
                    <a:p>
                      <a:pPr lvl="0">
                        <a:defRPr/>
                      </a:pPr>
                      <a:endParaRPr lang="en-US" sz="135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What is your gender?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Male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Female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The Likert scale is an example of an ordinal scale. It is typically a 5-point or a 7-point scale that includes a number of options. The rate of scale involves choices of:</a:t>
                      </a:r>
                      <a:endParaRPr/>
                    </a:p>
                    <a:p>
                      <a:pPr lvl="0">
                        <a:defRPr/>
                      </a:pPr>
                      <a:endParaRPr lang="en-US" sz="135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strongly disagree = 1,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disagree = 2,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slightly disagree = 3,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neither agree nor disagree = 4,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slightly agree = 5,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agree = 6,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strongly agree = 7.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An interval scale is used when the variable involves an order or a rank. In addition, the variable involves numerical values and is measurable by a standardized unit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What is your annual income in UK?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Less than 40,000</a:t>
                      </a:r>
                      <a:endParaRPr/>
                    </a:p>
                    <a:p>
                      <a:pPr marL="0" marR="0" lvl="0" indent="0" algn="l" defTabSz="6858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40,000 – 50,000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50,001 – 125,000</a:t>
                      </a:r>
                      <a:endParaRPr/>
                    </a:p>
                    <a:p>
                      <a:pPr marL="0" marR="0" lvl="0" indent="0" algn="l" defTabSz="6858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125,000 – 150,000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More than 150,000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A ratio scale is a numerical scale. It is an interval scale with the additional property that the variable can take a value of zero. 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For how many years have you been employed in the IT industry?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0-      5 years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6 years – 10 years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11 years – 15 years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16 years – 20 years</a:t>
                      </a:r>
                      <a:endParaRPr/>
                    </a:p>
                    <a:p>
                      <a:pPr lvl="0">
                        <a:defRPr/>
                      </a:pPr>
                      <a:r>
                        <a:rPr lang="en-US" sz="1350">
                          <a:solidFill>
                            <a:srgbClr val="000000"/>
                          </a:solidFill>
                          <a:latin typeface="Calibri"/>
                        </a:rPr>
                        <a:t>More than 20 years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6"/>
          <p:cNvSpPr txBox="1"/>
          <p:nvPr/>
        </p:nvSpPr>
        <p:spPr bwMode="auto">
          <a:xfrm>
            <a:off x="2058386" y="6541725"/>
            <a:ext cx="8520854" cy="4225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ts val="1200"/>
              </a:lnSpc>
              <a:spcBef>
                <a:spcPts val="375"/>
              </a:spcBef>
              <a:spcAft>
                <a:spcPts val="375"/>
              </a:spcAft>
              <a:buNone/>
              <a:tabLst>
                <a:tab pos="457200" algn="l"/>
              </a:tabLst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2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SurveyMonkey. (2019). Survey vs Questionnaire: What’s the difference? Retrieved January 24, 2019, from </a:t>
            </a:r>
            <a:r>
              <a:rPr lang="en-US" sz="1800" b="0" i="0" u="sng" strike="noStrike" cap="none" spc="20">
                <a:solidFill>
                  <a:srgbClr val="FF0000"/>
                </a:solidFill>
                <a:latin typeface="Calibri"/>
                <a:ea typeface="Calibri"/>
                <a:cs typeface="Times New Roman"/>
                <a:hlinkClick r:id="rId3" tooltip="https://www.surveymonkey.com/mp/survey-vs-questionnaire/"/>
              </a:rPr>
              <a:t>https://www.surveymonkey.com/mp/survey-vs-questionnaire/</a:t>
            </a:r>
            <a:endParaRPr lang="en-US" sz="2400" b="0" i="0" u="none" strike="noStrike" cap="none" spc="0">
              <a:solidFill>
                <a:srgbClr val="FF0000"/>
              </a:solidFill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118323" y="180795"/>
            <a:ext cx="5486400" cy="2352120"/>
          </a:xfrm>
        </p:spPr>
        <p:txBody>
          <a:bodyPr>
            <a:noAutofit/>
          </a:bodyPr>
          <a:lstStyle/>
          <a:p>
            <a:pPr lvl="0">
              <a:defRPr/>
            </a:pPr>
            <a:r>
              <a:rPr lang="en-GB" sz="3200">
                <a:solidFill>
                  <a:srgbClr val="FF0000"/>
                </a:solidFill>
              </a:rPr>
              <a:t>Example of a questionnaire showing different scales of measurement</a:t>
            </a:r>
            <a:endParaRPr lang="en-US" sz="3200">
              <a:solidFill>
                <a:srgbClr val="FF0000"/>
              </a:solidFill>
            </a:endParaRP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 bwMode="auto">
          <a:xfrm>
            <a:off x="5454327" y="61828"/>
            <a:ext cx="6629092" cy="6734341"/>
          </a:xfrm>
        </p:spPr>
      </p:pic>
      <p:sp>
        <p:nvSpPr>
          <p:cNvPr id="4" name="TextBox 6"/>
          <p:cNvSpPr txBox="1"/>
          <p:nvPr/>
        </p:nvSpPr>
        <p:spPr bwMode="auto">
          <a:xfrm>
            <a:off x="149559" y="2812118"/>
            <a:ext cx="492388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sng" strike="noStrike" cap="none" spc="0">
                <a:solidFill>
                  <a:srgbClr val="000000"/>
                </a:solidFill>
                <a:latin typeface="Calibri"/>
                <a:hlinkClick r:id="rId4" tooltip="https://westernsydney.pressbooks.pub/customerinsights/chapter/chapter-10-questionnaire-design/"/>
              </a:rPr>
              <a:t>Questionnaire Design – Customer Insights (pressbooks.pub)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TextBox 8"/>
          <p:cNvSpPr txBox="1"/>
          <p:nvPr/>
        </p:nvSpPr>
        <p:spPr bwMode="auto">
          <a:xfrm>
            <a:off x="71072" y="3737655"/>
            <a:ext cx="5268013" cy="923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sng" strike="noStrike" cap="none" spc="0">
                <a:solidFill>
                  <a:srgbClr val="000000"/>
                </a:solidFill>
                <a:latin typeface="Calibri"/>
                <a:hlinkClick r:id="rId4" tooltip="https://westernsydney.pressbooks.pub/customerinsights/chapter/chapter-10-questionnaire-design/"/>
              </a:rPr>
              <a:t>https://westernsydney.pressbooks.pub/customerinsights/chapter/chapter-10-questionnaire-design/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>
                <a:solidFill>
                  <a:srgbClr val="7030A0"/>
                </a:solidFill>
                <a:latin typeface="Calibri"/>
                <a:cs typeface="Calibri"/>
              </a:rPr>
              <a:t>Video </a:t>
            </a:r>
            <a:r>
              <a:rPr lang="en-GB">
                <a:solidFill>
                  <a:srgbClr val="7030A0"/>
                </a:solidFill>
              </a:rPr>
              <a:t>Presentation</a:t>
            </a:r>
            <a:br>
              <a:rPr lang="en-GB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825627"/>
            <a:ext cx="10629900" cy="888074"/>
          </a:xfrm>
        </p:spPr>
        <p:txBody>
          <a:bodyPr/>
          <a:lstStyle/>
          <a:p>
            <a:pPr lvl="0">
              <a:defRPr/>
            </a:pPr>
            <a:r>
              <a:rPr lang="en-US" b="1"/>
              <a:t>Designing a Questionnaire or Survey </a:t>
            </a:r>
            <a:endParaRPr lang="en-GB"/>
          </a:p>
        </p:txBody>
      </p:sp>
      <p:sp>
        <p:nvSpPr>
          <p:cNvPr id="4" name="TextBox 5"/>
          <p:cNvSpPr txBox="1"/>
          <p:nvPr/>
        </p:nvSpPr>
        <p:spPr bwMode="auto">
          <a:xfrm>
            <a:off x="1800499" y="3062782"/>
            <a:ext cx="8476707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800" b="0" i="0" u="sng" strike="noStrike" cap="none" spc="0" dirty="0">
                <a:solidFill>
                  <a:srgbClr val="000000"/>
                </a:solidFill>
                <a:latin typeface="Calibri"/>
                <a:hlinkClick r:id="rId3" tooltip="https://www.youtube.com/watch?v=FkX-t0Pgzzs&amp;t=64s"/>
              </a:rPr>
              <a:t>https://www.youtube.com/watch?v=FkX-t0Pgzzs&amp;t=64s</a:t>
            </a:r>
            <a:endParaRPr lang="en-US" sz="2800" b="0" i="0" u="none" strike="noStrike" cap="none" spc="0" dirty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2800" b="0" i="0" u="none" strike="noStrike" cap="none" spc="0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 noGrp="1"/>
          </p:cNvSpPr>
          <p:nvPr>
            <p:ph idx="1"/>
          </p:nvPr>
        </p:nvSpPr>
        <p:spPr bwMode="auto">
          <a:xfrm>
            <a:off x="739876" y="2120593"/>
            <a:ext cx="11143017" cy="2244933"/>
          </a:xfrm>
        </p:spPr>
        <p:txBody>
          <a:bodyPr/>
          <a:lstStyle/>
          <a:p>
            <a:pPr lvl="0">
              <a:lnSpc>
                <a:spcPct val="80000"/>
              </a:lnSpc>
              <a:buFont typeface="Wingdings"/>
              <a:buChar char="§"/>
              <a:defRPr/>
            </a:pPr>
            <a:r>
              <a:rPr lang="en-GB" sz="2600"/>
              <a:t> What is the popularity of the various </a:t>
            </a:r>
            <a:r>
              <a:rPr lang="en-GB" sz="2600" b="1"/>
              <a:t>antivirus products </a:t>
            </a:r>
            <a:r>
              <a:rPr lang="en-GB" sz="2600"/>
              <a:t>available in the market ?</a:t>
            </a:r>
            <a:endParaRPr/>
          </a:p>
          <a:p>
            <a:pPr lvl="0">
              <a:lnSpc>
                <a:spcPct val="80000"/>
              </a:lnSpc>
              <a:buFont typeface="Wingdings"/>
              <a:buChar char="§"/>
              <a:defRPr/>
            </a:pPr>
            <a:endParaRPr lang="en-GB" sz="2600"/>
          </a:p>
          <a:p>
            <a:pPr lvl="0">
              <a:lnSpc>
                <a:spcPct val="80000"/>
              </a:lnSpc>
              <a:buFont typeface="Wingdings"/>
              <a:buChar char="§"/>
              <a:defRPr/>
            </a:pPr>
            <a:r>
              <a:rPr lang="en-GB" sz="2600"/>
              <a:t>Use the list of </a:t>
            </a:r>
            <a:r>
              <a:rPr lang="en-GB" sz="2600" b="1"/>
              <a:t>questions </a:t>
            </a:r>
            <a:r>
              <a:rPr lang="en-GB" sz="2600"/>
              <a:t>given below to create a </a:t>
            </a:r>
            <a:r>
              <a:rPr lang="en-GB" sz="2600" b="1"/>
              <a:t>questionnaire </a:t>
            </a:r>
            <a:r>
              <a:rPr lang="en-GB" sz="2600"/>
              <a:t>based on the type of data to be measured. (</a:t>
            </a:r>
            <a:r>
              <a:rPr lang="en-GB" sz="2600">
                <a:solidFill>
                  <a:srgbClr val="FF0000"/>
                </a:solidFill>
              </a:rPr>
              <a:t>Please see the next slide.</a:t>
            </a:r>
            <a:r>
              <a:rPr lang="en-GB" sz="2600"/>
              <a:t>)</a:t>
            </a:r>
            <a:endParaRPr/>
          </a:p>
          <a:p>
            <a:pPr marL="0" lvl="0" indent="0">
              <a:lnSpc>
                <a:spcPct val="80000"/>
              </a:lnSpc>
              <a:buNone/>
              <a:defRPr/>
            </a:pPr>
            <a:r>
              <a:rPr lang="en-GB" sz="2600"/>
              <a:t> </a:t>
            </a:r>
            <a:endParaRPr lang="en-US" sz="2600"/>
          </a:p>
        </p:txBody>
      </p:sp>
      <p:sp>
        <p:nvSpPr>
          <p:cNvPr id="3" name="TextBox 8"/>
          <p:cNvSpPr txBox="1"/>
          <p:nvPr/>
        </p:nvSpPr>
        <p:spPr bwMode="auto">
          <a:xfrm>
            <a:off x="579263" y="671151"/>
            <a:ext cx="9588133" cy="5909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3600" b="1" i="0" u="none" strike="noStrike" cap="none" spc="0">
                <a:solidFill>
                  <a:srgbClr val="FF0000"/>
                </a:solidFill>
                <a:latin typeface="Calibri Light"/>
              </a:rPr>
              <a:t>Example-Tutorial</a:t>
            </a:r>
            <a:endParaRPr lang="en-GB" sz="3600" b="1" i="0" u="none" strike="noStrike" cap="none" spc="0">
              <a:solidFill>
                <a:srgbClr val="FF0000"/>
              </a:solidFill>
              <a:latin typeface="Calibri Light"/>
            </a:endParaRPr>
          </a:p>
        </p:txBody>
      </p:sp>
      <p:sp>
        <p:nvSpPr>
          <p:cNvPr id="4" name="Title 1"/>
          <p:cNvSpPr txBox="1"/>
          <p:nvPr/>
        </p:nvSpPr>
        <p:spPr bwMode="auto">
          <a:xfrm>
            <a:off x="116238" y="380500"/>
            <a:ext cx="11327971" cy="117222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685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4400" b="0" i="0" u="none" strike="noStrike" cap="none" spc="0">
              <a:solidFill>
                <a:srgbClr val="7030A0"/>
              </a:solidFill>
              <a:latin typeface="Calibri Ligh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2" y="994106"/>
            <a:ext cx="10629900" cy="551657"/>
          </a:xfrm>
        </p:spPr>
        <p:txBody>
          <a:bodyPr/>
          <a:lstStyle/>
          <a:p>
            <a:pPr lvl="0">
              <a:defRPr/>
            </a:pPr>
            <a:r>
              <a:rPr lang="en-US" sz="4000">
                <a:solidFill>
                  <a:srgbClr val="FF0000"/>
                </a:solidFill>
              </a:rPr>
              <a:t>Antivirus </a:t>
            </a:r>
            <a:r>
              <a:rPr lang="en-GB" sz="4000">
                <a:solidFill>
                  <a:srgbClr val="FF0000"/>
                </a:solidFill>
              </a:rPr>
              <a:t>Questions for a </a:t>
            </a:r>
            <a:r>
              <a:rPr lang="en-US" sz="4000">
                <a:solidFill>
                  <a:srgbClr val="FF0000"/>
                </a:solidFill>
              </a:rPr>
              <a:t>Questionnaire </a:t>
            </a:r>
            <a:r>
              <a:rPr lang="en-GB" sz="4000">
                <a:solidFill>
                  <a:srgbClr val="FF0000"/>
                </a:solidFill>
              </a:rPr>
              <a:t>(</a:t>
            </a:r>
            <a:r>
              <a:rPr lang="en-US" sz="4000">
                <a:solidFill>
                  <a:srgbClr val="FF0000"/>
                </a:solidFill>
              </a:rPr>
              <a:t>Sample</a:t>
            </a:r>
            <a:r>
              <a:rPr lang="en-GB" sz="4000">
                <a:solidFill>
                  <a:srgbClr val="FF0000"/>
                </a:solidFill>
              </a:rPr>
              <a:t>)</a:t>
            </a:r>
            <a:br>
              <a:rPr lang="en-US" sz="4000"/>
            </a:br>
            <a:endParaRPr lang="en-GB" sz="4000"/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 bwMode="auto">
          <a:xfrm>
            <a:off x="705902" y="1480457"/>
            <a:ext cx="10683899" cy="5090519"/>
          </a:xfrm>
        </p:spPr>
        <p:txBody>
          <a:bodyPr>
            <a:spAutoFit/>
          </a:bodyPr>
          <a:lstStyle/>
          <a:p>
            <a:pPr lvl="0">
              <a:defRPr/>
            </a:pPr>
            <a:r>
              <a:rPr lang="en-GB" sz="2000"/>
              <a:t>W</a:t>
            </a:r>
            <a:r>
              <a:rPr lang="en-US" sz="2000"/>
              <a:t>hat device do you need antivirus software</a:t>
            </a:r>
            <a:r>
              <a:rPr lang="en-GB" sz="2000"/>
              <a:t> for</a:t>
            </a:r>
            <a:r>
              <a:rPr lang="en-US" sz="2000"/>
              <a:t>? (</a:t>
            </a:r>
            <a:r>
              <a:rPr lang="en-US" sz="2000">
                <a:solidFill>
                  <a:srgbClr val="FF0000"/>
                </a:solidFill>
              </a:rPr>
              <a:t>Multiple choice</a:t>
            </a:r>
            <a:r>
              <a:rPr lang="en-US" sz="2000"/>
              <a:t>)</a:t>
            </a:r>
            <a:endParaRPr/>
          </a:p>
          <a:p>
            <a:pPr marL="457200" lvl="1" indent="0">
              <a:buNone/>
              <a:defRPr/>
            </a:pPr>
            <a:r>
              <a:rPr lang="en-US" sz="1600"/>
              <a:t>Desktops, Laptops, iPads, Tablets, Mobiles</a:t>
            </a:r>
            <a:endParaRPr/>
          </a:p>
          <a:p>
            <a:pPr lvl="0">
              <a:defRPr/>
            </a:pPr>
            <a:r>
              <a:rPr lang="en-US" sz="2000"/>
              <a:t>Do you know the difference between</a:t>
            </a:r>
            <a:r>
              <a:rPr lang="en-GB" sz="2000"/>
              <a:t> a</a:t>
            </a:r>
            <a:r>
              <a:rPr lang="en-US" sz="2000"/>
              <a:t> trial and </a:t>
            </a:r>
            <a:r>
              <a:rPr lang="en-GB" sz="2000"/>
              <a:t>a </a:t>
            </a:r>
            <a:r>
              <a:rPr lang="en-US" sz="2000"/>
              <a:t>full version? (Yes /No)     </a:t>
            </a:r>
            <a:r>
              <a:rPr lang="en-GB" sz="2000">
                <a:solidFill>
                  <a:srgbClr val="FF0000"/>
                </a:solidFill>
              </a:rPr>
              <a:t>P</a:t>
            </a:r>
            <a:r>
              <a:rPr lang="en-US" sz="2000">
                <a:solidFill>
                  <a:srgbClr val="FF0000"/>
                </a:solidFill>
              </a:rPr>
              <a:t>ercentage </a:t>
            </a:r>
            <a:r>
              <a:rPr lang="en-GB" sz="2000">
                <a:solidFill>
                  <a:srgbClr val="FF0000"/>
                </a:solidFill>
              </a:rPr>
              <a:t>and/</a:t>
            </a:r>
            <a:r>
              <a:rPr lang="en-US" sz="2000">
                <a:solidFill>
                  <a:srgbClr val="FF0000"/>
                </a:solidFill>
              </a:rPr>
              <a:t>or </a:t>
            </a:r>
            <a:r>
              <a:rPr lang="en-GB" sz="2000">
                <a:solidFill>
                  <a:srgbClr val="FF0000"/>
                </a:solidFill>
              </a:rPr>
              <a:t>T</a:t>
            </a:r>
            <a:r>
              <a:rPr lang="en-US" sz="2000">
                <a:solidFill>
                  <a:srgbClr val="FF0000"/>
                </a:solidFill>
              </a:rPr>
              <a:t>otal </a:t>
            </a:r>
            <a:r>
              <a:rPr lang="en-GB" sz="2000">
                <a:solidFill>
                  <a:srgbClr val="FF0000"/>
                </a:solidFill>
              </a:rPr>
              <a:t>for Data Analysis</a:t>
            </a:r>
            <a:endParaRPr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US" sz="2000"/>
              <a:t>How often do you search for antivirus products? </a:t>
            </a:r>
            <a:r>
              <a:rPr lang="en-GB" sz="2000">
                <a:solidFill>
                  <a:srgbClr val="FF0000"/>
                </a:solidFill>
              </a:rPr>
              <a:t>Give o</a:t>
            </a:r>
            <a:r>
              <a:rPr lang="en-US" sz="2000">
                <a:solidFill>
                  <a:srgbClr val="FF0000"/>
                </a:solidFill>
              </a:rPr>
              <a:t>ptions</a:t>
            </a:r>
            <a:endParaRPr/>
          </a:p>
          <a:p>
            <a:pPr lvl="0">
              <a:defRPr/>
            </a:pPr>
            <a:r>
              <a:rPr lang="en-US" sz="2000"/>
              <a:t>Do you use the same antivirus software that comes along with the system? </a:t>
            </a:r>
            <a:r>
              <a:rPr lang="en-US" sz="2000">
                <a:solidFill>
                  <a:srgbClr val="FF0000"/>
                </a:solidFill>
              </a:rPr>
              <a:t>(Yes/No)</a:t>
            </a:r>
            <a:endParaRPr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US" sz="2000"/>
              <a:t>How much would you like to invest for </a:t>
            </a:r>
            <a:r>
              <a:rPr lang="en-GB" sz="2000"/>
              <a:t>an </a:t>
            </a:r>
            <a:r>
              <a:rPr lang="en-US" sz="2000"/>
              <a:t>antivirus software? </a:t>
            </a:r>
            <a:r>
              <a:rPr lang="en-US" sz="2000">
                <a:solidFill>
                  <a:srgbClr val="FF0000"/>
                </a:solidFill>
              </a:rPr>
              <a:t>Ratio/Interval</a:t>
            </a:r>
            <a:endParaRPr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US" sz="2000"/>
              <a:t>Have you ever felt that installing the antivirus software is slowing the system process?  </a:t>
            </a:r>
            <a:r>
              <a:rPr lang="en-GB" sz="2000">
                <a:solidFill>
                  <a:srgbClr val="FF0000"/>
                </a:solidFill>
              </a:rPr>
              <a:t>S</a:t>
            </a:r>
            <a:r>
              <a:rPr lang="en-US" sz="2000">
                <a:solidFill>
                  <a:srgbClr val="FF0000"/>
                </a:solidFill>
              </a:rPr>
              <a:t>cales</a:t>
            </a:r>
            <a:r>
              <a:rPr lang="en-GB" sz="2000">
                <a:solidFill>
                  <a:srgbClr val="FF0000"/>
                </a:solidFill>
              </a:rPr>
              <a:t>/ Likert Scale</a:t>
            </a:r>
            <a:endParaRPr/>
          </a:p>
          <a:p>
            <a:pPr lvl="0">
              <a:defRPr/>
            </a:pPr>
            <a:r>
              <a:rPr lang="en-US" sz="2000"/>
              <a:t>What are the best antivirus software’s for corporate and home users? </a:t>
            </a:r>
            <a:r>
              <a:rPr lang="en-GB" sz="2000">
                <a:solidFill>
                  <a:srgbClr val="FF0000"/>
                </a:solidFill>
              </a:rPr>
              <a:t>Open-ended or Options</a:t>
            </a:r>
          </a:p>
          <a:p>
            <a:pPr marL="0" lvl="0" indent="0">
              <a:buFont typeface="Arial"/>
              <a:buNone/>
              <a:defRPr/>
            </a:pPr>
            <a:r>
              <a:rPr lang="en-US" sz="2000" b="0" i="0" u="none" strike="noStrike" cap="none" spc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Avast One, Antivirus Business Edition, Bitdefender Total Security, Kaspersky, McAfee, </a:t>
            </a:r>
            <a:endParaRPr/>
          </a:p>
          <a:p>
            <a:pPr lvl="0">
              <a:defRPr/>
            </a:pPr>
            <a:r>
              <a:rPr lang="en-US" sz="2000"/>
              <a:t>Have you been with a same antivirus software or keep changing often? </a:t>
            </a:r>
            <a:r>
              <a:rPr lang="en-GB" sz="2000"/>
              <a:t>(</a:t>
            </a:r>
            <a:r>
              <a:rPr lang="en-GB" sz="2000">
                <a:solidFill>
                  <a:srgbClr val="FF0000"/>
                </a:solidFill>
              </a:rPr>
              <a:t>What are the choices here?</a:t>
            </a:r>
            <a:r>
              <a:rPr lang="en-GB" sz="2000"/>
              <a:t>)</a:t>
            </a:r>
            <a:endParaRPr/>
          </a:p>
          <a:p>
            <a:pPr marL="0" lvl="0" indent="0">
              <a:buFont typeface="Arial"/>
              <a:buNone/>
              <a:defRPr/>
            </a:pPr>
            <a:endParaRPr/>
          </a:p>
          <a:p>
            <a:pPr lvl="0">
              <a:defRPr/>
            </a:pPr>
            <a:endParaRPr lang="en-US" sz="20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5755560" cy="917984"/>
          </a:xfrm>
        </p:spPr>
        <p:txBody>
          <a:bodyPr/>
          <a:lstStyle/>
          <a:p>
            <a:pPr lvl="0">
              <a:defRPr/>
            </a:pPr>
            <a:r>
              <a:rPr lang="en-US" sz="4000" b="1" dirty="0">
                <a:solidFill>
                  <a:srgbClr val="FF0000"/>
                </a:solidFill>
              </a:rPr>
              <a:t>Session’s Summary</a:t>
            </a:r>
            <a:br>
              <a:rPr lang="en-GB" sz="4000" b="1" dirty="0">
                <a:solidFill>
                  <a:srgbClr val="7030A0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/>
              <a:t>For this session, we covered how to design a </a:t>
            </a:r>
            <a:r>
              <a:rPr lang="en-GB" b="1"/>
              <a:t>questionnaire </a:t>
            </a:r>
            <a:r>
              <a:rPr lang="en-GB"/>
              <a:t>to aid in the survey for data collection by looking at the categories of questions, types of data to be used and the guidelines for the design.</a:t>
            </a:r>
            <a:endParaRPr/>
          </a:p>
          <a:p>
            <a:pPr lvl="0">
              <a:defRPr/>
            </a:pPr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9F2D6673-CF97-D705-9673-948FC0AD36E4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EA61B109-DA17-CBAE-CFBA-71946EA59002}"/>
              </a:ext>
            </a:extLst>
          </p:cNvPr>
          <p:cNvSpPr>
            <a:spLocks noGrp="1"/>
          </p:cNvSpPr>
          <p:nvPr>
            <p:ph type="ctrTitle"/>
          </p:nvPr>
        </p:nvSpPr>
        <p:spPr bwMode="auto">
          <a:xfrm>
            <a:off x="2209800" y="404664"/>
            <a:ext cx="7772400" cy="1512888"/>
          </a:xfrm>
        </p:spPr>
        <p:txBody>
          <a:bodyPr/>
          <a:lstStyle/>
          <a:p>
            <a:pPr>
              <a:defRPr/>
            </a:pPr>
            <a:r>
              <a:rPr lang="en-GB" b="1"/>
              <a:t>LCLM6004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CFD3795-293F-2614-0342-68B9AFE4A2D4}"/>
              </a:ext>
            </a:extLst>
          </p:cNvPr>
          <p:cNvSpPr txBox="1"/>
          <p:nvPr/>
        </p:nvSpPr>
        <p:spPr bwMode="auto">
          <a:xfrm>
            <a:off x="767408" y="4365104"/>
            <a:ext cx="10801200" cy="16561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 dirty="0">
                <a:solidFill>
                  <a:srgbClr val="FFFF00"/>
                </a:solidFill>
              </a:rPr>
              <a:t>Week 7</a:t>
            </a:r>
            <a:br>
              <a:rPr lang="en-GB" sz="2800" dirty="0">
                <a:solidFill>
                  <a:srgbClr val="FF0000"/>
                </a:solidFill>
                <a:latin typeface="Calibri"/>
              </a:rPr>
            </a:br>
            <a:r>
              <a:rPr lang="en-GB" sz="2800" dirty="0">
                <a:solidFill>
                  <a:srgbClr val="FF0000"/>
                </a:solidFill>
              </a:rPr>
              <a:t>Sampling</a:t>
            </a:r>
          </a:p>
          <a:p>
            <a:pPr>
              <a:defRPr/>
            </a:pPr>
            <a:r>
              <a:rPr lang="en-GB" sz="2800" dirty="0">
                <a:solidFill>
                  <a:srgbClr val="FF0000"/>
                </a:solidFill>
              </a:rPr>
              <a:t>(Session 2)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36326FB5-6FB9-53D9-F44E-466E610ABD12}"/>
              </a:ext>
            </a:extLst>
          </p:cNvPr>
          <p:cNvSpPr txBox="1"/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latin typeface="Aharoni"/>
                <a:cs typeface="Aharoni"/>
              </a:rPr>
              <a:t>RESEARCH METHODS FOR BUSINESS</a:t>
            </a:r>
            <a:endParaRPr lang="en-GB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27843564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A0C74D80-8FA3-8AB3-17CF-7DFC8E7956BF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F774A-B2A7-36F5-3014-C776FFCF45F3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6043592" cy="917984"/>
          </a:xfrm>
        </p:spPr>
        <p:txBody>
          <a:bodyPr/>
          <a:lstStyle/>
          <a:p>
            <a:pPr lvl="0">
              <a:defRPr/>
            </a:pPr>
            <a:r>
              <a:rPr lang="en-US" sz="4000" b="1" dirty="0">
                <a:solidFill>
                  <a:srgbClr val="FF0000"/>
                </a:solidFill>
              </a:rPr>
              <a:t>What is Sampling?</a:t>
            </a:r>
            <a:br>
              <a:rPr lang="en-GB" sz="4000" b="1" dirty="0">
                <a:solidFill>
                  <a:srgbClr val="7030A0"/>
                </a:solidFill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88110-7D53-3BFF-DECC-7D6190E16C22}"/>
              </a:ext>
            </a:extLst>
          </p:cNvPr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r>
              <a:rPr lang="en-GB" sz="2400" b="1" dirty="0"/>
              <a:t>Sampling in research is the process of selecting a smaller, manageable group from a larger population to draw conclusions that can be generalized to the whole population.</a:t>
            </a:r>
          </a:p>
          <a:p>
            <a:pPr lvl="0">
              <a:defRPr/>
            </a:pPr>
            <a:r>
              <a:rPr lang="en-GB" sz="2400" dirty="0"/>
              <a:t>Sampling is used when studying an entire population is impractical, costly, or impossible. Instead of collecting data from every member, researchers select a </a:t>
            </a:r>
            <a:r>
              <a:rPr lang="en-GB" sz="2400" b="1" dirty="0"/>
              <a:t>sample</a:t>
            </a:r>
            <a:r>
              <a:rPr lang="en-GB" sz="2400" dirty="0"/>
              <a:t>, a subset of the population, to represent the larger group. The </a:t>
            </a:r>
            <a:r>
              <a:rPr lang="en-GB" sz="2400" b="1" dirty="0"/>
              <a:t>target population</a:t>
            </a:r>
            <a:r>
              <a:rPr lang="en-GB" sz="2400" dirty="0"/>
              <a:t> is the full group the researcher wants to study, while the </a:t>
            </a:r>
            <a:r>
              <a:rPr lang="en-GB" sz="2400" b="1" dirty="0"/>
              <a:t>sampling frame</a:t>
            </a:r>
            <a:r>
              <a:rPr lang="en-GB" sz="2400" dirty="0"/>
              <a:t> is the actual list of individuals or units available for selection. A well-chosen sample allows researchers to make valid inferences about the population </a:t>
            </a:r>
          </a:p>
        </p:txBody>
      </p:sp>
    </p:spTree>
    <p:extLst>
      <p:ext uri="{BB962C8B-B14F-4D97-AF65-F5344CB8AC3E}">
        <p14:creationId xmlns:p14="http://schemas.microsoft.com/office/powerpoint/2010/main" val="40622273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D1E4C774-F3B4-9DEC-FCDF-C98361ECEBD7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503C2-91F1-A911-1D9D-8F00D1A7C4B8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8491864" cy="917984"/>
          </a:xfrm>
        </p:spPr>
        <p:txBody>
          <a:bodyPr/>
          <a:lstStyle/>
          <a:p>
            <a:pPr lvl="0">
              <a:defRPr/>
            </a:pPr>
            <a:r>
              <a:rPr lang="en-GB" sz="4000" b="1" dirty="0">
                <a:solidFill>
                  <a:srgbClr val="FF0000"/>
                </a:solidFill>
              </a:rPr>
              <a:t>Two Main Types of Sampling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19B99-F9AB-E0CA-ED1A-B10FB852B846}"/>
              </a:ext>
            </a:extLst>
          </p:cNvPr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r>
              <a:rPr lang="en-GB" sz="2400" b="1" dirty="0"/>
              <a:t>Probability Sampling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/>
              <a:t>Non-probability Sampling</a:t>
            </a:r>
          </a:p>
        </p:txBody>
      </p:sp>
    </p:spTree>
    <p:extLst>
      <p:ext uri="{BB962C8B-B14F-4D97-AF65-F5344CB8AC3E}">
        <p14:creationId xmlns:p14="http://schemas.microsoft.com/office/powerpoint/2010/main" val="13194949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1EB12941-E178-9A32-57EF-D5ECEE41F691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EA889-68DC-28C3-2FA8-FD3CC74F9C36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8491864" cy="917984"/>
          </a:xfrm>
        </p:spPr>
        <p:txBody>
          <a:bodyPr/>
          <a:lstStyle/>
          <a:p>
            <a:pPr lvl="0">
              <a:defRPr/>
            </a:pPr>
            <a:r>
              <a:rPr lang="en-GB" sz="4000" b="1" dirty="0">
                <a:solidFill>
                  <a:srgbClr val="FF0000"/>
                </a:solidFill>
              </a:rPr>
              <a:t>Probability Sampling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13B46-91ED-40CF-32E9-46011DFE5E93}"/>
              </a:ext>
            </a:extLst>
          </p:cNvPr>
          <p:cNvSpPr txBox="1">
            <a:spLocks noGrp="1"/>
          </p:cNvSpPr>
          <p:nvPr>
            <p:ph idx="1"/>
          </p:nvPr>
        </p:nvSpPr>
        <p:spPr bwMode="auto">
          <a:xfrm>
            <a:off x="695400" y="1340768"/>
            <a:ext cx="10972800" cy="3917031"/>
          </a:xfrm>
        </p:spPr>
        <p:txBody>
          <a:bodyPr/>
          <a:lstStyle/>
          <a:p>
            <a:r>
              <a:rPr lang="en-GB" b="1" dirty="0"/>
              <a:t>Simple Random Sampling</a:t>
            </a:r>
            <a:r>
              <a:rPr lang="en-GB" dirty="0"/>
              <a:t>: Every member of the population has an equal chance of being selected.</a:t>
            </a:r>
          </a:p>
          <a:p>
            <a:r>
              <a:rPr lang="en-GB" b="1" dirty="0"/>
              <a:t>Stratified Sampling</a:t>
            </a:r>
            <a:r>
              <a:rPr lang="en-GB" dirty="0"/>
              <a:t>: The population is divided into subgroups (strata), and random samples are taken from each subgroup.</a:t>
            </a:r>
          </a:p>
          <a:p>
            <a:r>
              <a:rPr lang="en-GB" b="1" dirty="0"/>
              <a:t>Cluster Sampling</a:t>
            </a:r>
            <a:r>
              <a:rPr lang="en-GB" dirty="0"/>
              <a:t>: The population is divided into clusters, and entire clusters are randomly selected.</a:t>
            </a:r>
          </a:p>
          <a:p>
            <a:pPr marL="0" indent="0">
              <a:buNone/>
            </a:pPr>
            <a:r>
              <a:rPr lang="en-GB" dirty="0"/>
              <a:t>Example: The population is divided into clusters based on natural groupings (e.g., geographical areas, institutions).</a:t>
            </a:r>
          </a:p>
        </p:txBody>
      </p:sp>
    </p:spTree>
    <p:extLst>
      <p:ext uri="{BB962C8B-B14F-4D97-AF65-F5344CB8AC3E}">
        <p14:creationId xmlns:p14="http://schemas.microsoft.com/office/powerpoint/2010/main" val="8122010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AD9E08B8-DAB7-CCDC-C5E9-84731DF096DC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0464-B758-2DC1-FF28-3C51AD5BAD7F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8491864" cy="917984"/>
          </a:xfrm>
        </p:spPr>
        <p:txBody>
          <a:bodyPr/>
          <a:lstStyle/>
          <a:p>
            <a:pPr lvl="0">
              <a:defRPr/>
            </a:pPr>
            <a:r>
              <a:rPr lang="en-GB" sz="4000" b="1" dirty="0">
                <a:solidFill>
                  <a:srgbClr val="FF0000"/>
                </a:solidFill>
              </a:rPr>
              <a:t>Non-Probability Sampling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FC8EA-E141-9EB4-C790-1BDBDA9D55F6}"/>
              </a:ext>
            </a:extLst>
          </p:cNvPr>
          <p:cNvSpPr txBox="1">
            <a:spLocks noGrp="1"/>
          </p:cNvSpPr>
          <p:nvPr>
            <p:ph idx="1"/>
          </p:nvPr>
        </p:nvSpPr>
        <p:spPr bwMode="auto">
          <a:xfrm>
            <a:off x="695400" y="1340768"/>
            <a:ext cx="10972800" cy="3917031"/>
          </a:xfrm>
        </p:spPr>
        <p:txBody>
          <a:bodyPr/>
          <a:lstStyle/>
          <a:p>
            <a:r>
              <a:rPr lang="en-GB" b="1" dirty="0"/>
              <a:t>Convenience Sampling</a:t>
            </a:r>
            <a:r>
              <a:rPr lang="en-GB" dirty="0"/>
              <a:t>: Participants are selected based on their availability or ease of access.</a:t>
            </a:r>
          </a:p>
          <a:p>
            <a:r>
              <a:rPr lang="en-GB" b="1" dirty="0"/>
              <a:t>Snowball Sampling</a:t>
            </a:r>
            <a:r>
              <a:rPr lang="en-GB" dirty="0"/>
              <a:t>: Initial participants recruit additional participants, expanding the sample.</a:t>
            </a:r>
          </a:p>
          <a:p>
            <a:r>
              <a:rPr lang="en-GB" b="1" dirty="0"/>
              <a:t>Purposive Sampling</a:t>
            </a:r>
            <a:r>
              <a:rPr lang="en-GB" dirty="0"/>
              <a:t>: Participants are selected based on specific characteristics or criteria relevant to the study.</a:t>
            </a:r>
          </a:p>
          <a:p>
            <a:r>
              <a:rPr lang="en-GB" b="1" dirty="0"/>
              <a:t>Quota Sampling</a:t>
            </a:r>
            <a:r>
              <a:rPr lang="en-GB" dirty="0"/>
              <a:t>: The population is divided into subgroups, and a predetermined number of participants is selected from each subgroup.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0159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9F2597FD-98CE-87BF-2640-FDDCFBEBD359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4DDEE-DC24-861A-72DD-66DA43A6A51C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8491864" cy="917984"/>
          </a:xfrm>
        </p:spPr>
        <p:txBody>
          <a:bodyPr/>
          <a:lstStyle/>
          <a:p>
            <a:pPr lvl="0">
              <a:defRPr/>
            </a:pPr>
            <a:r>
              <a:rPr lang="en-GB" sz="4000" b="1" dirty="0">
                <a:solidFill>
                  <a:srgbClr val="FF0000"/>
                </a:solidFill>
              </a:rPr>
              <a:t>Activity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98B52-6132-8FBE-8E9B-4F4A729E35B1}"/>
              </a:ext>
            </a:extLst>
          </p:cNvPr>
          <p:cNvSpPr txBox="1">
            <a:spLocks noGrp="1"/>
          </p:cNvSpPr>
          <p:nvPr>
            <p:ph idx="1"/>
          </p:nvPr>
        </p:nvSpPr>
        <p:spPr bwMode="auto">
          <a:xfrm>
            <a:off x="695400" y="1340768"/>
            <a:ext cx="10972800" cy="3917031"/>
          </a:xfrm>
        </p:spPr>
        <p:txBody>
          <a:bodyPr/>
          <a:lstStyle/>
          <a:p>
            <a:r>
              <a:rPr lang="en-GB" i="1" dirty="0"/>
              <a:t>Hands on application of the sampling methods / techniques with examples.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7010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6882C9D2-1625-53F8-15DC-A4F4DB11C5FF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BDB99-E6FA-5653-7AB6-E049702B979D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340440" y="346795"/>
            <a:ext cx="5755560" cy="917984"/>
          </a:xfrm>
        </p:spPr>
        <p:txBody>
          <a:bodyPr/>
          <a:lstStyle/>
          <a:p>
            <a:pPr lvl="0">
              <a:defRPr/>
            </a:pPr>
            <a:r>
              <a:rPr lang="en-US" sz="4000" b="1" dirty="0">
                <a:solidFill>
                  <a:srgbClr val="FF0000"/>
                </a:solidFill>
              </a:rPr>
              <a:t>Session’s Summary</a:t>
            </a:r>
            <a:br>
              <a:rPr lang="en-GB" sz="4000" b="1" dirty="0">
                <a:solidFill>
                  <a:srgbClr val="7030A0"/>
                </a:solidFill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454E1-0DC6-7C85-4FC7-DFFFDDE772EA}"/>
              </a:ext>
            </a:extLst>
          </p:cNvPr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 dirty="0"/>
              <a:t>For this session, we covered the 2 different types of sampling, namely: </a:t>
            </a:r>
            <a:r>
              <a:rPr lang="en-GB" b="1" dirty="0"/>
              <a:t>probability</a:t>
            </a:r>
            <a:r>
              <a:rPr lang="en-GB" dirty="0"/>
              <a:t> </a:t>
            </a:r>
            <a:r>
              <a:rPr lang="en-GB" b="1" dirty="0"/>
              <a:t>sampling </a:t>
            </a:r>
            <a:r>
              <a:rPr lang="en-GB" dirty="0"/>
              <a:t>and </a:t>
            </a:r>
            <a:r>
              <a:rPr lang="en-GB" b="1" dirty="0"/>
              <a:t>non-probability sampling</a:t>
            </a:r>
            <a:r>
              <a:rPr lang="en-GB" dirty="0"/>
              <a:t>, with specific sub-types and examples on how to apply these techniques.</a:t>
            </a:r>
            <a:endParaRPr dirty="0"/>
          </a:p>
          <a:p>
            <a:pPr lvl="0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0669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688972"/>
          </a:xfrm>
        </p:spPr>
        <p:txBody>
          <a:bodyPr/>
          <a:lstStyle/>
          <a:p>
            <a:pPr lvl="0">
              <a:defRPr/>
            </a:pPr>
            <a:r>
              <a:rPr lang="en-GB" sz="4000">
                <a:solidFill>
                  <a:srgbClr val="FF0000"/>
                </a:solidFill>
              </a:rPr>
              <a:t>References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427701" y="1054102"/>
            <a:ext cx="11415250" cy="4749795"/>
          </a:xfrm>
        </p:spPr>
        <p:txBody>
          <a:bodyPr/>
          <a:lstStyle/>
          <a:p>
            <a:pPr lvl="0">
              <a:lnSpc>
                <a:spcPct val="70000"/>
              </a:lnSpc>
              <a:spcBef>
                <a:spcPts val="0"/>
              </a:spcBef>
              <a:defRPr/>
            </a:pPr>
            <a:r>
              <a:rPr lang="en-GB" sz="1500" dirty="0"/>
              <a:t>Dawson CW (2009) Computing Projects – A Student’s Guide. Harlow: Prentice Simons,D.2010. selective attention test. Video:[Online]  Available at: </a:t>
            </a:r>
            <a:r>
              <a:rPr lang="en-GB" sz="1500" u="sng" dirty="0">
                <a:hlinkClick r:id="rId3" tooltip="https://www.youtube.com/watch?v=vJG698U2Mvo"/>
              </a:rPr>
              <a:t>https://www.youtube.com/watch?v=vJG698U2Mvo</a:t>
            </a:r>
            <a:endParaRPr lang="en-GB" sz="1500" dirty="0"/>
          </a:p>
          <a:p>
            <a:pPr lvl="0">
              <a:lnSpc>
                <a:spcPct val="70000"/>
              </a:lnSpc>
              <a:spcBef>
                <a:spcPts val="0"/>
              </a:spcBef>
              <a:defRPr/>
            </a:pPr>
            <a:r>
              <a:rPr lang="en-US" sz="1500" dirty="0"/>
              <a:t>Reyes-Roxas,M.2021.Data Collection and Analysis Procedure</a:t>
            </a:r>
            <a:r>
              <a:rPr lang="en-GB" sz="1500" dirty="0"/>
              <a:t>.[Online]. Available at:</a:t>
            </a:r>
            <a:r>
              <a:rPr lang="en-US" sz="1500" dirty="0"/>
              <a:t>  </a:t>
            </a:r>
            <a:r>
              <a:rPr lang="en-US" sz="1500" u="sng" dirty="0">
                <a:hlinkClick r:id="rId4" tooltip="https://www.youtube.com/watch?v=h4G5IFGuSTU"/>
              </a:rPr>
              <a:t>https://www.youtube.com/watch?v=h4G5IFGuSTU</a:t>
            </a:r>
            <a:endParaRPr lang="en-US" sz="1500" dirty="0"/>
          </a:p>
          <a:p>
            <a:pPr lvl="0">
              <a:lnSpc>
                <a:spcPct val="70000"/>
              </a:lnSpc>
              <a:spcBef>
                <a:spcPts val="0"/>
              </a:spcBef>
              <a:defRPr/>
            </a:pPr>
            <a:r>
              <a:rPr lang="en-US" sz="1500" dirty="0" err="1"/>
              <a:t>Singh,B</a:t>
            </a:r>
            <a:r>
              <a:rPr lang="en-US" sz="1500" dirty="0"/>
              <a:t> P.2020.Blog 132-Research Onion: A Systematic Approach to Designing Research Methodology</a:t>
            </a:r>
            <a:r>
              <a:rPr lang="en-GB" sz="1500" dirty="0"/>
              <a:t> .[Online]. Available at:</a:t>
            </a:r>
            <a:r>
              <a:rPr lang="en-US" sz="1500" dirty="0"/>
              <a:t> </a:t>
            </a:r>
            <a:r>
              <a:rPr lang="en-US" sz="1500" u="sng" dirty="0">
                <a:hlinkClick r:id="rId5" tooltip="https://www.aesanetwork.org/research-onion-a-systematic-approach-to-designing-research-methodology/"/>
              </a:rPr>
              <a:t>https://www.aesanetwork.org/research-onion-a-systematic-approach-to-designing-research-methodology/</a:t>
            </a:r>
            <a:endParaRPr lang="en-US" sz="1500" dirty="0"/>
          </a:p>
          <a:p>
            <a:pPr lvl="0">
              <a:lnSpc>
                <a:spcPct val="70000"/>
              </a:lnSpc>
              <a:spcBef>
                <a:spcPts val="0"/>
              </a:spcBef>
              <a:defRPr/>
            </a:pPr>
            <a:r>
              <a:rPr lang="en-GB" sz="1500" dirty="0"/>
              <a:t>Ortlieb.E.2019.Common Qualitative and Quantitative Data Collection Tools. Video:[Online]  Available at: </a:t>
            </a:r>
            <a:r>
              <a:rPr lang="en-GB" sz="1500" u="sng" dirty="0">
                <a:hlinkClick r:id="rId6" tooltip="https://www.youtube.com/watch?v=mUfYXr4VKgI"/>
              </a:rPr>
              <a:t>https://www.youtube.com/watch?v=mUfYXr4VKgI</a:t>
            </a:r>
            <a:endParaRPr lang="en-GB" sz="1500" dirty="0"/>
          </a:p>
          <a:p>
            <a:pPr lvl="0">
              <a:lnSpc>
                <a:spcPct val="70000"/>
              </a:lnSpc>
              <a:defRPr/>
            </a:pPr>
            <a:r>
              <a:rPr lang="en-US" sz="1500" dirty="0">
                <a:solidFill>
                  <a:srgbClr val="222222"/>
                </a:solidFill>
              </a:rPr>
              <a:t>Surbhi,S.2018.Difference Between Qualitative and Quantitative Research .[Online].Available at: </a:t>
            </a:r>
            <a:r>
              <a:rPr lang="en-US" sz="1500" u="sng" dirty="0">
                <a:hlinkClick r:id="rId7" tooltip="https://keydifferences.com/difference-between-qualitative-and-quantitative-research.html"/>
              </a:rPr>
              <a:t>https://keydifferences.com/difference-between-qualitative-and-quantitative-research.html</a:t>
            </a:r>
            <a:endParaRPr lang="en-US" sz="1500" dirty="0"/>
          </a:p>
          <a:p>
            <a:pPr lvl="0">
              <a:lnSpc>
                <a:spcPct val="95000"/>
              </a:lnSpc>
              <a:spcAft>
                <a:spcPts val="1000"/>
              </a:spcAft>
              <a:defRPr/>
            </a:pPr>
            <a:r>
              <a:rPr lang="en-GB" sz="1500" dirty="0">
                <a:latin typeface="Calibri"/>
                <a:cs typeface="Times New Roman"/>
              </a:rPr>
              <a:t>Pellinstitute,2021. Quantitative Data. </a:t>
            </a:r>
            <a:r>
              <a:rPr lang="en-US" sz="1500" dirty="0">
                <a:latin typeface="Calibri"/>
                <a:cs typeface="Times New Roman"/>
              </a:rPr>
              <a:t>[Online] </a:t>
            </a:r>
            <a:br>
              <a:rPr lang="en-US" sz="1500" dirty="0">
                <a:latin typeface="Calibri"/>
                <a:cs typeface="Times New Roman"/>
              </a:rPr>
            </a:br>
            <a:r>
              <a:rPr lang="en-US" sz="1500" dirty="0">
                <a:latin typeface="Calibri"/>
                <a:cs typeface="Times New Roman"/>
              </a:rPr>
              <a:t>Available at: </a:t>
            </a:r>
            <a:r>
              <a:rPr lang="en-GB" sz="1500" u="sng" dirty="0">
                <a:latin typeface="Calibri"/>
                <a:cs typeface="Times New Roman"/>
                <a:hlinkClick r:id="rId8" tooltip="http://toolkit.pellinstitute.org/evaluation-guide/analyze/analyze-quantitative-data/"/>
              </a:rPr>
              <a:t>http://toolkit.pellinstitute.org/evaluation-guide/analyze/analyze-quantitative-data/</a:t>
            </a:r>
            <a:endParaRPr lang="en-GB" sz="1500" dirty="0">
              <a:latin typeface="Calibri"/>
              <a:cs typeface="Times New Roman"/>
            </a:endParaRPr>
          </a:p>
          <a:p>
            <a:pPr lvl="0">
              <a:lnSpc>
                <a:spcPct val="95000"/>
              </a:lnSpc>
              <a:spcAft>
                <a:spcPts val="1000"/>
              </a:spcAft>
              <a:defRPr/>
            </a:pPr>
            <a:r>
              <a:rPr lang="en-US" sz="1500" dirty="0">
                <a:latin typeface="Calibri"/>
                <a:cs typeface="Times New Roman"/>
              </a:rPr>
              <a:t>Types of Data: Nominal, Ordinal, Interval/Ratio - Statistics Help Dr Nic's </a:t>
            </a:r>
            <a:r>
              <a:rPr lang="en-US" sz="1500" dirty="0" err="1">
                <a:latin typeface="Calibri"/>
                <a:cs typeface="Times New Roman"/>
              </a:rPr>
              <a:t>Maths</a:t>
            </a:r>
            <a:r>
              <a:rPr lang="en-US" sz="1500" dirty="0">
                <a:latin typeface="Calibri"/>
                <a:cs typeface="Times New Roman"/>
              </a:rPr>
              <a:t> and Stats. https://www.youtube.com/watch?v=hZxnzfnt5v8&amp;list=RDCMUG32MfGLit1pcqCRXyy9cAg&amp;index=3</a:t>
            </a:r>
            <a:endParaRPr dirty="0"/>
          </a:p>
          <a:p>
            <a:pPr lvl="0">
              <a:lnSpc>
                <a:spcPct val="95000"/>
              </a:lnSpc>
              <a:spcAft>
                <a:spcPts val="1000"/>
              </a:spcAft>
              <a:defRPr/>
            </a:pPr>
            <a:r>
              <a:rPr lang="en-US" sz="1500" b="1" i="1" dirty="0"/>
              <a:t>Also refer to: </a:t>
            </a:r>
            <a:r>
              <a:rPr lang="en-US" sz="1500" b="1" i="1" dirty="0">
                <a:latin typeface="Calibri"/>
                <a:cs typeface="Times New Roman"/>
              </a:rPr>
              <a:t> </a:t>
            </a:r>
            <a:endParaRPr b="1" i="1" dirty="0"/>
          </a:p>
          <a:p>
            <a:pPr marL="0" lvl="0">
              <a:lnSpc>
                <a:spcPct val="87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1500" u="sng" dirty="0">
                <a:latin typeface="Calibri"/>
                <a:cs typeface="Times New Roman"/>
                <a:hlinkClick r:id="rId9" tooltip="https://www.ncbi.nlm.nih.gov/pmc/articles/PMC4797036/"/>
              </a:rPr>
              <a:t>https://www.ncbi.nlm.nih.gov/pmc/articles/PMC4797036/</a:t>
            </a:r>
            <a:endParaRPr lang="en-US" sz="1500" dirty="0">
              <a:latin typeface="Calibri"/>
              <a:cs typeface="Times New Roman"/>
            </a:endParaRPr>
          </a:p>
          <a:p>
            <a:pPr marL="0" lvl="0">
              <a:lnSpc>
                <a:spcPct val="87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1500" u="sng" dirty="0">
                <a:solidFill>
                  <a:srgbClr val="0563C1"/>
                </a:solidFill>
                <a:latin typeface="Calibri"/>
                <a:cs typeface="Times New Roman"/>
                <a:hlinkClick r:id="rId10" tooltip="https://learn.solent.ac.uk/mod/book/view.php?id=116236&amp;chapterid=15333"/>
              </a:rPr>
              <a:t>https://learn.solent.ac.uk/mod/book/view.php?id=116236&amp;chapterid=15333</a:t>
            </a:r>
            <a:endParaRPr lang="en-US" sz="1500" u="sng" dirty="0">
              <a:solidFill>
                <a:srgbClr val="0563C1"/>
              </a:solidFill>
              <a:latin typeface="Calibri"/>
              <a:cs typeface="Times New Roman"/>
            </a:endParaRPr>
          </a:p>
          <a:p>
            <a:pPr marL="0" lvl="0">
              <a:lnSpc>
                <a:spcPct val="87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1500" u="sng" dirty="0">
                <a:hlinkClick r:id="rId11" tooltip="https://www.hotjar.com/blog/analyze-survey-data/"/>
              </a:rPr>
              <a:t>How to Analyze Customer Survey Data to Get Useful Insights | Hotjar Blog</a:t>
            </a:r>
            <a:r>
              <a:rPr lang="en-US" sz="1500" u="sng" dirty="0">
                <a:solidFill>
                  <a:srgbClr val="0563C1"/>
                </a:solidFill>
                <a:latin typeface="Calibri"/>
                <a:cs typeface="Times New Roman"/>
              </a:rPr>
              <a:t>: https://www.hotjar.com/blog/analyze-survey-data/</a:t>
            </a:r>
            <a:endParaRPr lang="en-US" sz="1500" dirty="0">
              <a:latin typeface="Calibri"/>
              <a:cs typeface="Times New Roman"/>
            </a:endParaRPr>
          </a:p>
          <a:p>
            <a:pPr marL="0" lvl="0">
              <a:lnSpc>
                <a:spcPct val="87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1500" dirty="0">
                <a:latin typeface="Calibri"/>
                <a:cs typeface="Times New Roman"/>
              </a:rPr>
              <a:t>https://samplequestionnaire.blogspot.com/2014/10/antivirus-questionnaire.html</a:t>
            </a:r>
            <a:endParaRPr lang="en-GB" sz="1500" dirty="0"/>
          </a:p>
          <a:p>
            <a:pPr lvl="0">
              <a:lnSpc>
                <a:spcPct val="70000"/>
              </a:lnSpc>
              <a:defRPr/>
            </a:pPr>
            <a:endParaRPr lang="en-GB" sz="15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591168" y="11164"/>
            <a:ext cx="6532309" cy="844247"/>
          </a:xfrm>
        </p:spPr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</a:rPr>
              <a:t>Other Useful Resources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340440" y="1017635"/>
            <a:ext cx="11620496" cy="4306531"/>
          </a:xfrm>
        </p:spPr>
        <p:txBody>
          <a:bodyPr/>
          <a:lstStyle/>
          <a:p>
            <a:pPr lvl="0">
              <a:defRPr/>
            </a:pPr>
            <a:r>
              <a:rPr lang="en-US" sz="2400"/>
              <a:t>How to Conduct Surveys by Fink and Kosecoff, </a:t>
            </a:r>
            <a:r>
              <a:rPr lang="en-US" sz="2400" u="sng">
                <a:hlinkClick r:id="rId3" tooltip="http://www.sagepub.com/"/>
              </a:rPr>
              <a:t>Sage Publications</a:t>
            </a:r>
            <a:r>
              <a:rPr lang="en-US" sz="2400"/>
              <a:t>, 1998</a:t>
            </a:r>
            <a:endParaRPr/>
          </a:p>
          <a:p>
            <a:pPr lvl="0">
              <a:defRPr/>
            </a:pPr>
            <a:r>
              <a:rPr lang="en-US" sz="2400"/>
              <a:t>Survey Research by Roger Sapsford, </a:t>
            </a:r>
            <a:r>
              <a:rPr lang="en-US" sz="2400" u="sng">
                <a:hlinkClick r:id="rId3" tooltip="http://www.sagepub.com/"/>
              </a:rPr>
              <a:t>Sage Publications</a:t>
            </a:r>
            <a:r>
              <a:rPr lang="en-US" sz="2400"/>
              <a:t>, 1999</a:t>
            </a:r>
            <a:endParaRPr/>
          </a:p>
          <a:p>
            <a:pPr lvl="0">
              <a:defRPr/>
            </a:pPr>
            <a:r>
              <a:rPr lang="en-US" sz="2400" u="sng">
                <a:hlinkClick r:id="rId4" tooltip="https://studyonline.unsw.edu.au/blog/types-of-data"/>
              </a:rPr>
              <a:t>Types of Data &amp; the Scales of Measurement | UNSW Online</a:t>
            </a:r>
            <a:endParaRPr lang="en-US" sz="2400"/>
          </a:p>
          <a:p>
            <a:pPr lvl="0">
              <a:defRPr/>
            </a:pPr>
            <a:r>
              <a:rPr lang="en-US" sz="2400" u="sng">
                <a:hlinkClick r:id="rId4" tooltip="https://studyonline.unsw.edu.au/blog/types-of-data"/>
              </a:rPr>
              <a:t>https://studyonline.unsw.edu.au/blog/types-of-data</a:t>
            </a:r>
            <a:endParaRPr lang="en-US" sz="2400"/>
          </a:p>
          <a:p>
            <a:pPr lvl="0">
              <a:defRPr/>
            </a:pPr>
            <a:r>
              <a:rPr lang="en-US" sz="2400" u="sng">
                <a:hlinkClick r:id="rId5" tooltip="https://www.cuemath.com/data/nominal-data/"/>
              </a:rPr>
              <a:t>Nominal Data - Examples, Definition, Analysis, Graph (cuemath.com)</a:t>
            </a:r>
            <a:endParaRPr lang="en-US" sz="2400"/>
          </a:p>
          <a:p>
            <a:pPr lvl="0">
              <a:defRPr/>
            </a:pPr>
            <a:r>
              <a:rPr lang="en-US" sz="2400">
                <a:latin typeface="Calibri Body"/>
              </a:rPr>
              <a:t>Deirdre McNamara, Excel and Questionnaires: How to enter the data and create the charts. [online].Available at: </a:t>
            </a:r>
            <a:r>
              <a:rPr lang="en-US" sz="2400" u="sng">
                <a:latin typeface="Calibri Body"/>
                <a:hlinkClick r:id="rId6" tooltip="https://www.youtube.com/watch?v=uVGD_5Tk6ao"/>
              </a:rPr>
              <a:t>https://www.youtube.com/watch?v=uVGD_5Tk6ao</a:t>
            </a:r>
            <a:endParaRPr lang="en-US" sz="2400">
              <a:latin typeface="Calibri Body"/>
            </a:endParaRPr>
          </a:p>
          <a:p>
            <a:pPr lvl="0">
              <a:defRPr/>
            </a:pPr>
            <a:r>
              <a:rPr lang="en-US" sz="2400">
                <a:latin typeface="Calibri Body"/>
              </a:rPr>
              <a:t>Use of Count_if function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 bwMode="auto">
          <a:xfrm>
            <a:off x="551384" y="0"/>
            <a:ext cx="11089232" cy="1143000"/>
          </a:xfrm>
        </p:spPr>
        <p:txBody>
          <a:bodyPr/>
          <a:lstStyle/>
          <a:p>
            <a:pPr>
              <a:defRPr/>
            </a:pPr>
            <a:r>
              <a:rPr lang="en-GB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400">
                <a:solidFill>
                  <a:schemeClr val="tx2"/>
                </a:solidFill>
                <a:latin typeface="Candara"/>
              </a:defRPr>
            </a:lvl1pPr>
            <a:lvl2pPr marL="576263" indent="-27305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200">
                <a:solidFill>
                  <a:schemeClr val="tx2"/>
                </a:solidFill>
                <a:latin typeface="Candara"/>
              </a:defRPr>
            </a:lvl2pPr>
            <a:lvl3pPr marL="855663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000">
                <a:solidFill>
                  <a:schemeClr val="tx2"/>
                </a:solidFill>
                <a:latin typeface="Candara"/>
              </a:defRPr>
            </a:lvl3pPr>
            <a:lvl4pPr marL="1143000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>
                <a:solidFill>
                  <a:schemeClr val="tx2"/>
                </a:solidFill>
                <a:latin typeface="Candara"/>
              </a:defRPr>
            </a:lvl4pPr>
            <a:lvl5pPr marL="1462088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5pPr>
            <a:lvl6pPr marL="19192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6pPr>
            <a:lvl7pPr marL="23764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7pPr>
            <a:lvl8pPr marL="28336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8pPr>
            <a:lvl9pPr marL="32908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9pPr>
          </a:lstStyle>
          <a:p>
            <a:pPr algn="ctr">
              <a:buFont typeface="Symbol"/>
              <a:buNone/>
              <a:defRPr/>
            </a:pPr>
            <a:r>
              <a:rPr lang="en-GB" sz="4400" dirty="0">
                <a:solidFill>
                  <a:schemeClr val="tx1"/>
                </a:solidFill>
              </a:rPr>
              <a:t>Thank You ! </a:t>
            </a:r>
            <a:endParaRPr dirty="0"/>
          </a:p>
          <a:p>
            <a:pPr algn="just">
              <a:buFont typeface="Symbol"/>
              <a:buNone/>
              <a:defRPr/>
            </a:pPr>
            <a:endParaRPr lang="en-GB" sz="3200" dirty="0"/>
          </a:p>
          <a:p>
            <a:pPr algn="just">
              <a:buFont typeface="Symbol"/>
              <a:buNone/>
              <a:defRPr/>
            </a:pPr>
            <a:endParaRPr lang="en-GB" sz="3200" b="1" dirty="0"/>
          </a:p>
          <a:p>
            <a:pPr algn="just">
              <a:buFont typeface="Symbol"/>
              <a:buNone/>
              <a:defRPr/>
            </a:pP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3684</Words>
  <Application>Microsoft Office PowerPoint</Application>
  <PresentationFormat>Widescreen</PresentationFormat>
  <Paragraphs>340</Paragraphs>
  <Slides>37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5" baseType="lpstr">
      <vt:lpstr>Symbol</vt:lpstr>
      <vt:lpstr>Calibri</vt:lpstr>
      <vt:lpstr>Roboto Condensed</vt:lpstr>
      <vt:lpstr>Gilmer</vt:lpstr>
      <vt:lpstr>Calibri Light</vt:lpstr>
      <vt:lpstr>Inter</vt:lpstr>
      <vt:lpstr>Source Sans Pro</vt:lpstr>
      <vt:lpstr>Calibri Body</vt:lpstr>
      <vt:lpstr>Verdana</vt:lpstr>
      <vt:lpstr>Myriad Pro</vt:lpstr>
      <vt:lpstr>Wingdings</vt:lpstr>
      <vt:lpstr>National 2</vt:lpstr>
      <vt:lpstr>TradeGothic</vt:lpstr>
      <vt:lpstr>Courier New</vt:lpstr>
      <vt:lpstr>Aharoni</vt:lpstr>
      <vt:lpstr>Arial</vt:lpstr>
      <vt:lpstr>Times New Roman</vt:lpstr>
      <vt:lpstr>20140311PresentationUWTSDTemplate</vt:lpstr>
      <vt:lpstr>LCLM6004</vt:lpstr>
      <vt:lpstr>Learning Outcomes </vt:lpstr>
      <vt:lpstr>Survey vs Questionnaire</vt:lpstr>
      <vt:lpstr>Survey Research Steps </vt:lpstr>
      <vt:lpstr>Prior to Questionnaire Design</vt:lpstr>
      <vt:lpstr>Conceptual Framework</vt:lpstr>
      <vt:lpstr>Conceptual Framework</vt:lpstr>
      <vt:lpstr>Conceptual Framework (cont.)</vt:lpstr>
      <vt:lpstr>Who should you ask?</vt:lpstr>
      <vt:lpstr>Questions Context</vt:lpstr>
      <vt:lpstr>Question Flow</vt:lpstr>
      <vt:lpstr>Question Flow in a Questionnaire</vt:lpstr>
      <vt:lpstr>Web-Based Questionnaires</vt:lpstr>
      <vt:lpstr>Computer-Assisted Questionnaire Design</vt:lpstr>
      <vt:lpstr>Categories of Questions</vt:lpstr>
      <vt:lpstr> </vt:lpstr>
      <vt:lpstr>Questions Format-Type of Questions</vt:lpstr>
      <vt:lpstr>Open-ended vs Closed-ended Questions</vt:lpstr>
      <vt:lpstr>Quantitative Data Analysis</vt:lpstr>
      <vt:lpstr>Types of Data</vt:lpstr>
      <vt:lpstr>Types of Data and Data Analysis in Quantitative Research </vt:lpstr>
      <vt:lpstr>Use of the Scales</vt:lpstr>
      <vt:lpstr>Example of a questionnaire showing different scales of measurement</vt:lpstr>
      <vt:lpstr>Video Presentation </vt:lpstr>
      <vt:lpstr>PowerPoint Presentation</vt:lpstr>
      <vt:lpstr>Antivirus Questions for a Questionnaire (Sample) </vt:lpstr>
      <vt:lpstr>Session’s Summary </vt:lpstr>
      <vt:lpstr>LCLM6004</vt:lpstr>
      <vt:lpstr>What is Sampling? </vt:lpstr>
      <vt:lpstr>Two Main Types of Sampling </vt:lpstr>
      <vt:lpstr>Probability Sampling </vt:lpstr>
      <vt:lpstr>Non-Probability Sampling </vt:lpstr>
      <vt:lpstr>Activity</vt:lpstr>
      <vt:lpstr>Session’s Summary </vt:lpstr>
      <vt:lpstr>References</vt:lpstr>
      <vt:lpstr>Other Useful Resources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Rameses Manalang</cp:lastModifiedBy>
  <cp:revision>322</cp:revision>
  <dcterms:created xsi:type="dcterms:W3CDTF">2002-10-07T19:43:58Z</dcterms:created>
  <dcterms:modified xsi:type="dcterms:W3CDTF">2026-07-25T11:05:00Z</dcterms:modified>
</cp:coreProperties>
</file>