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70" r:id="rId14"/>
  </p:sldIdLst>
  <p:sldSz cx="18288000" cy="10287000"/>
  <p:notesSz cx="6858000" cy="9144000"/>
  <p:embeddedFontLst>
    <p:embeddedFont>
      <p:font typeface="League Spartan"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43923A-C335-4671-9C61-09BDE44FEA67}" v="3" dt="2025-08-11T21:32:28.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0" d="100"/>
          <a:sy n="50" d="100"/>
        </p:scale>
        <p:origin x="946"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074E39-BEF6-41AF-B76E-7C9FEDB18855}" type="datetimeFigureOut">
              <a:rPr lang="en-ZW" smtClean="0"/>
              <a:t>11/8/2025</a:t>
            </a:fld>
            <a:endParaRPr lang="en-ZW"/>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Z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F24B4-00EF-4848-9F0C-C4E87CD420F0}" type="slidenum">
              <a:rPr lang="en-ZW" smtClean="0"/>
              <a:t>‹#›</a:t>
            </a:fld>
            <a:endParaRPr lang="en-ZW"/>
          </a:p>
        </p:txBody>
      </p:sp>
    </p:spTree>
    <p:extLst>
      <p:ext uri="{BB962C8B-B14F-4D97-AF65-F5344CB8AC3E}">
        <p14:creationId xmlns:p14="http://schemas.microsoft.com/office/powerpoint/2010/main" val="908360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This presentation mainly focuses on building a strategic partnership with a Chinese company. The presentation also addresses some cultural differences, explores all theoretical foundations, as well as outlines practical negotiation strategies. The key aim of this presentation is to ensure a proper negotiation process respects Chinese cultural norms while linking with the business goals. </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2</a:t>
            </a:fld>
            <a:endParaRPr lang="en-ZW"/>
          </a:p>
        </p:txBody>
      </p:sp>
    </p:spTree>
    <p:extLst>
      <p:ext uri="{BB962C8B-B14F-4D97-AF65-F5344CB8AC3E}">
        <p14:creationId xmlns:p14="http://schemas.microsoft.com/office/powerpoint/2010/main" val="2352581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Culture mostly acts as the lens through which people interpret the world. In cross-cultural business, understanding all these cultural norms is important in order to avoid misunderstanding. For example, what is considered professional in the UK might be inappropriate in China. Recognizing these differences builds mutual respect and proper communication. </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3</a:t>
            </a:fld>
            <a:endParaRPr lang="en-ZW"/>
          </a:p>
        </p:txBody>
      </p:sp>
    </p:spTree>
    <p:extLst>
      <p:ext uri="{BB962C8B-B14F-4D97-AF65-F5344CB8AC3E}">
        <p14:creationId xmlns:p14="http://schemas.microsoft.com/office/powerpoint/2010/main" val="16027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W" sz="1200" kern="1200" dirty="0">
                <a:solidFill>
                  <a:schemeClr val="tx1"/>
                </a:solidFill>
                <a:effectLst/>
                <a:latin typeface="+mn-lt"/>
                <a:ea typeface="+mn-ea"/>
                <a:cs typeface="+mn-cs"/>
              </a:rPr>
              <a:t>These elements define the organizational and national behaviour. For example, high power distance countries such as China expect a formal respect towards authority, while low power distance cultures such as the UK promote equality. </a:t>
            </a:r>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4</a:t>
            </a:fld>
            <a:endParaRPr lang="en-ZW"/>
          </a:p>
        </p:txBody>
      </p:sp>
    </p:spTree>
    <p:extLst>
      <p:ext uri="{BB962C8B-B14F-4D97-AF65-F5344CB8AC3E}">
        <p14:creationId xmlns:p14="http://schemas.microsoft.com/office/powerpoint/2010/main" val="4135873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Hofstede’s model is mainly a foundation theory in cross-cultural studies. It mainly represents the way that people from various cultures approach power, independence, and risk. For example, China mostly scores high in the power distance and long-term orientation, which means hierarchy is respected and business decisions focus on future stability instead of short-term gains.</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5</a:t>
            </a:fld>
            <a:endParaRPr lang="en-ZW"/>
          </a:p>
        </p:txBody>
      </p:sp>
    </p:spTree>
    <p:extLst>
      <p:ext uri="{BB962C8B-B14F-4D97-AF65-F5344CB8AC3E}">
        <p14:creationId xmlns:p14="http://schemas.microsoft.com/office/powerpoint/2010/main" val="3870306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Trompenaars’ theory allows Omnicorp Pvt Ltd to understand the cultural behaviour beyond just the business etiquette. For example, China leans towards particularism and communitarianism, which means the relationship depends more on the rules and the group takes precedence over the individual.</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6</a:t>
            </a:fld>
            <a:endParaRPr lang="en-ZW"/>
          </a:p>
        </p:txBody>
      </p:sp>
    </p:spTree>
    <p:extLst>
      <p:ext uri="{BB962C8B-B14F-4D97-AF65-F5344CB8AC3E}">
        <p14:creationId xmlns:p14="http://schemas.microsoft.com/office/powerpoint/2010/main" val="1048088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In China, deals do not start with the contracts, they start with relationships. Guanxi mostly creates trust, but it can also lose face through public criticism that may end negotiations. </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7</a:t>
            </a:fld>
            <a:endParaRPr lang="en-ZW"/>
          </a:p>
        </p:txBody>
      </p:sp>
    </p:spTree>
    <p:extLst>
      <p:ext uri="{BB962C8B-B14F-4D97-AF65-F5344CB8AC3E}">
        <p14:creationId xmlns:p14="http://schemas.microsoft.com/office/powerpoint/2010/main" val="4153640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Expect the subtle, non-verbal cues at the time of Chinese negotiations. Here, direct refusal is quite rare, "maybe" might mean "no." Demonstrating patience, flexibility, as well as a long-term commitment will earn better respect and also gain the chances of a successful collaboration. </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8</a:t>
            </a:fld>
            <a:endParaRPr lang="en-ZW"/>
          </a:p>
        </p:txBody>
      </p:sp>
    </p:spTree>
    <p:extLst>
      <p:ext uri="{BB962C8B-B14F-4D97-AF65-F5344CB8AC3E}">
        <p14:creationId xmlns:p14="http://schemas.microsoft.com/office/powerpoint/2010/main" val="1862821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Building relationships is so important in China that Omnicorp needs to be considered. The company always needs to make direct communication with the senior decision makers and use polite, formal tones. A local intermediary may help avoid all misinterpretations and describe the commitment to understand and respect their cultural expectations. </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9</a:t>
            </a:fld>
            <a:endParaRPr lang="en-ZW"/>
          </a:p>
        </p:txBody>
      </p:sp>
    </p:spTree>
    <p:extLst>
      <p:ext uri="{BB962C8B-B14F-4D97-AF65-F5344CB8AC3E}">
        <p14:creationId xmlns:p14="http://schemas.microsoft.com/office/powerpoint/2010/main" val="1179127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ZW" sz="1200" kern="1200" dirty="0">
                <a:solidFill>
                  <a:schemeClr val="tx1"/>
                </a:solidFill>
                <a:effectLst/>
                <a:latin typeface="+mn-lt"/>
                <a:ea typeface="+mn-ea"/>
                <a:cs typeface="+mn-cs"/>
              </a:rPr>
              <a:t>The Chinese company can take a long time to respond or make any decisions, and this is the reason Omnicorp Pvt Ltd should be patient. They should watch body language for better feedback and always highlight the way that benefits both sides. </a:t>
            </a:r>
          </a:p>
          <a:p>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10</a:t>
            </a:fld>
            <a:endParaRPr lang="en-ZW"/>
          </a:p>
        </p:txBody>
      </p:sp>
    </p:spTree>
    <p:extLst>
      <p:ext uri="{BB962C8B-B14F-4D97-AF65-F5344CB8AC3E}">
        <p14:creationId xmlns:p14="http://schemas.microsoft.com/office/powerpoint/2010/main" val="180900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ZW" sz="1200" kern="1200" dirty="0">
                <a:solidFill>
                  <a:schemeClr val="tx1"/>
                </a:solidFill>
                <a:effectLst/>
                <a:latin typeface="+mn-lt"/>
                <a:ea typeface="+mn-ea"/>
                <a:cs typeface="+mn-cs"/>
              </a:rPr>
              <a:t>In order to conclude this presentation, respecting and understanding the Chinese culture always improves the chances of a successful deal. The focus of the company should be on mutual respect, better collaboration, as well as continuous cultural learning in order to maintain strong international relationships.</a:t>
            </a:r>
            <a:endParaRPr lang="en-ZW" dirty="0"/>
          </a:p>
        </p:txBody>
      </p:sp>
      <p:sp>
        <p:nvSpPr>
          <p:cNvPr id="4" name="Slide Number Placeholder 3"/>
          <p:cNvSpPr>
            <a:spLocks noGrp="1"/>
          </p:cNvSpPr>
          <p:nvPr>
            <p:ph type="sldNum" sz="quarter" idx="5"/>
          </p:nvPr>
        </p:nvSpPr>
        <p:spPr/>
        <p:txBody>
          <a:bodyPr/>
          <a:lstStyle/>
          <a:p>
            <a:fld id="{C4AF24B4-00EF-4848-9F0C-C4E87CD420F0}" type="slidenum">
              <a:rPr lang="en-ZW" smtClean="0"/>
              <a:t>11</a:t>
            </a:fld>
            <a:endParaRPr lang="en-ZW"/>
          </a:p>
        </p:txBody>
      </p:sp>
    </p:spTree>
    <p:extLst>
      <p:ext uri="{BB962C8B-B14F-4D97-AF65-F5344CB8AC3E}">
        <p14:creationId xmlns:p14="http://schemas.microsoft.com/office/powerpoint/2010/main" val="2422827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1.jpeg"/><Relationship Id="rId7"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8" Type="http://schemas.openxmlformats.org/officeDocument/2006/relationships/hyperlink" Target="https://www.um.edu.mt/library/oar/bitstream/123456789/130743/3/2419EMAEMA590505075849_1.PDF" TargetMode="External"/><Relationship Id="rId3" Type="http://schemas.openxmlformats.org/officeDocument/2006/relationships/hyperlink" Target="https://doi.org/10.33093/jclc.2021.2.1.4" TargetMode="External"/><Relationship Id="rId7" Type="http://schemas.openxmlformats.org/officeDocument/2006/relationships/hyperlink" Target="https://culturajournal.com/submissions/index.php/ijpca/article/download/531/326"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researchgate.net/profile/Magdalena-Zemojtel-Piotrowska/publication/371822907_Hofstede%27s_Cultural_Dimensions_Theory/links/65ba71e434bbff5ba7db3ff0/Hofstedes-Cultural-Dimensions-Theory.pdf" TargetMode="External"/><Relationship Id="rId5" Type="http://schemas.openxmlformats.org/officeDocument/2006/relationships/hyperlink" Target="https://doi.org/10.3389/frym.2023.1150335" TargetMode="External"/><Relationship Id="rId4" Type="http://schemas.openxmlformats.org/officeDocument/2006/relationships/hyperlink" Target="https://www.sciencedirect.com/science/article/am/pii/S104898432030118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62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IN" dirty="0"/>
          </a:p>
        </p:txBody>
      </p:sp>
      <p:grpSp>
        <p:nvGrpSpPr>
          <p:cNvPr id="3" name="Group 3"/>
          <p:cNvGrpSpPr/>
          <p:nvPr/>
        </p:nvGrpSpPr>
        <p:grpSpPr>
          <a:xfrm>
            <a:off x="1145548" y="800100"/>
            <a:ext cx="2302648" cy="7358945"/>
            <a:chOff x="0" y="0"/>
            <a:chExt cx="606459" cy="1938158"/>
          </a:xfrm>
        </p:grpSpPr>
        <p:sp>
          <p:nvSpPr>
            <p:cNvPr id="4" name="Freeform 4"/>
            <p:cNvSpPr/>
            <p:nvPr/>
          </p:nvSpPr>
          <p:spPr>
            <a:xfrm>
              <a:off x="0" y="0"/>
              <a:ext cx="606459" cy="1938158"/>
            </a:xfrm>
            <a:custGeom>
              <a:avLst/>
              <a:gdLst/>
              <a:ahLst/>
              <a:cxnLst/>
              <a:rect l="l" t="t" r="r" b="b"/>
              <a:pathLst>
                <a:path w="606459" h="1938158">
                  <a:moveTo>
                    <a:pt x="171471" y="0"/>
                  </a:moveTo>
                  <a:lnTo>
                    <a:pt x="434987" y="0"/>
                  </a:lnTo>
                  <a:cubicBezTo>
                    <a:pt x="480464" y="0"/>
                    <a:pt x="524079" y="18066"/>
                    <a:pt x="556236" y="50223"/>
                  </a:cubicBezTo>
                  <a:cubicBezTo>
                    <a:pt x="588393" y="82380"/>
                    <a:pt x="606459" y="125994"/>
                    <a:pt x="606459" y="171471"/>
                  </a:cubicBezTo>
                  <a:lnTo>
                    <a:pt x="606459" y="1766687"/>
                  </a:lnTo>
                  <a:cubicBezTo>
                    <a:pt x="606459" y="1812164"/>
                    <a:pt x="588393" y="1855779"/>
                    <a:pt x="556236" y="1887936"/>
                  </a:cubicBezTo>
                  <a:cubicBezTo>
                    <a:pt x="524079" y="1920093"/>
                    <a:pt x="480464" y="1938158"/>
                    <a:pt x="434987" y="1938158"/>
                  </a:cubicBezTo>
                  <a:lnTo>
                    <a:pt x="171471" y="1938158"/>
                  </a:lnTo>
                  <a:cubicBezTo>
                    <a:pt x="76770" y="1938158"/>
                    <a:pt x="0" y="1861388"/>
                    <a:pt x="0" y="1766687"/>
                  </a:cubicBezTo>
                  <a:lnTo>
                    <a:pt x="0" y="171471"/>
                  </a:lnTo>
                  <a:cubicBezTo>
                    <a:pt x="0" y="125994"/>
                    <a:pt x="18066" y="82380"/>
                    <a:pt x="50223" y="50223"/>
                  </a:cubicBezTo>
                  <a:cubicBezTo>
                    <a:pt x="82380" y="18066"/>
                    <a:pt x="125994" y="0"/>
                    <a:pt x="171471" y="0"/>
                  </a:cubicBezTo>
                  <a:close/>
                </a:path>
              </a:pathLst>
            </a:custGeom>
            <a:solidFill>
              <a:srgbClr val="574874"/>
            </a:solidFill>
          </p:spPr>
          <p:txBody>
            <a:bodyPr/>
            <a:lstStyle/>
            <a:p>
              <a:endParaRPr lang="en-IN"/>
            </a:p>
          </p:txBody>
        </p:sp>
        <p:sp>
          <p:nvSpPr>
            <p:cNvPr id="5" name="TextBox 5"/>
            <p:cNvSpPr txBox="1"/>
            <p:nvPr/>
          </p:nvSpPr>
          <p:spPr>
            <a:xfrm>
              <a:off x="0" y="-47625"/>
              <a:ext cx="606459" cy="1985783"/>
            </a:xfrm>
            <a:prstGeom prst="rect">
              <a:avLst/>
            </a:prstGeom>
          </p:spPr>
          <p:txBody>
            <a:bodyPr lIns="50800" tIns="50800" rIns="50800" bIns="50800" rtlCol="0" anchor="ctr"/>
            <a:lstStyle/>
            <a:p>
              <a:pPr algn="ctr">
                <a:lnSpc>
                  <a:spcPts val="2659"/>
                </a:lnSpc>
              </a:pPr>
              <a:endParaRPr/>
            </a:p>
          </p:txBody>
        </p:sp>
      </p:grpSp>
      <p:sp>
        <p:nvSpPr>
          <p:cNvPr id="6" name="AutoShape 6"/>
          <p:cNvSpPr/>
          <p:nvPr/>
        </p:nvSpPr>
        <p:spPr>
          <a:xfrm flipV="1">
            <a:off x="3847016" y="4095575"/>
            <a:ext cx="13325915" cy="0"/>
          </a:xfrm>
          <a:prstGeom prst="line">
            <a:avLst/>
          </a:prstGeom>
          <a:ln w="76200" cap="flat">
            <a:solidFill>
              <a:srgbClr val="574874"/>
            </a:solidFill>
            <a:prstDash val="solid"/>
            <a:headEnd type="none" w="sm" len="sm"/>
            <a:tailEnd type="none" w="sm" len="sm"/>
          </a:ln>
        </p:spPr>
        <p:txBody>
          <a:bodyPr/>
          <a:lstStyle/>
          <a:p>
            <a:endParaRPr lang="en-IN" dirty="0"/>
          </a:p>
        </p:txBody>
      </p:sp>
      <p:grpSp>
        <p:nvGrpSpPr>
          <p:cNvPr id="7" name="Group 7"/>
          <p:cNvGrpSpPr/>
          <p:nvPr/>
        </p:nvGrpSpPr>
        <p:grpSpPr>
          <a:xfrm>
            <a:off x="12873953" y="5937876"/>
            <a:ext cx="4823538" cy="5057588"/>
            <a:chOff x="12192" y="28575"/>
            <a:chExt cx="812800" cy="852239"/>
          </a:xfrm>
        </p:grpSpPr>
        <p:sp>
          <p:nvSpPr>
            <p:cNvPr id="8" name="Freeform 8"/>
            <p:cNvSpPr/>
            <p:nvPr/>
          </p:nvSpPr>
          <p:spPr>
            <a:xfrm>
              <a:off x="12192" y="68014"/>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txBody>
            <a:bodyPr/>
            <a:lstStyle/>
            <a:p>
              <a:endParaRPr lang="en-IN" dirty="0"/>
            </a:p>
          </p:txBody>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3926820" y="1894673"/>
            <a:ext cx="13276592" cy="2031325"/>
          </a:xfrm>
          <a:prstGeom prst="rect">
            <a:avLst/>
          </a:prstGeom>
        </p:spPr>
        <p:txBody>
          <a:bodyPr wrap="square" lIns="0" tIns="0" rIns="0" bIns="0" rtlCol="0" anchor="t">
            <a:spAutoFit/>
          </a:bodyPr>
          <a:lstStyle/>
          <a:p>
            <a:pPr algn="ctr"/>
            <a:r>
              <a:rPr lang="en-ZW" sz="4400" b="1" dirty="0">
                <a:latin typeface="Times New Roman" panose="02020603050405020304" pitchFamily="18" charset="0"/>
                <a:cs typeface="Times New Roman" panose="02020603050405020304" pitchFamily="18" charset="0"/>
              </a:rPr>
              <a:t>INTERNATIONAL BUSINESS COMMUNICATIONS LCBB6001</a:t>
            </a:r>
          </a:p>
          <a:p>
            <a:pPr algn="ctr"/>
            <a:r>
              <a:rPr lang="en-ZW" sz="4400" b="1" dirty="0">
                <a:latin typeface="Times New Roman" panose="02020603050405020304" pitchFamily="18" charset="0"/>
                <a:cs typeface="Times New Roman" panose="02020603050405020304" pitchFamily="18" charset="0"/>
              </a:rPr>
              <a:t>PRESENTATION</a:t>
            </a:r>
          </a:p>
        </p:txBody>
      </p:sp>
      <p:grpSp>
        <p:nvGrpSpPr>
          <p:cNvPr id="13" name="Group 13"/>
          <p:cNvGrpSpPr/>
          <p:nvPr/>
        </p:nvGrpSpPr>
        <p:grpSpPr>
          <a:xfrm>
            <a:off x="15665576" y="5151120"/>
            <a:ext cx="4823538" cy="4823538"/>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alpha val="72941"/>
              </a:srgbClr>
            </a:solidFill>
          </p:spPr>
          <p:txBody>
            <a:bodyPr/>
            <a:lstStyle/>
            <a:p>
              <a:endParaRPr lang="en-IN"/>
            </a:p>
          </p:txBody>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2" name="TextBox 11">
            <a:extLst>
              <a:ext uri="{FF2B5EF4-FFF2-40B4-BE49-F238E27FC236}">
                <a16:creationId xmlns:a16="http://schemas.microsoft.com/office/drawing/2014/main" id="{B693A6F3-782E-88DA-8004-0633991D3D8E}"/>
              </a:ext>
            </a:extLst>
          </p:cNvPr>
          <p:cNvSpPr txBox="1"/>
          <p:nvPr/>
        </p:nvSpPr>
        <p:spPr>
          <a:xfrm>
            <a:off x="3847016" y="5569200"/>
            <a:ext cx="11849040" cy="4616648"/>
          </a:xfrm>
          <a:prstGeom prst="rect">
            <a:avLst/>
          </a:prstGeom>
          <a:noFill/>
        </p:spPr>
        <p:txBody>
          <a:bodyPr wrap="square" rtlCol="0">
            <a:spAutoFit/>
          </a:bodyPr>
          <a:lstStyle/>
          <a:p>
            <a:pPr>
              <a:lnSpc>
                <a:spcPct val="150000"/>
              </a:lnSpc>
            </a:pPr>
            <a:r>
              <a:rPr lang="en-ZW" sz="3600" b="1" dirty="0">
                <a:solidFill>
                  <a:srgbClr val="000000"/>
                </a:solidFill>
                <a:latin typeface="Times New Roman" panose="02020603050405020304" pitchFamily="18" charset="0"/>
                <a:ea typeface="League Spartan"/>
                <a:cs typeface="Times New Roman" panose="02020603050405020304" pitchFamily="18" charset="0"/>
                <a:sym typeface="League Spartan"/>
              </a:rPr>
              <a:t>Programme Name</a:t>
            </a:r>
            <a:r>
              <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rPr>
              <a:t>: </a:t>
            </a:r>
            <a:r>
              <a:rPr lang="en-ZW" sz="3600" b="1" dirty="0">
                <a:solidFill>
                  <a:srgbClr val="000000"/>
                </a:solidFill>
                <a:latin typeface="Times New Roman" panose="02020603050405020304" pitchFamily="18" charset="0"/>
                <a:ea typeface="League Spartan"/>
                <a:cs typeface="Times New Roman" panose="02020603050405020304" pitchFamily="18" charset="0"/>
                <a:sym typeface="League Spartan"/>
              </a:rPr>
              <a:t>BA(Hons) Business Management</a:t>
            </a:r>
            <a:endPar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pPr>
              <a:lnSpc>
                <a:spcPct val="150000"/>
              </a:lnSpc>
            </a:pPr>
            <a:r>
              <a:rPr lang="en-ZW" sz="3600" b="1" dirty="0">
                <a:solidFill>
                  <a:srgbClr val="000000"/>
                </a:solidFill>
                <a:latin typeface="Times New Roman" panose="02020603050405020304" pitchFamily="18" charset="0"/>
                <a:ea typeface="League Spartan"/>
                <a:cs typeface="Times New Roman" panose="02020603050405020304" pitchFamily="18" charset="0"/>
                <a:sym typeface="League Spartan"/>
              </a:rPr>
              <a:t>Name</a:t>
            </a:r>
            <a:r>
              <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rPr>
              <a:t>: </a:t>
            </a:r>
            <a:r>
              <a:rPr lang="en-ZW" sz="3600" b="1" dirty="0">
                <a:solidFill>
                  <a:srgbClr val="000000"/>
                </a:solidFill>
                <a:latin typeface="Times New Roman" panose="02020603050405020304" pitchFamily="18" charset="0"/>
                <a:ea typeface="League Spartan"/>
                <a:cs typeface="Times New Roman" panose="02020603050405020304" pitchFamily="18" charset="0"/>
                <a:sym typeface="League Spartan"/>
              </a:rPr>
              <a:t>Jasmine Kaur</a:t>
            </a:r>
            <a:endPar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pPr>
              <a:lnSpc>
                <a:spcPct val="150000"/>
              </a:lnSpc>
            </a:pPr>
            <a:r>
              <a:rPr lang="en-ZW" sz="3600" b="1" dirty="0">
                <a:solidFill>
                  <a:srgbClr val="000000"/>
                </a:solidFill>
                <a:latin typeface="Times New Roman" panose="02020603050405020304" pitchFamily="18" charset="0"/>
                <a:ea typeface="League Spartan"/>
                <a:cs typeface="Times New Roman" panose="02020603050405020304" pitchFamily="18" charset="0"/>
                <a:sym typeface="League Spartan"/>
              </a:rPr>
              <a:t>Student ID</a:t>
            </a:r>
            <a:r>
              <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rPr>
              <a:t>: </a:t>
            </a:r>
            <a:r>
              <a:rPr lang="en-ZW" sz="3600" b="1" dirty="0">
                <a:solidFill>
                  <a:srgbClr val="000000"/>
                </a:solidFill>
                <a:latin typeface="Times New Roman" panose="02020603050405020304" pitchFamily="18" charset="0"/>
                <a:ea typeface="League Spartan"/>
                <a:cs typeface="Times New Roman" panose="02020603050405020304" pitchFamily="18" charset="0"/>
                <a:sym typeface="League Spartan"/>
              </a:rPr>
              <a:t>2222522</a:t>
            </a:r>
            <a:endPar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pPr>
              <a:lnSpc>
                <a:spcPct val="150000"/>
              </a:lnSpc>
            </a:pPr>
            <a:endPar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pPr>
              <a:lnSpc>
                <a:spcPct val="150000"/>
              </a:lnSpc>
            </a:pPr>
            <a:endParaRPr lang="en-ZW" sz="3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endParaRPr lang="en-US"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endParaRPr lang="en-IN" dirty="0"/>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xEl>
                                              <p:pRg st="0" end="0"/>
                                            </p:txEl>
                                          </p:spTgt>
                                        </p:tgtEl>
                                        <p:attrNameLst>
                                          <p:attrName>style.visibility</p:attrName>
                                        </p:attrNameLst>
                                      </p:cBhvr>
                                      <p:to>
                                        <p:strVal val="visible"/>
                                      </p:to>
                                    </p:set>
                                    <p:animEffect transition="in" filter="fade">
                                      <p:cBhvr>
                                        <p:cTn id="17" dur="500"/>
                                        <p:tgtEl>
                                          <p:spTgt spid="12">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xEl>
                                              <p:pRg st="1" end="1"/>
                                            </p:txEl>
                                          </p:spTgt>
                                        </p:tgtEl>
                                        <p:attrNameLst>
                                          <p:attrName>style.visibility</p:attrName>
                                        </p:attrNameLst>
                                      </p:cBhvr>
                                      <p:to>
                                        <p:strVal val="visible"/>
                                      </p:to>
                                    </p:set>
                                    <p:animEffect transition="in" filter="fade">
                                      <p:cBhvr>
                                        <p:cTn id="20" dur="500"/>
                                        <p:tgtEl>
                                          <p:spTgt spid="12">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12">
                                            <p:txEl>
                                              <p:pRg st="2" end="2"/>
                                            </p:txEl>
                                          </p:spTgt>
                                        </p:tgtEl>
                                        <p:attrNameLst>
                                          <p:attrName>style.visibility</p:attrName>
                                        </p:attrNameLst>
                                      </p:cBhvr>
                                      <p:to>
                                        <p:strVal val="visible"/>
                                      </p:to>
                                    </p:set>
                                    <p:animEffect transition="in" filter="fade">
                                      <p:cBhvr>
                                        <p:cTn id="23" dur="500"/>
                                        <p:tgtEl>
                                          <p:spTgt spid="1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576217" y="990458"/>
            <a:ext cx="5914265" cy="2268313"/>
          </a:xfrm>
          <a:prstGeom prst="rect">
            <a:avLst/>
          </a:prstGeom>
        </p:spPr>
        <p:txBody>
          <a:bodyPr lIns="0" tIns="0" rIns="0" bIns="0" rtlCol="0" anchor="t">
            <a:spAutoFit/>
          </a:bodyPr>
          <a:lstStyle/>
          <a:p>
            <a:pPr>
              <a:lnSpc>
                <a:spcPts val="9044"/>
              </a:lnSpc>
            </a:pPr>
            <a:r>
              <a:rPr lang="en-ZW" sz="4800" b="1" dirty="0">
                <a:latin typeface="Times New Roman" panose="02020603050405020304" pitchFamily="18" charset="0"/>
                <a:cs typeface="Times New Roman" panose="02020603050405020304" pitchFamily="18" charset="0"/>
              </a:rPr>
              <a:t>Introduction </a:t>
            </a:r>
            <a:endParaRPr lang="en-ZW" sz="4800" dirty="0">
              <a:latin typeface="Times New Roman" panose="02020603050405020304" pitchFamily="18" charset="0"/>
              <a:cs typeface="Times New Roman" panose="02020603050405020304" pitchFamily="18" charset="0"/>
            </a:endParaRPr>
          </a:p>
          <a:p>
            <a:pPr algn="l">
              <a:lnSpc>
                <a:spcPts val="9044"/>
              </a:lnSpc>
            </a:pPr>
            <a:endParaRPr lang="en-US" sz="6460" b="1" dirty="0">
              <a:solidFill>
                <a:srgbClr val="000000"/>
              </a:solidFill>
              <a:latin typeface="League Spartan"/>
              <a:ea typeface="League Spartan"/>
              <a:cs typeface="League Spartan"/>
              <a:sym typeface="League Spartan"/>
            </a:endParaRPr>
          </a:p>
        </p:txBody>
      </p:sp>
      <p:sp>
        <p:nvSpPr>
          <p:cNvPr id="19" name="TextBox 18">
            <a:extLst>
              <a:ext uri="{FF2B5EF4-FFF2-40B4-BE49-F238E27FC236}">
                <a16:creationId xmlns:a16="http://schemas.microsoft.com/office/drawing/2014/main" id="{A033EA82-E031-DF0A-B98D-8D6946ECFC71}"/>
              </a:ext>
            </a:extLst>
          </p:cNvPr>
          <p:cNvSpPr txBox="1"/>
          <p:nvPr/>
        </p:nvSpPr>
        <p:spPr>
          <a:xfrm>
            <a:off x="649048" y="3439597"/>
            <a:ext cx="8494952" cy="5185522"/>
          </a:xfrm>
          <a:prstGeom prst="rect">
            <a:avLst/>
          </a:prstGeom>
          <a:noFill/>
        </p:spPr>
        <p:txBody>
          <a:bodyPr wrap="square">
            <a:spAutoFit/>
          </a:bodyPr>
          <a:lstStyle/>
          <a:p>
            <a:pPr marL="342900" lvl="0" indent="-342900" algn="just">
              <a:lnSpc>
                <a:spcPct val="150000"/>
              </a:lnSpc>
              <a:buFont typeface="Symbol" panose="05050102010706020507" pitchFamily="18" charset="2"/>
              <a:buChar char=""/>
            </a:pPr>
            <a:r>
              <a:rPr lang="en-ZW" sz="28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mainly explores the way that </a:t>
            </a:r>
            <a:r>
              <a:rPr lang="en-ZW" sz="280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Omnicorp Pvt Ltd</a:t>
            </a:r>
            <a:r>
              <a:rPr lang="en-ZW" sz="2800" dirty="0">
                <a:effectLst/>
                <a:latin typeface="Times New Roman" panose="02020603050405020304" pitchFamily="18" charset="0"/>
                <a:ea typeface="Times New Roman" panose="02020603050405020304" pitchFamily="18" charset="0"/>
                <a:cs typeface="Times New Roman" panose="02020603050405020304" pitchFamily="18" charset="0"/>
              </a:rPr>
              <a:t> may effectively negotiate a strategic partnership with a Chinese company through understanding and overcoming all the cultural differences. </a:t>
            </a:r>
            <a:endParaRPr lang="en-ZW" sz="28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ZW" sz="2800" dirty="0">
                <a:effectLst/>
                <a:latin typeface="Times New Roman" panose="02020603050405020304" pitchFamily="18" charset="0"/>
                <a:ea typeface="Times New Roman" panose="02020603050405020304" pitchFamily="18" charset="0"/>
                <a:cs typeface="Times New Roman" panose="02020603050405020304" pitchFamily="18" charset="0"/>
              </a:rPr>
              <a:t>It also emphasizes the key role of cultural awareness, theoretical frameworks, and negotiation strategies that are important for cross-cultural collaboration. </a:t>
            </a:r>
            <a:endParaRPr lang="en-ZW" sz="2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1026" name="Picture 2" descr="4 Examples of Business Negotiation Strategies | HBS Online">
            <a:extLst>
              <a:ext uri="{FF2B5EF4-FFF2-40B4-BE49-F238E27FC236}">
                <a16:creationId xmlns:a16="http://schemas.microsoft.com/office/drawing/2014/main" id="{F87EDCA2-7E69-6AE7-8193-DD3451F2E8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80082" y="1230678"/>
            <a:ext cx="7360044" cy="7825643"/>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10" name="Group 10"/>
          <p:cNvGrpSpPr>
            <a:grpSpLocks noChangeAspect="1"/>
          </p:cNvGrpSpPr>
          <p:nvPr/>
        </p:nvGrpSpPr>
        <p:grpSpPr>
          <a:xfrm>
            <a:off x="9789817" y="207959"/>
            <a:ext cx="7345388" cy="9871081"/>
            <a:chOff x="0" y="0"/>
            <a:chExt cx="3663950" cy="4923790"/>
          </a:xfrm>
        </p:grpSpPr>
        <p:sp>
          <p:nvSpPr>
            <p:cNvPr id="11" name="Freeform 11"/>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4"/>
              <a:stretch>
                <a:fillRect l="-184292" r="-55932"/>
              </a:stretch>
            </a:blipFill>
          </p:spPr>
          <p:txBody>
            <a:bodyPr/>
            <a:lstStyle/>
            <a:p>
              <a:endParaRPr lang="en-IN"/>
            </a:p>
          </p:txBody>
        </p:sp>
        <p:sp>
          <p:nvSpPr>
            <p:cNvPr id="12" name="Freeform 12"/>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574874"/>
            </a:solidFill>
          </p:spPr>
          <p:txBody>
            <a:bodyPr/>
            <a:lstStyle/>
            <a:p>
              <a:endParaRPr lang="en-IN"/>
            </a:p>
          </p:txBody>
        </p:sp>
      </p:grpSp>
      <p:sp>
        <p:nvSpPr>
          <p:cNvPr id="13" name="TextBox 13"/>
          <p:cNvSpPr txBox="1"/>
          <p:nvPr/>
        </p:nvSpPr>
        <p:spPr>
          <a:xfrm>
            <a:off x="1481599" y="1602775"/>
            <a:ext cx="8006695" cy="985847"/>
          </a:xfrm>
          <a:prstGeom prst="rect">
            <a:avLst/>
          </a:prstGeom>
        </p:spPr>
        <p:txBody>
          <a:bodyPr wrap="square" lIns="0" tIns="0" rIns="0" bIns="0" rtlCol="0" anchor="t">
            <a:spAutoFit/>
          </a:bodyPr>
          <a:lstStyle/>
          <a:p>
            <a:pPr>
              <a:lnSpc>
                <a:spcPts val="9044"/>
              </a:lnSpc>
            </a:pPr>
            <a:r>
              <a:rPr lang="en-ZW" sz="4000" b="1" dirty="0">
                <a:latin typeface="Times New Roman" panose="02020603050405020304" pitchFamily="18" charset="0"/>
                <a:cs typeface="Times New Roman" panose="02020603050405020304" pitchFamily="18" charset="0"/>
              </a:rPr>
              <a:t>Culture and its various elements </a:t>
            </a:r>
            <a:endParaRPr lang="en-US" sz="40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9" name="TextBox 18">
            <a:extLst>
              <a:ext uri="{FF2B5EF4-FFF2-40B4-BE49-F238E27FC236}">
                <a16:creationId xmlns:a16="http://schemas.microsoft.com/office/drawing/2014/main" id="{4FEC2C06-A74F-087B-6D1D-742C157AC759}"/>
              </a:ext>
            </a:extLst>
          </p:cNvPr>
          <p:cNvSpPr txBox="1"/>
          <p:nvPr/>
        </p:nvSpPr>
        <p:spPr>
          <a:xfrm>
            <a:off x="172147" y="3486875"/>
            <a:ext cx="9144000" cy="5139869"/>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Culture mainly refers to the shared values, beliefs, norms, and practices of a group of people (</a:t>
            </a:r>
            <a:r>
              <a:rPr lang="en-ZW" sz="32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Naik </a:t>
            </a:r>
            <a:r>
              <a:rPr lang="en-ZW" sz="32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et al</a:t>
            </a:r>
            <a:r>
              <a:rPr lang="en-ZW" sz="32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2023)</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It mostly influences behaviours, communication, relationships, and decision-making processes.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In the business, culture mostly shapes the way that negotiations are conducted and how trust is built, as well as how conflicts can be resolved across borders.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481599" y="1602775"/>
            <a:ext cx="10068173" cy="1009892"/>
          </a:xfrm>
          <a:prstGeom prst="rect">
            <a:avLst/>
          </a:prstGeom>
        </p:spPr>
        <p:txBody>
          <a:bodyPr wrap="square" lIns="0" tIns="0" rIns="0" bIns="0" rtlCol="0" anchor="t">
            <a:spAutoFit/>
          </a:bodyPr>
          <a:lstStyle/>
          <a:p>
            <a:pPr>
              <a:lnSpc>
                <a:spcPts val="9044"/>
              </a:lnSpc>
            </a:pPr>
            <a:r>
              <a:rPr lang="en-ZW" sz="4800" b="1" dirty="0">
                <a:latin typeface="Times New Roman" panose="02020603050405020304" pitchFamily="18" charset="0"/>
                <a:cs typeface="Times New Roman" panose="02020603050405020304" pitchFamily="18" charset="0"/>
              </a:rPr>
              <a:t>Culture and its various elements </a:t>
            </a:r>
            <a:endParaRPr lang="en-US" sz="48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9" name="TextBox 18">
            <a:extLst>
              <a:ext uri="{FF2B5EF4-FFF2-40B4-BE49-F238E27FC236}">
                <a16:creationId xmlns:a16="http://schemas.microsoft.com/office/drawing/2014/main" id="{53EDFDE1-6533-18D7-E925-524717D19A45}"/>
              </a:ext>
            </a:extLst>
          </p:cNvPr>
          <p:cNvSpPr txBox="1"/>
          <p:nvPr/>
        </p:nvSpPr>
        <p:spPr>
          <a:xfrm>
            <a:off x="289024" y="3523326"/>
            <a:ext cx="9906000" cy="5139869"/>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The key elements of the culture mainly include language, communication style, time orientation, power distance, individualism versus collectivism, and uncertainty avoidance (</a:t>
            </a:r>
            <a:r>
              <a:rPr lang="en-ZW" sz="3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Balakrishnan, 2022)</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These elements effectively shape the way that people can interact, make decisions, and conduct business.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Understanding them helps businesses to navigate all cross-cultural differences and also engage in effective, respectful, and mutually beneficial negotiations.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3074" name="Picture 2" descr="Successful Business Negotiation Strategies - KnowledgeCity">
            <a:extLst>
              <a:ext uri="{FF2B5EF4-FFF2-40B4-BE49-F238E27FC236}">
                <a16:creationId xmlns:a16="http://schemas.microsoft.com/office/drawing/2014/main" id="{FB8DBBF4-B4DD-7F1B-03A9-38E75DA31C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4048" y="3112810"/>
            <a:ext cx="7196538" cy="596090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678781" y="8764005"/>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9638929" y="3073134"/>
            <a:ext cx="927788" cy="6594120"/>
            <a:chOff x="0" y="-123098"/>
            <a:chExt cx="288662" cy="2012461"/>
          </a:xfrm>
        </p:grpSpPr>
        <p:sp>
          <p:nvSpPr>
            <p:cNvPr id="11" name="Freeform 11"/>
            <p:cNvSpPr/>
            <p:nvPr/>
          </p:nvSpPr>
          <p:spPr>
            <a:xfrm>
              <a:off x="67972" y="-123098"/>
              <a:ext cx="220690" cy="1889363"/>
            </a:xfrm>
            <a:custGeom>
              <a:avLst/>
              <a:gdLst/>
              <a:ahLst/>
              <a:cxnLst/>
              <a:rect l="l" t="t" r="r" b="b"/>
              <a:pathLst>
                <a:path w="220690" h="1889363">
                  <a:moveTo>
                    <a:pt x="110345" y="0"/>
                  </a:moveTo>
                  <a:lnTo>
                    <a:pt x="110345" y="0"/>
                  </a:lnTo>
                  <a:cubicBezTo>
                    <a:pt x="171287" y="0"/>
                    <a:pt x="220690" y="49403"/>
                    <a:pt x="220690" y="110345"/>
                  </a:cubicBezTo>
                  <a:lnTo>
                    <a:pt x="220690" y="1779018"/>
                  </a:lnTo>
                  <a:cubicBezTo>
                    <a:pt x="220690" y="1839960"/>
                    <a:pt x="171287" y="1889363"/>
                    <a:pt x="110345" y="1889363"/>
                  </a:cubicBezTo>
                  <a:lnTo>
                    <a:pt x="110345" y="1889363"/>
                  </a:lnTo>
                  <a:cubicBezTo>
                    <a:pt x="49403" y="1889363"/>
                    <a:pt x="0" y="1839960"/>
                    <a:pt x="0" y="1779018"/>
                  </a:cubicBezTo>
                  <a:lnTo>
                    <a:pt x="0" y="110345"/>
                  </a:lnTo>
                  <a:cubicBezTo>
                    <a:pt x="0" y="49403"/>
                    <a:pt x="49403" y="0"/>
                    <a:pt x="110345" y="0"/>
                  </a:cubicBezTo>
                  <a:close/>
                </a:path>
              </a:pathLst>
            </a:custGeom>
            <a:solidFill>
              <a:srgbClr val="574874"/>
            </a:solidFill>
          </p:spPr>
          <p:txBody>
            <a:bodyPr/>
            <a:lstStyle/>
            <a:p>
              <a:endParaRPr lang="en-IN" dirty="0"/>
            </a:p>
          </p:txBody>
        </p:sp>
        <p:sp>
          <p:nvSpPr>
            <p:cNvPr id="12" name="TextBox 12"/>
            <p:cNvSpPr txBox="1"/>
            <p:nvPr/>
          </p:nvSpPr>
          <p:spPr>
            <a:xfrm>
              <a:off x="0" y="-47625"/>
              <a:ext cx="220690" cy="1936988"/>
            </a:xfrm>
            <a:prstGeom prst="rect">
              <a:avLst/>
            </a:prstGeom>
          </p:spPr>
          <p:txBody>
            <a:bodyPr lIns="50800" tIns="50800" rIns="50800" bIns="50800" rtlCol="0" anchor="ctr"/>
            <a:lstStyle/>
            <a:p>
              <a:pPr algn="ctr">
                <a:lnSpc>
                  <a:spcPts val="2659"/>
                </a:lnSpc>
              </a:pPr>
              <a:endParaRPr/>
            </a:p>
          </p:txBody>
        </p:sp>
      </p:grpSp>
      <p:grpSp>
        <p:nvGrpSpPr>
          <p:cNvPr id="13" name="Group 13"/>
          <p:cNvGrpSpPr>
            <a:grpSpLocks noChangeAspect="1"/>
          </p:cNvGrpSpPr>
          <p:nvPr/>
        </p:nvGrpSpPr>
        <p:grpSpPr>
          <a:xfrm>
            <a:off x="10892426" y="2247912"/>
            <a:ext cx="7090356" cy="7322920"/>
            <a:chOff x="-8946" y="348567"/>
            <a:chExt cx="6350000" cy="6558280"/>
          </a:xfrm>
        </p:grpSpPr>
        <p:sp>
          <p:nvSpPr>
            <p:cNvPr id="14" name="Freeform 14"/>
            <p:cNvSpPr/>
            <p:nvPr/>
          </p:nvSpPr>
          <p:spPr>
            <a:xfrm>
              <a:off x="99542" y="383204"/>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l="-27519" r="-27519"/>
              </a:stretch>
            </a:blipFill>
          </p:spPr>
          <p:txBody>
            <a:bodyPr/>
            <a:lstStyle/>
            <a:p>
              <a:endParaRPr lang="en-IN" dirty="0"/>
            </a:p>
          </p:txBody>
        </p:sp>
        <p:sp>
          <p:nvSpPr>
            <p:cNvPr id="15" name="Freeform 15"/>
            <p:cNvSpPr/>
            <p:nvPr/>
          </p:nvSpPr>
          <p:spPr>
            <a:xfrm>
              <a:off x="-8946" y="348567"/>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dirty="0"/>
            </a:p>
          </p:txBody>
        </p:sp>
      </p:grpSp>
      <p:sp>
        <p:nvSpPr>
          <p:cNvPr id="16" name="TextBox 16"/>
          <p:cNvSpPr txBox="1"/>
          <p:nvPr/>
        </p:nvSpPr>
        <p:spPr>
          <a:xfrm>
            <a:off x="1440598" y="640515"/>
            <a:ext cx="8771459" cy="2152064"/>
          </a:xfrm>
          <a:prstGeom prst="rect">
            <a:avLst/>
          </a:prstGeom>
        </p:spPr>
        <p:txBody>
          <a:bodyPr wrap="square" lIns="0" tIns="0" rIns="0" bIns="0" rtlCol="0" anchor="t">
            <a:spAutoFit/>
          </a:bodyPr>
          <a:lstStyle/>
          <a:p>
            <a:pPr>
              <a:lnSpc>
                <a:spcPts val="9044"/>
              </a:lnSpc>
            </a:pPr>
            <a:r>
              <a:rPr lang="en-ZW" sz="4800" b="1" dirty="0">
                <a:latin typeface="Times New Roman" panose="02020603050405020304" pitchFamily="18" charset="0"/>
                <a:cs typeface="Times New Roman" panose="02020603050405020304" pitchFamily="18" charset="0"/>
              </a:rPr>
              <a:t>Theoretical underpinning of the impact in culture</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22" name="TextBox 21">
            <a:extLst>
              <a:ext uri="{FF2B5EF4-FFF2-40B4-BE49-F238E27FC236}">
                <a16:creationId xmlns:a16="http://schemas.microsoft.com/office/drawing/2014/main" id="{1D3BC190-465A-2BBF-FF23-4CD5C8A78582}"/>
              </a:ext>
            </a:extLst>
          </p:cNvPr>
          <p:cNvSpPr txBox="1"/>
          <p:nvPr/>
        </p:nvSpPr>
        <p:spPr>
          <a:xfrm>
            <a:off x="335698" y="3431466"/>
            <a:ext cx="9367502" cy="6124754"/>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Geert Hofstede’s Cultural Dimensions Theory describes the way national cultures mostly influence workplace behaviour and values (</a:t>
            </a:r>
            <a:r>
              <a:rPr lang="en-ZW" sz="3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Żemojtel</a:t>
            </a:r>
            <a:r>
              <a:rPr lang="en-ZW" sz="3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-Piotrowska and Piotrowski, 2023)</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The model mainly determines 6 dimensions, such as power distance, individualism vs. collectivism, uncertainty avoidance, and long-term orientation.</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These dimensions allow Omnicorp Pvt Ltd to interpret the way that cultural values impact negotiation styles, risk perceptions, and authority structures in the cross-border business.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10" name="Group 10"/>
          <p:cNvGrpSpPr>
            <a:grpSpLocks noChangeAspect="1"/>
          </p:cNvGrpSpPr>
          <p:nvPr/>
        </p:nvGrpSpPr>
        <p:grpSpPr>
          <a:xfrm>
            <a:off x="11049000" y="729438"/>
            <a:ext cx="2705676" cy="2794423"/>
            <a:chOff x="0" y="0"/>
            <a:chExt cx="6350000" cy="6558280"/>
          </a:xfrm>
        </p:grpSpPr>
        <p:sp>
          <p:nvSpPr>
            <p:cNvPr id="11" name="Freeform 11"/>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l="-27519" r="-27519"/>
              </a:stretch>
            </a:blipFill>
          </p:spPr>
          <p:txBody>
            <a:bodyPr/>
            <a:lstStyle/>
            <a:p>
              <a:endParaRPr lang="en-IN"/>
            </a:p>
          </p:txBody>
        </p:sp>
        <p:sp>
          <p:nvSpPr>
            <p:cNvPr id="12" name="Freeform 12"/>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sp>
        <p:nvSpPr>
          <p:cNvPr id="13" name="TextBox 13"/>
          <p:cNvSpPr txBox="1"/>
          <p:nvPr/>
        </p:nvSpPr>
        <p:spPr>
          <a:xfrm>
            <a:off x="1482097" y="598234"/>
            <a:ext cx="8787009" cy="3422475"/>
          </a:xfrm>
          <a:prstGeom prst="rect">
            <a:avLst/>
          </a:prstGeom>
        </p:spPr>
        <p:txBody>
          <a:bodyPr wrap="square" lIns="0" tIns="0" rIns="0" bIns="0" rtlCol="0" anchor="t">
            <a:spAutoFit/>
          </a:bodyPr>
          <a:lstStyle/>
          <a:p>
            <a:pPr>
              <a:lnSpc>
                <a:spcPts val="9044"/>
              </a:lnSpc>
            </a:pPr>
            <a:r>
              <a:rPr lang="en-ZW" sz="4800" b="1" dirty="0">
                <a:latin typeface="Times New Roman" panose="02020603050405020304" pitchFamily="18" charset="0"/>
                <a:cs typeface="Times New Roman" panose="02020603050405020304" pitchFamily="18" charset="0"/>
              </a:rPr>
              <a:t>Theoretical underpinning of the impact of culture</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pPr algn="l">
              <a:lnSpc>
                <a:spcPts val="9044"/>
              </a:lnSpc>
            </a:pPr>
            <a:endParaRPr lang="en-US" sz="6460" dirty="0">
              <a:solidFill>
                <a:srgbClr val="000000"/>
              </a:solidFill>
              <a:latin typeface="League Spartan"/>
              <a:ea typeface="League Spartan"/>
              <a:cs typeface="League Spartan"/>
              <a:sym typeface="League Spartan"/>
            </a:endParaRPr>
          </a:p>
        </p:txBody>
      </p:sp>
      <p:grpSp>
        <p:nvGrpSpPr>
          <p:cNvPr id="18" name="Group 18"/>
          <p:cNvGrpSpPr>
            <a:grpSpLocks noChangeAspect="1"/>
          </p:cNvGrpSpPr>
          <p:nvPr/>
        </p:nvGrpSpPr>
        <p:grpSpPr>
          <a:xfrm>
            <a:off x="14011308" y="755613"/>
            <a:ext cx="2670585" cy="2758181"/>
            <a:chOff x="0" y="0"/>
            <a:chExt cx="6350000" cy="6558280"/>
          </a:xfrm>
        </p:grpSpPr>
        <p:sp>
          <p:nvSpPr>
            <p:cNvPr id="19" name="Freeform 19"/>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5"/>
              <a:stretch>
                <a:fillRect r="-55038"/>
              </a:stretch>
            </a:blipFill>
          </p:spPr>
          <p:txBody>
            <a:bodyPr/>
            <a:lstStyle/>
            <a:p>
              <a:endParaRPr lang="en-IN"/>
            </a:p>
          </p:txBody>
        </p:sp>
        <p:sp>
          <p:nvSpPr>
            <p:cNvPr id="20" name="Freeform 20"/>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grpSp>
        <p:nvGrpSpPr>
          <p:cNvPr id="21" name="Group 21"/>
          <p:cNvGrpSpPr>
            <a:grpSpLocks noChangeAspect="1"/>
          </p:cNvGrpSpPr>
          <p:nvPr/>
        </p:nvGrpSpPr>
        <p:grpSpPr>
          <a:xfrm>
            <a:off x="11049000" y="3622908"/>
            <a:ext cx="2733709" cy="2823375"/>
            <a:chOff x="0" y="0"/>
            <a:chExt cx="6350000" cy="6558280"/>
          </a:xfrm>
        </p:grpSpPr>
        <p:sp>
          <p:nvSpPr>
            <p:cNvPr id="22" name="Freeform 22"/>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6"/>
              <a:stretch>
                <a:fillRect t="-22562" b="-22562"/>
              </a:stretch>
            </a:blipFill>
          </p:spPr>
          <p:txBody>
            <a:bodyPr/>
            <a:lstStyle/>
            <a:p>
              <a:endParaRPr lang="en-IN"/>
            </a:p>
          </p:txBody>
        </p:sp>
        <p:sp>
          <p:nvSpPr>
            <p:cNvPr id="23" name="Freeform 23"/>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grpSp>
        <p:nvGrpSpPr>
          <p:cNvPr id="24" name="Group 24"/>
          <p:cNvGrpSpPr>
            <a:grpSpLocks noChangeAspect="1"/>
          </p:cNvGrpSpPr>
          <p:nvPr/>
        </p:nvGrpSpPr>
        <p:grpSpPr>
          <a:xfrm>
            <a:off x="14011308" y="3655166"/>
            <a:ext cx="2702475" cy="2791117"/>
            <a:chOff x="0" y="0"/>
            <a:chExt cx="6350000" cy="6558280"/>
          </a:xfrm>
        </p:grpSpPr>
        <p:sp>
          <p:nvSpPr>
            <p:cNvPr id="25" name="Freeform 25"/>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7"/>
              <a:stretch>
                <a:fillRect l="-27519" r="-27519"/>
              </a:stretch>
            </a:blipFill>
          </p:spPr>
          <p:txBody>
            <a:bodyPr/>
            <a:lstStyle/>
            <a:p>
              <a:endParaRPr lang="en-IN"/>
            </a:p>
          </p:txBody>
        </p:sp>
        <p:sp>
          <p:nvSpPr>
            <p:cNvPr id="26" name="Freeform 26"/>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grpSp>
        <p:nvGrpSpPr>
          <p:cNvPr id="27" name="Group 27"/>
          <p:cNvGrpSpPr>
            <a:grpSpLocks noChangeAspect="1"/>
          </p:cNvGrpSpPr>
          <p:nvPr/>
        </p:nvGrpSpPr>
        <p:grpSpPr>
          <a:xfrm>
            <a:off x="11049000" y="6552764"/>
            <a:ext cx="2733709" cy="2823375"/>
            <a:chOff x="0" y="0"/>
            <a:chExt cx="6350000" cy="6558280"/>
          </a:xfrm>
        </p:grpSpPr>
        <p:sp>
          <p:nvSpPr>
            <p:cNvPr id="28" name="Freeform 28"/>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8"/>
              <a:stretch>
                <a:fillRect l="-27519" r="-27519"/>
              </a:stretch>
            </a:blipFill>
          </p:spPr>
          <p:txBody>
            <a:bodyPr/>
            <a:lstStyle/>
            <a:p>
              <a:endParaRPr lang="en-IN"/>
            </a:p>
          </p:txBody>
        </p:sp>
        <p:sp>
          <p:nvSpPr>
            <p:cNvPr id="29" name="Freeform 29"/>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grpSp>
        <p:nvGrpSpPr>
          <p:cNvPr id="30" name="Group 30"/>
          <p:cNvGrpSpPr>
            <a:grpSpLocks noChangeAspect="1"/>
          </p:cNvGrpSpPr>
          <p:nvPr/>
        </p:nvGrpSpPr>
        <p:grpSpPr>
          <a:xfrm>
            <a:off x="14011309" y="6552766"/>
            <a:ext cx="2733708" cy="2823374"/>
            <a:chOff x="0" y="0"/>
            <a:chExt cx="6350000" cy="6558280"/>
          </a:xfrm>
        </p:grpSpPr>
        <p:sp>
          <p:nvSpPr>
            <p:cNvPr id="31" name="Freeform 31"/>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9"/>
              <a:stretch>
                <a:fillRect t="-22562" b="-22562"/>
              </a:stretch>
            </a:blipFill>
          </p:spPr>
          <p:txBody>
            <a:bodyPr/>
            <a:lstStyle/>
            <a:p>
              <a:endParaRPr lang="en-IN"/>
            </a:p>
          </p:txBody>
        </p:sp>
        <p:sp>
          <p:nvSpPr>
            <p:cNvPr id="32" name="Freeform 32"/>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sp>
        <p:nvSpPr>
          <p:cNvPr id="34" name="TextBox 33">
            <a:extLst>
              <a:ext uri="{FF2B5EF4-FFF2-40B4-BE49-F238E27FC236}">
                <a16:creationId xmlns:a16="http://schemas.microsoft.com/office/drawing/2014/main" id="{161E39FD-E970-B0E5-5947-87AEC261A4D1}"/>
              </a:ext>
            </a:extLst>
          </p:cNvPr>
          <p:cNvSpPr txBox="1"/>
          <p:nvPr/>
        </p:nvSpPr>
        <p:spPr>
          <a:xfrm>
            <a:off x="609600" y="3709529"/>
            <a:ext cx="9144000" cy="4647426"/>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Trompenaars' model determines 7 key cultural dimensions that include universalism vs. particularism, individualism vs. communitarianism, and neutral vs. emotional cultures (</a:t>
            </a:r>
            <a:r>
              <a:rPr lang="en-ZW" sz="3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Ziliute</a:t>
            </a:r>
            <a:r>
              <a:rPr lang="en-ZW" sz="3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2024)</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lvl="0" algn="just">
              <a:spcBef>
                <a:spcPts val="1200"/>
              </a:spcBef>
              <a:spcAft>
                <a:spcPts val="1200"/>
              </a:spcAft>
            </a:pP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It delivers some useful and effective information on the way that various societies approach rules, time, and relationships during negotiations.</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444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sp>
        <p:nvSpPr>
          <p:cNvPr id="13" name="TextBox 13"/>
          <p:cNvSpPr txBox="1"/>
          <p:nvPr/>
        </p:nvSpPr>
        <p:spPr>
          <a:xfrm>
            <a:off x="1447800" y="1337256"/>
            <a:ext cx="9110201" cy="1477328"/>
          </a:xfrm>
          <a:prstGeom prst="rect">
            <a:avLst/>
          </a:prstGeom>
        </p:spPr>
        <p:txBody>
          <a:bodyPr wrap="square" lIns="0" tIns="0" rIns="0" bIns="0" rtlCol="0" anchor="t">
            <a:spAutoFit/>
          </a:bodyPr>
          <a:lstStyle/>
          <a:p>
            <a:r>
              <a:rPr lang="en-ZW" sz="4800" b="1" dirty="0">
                <a:latin typeface="Times New Roman" panose="02020603050405020304" pitchFamily="18" charset="0"/>
                <a:cs typeface="Times New Roman" panose="02020603050405020304" pitchFamily="18" charset="0"/>
              </a:rPr>
              <a:t>Cultural elements based on the Chinese to overcome </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9" name="TextBox 18">
            <a:extLst>
              <a:ext uri="{FF2B5EF4-FFF2-40B4-BE49-F238E27FC236}">
                <a16:creationId xmlns:a16="http://schemas.microsoft.com/office/drawing/2014/main" id="{1B4460D8-79A0-E5A3-2A1E-10E2B793DA80}"/>
              </a:ext>
            </a:extLst>
          </p:cNvPr>
          <p:cNvSpPr txBox="1"/>
          <p:nvPr/>
        </p:nvSpPr>
        <p:spPr>
          <a:xfrm>
            <a:off x="445097" y="3791734"/>
            <a:ext cx="10363200" cy="4647426"/>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Understanding the business culture of China mainly includes identifying the significance of Guanxi (relationships), </a:t>
            </a:r>
            <a:r>
              <a:rPr lang="en-ZW" sz="3200" i="1" dirty="0" err="1">
                <a:effectLst/>
                <a:latin typeface="Times New Roman" panose="02020603050405020304" pitchFamily="18" charset="0"/>
                <a:ea typeface="Times New Roman" panose="02020603050405020304" pitchFamily="18" charset="0"/>
                <a:cs typeface="Times New Roman" panose="02020603050405020304" pitchFamily="18" charset="0"/>
              </a:rPr>
              <a:t>Mianzi</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(face), and hierarchy.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Business deals are mostly built on personal trust instead of contracts.</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Respect for the seniority as well as avoiding public embarrassments are important for Omnicorp Pvt Ltd to maintain process in negotiations for Omnicorp Pvt Ltd.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grpSp>
        <p:nvGrpSpPr>
          <p:cNvPr id="20" name="Group 7"/>
          <p:cNvGrpSpPr>
            <a:grpSpLocks noChangeAspect="1"/>
          </p:cNvGrpSpPr>
          <p:nvPr/>
        </p:nvGrpSpPr>
        <p:grpSpPr>
          <a:xfrm>
            <a:off x="11295977" y="757972"/>
            <a:ext cx="6534823" cy="9368284"/>
            <a:chOff x="0" y="0"/>
            <a:chExt cx="3663950" cy="4923790"/>
          </a:xfrm>
        </p:grpSpPr>
        <p:sp>
          <p:nvSpPr>
            <p:cNvPr id="21" name="Freeform 8"/>
            <p:cNvSpPr/>
            <p:nvPr/>
          </p:nvSpPr>
          <p:spPr>
            <a:xfrm flipH="1">
              <a:off x="31750" y="31750"/>
              <a:ext cx="3600450" cy="4859020"/>
            </a:xfrm>
            <a:custGeom>
              <a:avLst/>
              <a:gdLst/>
              <a:ahLst/>
              <a:cxnLst/>
              <a:rect l="l" t="t" r="r" b="b"/>
              <a:pathLst>
                <a:path w="3600450" h="4859020">
                  <a:moveTo>
                    <a:pt x="0" y="4499610"/>
                  </a:moveTo>
                  <a:cubicBezTo>
                    <a:pt x="0" y="4699000"/>
                    <a:pt x="161290" y="4859020"/>
                    <a:pt x="359410" y="4859020"/>
                  </a:cubicBezTo>
                  <a:lnTo>
                    <a:pt x="3241040" y="4859020"/>
                  </a:lnTo>
                  <a:cubicBezTo>
                    <a:pt x="3440430" y="4859020"/>
                    <a:pt x="3600450" y="4697730"/>
                    <a:pt x="3600450" y="4499610"/>
                  </a:cubicBezTo>
                  <a:lnTo>
                    <a:pt x="3600450" y="359410"/>
                  </a:lnTo>
                  <a:cubicBezTo>
                    <a:pt x="3600450" y="160020"/>
                    <a:pt x="3439160" y="0"/>
                    <a:pt x="3241040" y="0"/>
                  </a:cubicBezTo>
                  <a:lnTo>
                    <a:pt x="360680" y="0"/>
                  </a:lnTo>
                  <a:cubicBezTo>
                    <a:pt x="161290" y="0"/>
                    <a:pt x="1270" y="161290"/>
                    <a:pt x="1270" y="359410"/>
                  </a:cubicBezTo>
                  <a:lnTo>
                    <a:pt x="0" y="4499610"/>
                  </a:lnTo>
                  <a:close/>
                </a:path>
              </a:pathLst>
            </a:custGeom>
            <a:blipFill>
              <a:blip r:embed="rId4"/>
              <a:stretch>
                <a:fillRect l="-73095" r="-29338"/>
              </a:stretch>
            </a:blipFill>
          </p:spPr>
          <p:txBody>
            <a:bodyPr/>
            <a:lstStyle/>
            <a:p>
              <a:endParaRPr lang="en-IN"/>
            </a:p>
          </p:txBody>
        </p:sp>
        <p:sp>
          <p:nvSpPr>
            <p:cNvPr id="22" name="Freeform 9"/>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B7B2C7"/>
            </a:solidFill>
          </p:spPr>
          <p:txBody>
            <a:bodyPr/>
            <a:lstStyle/>
            <a:p>
              <a:endParaRPr lang="en-IN"/>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2899929" y="-1405468"/>
            <a:ext cx="701681" cy="11738136"/>
            <a:chOff x="0" y="0"/>
            <a:chExt cx="184805" cy="3091525"/>
          </a:xfrm>
        </p:grpSpPr>
        <p:sp>
          <p:nvSpPr>
            <p:cNvPr id="11" name="Freeform 11"/>
            <p:cNvSpPr/>
            <p:nvPr/>
          </p:nvSpPr>
          <p:spPr>
            <a:xfrm>
              <a:off x="0" y="0"/>
              <a:ext cx="184805" cy="3091525"/>
            </a:xfrm>
            <a:custGeom>
              <a:avLst/>
              <a:gdLst/>
              <a:ahLst/>
              <a:cxnLst/>
              <a:rect l="l" t="t" r="r" b="b"/>
              <a:pathLst>
                <a:path w="184805" h="3091525">
                  <a:moveTo>
                    <a:pt x="0" y="0"/>
                  </a:moveTo>
                  <a:lnTo>
                    <a:pt x="184805" y="0"/>
                  </a:lnTo>
                  <a:lnTo>
                    <a:pt x="184805" y="3091525"/>
                  </a:lnTo>
                  <a:lnTo>
                    <a:pt x="0" y="3091525"/>
                  </a:lnTo>
                  <a:close/>
                </a:path>
              </a:pathLst>
            </a:custGeom>
            <a:solidFill>
              <a:srgbClr val="574874"/>
            </a:solidFill>
          </p:spPr>
          <p:txBody>
            <a:bodyPr/>
            <a:lstStyle/>
            <a:p>
              <a:endParaRPr lang="en-IN"/>
            </a:p>
          </p:txBody>
        </p:sp>
        <p:sp>
          <p:nvSpPr>
            <p:cNvPr id="12" name="TextBox 12"/>
            <p:cNvSpPr txBox="1"/>
            <p:nvPr/>
          </p:nvSpPr>
          <p:spPr>
            <a:xfrm>
              <a:off x="0" y="-47625"/>
              <a:ext cx="184805" cy="3139150"/>
            </a:xfrm>
            <a:prstGeom prst="rect">
              <a:avLst/>
            </a:prstGeom>
          </p:spPr>
          <p:txBody>
            <a:bodyPr lIns="50800" tIns="50800" rIns="50800" bIns="50800" rtlCol="0" anchor="ctr"/>
            <a:lstStyle/>
            <a:p>
              <a:pPr algn="ctr">
                <a:lnSpc>
                  <a:spcPts val="2659"/>
                </a:lnSpc>
              </a:pPr>
              <a:endParaRPr/>
            </a:p>
          </p:txBody>
        </p:sp>
      </p:grpSp>
      <p:grpSp>
        <p:nvGrpSpPr>
          <p:cNvPr id="13" name="Group 13"/>
          <p:cNvGrpSpPr>
            <a:grpSpLocks noChangeAspect="1"/>
          </p:cNvGrpSpPr>
          <p:nvPr/>
        </p:nvGrpSpPr>
        <p:grpSpPr>
          <a:xfrm>
            <a:off x="11824826" y="348517"/>
            <a:ext cx="2851889" cy="2945431"/>
            <a:chOff x="0" y="0"/>
            <a:chExt cx="6350000" cy="6558280"/>
          </a:xfrm>
        </p:grpSpPr>
        <p:sp>
          <p:nvSpPr>
            <p:cNvPr id="14" name="Freeform 14"/>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l="-27519" r="-27519"/>
              </a:stretch>
            </a:blipFill>
          </p:spPr>
          <p:txBody>
            <a:bodyPr/>
            <a:lstStyle/>
            <a:p>
              <a:endParaRPr lang="en-IN"/>
            </a:p>
          </p:txBody>
        </p:sp>
        <p:sp>
          <p:nvSpPr>
            <p:cNvPr id="15" name="Freeform 15"/>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sp>
        <p:nvSpPr>
          <p:cNvPr id="16" name="TextBox 16"/>
          <p:cNvSpPr txBox="1"/>
          <p:nvPr/>
        </p:nvSpPr>
        <p:spPr>
          <a:xfrm>
            <a:off x="1425615" y="1329234"/>
            <a:ext cx="9445300" cy="2591479"/>
          </a:xfrm>
          <a:prstGeom prst="rect">
            <a:avLst/>
          </a:prstGeom>
        </p:spPr>
        <p:txBody>
          <a:bodyPr wrap="square" lIns="0" tIns="0" rIns="0" bIns="0" rtlCol="0" anchor="t">
            <a:spAutoFit/>
          </a:bodyPr>
          <a:lstStyle/>
          <a:p>
            <a:r>
              <a:rPr lang="en-ZW" sz="4800" b="1" dirty="0">
                <a:latin typeface="Times New Roman" panose="02020603050405020304" pitchFamily="18" charset="0"/>
                <a:cs typeface="Times New Roman" panose="02020603050405020304" pitchFamily="18" charset="0"/>
              </a:rPr>
              <a:t>Cultural elements based on Chinese to overcome </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a:p>
            <a:pPr algn="l">
              <a:lnSpc>
                <a:spcPts val="9044"/>
              </a:lnSpc>
            </a:pPr>
            <a:endParaRPr lang="en-US" sz="6460" dirty="0">
              <a:solidFill>
                <a:srgbClr val="000000"/>
              </a:solidFill>
              <a:latin typeface="League Spartan"/>
              <a:ea typeface="League Spartan"/>
              <a:cs typeface="League Spartan"/>
              <a:sym typeface="League Spartan"/>
            </a:endParaRPr>
          </a:p>
        </p:txBody>
      </p:sp>
      <p:grpSp>
        <p:nvGrpSpPr>
          <p:cNvPr id="21" name="Group 21"/>
          <p:cNvGrpSpPr>
            <a:grpSpLocks noChangeAspect="1"/>
          </p:cNvGrpSpPr>
          <p:nvPr/>
        </p:nvGrpSpPr>
        <p:grpSpPr>
          <a:xfrm>
            <a:off x="11778510" y="3653675"/>
            <a:ext cx="3028550" cy="2888502"/>
            <a:chOff x="0" y="0"/>
            <a:chExt cx="6350000" cy="6558280"/>
          </a:xfrm>
        </p:grpSpPr>
        <p:sp>
          <p:nvSpPr>
            <p:cNvPr id="22" name="Freeform 22"/>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5"/>
              <a:stretch>
                <a:fillRect l="-27422" r="-27422"/>
              </a:stretch>
            </a:blipFill>
          </p:spPr>
          <p:txBody>
            <a:bodyPr/>
            <a:lstStyle/>
            <a:p>
              <a:endParaRPr lang="en-IN"/>
            </a:p>
          </p:txBody>
        </p:sp>
        <p:sp>
          <p:nvSpPr>
            <p:cNvPr id="23" name="Freeform 23"/>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grpSp>
        <p:nvGrpSpPr>
          <p:cNvPr id="24" name="Group 24"/>
          <p:cNvGrpSpPr>
            <a:grpSpLocks noChangeAspect="1"/>
          </p:cNvGrpSpPr>
          <p:nvPr/>
        </p:nvGrpSpPr>
        <p:grpSpPr>
          <a:xfrm>
            <a:off x="11778509" y="6771285"/>
            <a:ext cx="2992813" cy="3090977"/>
            <a:chOff x="0" y="0"/>
            <a:chExt cx="6350000" cy="6558280"/>
          </a:xfrm>
        </p:grpSpPr>
        <p:sp>
          <p:nvSpPr>
            <p:cNvPr id="25" name="Freeform 25"/>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6"/>
              <a:stretch>
                <a:fillRect l="-27519" r="-27519"/>
              </a:stretch>
            </a:blipFill>
          </p:spPr>
          <p:txBody>
            <a:bodyPr/>
            <a:lstStyle/>
            <a:p>
              <a:endParaRPr lang="en-IN"/>
            </a:p>
          </p:txBody>
        </p:sp>
        <p:sp>
          <p:nvSpPr>
            <p:cNvPr id="26" name="Freeform 26"/>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574874"/>
            </a:solidFill>
          </p:spPr>
          <p:txBody>
            <a:bodyPr/>
            <a:lstStyle/>
            <a:p>
              <a:endParaRPr lang="en-IN"/>
            </a:p>
          </p:txBody>
        </p:sp>
      </p:grpSp>
      <p:sp>
        <p:nvSpPr>
          <p:cNvPr id="28" name="TextBox 27">
            <a:extLst>
              <a:ext uri="{FF2B5EF4-FFF2-40B4-BE49-F238E27FC236}">
                <a16:creationId xmlns:a16="http://schemas.microsoft.com/office/drawing/2014/main" id="{D31DD597-423F-A444-D6C0-9BA3133A0C03}"/>
              </a:ext>
            </a:extLst>
          </p:cNvPr>
          <p:cNvSpPr txBox="1"/>
          <p:nvPr/>
        </p:nvSpPr>
        <p:spPr>
          <a:xfrm>
            <a:off x="819996" y="3653674"/>
            <a:ext cx="10264742" cy="4647426"/>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Chinese culture mostly values indirect communication, group consensus, and long-term orientation (</a:t>
            </a:r>
            <a:r>
              <a:rPr lang="en-ZW" sz="3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Zhang, 2024)</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Omnicorp Pvt Ltd needs to slow and deliberate the negotiations, reflecting preferences and risk aversion for stability.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Adapting to this style mostly needs patience, careful listening, and recognition of the collective decision-making process.</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566"/>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dirty="0"/>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10" name="Group 10"/>
          <p:cNvGrpSpPr>
            <a:grpSpLocks noChangeAspect="1"/>
          </p:cNvGrpSpPr>
          <p:nvPr/>
        </p:nvGrpSpPr>
        <p:grpSpPr>
          <a:xfrm>
            <a:off x="8737096" y="1638300"/>
            <a:ext cx="9201891" cy="7787505"/>
            <a:chOff x="0" y="0"/>
            <a:chExt cx="6502400" cy="6477000"/>
          </a:xfrm>
        </p:grpSpPr>
        <p:sp>
          <p:nvSpPr>
            <p:cNvPr id="11" name="Freeform 11"/>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4"/>
              <a:stretch>
                <a:fillRect l="-36209" r="-12934"/>
              </a:stretch>
            </a:blipFill>
          </p:spPr>
          <p:txBody>
            <a:bodyPr/>
            <a:lstStyle/>
            <a:p>
              <a:endParaRPr lang="en-IN"/>
            </a:p>
          </p:txBody>
        </p:sp>
        <p:sp>
          <p:nvSpPr>
            <p:cNvPr id="12" name="Freeform 12"/>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574874"/>
            </a:solidFill>
          </p:spPr>
          <p:txBody>
            <a:bodyPr/>
            <a:lstStyle/>
            <a:p>
              <a:endParaRPr lang="en-IN"/>
            </a:p>
          </p:txBody>
        </p:sp>
      </p:grpSp>
      <p:sp>
        <p:nvSpPr>
          <p:cNvPr id="13" name="TextBox 13"/>
          <p:cNvSpPr txBox="1"/>
          <p:nvPr/>
        </p:nvSpPr>
        <p:spPr>
          <a:xfrm>
            <a:off x="1419945" y="1313134"/>
            <a:ext cx="7872255" cy="1477328"/>
          </a:xfrm>
          <a:prstGeom prst="rect">
            <a:avLst/>
          </a:prstGeom>
        </p:spPr>
        <p:txBody>
          <a:bodyPr wrap="square" lIns="0" tIns="0" rIns="0" bIns="0" rtlCol="0" anchor="t">
            <a:spAutoFit/>
          </a:bodyPr>
          <a:lstStyle/>
          <a:p>
            <a:r>
              <a:rPr lang="en-ZW" sz="4800" b="1" dirty="0">
                <a:latin typeface="Times New Roman" panose="02020603050405020304" pitchFamily="18" charset="0"/>
                <a:cs typeface="Times New Roman" panose="02020603050405020304" pitchFamily="18" charset="0"/>
              </a:rPr>
              <a:t>Negotiation Strategies for a successful deal</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9" name="TextBox 18">
            <a:extLst>
              <a:ext uri="{FF2B5EF4-FFF2-40B4-BE49-F238E27FC236}">
                <a16:creationId xmlns:a16="http://schemas.microsoft.com/office/drawing/2014/main" id="{4A637A6D-BBF5-86ED-45BE-EE706F984553}"/>
              </a:ext>
            </a:extLst>
          </p:cNvPr>
          <p:cNvSpPr txBox="1"/>
          <p:nvPr/>
        </p:nvSpPr>
        <p:spPr>
          <a:xfrm>
            <a:off x="281194" y="3399621"/>
            <a:ext cx="8319934" cy="5509200"/>
          </a:xfrm>
          <a:prstGeom prst="rect">
            <a:avLst/>
          </a:prstGeom>
          <a:noFill/>
        </p:spPr>
        <p:txBody>
          <a:bodyPr wrap="square">
            <a:spAutoFit/>
          </a:bodyPr>
          <a:lstStyle/>
          <a:p>
            <a:pPr marL="342900" lvl="0" indent="-342900" algn="jus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In order to succeed in negotiations with the Chinese partners, Omnicorp Pvt Ltd focused on building long-term relationships before discussing the business.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Describe respect for hierarchy, use formal language, and avoid aggressive tactics (</a:t>
            </a:r>
            <a:r>
              <a:rPr lang="en-ZW" sz="32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Joullié</a:t>
            </a:r>
            <a:r>
              <a:rPr lang="en-ZW" sz="3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ZW" sz="32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ZW" sz="32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2021)</a:t>
            </a: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 In addition, employ cultural advisors to fill the gaps and also ensure respectful, culturally sensitive communication throughout the negotiation process.</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500">
        <p:wipe/>
      </p:transition>
    </mc:Choice>
    <mc:Fallback xmlns="">
      <p:transition spd="slow">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7466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1107009" y="3150910"/>
            <a:ext cx="5049618"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107009" y="1028700"/>
            <a:ext cx="146488" cy="1675250"/>
            <a:chOff x="0" y="0"/>
            <a:chExt cx="38581" cy="441218"/>
          </a:xfrm>
        </p:grpSpPr>
        <p:sp>
          <p:nvSpPr>
            <p:cNvPr id="5" name="Freeform 5"/>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6" name="TextBox 6"/>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5400000">
            <a:off x="1793081" y="8347431"/>
            <a:ext cx="146488" cy="1675250"/>
            <a:chOff x="0" y="0"/>
            <a:chExt cx="38581" cy="441218"/>
          </a:xfrm>
        </p:grpSpPr>
        <p:sp>
          <p:nvSpPr>
            <p:cNvPr id="8" name="Freeform 8"/>
            <p:cNvSpPr/>
            <p:nvPr/>
          </p:nvSpPr>
          <p:spPr>
            <a:xfrm>
              <a:off x="0" y="0"/>
              <a:ext cx="38581" cy="441218"/>
            </a:xfrm>
            <a:custGeom>
              <a:avLst/>
              <a:gdLst/>
              <a:ahLst/>
              <a:cxnLst/>
              <a:rect l="l" t="t" r="r" b="b"/>
              <a:pathLst>
                <a:path w="38581" h="441218">
                  <a:moveTo>
                    <a:pt x="0" y="0"/>
                  </a:moveTo>
                  <a:lnTo>
                    <a:pt x="38581" y="0"/>
                  </a:lnTo>
                  <a:lnTo>
                    <a:pt x="38581" y="441218"/>
                  </a:lnTo>
                  <a:lnTo>
                    <a:pt x="0" y="441218"/>
                  </a:lnTo>
                  <a:close/>
                </a:path>
              </a:pathLst>
            </a:custGeom>
            <a:solidFill>
              <a:srgbClr val="574874"/>
            </a:solidFill>
          </p:spPr>
          <p:txBody>
            <a:bodyPr/>
            <a:lstStyle/>
            <a:p>
              <a:endParaRPr lang="en-IN"/>
            </a:p>
          </p:txBody>
        </p:sp>
        <p:sp>
          <p:nvSpPr>
            <p:cNvPr id="9" name="TextBox 9"/>
            <p:cNvSpPr txBox="1"/>
            <p:nvPr/>
          </p:nvSpPr>
          <p:spPr>
            <a:xfrm>
              <a:off x="0" y="-47625"/>
              <a:ext cx="38581" cy="488843"/>
            </a:xfrm>
            <a:prstGeom prst="rect">
              <a:avLst/>
            </a:prstGeom>
          </p:spPr>
          <p:txBody>
            <a:bodyPr lIns="50800" tIns="50800" rIns="50800" bIns="50800" rtlCol="0" anchor="ctr"/>
            <a:lstStyle/>
            <a:p>
              <a:pPr algn="ctr">
                <a:lnSpc>
                  <a:spcPts val="2659"/>
                </a:lnSpc>
              </a:pPr>
              <a:endParaRPr/>
            </a:p>
          </p:txBody>
        </p:sp>
      </p:grpSp>
      <p:grpSp>
        <p:nvGrpSpPr>
          <p:cNvPr id="10" name="Group 10"/>
          <p:cNvGrpSpPr>
            <a:grpSpLocks noChangeAspect="1"/>
          </p:cNvGrpSpPr>
          <p:nvPr/>
        </p:nvGrpSpPr>
        <p:grpSpPr>
          <a:xfrm>
            <a:off x="8947628" y="1175189"/>
            <a:ext cx="9340371" cy="8729753"/>
            <a:chOff x="0" y="0"/>
            <a:chExt cx="6502400" cy="6477000"/>
          </a:xfrm>
        </p:grpSpPr>
        <p:sp>
          <p:nvSpPr>
            <p:cNvPr id="11" name="Freeform 11"/>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4"/>
              <a:stretch>
                <a:fillRect l="-16183" r="-33146"/>
              </a:stretch>
            </a:blipFill>
          </p:spPr>
          <p:txBody>
            <a:bodyPr/>
            <a:lstStyle/>
            <a:p>
              <a:endParaRPr lang="en-IN"/>
            </a:p>
          </p:txBody>
        </p:sp>
        <p:sp>
          <p:nvSpPr>
            <p:cNvPr id="12" name="Freeform 12"/>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574874"/>
            </a:solidFill>
          </p:spPr>
          <p:txBody>
            <a:bodyPr/>
            <a:lstStyle/>
            <a:p>
              <a:endParaRPr lang="en-IN"/>
            </a:p>
          </p:txBody>
        </p:sp>
      </p:grpSp>
      <p:sp>
        <p:nvSpPr>
          <p:cNvPr id="13" name="TextBox 13"/>
          <p:cNvSpPr txBox="1"/>
          <p:nvPr/>
        </p:nvSpPr>
        <p:spPr>
          <a:xfrm>
            <a:off x="1413706" y="1308883"/>
            <a:ext cx="7533922" cy="1477328"/>
          </a:xfrm>
          <a:prstGeom prst="rect">
            <a:avLst/>
          </a:prstGeom>
        </p:spPr>
        <p:txBody>
          <a:bodyPr wrap="square" lIns="0" tIns="0" rIns="0" bIns="0" rtlCol="0" anchor="t">
            <a:spAutoFit/>
          </a:bodyPr>
          <a:lstStyle/>
          <a:p>
            <a:r>
              <a:rPr lang="en-ZW" sz="4800" b="1" dirty="0">
                <a:latin typeface="Times New Roman" panose="02020603050405020304" pitchFamily="18" charset="0"/>
                <a:cs typeface="Times New Roman" panose="02020603050405020304" pitchFamily="18" charset="0"/>
              </a:rPr>
              <a:t>Negotiation Strategies for a successful deal</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9" name="TextBox 18">
            <a:extLst>
              <a:ext uri="{FF2B5EF4-FFF2-40B4-BE49-F238E27FC236}">
                <a16:creationId xmlns:a16="http://schemas.microsoft.com/office/drawing/2014/main" id="{D20820C2-FB15-97D4-D556-F3ACC0AC0274}"/>
              </a:ext>
            </a:extLst>
          </p:cNvPr>
          <p:cNvSpPr txBox="1"/>
          <p:nvPr/>
        </p:nvSpPr>
        <p:spPr>
          <a:xfrm>
            <a:off x="554766" y="3346440"/>
            <a:ext cx="8589233" cy="5447645"/>
          </a:xfrm>
          <a:prstGeom prst="rect">
            <a:avLst/>
          </a:prstGeom>
          <a:noFill/>
        </p:spPr>
        <p:txBody>
          <a:bodyPr wrap="square">
            <a:spAutoFit/>
          </a:bodyPr>
          <a:lstStyle/>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Omnicorp Pvt Ltd should be patient as Chinese negotiations mostly progress slowly.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They deliver detailed written proposals, ideally translated into Mandarin.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In addition, pay attention to the non-verbal cues and avoid all types of interruption.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a:p>
            <a:pPr marL="342900" lvl="0" indent="-342900" algn="just">
              <a:spcBef>
                <a:spcPts val="1200"/>
              </a:spcBef>
              <a:spcAft>
                <a:spcPts val="1200"/>
              </a:spcAft>
              <a:buFont typeface="Symbol" panose="05050102010706020507" pitchFamily="18" charset="2"/>
              <a:buChar char=""/>
            </a:pPr>
            <a:r>
              <a:rPr lang="en-ZW" sz="3200" dirty="0">
                <a:effectLst/>
                <a:latin typeface="Times New Roman" panose="02020603050405020304" pitchFamily="18" charset="0"/>
                <a:ea typeface="Times New Roman" panose="02020603050405020304" pitchFamily="18" charset="0"/>
                <a:cs typeface="Times New Roman" panose="02020603050405020304" pitchFamily="18" charset="0"/>
              </a:rPr>
              <a:t>Persistence and adaptability are the most important traits that foster successful and effective long-term business collaboration. </a:t>
            </a:r>
            <a:endParaRPr lang="en-ZW" sz="32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IN"/>
          </a:p>
        </p:txBody>
      </p:sp>
      <p:sp>
        <p:nvSpPr>
          <p:cNvPr id="3" name="AutoShape 3"/>
          <p:cNvSpPr/>
          <p:nvPr/>
        </p:nvSpPr>
        <p:spPr>
          <a:xfrm>
            <a:off x="8915400" y="2171700"/>
            <a:ext cx="4596719" cy="0"/>
          </a:xfrm>
          <a:prstGeom prst="line">
            <a:avLst/>
          </a:prstGeom>
          <a:ln w="76200" cap="flat">
            <a:solidFill>
              <a:srgbClr val="574874"/>
            </a:solidFill>
            <a:prstDash val="solid"/>
            <a:headEnd type="none" w="sm" len="sm"/>
            <a:tailEnd type="none" w="sm" len="sm"/>
          </a:ln>
        </p:spPr>
        <p:txBody>
          <a:bodyPr/>
          <a:lstStyle/>
          <a:p>
            <a:endParaRPr lang="en-IN"/>
          </a:p>
        </p:txBody>
      </p:sp>
      <p:grpSp>
        <p:nvGrpSpPr>
          <p:cNvPr id="4" name="Group 4"/>
          <p:cNvGrpSpPr/>
          <p:nvPr/>
        </p:nvGrpSpPr>
        <p:grpSpPr>
          <a:xfrm>
            <a:off x="15240" y="8371035"/>
            <a:ext cx="18288000" cy="2688929"/>
            <a:chOff x="0" y="0"/>
            <a:chExt cx="4816593" cy="812800"/>
          </a:xfrm>
        </p:grpSpPr>
        <p:sp>
          <p:nvSpPr>
            <p:cNvPr id="5" name="Freeform 5"/>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574874"/>
            </a:solidFill>
          </p:spPr>
          <p:txBody>
            <a:bodyPr/>
            <a:lstStyle/>
            <a:p>
              <a:endParaRPr lang="en-IN" dirty="0"/>
            </a:p>
          </p:txBody>
        </p:sp>
        <p:sp>
          <p:nvSpPr>
            <p:cNvPr id="6" name="TextBox 6"/>
            <p:cNvSpPr txBox="1"/>
            <p:nvPr/>
          </p:nvSpPr>
          <p:spPr>
            <a:xfrm>
              <a:off x="0" y="-47625"/>
              <a:ext cx="4816593" cy="8604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9143998" y="841746"/>
            <a:ext cx="5164877" cy="971420"/>
          </a:xfrm>
          <a:prstGeom prst="rect">
            <a:avLst/>
          </a:prstGeom>
        </p:spPr>
        <p:txBody>
          <a:bodyPr lIns="0" tIns="0" rIns="0" bIns="0" rtlCol="0" anchor="t">
            <a:spAutoFit/>
          </a:bodyPr>
          <a:lstStyle/>
          <a:p>
            <a:pPr>
              <a:lnSpc>
                <a:spcPts val="8624"/>
              </a:lnSpc>
            </a:pPr>
            <a:r>
              <a:rPr lang="en-ZW" sz="4800" b="1" dirty="0">
                <a:latin typeface="Times New Roman" panose="02020603050405020304" pitchFamily="18" charset="0"/>
                <a:cs typeface="Times New Roman" panose="02020603050405020304" pitchFamily="18" charset="0"/>
              </a:rPr>
              <a:t>Conclusion</a:t>
            </a:r>
            <a:endParaRPr lang="en-US" sz="4800"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4" name="TextBox 13">
            <a:extLst>
              <a:ext uri="{FF2B5EF4-FFF2-40B4-BE49-F238E27FC236}">
                <a16:creationId xmlns:a16="http://schemas.microsoft.com/office/drawing/2014/main" id="{B05D059F-50BE-CC64-2B70-75CCE378063B}"/>
              </a:ext>
            </a:extLst>
          </p:cNvPr>
          <p:cNvSpPr txBox="1"/>
          <p:nvPr/>
        </p:nvSpPr>
        <p:spPr>
          <a:xfrm>
            <a:off x="8763000" y="2346364"/>
            <a:ext cx="8766331" cy="5293757"/>
          </a:xfrm>
          <a:prstGeom prst="rect">
            <a:avLst/>
          </a:prstGeom>
          <a:noFill/>
        </p:spPr>
        <p:txBody>
          <a:bodyPr wrap="square" rtlCol="0">
            <a:spAutoFit/>
          </a:bodyPr>
          <a:lstStyle/>
          <a:p>
            <a:pPr marL="342900" lvl="0" indent="-342900">
              <a:buFont typeface="Arial" panose="020B0604020202020204" pitchFamily="34" charset="0"/>
              <a:buChar char="•"/>
            </a:pPr>
            <a:r>
              <a:rPr lang="en-ZW" sz="3200" dirty="0">
                <a:latin typeface="Times New Roman" panose="02020603050405020304" pitchFamily="18" charset="0"/>
                <a:cs typeface="Times New Roman" panose="02020603050405020304" pitchFamily="18" charset="0"/>
              </a:rPr>
              <a:t>Effective and successful cross-cultural negotiations need more than business skills as they demand cultural awareness, patience, and adaptability. </a:t>
            </a:r>
          </a:p>
          <a:p>
            <a:pPr marL="342900" lvl="0" indent="-342900">
              <a:buFont typeface="Arial" panose="020B0604020202020204" pitchFamily="34" charset="0"/>
              <a:buChar char="•"/>
            </a:pPr>
            <a:r>
              <a:rPr lang="en-ZW" sz="3200" dirty="0">
                <a:latin typeface="Times New Roman" panose="02020603050405020304" pitchFamily="18" charset="0"/>
                <a:cs typeface="Times New Roman" panose="02020603050405020304" pitchFamily="18" charset="0"/>
              </a:rPr>
              <a:t>By understanding the cultural values of China, applying important theories, and using better negotiation strategies, Omnicorp Pvt Ltd built strong trust.</a:t>
            </a:r>
          </a:p>
          <a:p>
            <a:pPr marL="342900" lvl="0" indent="-342900">
              <a:buFont typeface="Arial" panose="020B0604020202020204" pitchFamily="34" charset="0"/>
              <a:buChar char="•"/>
            </a:pPr>
            <a:r>
              <a:rPr lang="en-ZW" sz="3200" dirty="0">
                <a:latin typeface="Times New Roman" panose="02020603050405020304" pitchFamily="18" charset="0"/>
                <a:cs typeface="Times New Roman" panose="02020603050405020304" pitchFamily="18" charset="0"/>
              </a:rPr>
              <a:t> Trust-based partnership that leads to mutually beneficial outcomes for both sides. </a:t>
            </a:r>
          </a:p>
          <a:p>
            <a:endParaRPr lang="en-ZW" dirty="0"/>
          </a:p>
        </p:txBody>
      </p:sp>
      <p:pic>
        <p:nvPicPr>
          <p:cNvPr id="2050" name="Picture 2" descr="10 Negotiation Tactics to Win a Very Good Deal | Business Powerhouse">
            <a:extLst>
              <a:ext uri="{FF2B5EF4-FFF2-40B4-BE49-F238E27FC236}">
                <a16:creationId xmlns:a16="http://schemas.microsoft.com/office/drawing/2014/main" id="{9F186E16-8A6D-EAF6-8FA9-C4B5FC802C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9388" y="1040078"/>
            <a:ext cx="7936624" cy="662290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6666" b="-16666"/>
            </a:stretch>
          </a:blipFill>
        </p:spPr>
        <p:txBody>
          <a:bodyPr/>
          <a:lstStyle/>
          <a:p>
            <a:endParaRPr lang="en-IN" dirty="0"/>
          </a:p>
        </p:txBody>
      </p:sp>
      <p:sp>
        <p:nvSpPr>
          <p:cNvPr id="3" name="AutoShape 3"/>
          <p:cNvSpPr/>
          <p:nvPr/>
        </p:nvSpPr>
        <p:spPr>
          <a:xfrm flipV="1">
            <a:off x="4663055" y="1104900"/>
            <a:ext cx="7452745" cy="4181"/>
          </a:xfrm>
          <a:prstGeom prst="line">
            <a:avLst/>
          </a:prstGeom>
          <a:ln w="76200" cap="flat">
            <a:solidFill>
              <a:srgbClr val="574874"/>
            </a:solidFill>
            <a:prstDash val="solid"/>
            <a:headEnd type="none" w="sm" len="sm"/>
            <a:tailEnd type="none" w="sm" len="sm"/>
          </a:ln>
        </p:spPr>
        <p:txBody>
          <a:bodyPr/>
          <a:lstStyle/>
          <a:p>
            <a:endParaRPr lang="en-IN"/>
          </a:p>
        </p:txBody>
      </p:sp>
      <p:sp>
        <p:nvSpPr>
          <p:cNvPr id="11" name="TextBox 11"/>
          <p:cNvSpPr txBox="1"/>
          <p:nvPr/>
        </p:nvSpPr>
        <p:spPr>
          <a:xfrm>
            <a:off x="6561561" y="-114300"/>
            <a:ext cx="5164877" cy="2167003"/>
          </a:xfrm>
          <a:prstGeom prst="rect">
            <a:avLst/>
          </a:prstGeom>
        </p:spPr>
        <p:txBody>
          <a:bodyPr lIns="0" tIns="0" rIns="0" bIns="0" rtlCol="0" anchor="t">
            <a:spAutoFit/>
          </a:bodyPr>
          <a:lstStyle/>
          <a:p>
            <a:pPr>
              <a:lnSpc>
                <a:spcPts val="8624"/>
              </a:lnSpc>
            </a:pPr>
            <a:r>
              <a:rPr lang="en-ZW" sz="4000" b="1" dirty="0">
                <a:latin typeface="Times New Roman" panose="02020603050405020304" pitchFamily="18" charset="0"/>
                <a:cs typeface="Times New Roman" panose="02020603050405020304" pitchFamily="18" charset="0"/>
              </a:rPr>
              <a:t>Reference List </a:t>
            </a:r>
            <a:endParaRPr lang="en-ZW" sz="4000" dirty="0">
              <a:latin typeface="Times New Roman" panose="02020603050405020304" pitchFamily="18" charset="0"/>
              <a:cs typeface="Times New Roman" panose="02020603050405020304" pitchFamily="18" charset="0"/>
            </a:endParaRPr>
          </a:p>
          <a:p>
            <a:pPr algn="l">
              <a:lnSpc>
                <a:spcPts val="8624"/>
              </a:lnSpc>
            </a:pPr>
            <a:endParaRPr lang="en-US" sz="6160" b="1" dirty="0">
              <a:solidFill>
                <a:srgbClr val="000000"/>
              </a:solidFill>
              <a:latin typeface="League Spartan"/>
              <a:ea typeface="League Spartan"/>
              <a:cs typeface="League Spartan"/>
              <a:sym typeface="League Spartan"/>
            </a:endParaRPr>
          </a:p>
        </p:txBody>
      </p:sp>
      <p:sp>
        <p:nvSpPr>
          <p:cNvPr id="14" name="TextBox 13">
            <a:extLst>
              <a:ext uri="{FF2B5EF4-FFF2-40B4-BE49-F238E27FC236}">
                <a16:creationId xmlns:a16="http://schemas.microsoft.com/office/drawing/2014/main" id="{47A2E780-B7F2-71C0-0C1E-8DC90727CF39}"/>
              </a:ext>
            </a:extLst>
          </p:cNvPr>
          <p:cNvSpPr txBox="1"/>
          <p:nvPr/>
        </p:nvSpPr>
        <p:spPr>
          <a:xfrm>
            <a:off x="304800" y="969201"/>
            <a:ext cx="17373600" cy="888993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ZW" sz="2400" dirty="0">
                <a:effectLst/>
                <a:latin typeface="Times New Roman" panose="02020603050405020304" pitchFamily="18" charset="0"/>
                <a:ea typeface="Arial" panose="020B0604020202020204" pitchFamily="34" charset="0"/>
                <a:cs typeface="Arial" panose="020B0604020202020204" pitchFamily="34" charset="0"/>
              </a:rPr>
              <a:t>Balakrishnan, K., 2022. Influence of cultural dimensions on intercultural communication styles: Ethnicity in a moderating role. </a:t>
            </a:r>
            <a:r>
              <a:rPr lang="en-ZW" sz="2400" i="1" dirty="0">
                <a:effectLst/>
                <a:latin typeface="Times New Roman" panose="02020603050405020304" pitchFamily="18" charset="0"/>
                <a:ea typeface="Arial" panose="020B0604020202020204" pitchFamily="34" charset="0"/>
                <a:cs typeface="Arial" panose="020B0604020202020204" pitchFamily="34" charset="0"/>
              </a:rPr>
              <a:t>Journal of Communication, Language and Culture</a:t>
            </a:r>
            <a:r>
              <a:rPr lang="en-ZW" sz="2400" dirty="0">
                <a:effectLst/>
                <a:latin typeface="Times New Roman" panose="02020603050405020304" pitchFamily="18" charset="0"/>
                <a:ea typeface="Arial" panose="020B0604020202020204" pitchFamily="34" charset="0"/>
                <a:cs typeface="Arial" panose="020B0604020202020204" pitchFamily="34" charset="0"/>
              </a:rPr>
              <a:t>, </a:t>
            </a:r>
            <a:r>
              <a:rPr lang="en-ZW" sz="2400" i="1" dirty="0">
                <a:effectLst/>
                <a:latin typeface="Times New Roman" panose="02020603050405020304" pitchFamily="18" charset="0"/>
                <a:ea typeface="Arial" panose="020B0604020202020204" pitchFamily="34" charset="0"/>
                <a:cs typeface="Arial" panose="020B0604020202020204" pitchFamily="34" charset="0"/>
              </a:rPr>
              <a:t>2</a:t>
            </a:r>
            <a:r>
              <a:rPr lang="en-ZW" sz="2400" dirty="0">
                <a:effectLst/>
                <a:latin typeface="Times New Roman" panose="02020603050405020304" pitchFamily="18" charset="0"/>
                <a:ea typeface="Arial" panose="020B0604020202020204" pitchFamily="34" charset="0"/>
                <a:cs typeface="Arial" panose="020B0604020202020204" pitchFamily="34" charset="0"/>
              </a:rPr>
              <a:t>(1), pp.46-62. </a:t>
            </a:r>
            <a:r>
              <a:rPr lang="en-ZW" sz="2400" dirty="0">
                <a:solidFill>
                  <a:srgbClr val="1155CC"/>
                </a:solidFill>
                <a:effectLst/>
                <a:latin typeface="Times New Roman" panose="02020603050405020304" pitchFamily="18" charset="0"/>
                <a:ea typeface="Arial" panose="020B0604020202020204" pitchFamily="34" charset="0"/>
                <a:cs typeface="Arial" panose="020B0604020202020204" pitchFamily="34" charset="0"/>
                <a:hlinkClick r:id="rId3"/>
              </a:rPr>
              <a:t>https://doi.org/10.33093/jclc.2021.2.1.4</a:t>
            </a:r>
            <a:endParaRPr lang="en-ZW" sz="24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ZW" sz="2400" dirty="0" err="1">
                <a:effectLst/>
                <a:latin typeface="Times New Roman" panose="02020603050405020304" pitchFamily="18" charset="0"/>
                <a:ea typeface="Arial" panose="020B0604020202020204" pitchFamily="34" charset="0"/>
                <a:cs typeface="Arial" panose="020B0604020202020204" pitchFamily="34" charset="0"/>
              </a:rPr>
              <a:t>Joullié</a:t>
            </a:r>
            <a:r>
              <a:rPr lang="en-ZW" sz="2400" dirty="0">
                <a:effectLst/>
                <a:latin typeface="Times New Roman" panose="02020603050405020304" pitchFamily="18" charset="0"/>
                <a:ea typeface="Arial" panose="020B0604020202020204" pitchFamily="34" charset="0"/>
                <a:cs typeface="Arial" panose="020B0604020202020204" pitchFamily="34" charset="0"/>
              </a:rPr>
              <a:t>, J.E., Gould, A.M., Spillane, R. and Luc, S., 2021. The language of power and authority in leadership. </a:t>
            </a:r>
            <a:r>
              <a:rPr lang="en-ZW" sz="2400" i="1" dirty="0">
                <a:effectLst/>
                <a:latin typeface="Times New Roman" panose="02020603050405020304" pitchFamily="18" charset="0"/>
                <a:ea typeface="Arial" panose="020B0604020202020204" pitchFamily="34" charset="0"/>
                <a:cs typeface="Arial" panose="020B0604020202020204" pitchFamily="34" charset="0"/>
              </a:rPr>
              <a:t>The Leadership Quarterly</a:t>
            </a:r>
            <a:r>
              <a:rPr lang="en-ZW" sz="2400" dirty="0">
                <a:effectLst/>
                <a:latin typeface="Times New Roman" panose="02020603050405020304" pitchFamily="18" charset="0"/>
                <a:ea typeface="Arial" panose="020B0604020202020204" pitchFamily="34" charset="0"/>
                <a:cs typeface="Arial" panose="020B0604020202020204" pitchFamily="34" charset="0"/>
              </a:rPr>
              <a:t>, </a:t>
            </a:r>
            <a:r>
              <a:rPr lang="en-ZW" sz="2400" i="1" dirty="0">
                <a:effectLst/>
                <a:latin typeface="Times New Roman" panose="02020603050405020304" pitchFamily="18" charset="0"/>
                <a:ea typeface="Arial" panose="020B0604020202020204" pitchFamily="34" charset="0"/>
                <a:cs typeface="Arial" panose="020B0604020202020204" pitchFamily="34" charset="0"/>
              </a:rPr>
              <a:t>32</a:t>
            </a:r>
            <a:r>
              <a:rPr lang="en-ZW" sz="2400" dirty="0">
                <a:effectLst/>
                <a:latin typeface="Times New Roman" panose="02020603050405020304" pitchFamily="18" charset="0"/>
                <a:ea typeface="Arial" panose="020B0604020202020204" pitchFamily="34" charset="0"/>
                <a:cs typeface="Arial" panose="020B0604020202020204" pitchFamily="34" charset="0"/>
              </a:rPr>
              <a:t>(4), p.101491. </a:t>
            </a:r>
            <a:r>
              <a:rPr lang="en-ZW" sz="2400" dirty="0">
                <a:solidFill>
                  <a:srgbClr val="1155CC"/>
                </a:solidFill>
                <a:effectLst/>
                <a:latin typeface="Times New Roman" panose="02020603050405020304" pitchFamily="18" charset="0"/>
                <a:ea typeface="Arial" panose="020B0604020202020204" pitchFamily="34" charset="0"/>
                <a:cs typeface="Arial" panose="020B0604020202020204" pitchFamily="34" charset="0"/>
                <a:hlinkClick r:id="rId4"/>
              </a:rPr>
              <a:t>https://www.sciencedirect.com/science/article/am/pii/S1048984320301181</a:t>
            </a:r>
            <a:endParaRPr lang="en-ZW" sz="24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ZW" sz="2400" dirty="0">
                <a:effectLst/>
                <a:latin typeface="Times New Roman" panose="02020603050405020304" pitchFamily="18" charset="0"/>
                <a:ea typeface="Arial" panose="020B0604020202020204" pitchFamily="34" charset="0"/>
                <a:cs typeface="Arial" panose="020B0604020202020204" pitchFamily="34" charset="0"/>
              </a:rPr>
              <a:t>Naik, A.R., Baker, S. and </a:t>
            </a:r>
            <a:r>
              <a:rPr lang="en-ZW" sz="2400" dirty="0" err="1">
                <a:effectLst/>
                <a:latin typeface="Times New Roman" panose="02020603050405020304" pitchFamily="18" charset="0"/>
                <a:ea typeface="Arial" panose="020B0604020202020204" pitchFamily="34" charset="0"/>
                <a:cs typeface="Arial" panose="020B0604020202020204" pitchFamily="34" charset="0"/>
              </a:rPr>
              <a:t>Mohiyeddini</a:t>
            </a:r>
            <a:r>
              <a:rPr lang="en-ZW" sz="2400" dirty="0">
                <a:effectLst/>
                <a:latin typeface="Times New Roman" panose="02020603050405020304" pitchFamily="18" charset="0"/>
                <a:ea typeface="Arial" panose="020B0604020202020204" pitchFamily="34" charset="0"/>
                <a:cs typeface="Arial" panose="020B0604020202020204" pitchFamily="34" charset="0"/>
              </a:rPr>
              <a:t>, C., 2023. What is culture. </a:t>
            </a:r>
            <a:r>
              <a:rPr lang="en-ZW" sz="2400" i="1" dirty="0">
                <a:effectLst/>
                <a:latin typeface="Times New Roman" panose="02020603050405020304" pitchFamily="18" charset="0"/>
                <a:ea typeface="Arial" panose="020B0604020202020204" pitchFamily="34" charset="0"/>
                <a:cs typeface="Arial" panose="020B0604020202020204" pitchFamily="34" charset="0"/>
              </a:rPr>
              <a:t>Neuroscience and psychology</a:t>
            </a:r>
            <a:r>
              <a:rPr lang="en-ZW" sz="2400" dirty="0">
                <a:effectLst/>
                <a:latin typeface="Times New Roman" panose="02020603050405020304" pitchFamily="18" charset="0"/>
                <a:ea typeface="Arial" panose="020B0604020202020204" pitchFamily="34" charset="0"/>
                <a:cs typeface="Arial" panose="020B0604020202020204" pitchFamily="34" charset="0"/>
              </a:rPr>
              <a:t>, </a:t>
            </a:r>
            <a:r>
              <a:rPr lang="en-ZW" sz="2400" i="1" dirty="0">
                <a:effectLst/>
                <a:latin typeface="Times New Roman" panose="02020603050405020304" pitchFamily="18" charset="0"/>
                <a:ea typeface="Arial" panose="020B0604020202020204" pitchFamily="34" charset="0"/>
                <a:cs typeface="Arial" panose="020B0604020202020204" pitchFamily="34" charset="0"/>
              </a:rPr>
              <a:t>11</a:t>
            </a:r>
            <a:r>
              <a:rPr lang="en-ZW" sz="2400" dirty="0">
                <a:effectLst/>
                <a:latin typeface="Times New Roman" panose="02020603050405020304" pitchFamily="18" charset="0"/>
                <a:ea typeface="Arial" panose="020B0604020202020204" pitchFamily="34" charset="0"/>
                <a:cs typeface="Arial" panose="020B0604020202020204" pitchFamily="34" charset="0"/>
              </a:rPr>
              <a:t>, pp.1-8.</a:t>
            </a:r>
            <a:r>
              <a:rPr lang="en-ZW" sz="2400" dirty="0">
                <a:solidFill>
                  <a:srgbClr val="1155CC"/>
                </a:solidFill>
                <a:effectLst/>
                <a:latin typeface="Times New Roman" panose="02020603050405020304" pitchFamily="18" charset="0"/>
                <a:ea typeface="Arial" panose="020B0604020202020204" pitchFamily="34" charset="0"/>
                <a:cs typeface="Arial" panose="020B0604020202020204" pitchFamily="34" charset="0"/>
                <a:hlinkClick r:id="rId5"/>
              </a:rPr>
              <a:t>https://doi.org/10.3389/frym.2023.1150335</a:t>
            </a:r>
            <a:endParaRPr lang="en-ZW" sz="24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ZW" sz="2400" dirty="0" err="1">
                <a:effectLst/>
                <a:latin typeface="Times New Roman" panose="02020603050405020304" pitchFamily="18" charset="0"/>
                <a:ea typeface="Arial" panose="020B0604020202020204" pitchFamily="34" charset="0"/>
                <a:cs typeface="Arial" panose="020B0604020202020204" pitchFamily="34" charset="0"/>
              </a:rPr>
              <a:t>Żemojtel</a:t>
            </a:r>
            <a:r>
              <a:rPr lang="en-ZW" sz="2400" dirty="0">
                <a:effectLst/>
                <a:latin typeface="Times New Roman" panose="02020603050405020304" pitchFamily="18" charset="0"/>
                <a:ea typeface="Arial" panose="020B0604020202020204" pitchFamily="34" charset="0"/>
                <a:cs typeface="Arial" panose="020B0604020202020204" pitchFamily="34" charset="0"/>
              </a:rPr>
              <a:t>-Piotrowska, M. and Piotrowski, J., 2023. Hofstede’s cultural dimensions theory. In </a:t>
            </a:r>
            <a:r>
              <a:rPr lang="en-ZW" sz="2400" i="1" dirty="0" err="1">
                <a:effectLst/>
                <a:latin typeface="Times New Roman" panose="02020603050405020304" pitchFamily="18" charset="0"/>
                <a:ea typeface="Arial" panose="020B0604020202020204" pitchFamily="34" charset="0"/>
                <a:cs typeface="Arial" panose="020B0604020202020204" pitchFamily="34" charset="0"/>
              </a:rPr>
              <a:t>Encyclopedia</a:t>
            </a:r>
            <a:r>
              <a:rPr lang="en-ZW" sz="2400" i="1" dirty="0">
                <a:effectLst/>
                <a:latin typeface="Times New Roman" panose="02020603050405020304" pitchFamily="18" charset="0"/>
                <a:ea typeface="Arial" panose="020B0604020202020204" pitchFamily="34" charset="0"/>
                <a:cs typeface="Arial" panose="020B0604020202020204" pitchFamily="34" charset="0"/>
              </a:rPr>
              <a:t> of sexual psychology and behavior</a:t>
            </a:r>
            <a:r>
              <a:rPr lang="en-ZW" sz="2400" dirty="0">
                <a:effectLst/>
                <a:latin typeface="Times New Roman" panose="02020603050405020304" pitchFamily="18" charset="0"/>
                <a:ea typeface="Arial" panose="020B0604020202020204" pitchFamily="34" charset="0"/>
                <a:cs typeface="Arial" panose="020B0604020202020204" pitchFamily="34" charset="0"/>
              </a:rPr>
              <a:t> (pp. 1-4). Cham: Springer International Publishing. </a:t>
            </a:r>
            <a:r>
              <a:rPr lang="en-ZW" sz="2400" dirty="0">
                <a:solidFill>
                  <a:srgbClr val="1155CC"/>
                </a:solidFill>
                <a:effectLst/>
                <a:latin typeface="Times New Roman" panose="02020603050405020304" pitchFamily="18" charset="0"/>
                <a:ea typeface="Arial" panose="020B0604020202020204" pitchFamily="34" charset="0"/>
                <a:cs typeface="Arial" panose="020B0604020202020204" pitchFamily="34" charset="0"/>
                <a:hlinkClick r:id="rId6"/>
              </a:rPr>
              <a:t>https://www.researchgate.net/profile/Magdalena-Zemojtel-Piotrowska/publication/371822907_Hofstede%27s_Cultural_Dimensions_Theory/links/65ba71e434bbff5ba7db3ff0/Hofstedes-Cultural-Dimensions-Theory.pdf</a:t>
            </a:r>
            <a:endParaRPr lang="en-ZW" sz="24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ZW" sz="2400" dirty="0">
                <a:effectLst/>
                <a:latin typeface="Times New Roman" panose="02020603050405020304" pitchFamily="18" charset="0"/>
                <a:ea typeface="Arial" panose="020B0604020202020204" pitchFamily="34" charset="0"/>
                <a:cs typeface="Arial" panose="020B0604020202020204" pitchFamily="34" charset="0"/>
              </a:rPr>
              <a:t>Zhang, H., 2024. Research on the Impact of Cultural Differences on the Spread of Values in International Communication from the Perspective of Linguistics. </a:t>
            </a:r>
            <a:r>
              <a:rPr lang="en-ZW" sz="2400" i="1" dirty="0">
                <a:effectLst/>
                <a:latin typeface="Times New Roman" panose="02020603050405020304" pitchFamily="18" charset="0"/>
                <a:ea typeface="Arial" panose="020B0604020202020204" pitchFamily="34" charset="0"/>
                <a:cs typeface="Arial" panose="020B0604020202020204" pitchFamily="34" charset="0"/>
              </a:rPr>
              <a:t>Cultura: International Journal of Philosophy of Culture and Axiology</a:t>
            </a:r>
            <a:r>
              <a:rPr lang="en-ZW" sz="2400" dirty="0">
                <a:effectLst/>
                <a:latin typeface="Times New Roman" panose="02020603050405020304" pitchFamily="18" charset="0"/>
                <a:ea typeface="Arial" panose="020B0604020202020204" pitchFamily="34" charset="0"/>
                <a:cs typeface="Arial" panose="020B0604020202020204" pitchFamily="34" charset="0"/>
              </a:rPr>
              <a:t>, </a:t>
            </a:r>
            <a:r>
              <a:rPr lang="en-ZW" sz="2400" i="1" dirty="0">
                <a:effectLst/>
                <a:latin typeface="Times New Roman" panose="02020603050405020304" pitchFamily="18" charset="0"/>
                <a:ea typeface="Arial" panose="020B0604020202020204" pitchFamily="34" charset="0"/>
                <a:cs typeface="Arial" panose="020B0604020202020204" pitchFamily="34" charset="0"/>
              </a:rPr>
              <a:t>21</a:t>
            </a:r>
            <a:r>
              <a:rPr lang="en-ZW" sz="2400" dirty="0">
                <a:effectLst/>
                <a:latin typeface="Times New Roman" panose="02020603050405020304" pitchFamily="18" charset="0"/>
                <a:ea typeface="Arial" panose="020B0604020202020204" pitchFamily="34" charset="0"/>
                <a:cs typeface="Arial" panose="020B0604020202020204" pitchFamily="34" charset="0"/>
              </a:rPr>
              <a:t>(3). </a:t>
            </a:r>
            <a:r>
              <a:rPr lang="en-ZW" sz="2400" dirty="0">
                <a:solidFill>
                  <a:srgbClr val="1155CC"/>
                </a:solidFill>
                <a:effectLst/>
                <a:latin typeface="Times New Roman" panose="02020603050405020304" pitchFamily="18" charset="0"/>
                <a:ea typeface="Arial" panose="020B0604020202020204" pitchFamily="34" charset="0"/>
                <a:cs typeface="Arial" panose="020B0604020202020204" pitchFamily="34" charset="0"/>
                <a:hlinkClick r:id="rId7"/>
              </a:rPr>
              <a:t>https://culturajournal.com/submissions/index.php/ijpca/article/download/531/326</a:t>
            </a:r>
            <a:endParaRPr lang="en-ZW" sz="2400" dirty="0">
              <a:effectLst/>
              <a:latin typeface="Times New Roman" panose="02020603050405020304" pitchFamily="18" charset="0"/>
              <a:ea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ZW" sz="2400" dirty="0" err="1">
                <a:effectLst/>
                <a:latin typeface="Times New Roman" panose="02020603050405020304" pitchFamily="18" charset="0"/>
                <a:ea typeface="Arial" panose="020B0604020202020204" pitchFamily="34" charset="0"/>
                <a:cs typeface="Arial" panose="020B0604020202020204" pitchFamily="34" charset="0"/>
              </a:rPr>
              <a:t>Ziliute</a:t>
            </a:r>
            <a:r>
              <a:rPr lang="en-ZW" sz="2400" dirty="0">
                <a:effectLst/>
                <a:latin typeface="Times New Roman" panose="02020603050405020304" pitchFamily="18" charset="0"/>
                <a:ea typeface="Arial" panose="020B0604020202020204" pitchFamily="34" charset="0"/>
                <a:cs typeface="Arial" panose="020B0604020202020204" pitchFamily="34" charset="0"/>
              </a:rPr>
              <a:t>, V., 2024. Navigating cultural currents: a qualitative analysis of cross-cultural aspects in organisational risk management based on Trompenaars' cultural framework. </a:t>
            </a:r>
            <a:r>
              <a:rPr lang="en-ZW" sz="2400" dirty="0">
                <a:solidFill>
                  <a:srgbClr val="1155CC"/>
                </a:solidFill>
                <a:effectLst/>
                <a:latin typeface="Times New Roman" panose="02020603050405020304" pitchFamily="18" charset="0"/>
                <a:ea typeface="Arial" panose="020B0604020202020204" pitchFamily="34" charset="0"/>
                <a:cs typeface="Arial" panose="020B0604020202020204" pitchFamily="34" charset="0"/>
                <a:hlinkClick r:id="rId8"/>
              </a:rPr>
              <a:t>https://www.um.edu.mt/library/oar/bitstream/123456789/130743/3/2419EMAEMA590505075849_1.PDF</a:t>
            </a:r>
            <a:endParaRPr lang="en-ZW" sz="2400" dirty="0">
              <a:effectLst/>
              <a:latin typeface="Times New Roman" panose="02020603050405020304" pitchFamily="18" charset="0"/>
              <a:ea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0903" r="-20903"/>
            </a:stretch>
          </a:blipFill>
        </p:spPr>
        <p:txBody>
          <a:bodyPr/>
          <a:lstStyle/>
          <a:p>
            <a:endParaRPr lang="en-IN"/>
          </a:p>
        </p:txBody>
      </p:sp>
      <p:sp>
        <p:nvSpPr>
          <p:cNvPr id="6" name="TextBox 6"/>
          <p:cNvSpPr txBox="1"/>
          <p:nvPr/>
        </p:nvSpPr>
        <p:spPr>
          <a:xfrm>
            <a:off x="3423739" y="1412227"/>
            <a:ext cx="11440521" cy="1874832"/>
          </a:xfrm>
          <a:prstGeom prst="rect">
            <a:avLst/>
          </a:prstGeom>
        </p:spPr>
        <p:txBody>
          <a:bodyPr lIns="0" tIns="0" rIns="0" bIns="0" rtlCol="0" anchor="t">
            <a:spAutoFit/>
          </a:bodyPr>
          <a:lstStyle/>
          <a:p>
            <a:pPr algn="ctr">
              <a:lnSpc>
                <a:spcPts val="15386"/>
              </a:lnSpc>
            </a:pPr>
            <a:r>
              <a:rPr lang="en-US" sz="10990">
                <a:solidFill>
                  <a:srgbClr val="000000"/>
                </a:solidFill>
                <a:latin typeface="League Spartan"/>
                <a:ea typeface="League Spartan"/>
                <a:cs typeface="League Spartan"/>
                <a:sym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1533</Words>
  <Application>Microsoft Office PowerPoint</Application>
  <PresentationFormat>Custom</PresentationFormat>
  <Paragraphs>75</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League Spartan</vt:lpstr>
      <vt:lpstr>Arial</vt:lpstr>
      <vt:lpstr>Times New Roman</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2025-07-26T17:26:20Z</dcterms:created>
  <dcterms:modified xsi:type="dcterms:W3CDTF">2025-08-11T21:32:35Z</dcterms:modified>
  <dc:identifier/>
</cp:coreProperties>
</file>