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3" d="100"/>
          <a:sy n="113" d="100"/>
        </p:scale>
        <p:origin x="752" y="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D8225B-4867-4036-9B90-A81E11DFD561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D0D52-B7B8-4C70-AE2E-EA49A1FAC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727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group for a rough poll of how many of each role are present in the room – how many shapers?  Coordinators?  And so on.  Make a mental note, so that you can ask them about whether they recognise the traits for each role as they are discussed.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70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Who is a Coordinator?   Draw out examples of how they behave in work or in groups – can they see this in themselves?  Is there a down-side to this preferred role?  Discuss with the whole group.  Pull out the learning…..these are summarised </a:t>
            </a:r>
            <a:r>
              <a:rPr lang="en-GB" dirty="0" err="1"/>
              <a:t>ina</a:t>
            </a:r>
            <a:r>
              <a:rPr lang="en-GB" dirty="0"/>
              <a:t> later slide.</a:t>
            </a:r>
          </a:p>
          <a:p>
            <a:r>
              <a:rPr lang="en-GB" b="1" dirty="0"/>
              <a:t>Now, go through each role and take the same approach.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D0D52-B7B8-4C70-AE2E-EA49A1FAC79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261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673743"/>
            <a:ext cx="6400800" cy="17526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Team Roles</a:t>
            </a:r>
            <a:br>
              <a:rPr lang="en-GB" b="1" dirty="0"/>
            </a:br>
            <a:br>
              <a:rPr lang="en-GB" altLang="en-US" sz="1600" dirty="0"/>
            </a:br>
            <a:br>
              <a:rPr lang="en-GB" altLang="en-US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Belbin’s Team Roles</a:t>
            </a:r>
          </a:p>
          <a:p>
            <a:pPr marL="0" indent="0">
              <a:buNone/>
              <a:defRPr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Strategies for effective team work</a:t>
            </a:r>
          </a:p>
          <a:p>
            <a:pPr>
              <a:defRPr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>
              <a:defRPr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Reward &amp; Recognition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99C92-2E84-46FA-A7EB-97FE5988D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Group/Team Development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7C59DDA-337C-4167-93F8-737B048E45AF}"/>
              </a:ext>
            </a:extLst>
          </p:cNvPr>
          <p:cNvSpPr/>
          <p:nvPr/>
        </p:nvSpPr>
        <p:spPr>
          <a:xfrm>
            <a:off x="323528" y="1700808"/>
            <a:ext cx="5184576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3200" b="1" dirty="0">
                <a:cs typeface="Times New Roman" pitchFamily="18" charset="0"/>
              </a:rPr>
              <a:t>R. Meredith Belbin</a:t>
            </a:r>
          </a:p>
          <a:p>
            <a:endParaRPr lang="en-GB" altLang="en-US" b="1" dirty="0">
              <a:cs typeface="Times New Roman" pitchFamily="18" charset="0"/>
            </a:endParaRPr>
          </a:p>
          <a:p>
            <a:r>
              <a:rPr lang="en-GB" altLang="en-US" sz="3200" dirty="0">
                <a:cs typeface="Times New Roman" pitchFamily="18" charset="0"/>
              </a:rPr>
              <a:t>Father of Team Role Theory</a:t>
            </a:r>
          </a:p>
          <a:p>
            <a:endParaRPr lang="en-GB" altLang="en-US" sz="3200" dirty="0">
              <a:cs typeface="Times New Roman" pitchFamily="18" charset="0"/>
            </a:endParaRPr>
          </a:p>
          <a:p>
            <a:r>
              <a:rPr lang="en-GB" altLang="en-US" sz="1600" i="1" dirty="0">
                <a:cs typeface="Times New Roman" pitchFamily="18" charset="0"/>
              </a:rPr>
              <a:t>Management Teams: Why They Succeed or Fail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1981), </a:t>
            </a:r>
            <a:r>
              <a:rPr lang="en-GB" altLang="en-US" sz="1600" i="1" dirty="0">
                <a:cs typeface="Times New Roman" pitchFamily="18" charset="0"/>
              </a:rPr>
              <a:t>The Job Promoters: A Journey to a New Profession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1990</a:t>
            </a:r>
            <a:r>
              <a:rPr lang="en-GB" altLang="en-US" sz="1600" dirty="0">
                <a:cs typeface="Times New Roman" pitchFamily="18" charset="0"/>
              </a:rPr>
              <a:t>), </a:t>
            </a:r>
            <a:r>
              <a:rPr lang="en-GB" altLang="en-US" sz="1600" i="1" dirty="0">
                <a:cs typeface="Times New Roman" pitchFamily="18" charset="0"/>
              </a:rPr>
              <a:t>Team Roles at Work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1993</a:t>
            </a:r>
            <a:r>
              <a:rPr lang="en-GB" altLang="en-US" sz="1600" dirty="0">
                <a:cs typeface="Times New Roman" pitchFamily="18" charset="0"/>
              </a:rPr>
              <a:t>),  </a:t>
            </a:r>
            <a:r>
              <a:rPr lang="en-GB" altLang="en-US" sz="1600" i="1" dirty="0">
                <a:cs typeface="Times New Roman" pitchFamily="18" charset="0"/>
              </a:rPr>
              <a:t>The Coming Shape of Organization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1996</a:t>
            </a:r>
            <a:r>
              <a:rPr lang="en-GB" altLang="en-US" sz="1600" dirty="0">
                <a:cs typeface="Times New Roman" pitchFamily="18" charset="0"/>
              </a:rPr>
              <a:t>), </a:t>
            </a:r>
            <a:r>
              <a:rPr lang="en-GB" altLang="en-US" sz="1600" i="1" dirty="0">
                <a:cs typeface="Times New Roman" pitchFamily="18" charset="0"/>
              </a:rPr>
              <a:t>Changing the Way We Work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1997</a:t>
            </a:r>
            <a:r>
              <a:rPr lang="en-GB" altLang="en-US" sz="1600" dirty="0">
                <a:cs typeface="Times New Roman" pitchFamily="18" charset="0"/>
              </a:rPr>
              <a:t>), </a:t>
            </a:r>
            <a:r>
              <a:rPr lang="en-GB" altLang="en-US" sz="1600" i="1" dirty="0">
                <a:cs typeface="Times New Roman" pitchFamily="18" charset="0"/>
              </a:rPr>
              <a:t>Beyond the Team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2000</a:t>
            </a:r>
            <a:r>
              <a:rPr lang="en-GB" altLang="en-US" sz="1600" dirty="0">
                <a:cs typeface="Times New Roman" pitchFamily="18" charset="0"/>
              </a:rPr>
              <a:t>), </a:t>
            </a:r>
            <a:r>
              <a:rPr lang="en-GB" altLang="en-US" sz="1600" i="1" dirty="0">
                <a:cs typeface="Times New Roman" pitchFamily="18" charset="0"/>
              </a:rPr>
              <a:t>Managing without Power</a:t>
            </a:r>
            <a:r>
              <a:rPr lang="en-GB" altLang="en-US" sz="1600" dirty="0">
                <a:cs typeface="Times New Roman" pitchFamily="18" charset="0"/>
              </a:rPr>
              <a:t> (</a:t>
            </a:r>
            <a:r>
              <a:rPr lang="en-GB" altLang="en-US" sz="1600" dirty="0">
                <a:cs typeface="Courier New" pitchFamily="49" charset="0"/>
              </a:rPr>
              <a:t>2002</a:t>
            </a:r>
            <a:r>
              <a:rPr lang="en-GB" altLang="en-US" sz="1600" dirty="0">
                <a:cs typeface="Times New Roman" pitchFamily="18" charset="0"/>
              </a:rPr>
              <a:t>)</a:t>
            </a:r>
          </a:p>
        </p:txBody>
      </p:sp>
      <p:pic>
        <p:nvPicPr>
          <p:cNvPr id="5" name="Picture 4" descr="R. Meredith Belbin">
            <a:extLst>
              <a:ext uri="{FF2B5EF4-FFF2-40B4-BE49-F238E27FC236}">
                <a16:creationId xmlns:a16="http://schemas.microsoft.com/office/drawing/2014/main" id="{7C017AA6-9FED-40DB-B89B-0B44AFD93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763" y="1844824"/>
            <a:ext cx="2713037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7063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92C5A-DC42-4E43-A78A-BF8046208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Belbin’s Team Roles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A23BE-BF4B-41BD-A944-2DBCFF304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>
              <a:buFont typeface="Arial" charset="0"/>
              <a:buNone/>
              <a:defRPr/>
            </a:pPr>
            <a:r>
              <a:rPr lang="en-GB" dirty="0">
                <a:cs typeface="Arial" pitchFamily="34" charset="0"/>
              </a:rPr>
              <a:t>Belbin considered that any individual’s potential contribution to a team could be assessed according to the following traits: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Intelligence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Dominance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Extroversion / Introversion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Stability / Anxiety</a:t>
            </a:r>
          </a:p>
          <a:p>
            <a:pPr>
              <a:buFont typeface="Arial" charset="0"/>
              <a:buNone/>
              <a:defRPr/>
            </a:pPr>
            <a:endParaRPr lang="en-GB" sz="1400" dirty="0">
              <a:cs typeface="Arial" pitchFamily="34" charset="0"/>
            </a:endParaRPr>
          </a:p>
          <a:p>
            <a:pPr marL="0">
              <a:buFont typeface="Arial" charset="0"/>
              <a:buNone/>
              <a:defRPr/>
            </a:pPr>
            <a:r>
              <a:rPr lang="en-GB" dirty="0">
                <a:cs typeface="Arial" pitchFamily="34" charset="0"/>
              </a:rPr>
              <a:t>Based on these traits he identified 8 distinct team roles:</a:t>
            </a:r>
            <a:endParaRPr lang="en-US" dirty="0"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963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9A2BD-4958-4AEB-BEF4-8AB6C3DFA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Belbin’s 8 Team Roles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CB0E1AF-51FC-48A3-8E07-9369120EE475}"/>
              </a:ext>
            </a:extLst>
          </p:cNvPr>
          <p:cNvSpPr/>
          <p:nvPr/>
        </p:nvSpPr>
        <p:spPr>
          <a:xfrm>
            <a:off x="333872" y="1268760"/>
            <a:ext cx="8352928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sz="3200" dirty="0">
                <a:cs typeface="Arial" pitchFamily="34" charset="0"/>
              </a:rPr>
              <a:t>Coordinator			Implementer</a:t>
            </a:r>
          </a:p>
          <a:p>
            <a:pPr>
              <a:defRPr/>
            </a:pPr>
            <a:endParaRPr lang="en-GB" altLang="en-US" sz="3200" dirty="0">
              <a:cs typeface="Arial" pitchFamily="34" charset="0"/>
            </a:endParaRPr>
          </a:p>
          <a:p>
            <a:pPr>
              <a:defRPr/>
            </a:pPr>
            <a:r>
              <a:rPr lang="en-GB" altLang="en-US" sz="3200" dirty="0">
                <a:cs typeface="Arial" pitchFamily="34" charset="0"/>
              </a:rPr>
              <a:t>Plant					Monitor / Evaluator</a:t>
            </a:r>
          </a:p>
          <a:p>
            <a:pPr>
              <a:defRPr/>
            </a:pPr>
            <a:endParaRPr lang="en-GB" altLang="en-US" sz="3200" dirty="0">
              <a:cs typeface="Arial" pitchFamily="34" charset="0"/>
            </a:endParaRPr>
          </a:p>
          <a:p>
            <a:pPr>
              <a:defRPr/>
            </a:pPr>
            <a:r>
              <a:rPr lang="en-GB" altLang="en-US" sz="3200" dirty="0">
                <a:cs typeface="Arial" pitchFamily="34" charset="0"/>
              </a:rPr>
              <a:t>Resource Investigator	Team Worker</a:t>
            </a:r>
          </a:p>
          <a:p>
            <a:pPr>
              <a:defRPr/>
            </a:pPr>
            <a:endParaRPr lang="en-GB" altLang="en-US" sz="3200" dirty="0">
              <a:cs typeface="Arial" pitchFamily="34" charset="0"/>
            </a:endParaRPr>
          </a:p>
          <a:p>
            <a:pPr>
              <a:defRPr/>
            </a:pPr>
            <a:r>
              <a:rPr lang="en-GB" altLang="en-US" sz="3200" dirty="0">
                <a:cs typeface="Arial" pitchFamily="34" charset="0"/>
              </a:rPr>
              <a:t>Shaper				Completer/Finisher</a:t>
            </a:r>
          </a:p>
          <a:p>
            <a:pPr algn="ctr">
              <a:defRPr/>
            </a:pPr>
            <a:endParaRPr lang="en-GB" altLang="en-US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itchFamily="34" charset="0"/>
            </a:endParaRPr>
          </a:p>
          <a:p>
            <a:pPr algn="ctr">
              <a:defRPr/>
            </a:pPr>
            <a:r>
              <a:rPr lang="en-GB" altLang="en-US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itchFamily="34" charset="0"/>
              </a:rPr>
              <a:t>Which are you?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07981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FE05C-56BD-4A3E-A790-044DF2D7C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cs typeface="Arial" pitchFamily="34" charset="0"/>
              </a:rPr>
              <a:t>Coordinator (CO)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32E1F-791F-45D6-A73F-8BEE7FBFB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077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dirty="0">
                <a:cs typeface="Arial" charset="0"/>
              </a:rPr>
              <a:t>Presides over the team and coordinates efforts to meet targets.</a:t>
            </a:r>
          </a:p>
          <a:p>
            <a:r>
              <a:rPr lang="en-GB" altLang="en-US" dirty="0">
                <a:cs typeface="Arial" charset="0"/>
              </a:rPr>
              <a:t>Intelligent rather than brilliant; not really an ‘ideas’ person. </a:t>
            </a:r>
          </a:p>
          <a:p>
            <a:r>
              <a:rPr lang="en-GB" altLang="en-US" dirty="0">
                <a:cs typeface="Arial" charset="0"/>
              </a:rPr>
              <a:t>Establishes roles/work boundaries according to individual abilities and focuses people on what they do best. </a:t>
            </a:r>
          </a:p>
          <a:p>
            <a:r>
              <a:rPr lang="en-GB" altLang="en-US" dirty="0">
                <a:cs typeface="Arial" charset="0"/>
              </a:rPr>
              <a:t>A good two-way communicator and self-disciplined in approach. </a:t>
            </a: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If a decision is necessary, it is taken firmly after everyone has had a say.</a:t>
            </a:r>
          </a:p>
          <a:p>
            <a:endParaRPr lang="en-GB" dirty="0"/>
          </a:p>
        </p:txBody>
      </p:sp>
      <p:pic>
        <p:nvPicPr>
          <p:cNvPr id="4" name="Picture 6" descr="Belbin Character - Coordinator">
            <a:extLst>
              <a:ext uri="{FF2B5EF4-FFF2-40B4-BE49-F238E27FC236}">
                <a16:creationId xmlns:a16="http://schemas.microsoft.com/office/drawing/2014/main" id="{98FC0A2E-D986-4F19-AA92-C51FD18405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3" y="682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F18A7D-F2E0-4EED-AE87-AE961FB8744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119749"/>
            <a:ext cx="1814893" cy="1276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060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09D27-E21F-406E-8A46-20E400EC6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+mn-lt"/>
                <a:cs typeface="Arial" pitchFamily="34" charset="0"/>
              </a:rPr>
              <a:t>Implementer (IMP)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C9E3B-F88E-412D-BE3A-D34344D88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The practical organiser, concerned with what is feasible.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Turns decisions into defined and manageable tasks that people can actually get on with.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Not easily discouraged, though will not do so well in unstable, quickly changing situations. </a:t>
            </a:r>
          </a:p>
          <a:p>
            <a:pPr>
              <a:defRPr/>
            </a:pPr>
            <a:endParaRPr lang="en-GB" sz="1050" dirty="0">
              <a:cs typeface="Arial" pitchFamily="34" charset="0"/>
            </a:endParaRPr>
          </a:p>
          <a:p>
            <a:pPr>
              <a:defRPr/>
            </a:pPr>
            <a:r>
              <a:rPr lang="en-GB" dirty="0">
                <a:cs typeface="Arial" pitchFamily="34" charset="0"/>
              </a:rPr>
              <a:t>Efficient, systematic, methodical, but can be inflexible. </a:t>
            </a:r>
          </a:p>
          <a:p>
            <a:pPr>
              <a:defRPr/>
            </a:pPr>
            <a:endParaRPr lang="en-GB" sz="1000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If you need to know what was decided, or what needs to be done, the implementer is the one to see.</a:t>
            </a:r>
          </a:p>
          <a:p>
            <a:endParaRPr lang="en-GB" dirty="0"/>
          </a:p>
        </p:txBody>
      </p:sp>
      <p:pic>
        <p:nvPicPr>
          <p:cNvPr id="4" name="Picture 6" descr="Belbin Character - Implementer">
            <a:extLst>
              <a:ext uri="{FF2B5EF4-FFF2-40B4-BE49-F238E27FC236}">
                <a16:creationId xmlns:a16="http://schemas.microsoft.com/office/drawing/2014/main" id="{2BCB4851-E978-4439-B222-DDEA95EC9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" y="66675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72464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AFC10-4FD8-4EF0-8A99-62DF4FA80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Arial" pitchFamily="34" charset="0"/>
                <a:cs typeface="Arial" pitchFamily="34" charset="0"/>
              </a:rPr>
              <a:t>Plant (PL)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71B37-A86D-4A77-A7D3-E7796E9939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dirty="0">
                <a:cs typeface="Arial" charset="0"/>
              </a:rPr>
              <a:t>The ‘ideas’ person. </a:t>
            </a:r>
          </a:p>
          <a:p>
            <a:r>
              <a:rPr lang="en-GB" altLang="en-US" dirty="0">
                <a:cs typeface="Arial" charset="0"/>
              </a:rPr>
              <a:t>Most imaginative and intelligent member of the team and the one most likely to look for a new approach to a problem if the team gets bogged down. </a:t>
            </a:r>
          </a:p>
          <a:p>
            <a:r>
              <a:rPr lang="en-GB" altLang="en-US" dirty="0">
                <a:cs typeface="Arial" charset="0"/>
              </a:rPr>
              <a:t>Can cause offence when criticising other people’s ideas, usually counter-proposing own ideas. </a:t>
            </a:r>
          </a:p>
          <a:p>
            <a:r>
              <a:rPr lang="en-GB" altLang="en-US" dirty="0">
                <a:cs typeface="Arial" charset="0"/>
              </a:rPr>
              <a:t>Can sulk if own ideas are dissected or rejected. </a:t>
            </a:r>
          </a:p>
          <a:p>
            <a:pPr marL="0" indent="0">
              <a:buNone/>
            </a:pPr>
            <a:endParaRPr lang="en-GB" altLang="en-US" i="1" dirty="0">
              <a:cs typeface="Arial" charset="0"/>
            </a:endParaRP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Needs careful handling by the coordinator to ensure that vital spark is provided.</a:t>
            </a:r>
          </a:p>
          <a:p>
            <a:endParaRPr lang="en-GB" dirty="0"/>
          </a:p>
        </p:txBody>
      </p:sp>
      <p:pic>
        <p:nvPicPr>
          <p:cNvPr id="4" name="Picture 6" descr="Belbin Character - Plant">
            <a:extLst>
              <a:ext uri="{FF2B5EF4-FFF2-40B4-BE49-F238E27FC236}">
                <a16:creationId xmlns:a16="http://schemas.microsoft.com/office/drawing/2014/main" id="{06B73E1D-F915-4937-97DA-D74150F03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238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41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D3F3A-FC6B-49FC-B264-520433366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pitchFamily="34" charset="0"/>
              </a:rPr>
              <a:t>Monitor/Evaluator (ME)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08E3B-155A-41D0-B32F-16ACEE8EE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Measured, dispassionate, analysis is his/her forte.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Critic rather than creator – but only if he/she can see a flaw in the argument.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most objective mind in the team, likes time to mull things over.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Most likely to stop the team from committing itself to a misguided project. </a:t>
            </a:r>
          </a:p>
          <a:p>
            <a:pPr marL="0" indent="0">
              <a:buNone/>
              <a:defRPr/>
            </a:pPr>
            <a:endParaRPr lang="en-GB" i="1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One quality makes him / her indispensable – judgement is hardly ever wrong.</a:t>
            </a:r>
          </a:p>
          <a:p>
            <a:endParaRPr lang="en-GB" dirty="0"/>
          </a:p>
        </p:txBody>
      </p:sp>
      <p:pic>
        <p:nvPicPr>
          <p:cNvPr id="4" name="Picture 7" descr="Belbin Character - Monitor Evaluator">
            <a:extLst>
              <a:ext uri="{FF2B5EF4-FFF2-40B4-BE49-F238E27FC236}">
                <a16:creationId xmlns:a16="http://schemas.microsoft.com/office/drawing/2014/main" id="{41341311-0BB6-45E4-BCE4-B2E40DFEEF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6567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99A97-8ABA-4638-94DF-E00119ADF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>
                <a:cs typeface="Arial" pitchFamily="34" charset="0"/>
              </a:rPr>
              <a:t>Resource Investigator (RI)</a:t>
            </a:r>
            <a:br>
              <a:rPr lang="en-GB" altLang="en-US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6BEC7-8432-496C-B445-B205489FB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cs typeface="Arial" pitchFamily="34" charset="0"/>
              </a:rPr>
              <a:t>Sociable, gregarious, positive, enthusiastic.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Goes outside the group and brings back information, ideas etc.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The diplomat, the liaison officer, always looking for new possibilities in the wider world outside.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Needs the stimulus of others, gets bored in solitary work. </a:t>
            </a:r>
          </a:p>
          <a:p>
            <a:pPr>
              <a:defRPr/>
            </a:pPr>
            <a:r>
              <a:rPr lang="en-GB" dirty="0">
                <a:cs typeface="Arial" pitchFamily="34" charset="0"/>
              </a:rPr>
              <a:t>Within the team, though, a good improviser, active under pressure. </a:t>
            </a:r>
          </a:p>
          <a:p>
            <a:pPr marL="0" indent="0">
              <a:buNone/>
              <a:defRPr/>
            </a:pPr>
            <a:endParaRPr lang="en-GB" dirty="0"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cs typeface="Arial" pitchFamily="34" charset="0"/>
              </a:rPr>
              <a:t>Prevents the team from losing touch with reality.</a:t>
            </a:r>
          </a:p>
          <a:p>
            <a:endParaRPr lang="en-GB" dirty="0"/>
          </a:p>
        </p:txBody>
      </p:sp>
      <p:pic>
        <p:nvPicPr>
          <p:cNvPr id="4" name="Picture 6" descr="Belbin Character - Resource Investigator">
            <a:extLst>
              <a:ext uri="{FF2B5EF4-FFF2-40B4-BE49-F238E27FC236}">
                <a16:creationId xmlns:a16="http://schemas.microsoft.com/office/drawing/2014/main" id="{397EEDC0-9001-47E0-93B8-9A14425CF2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889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4207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5E34F-7C3F-4AF3-87FF-9D13054D1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itchFamily="34" charset="0"/>
              </a:rPr>
              <a:t>Team Worker (TW)</a:t>
            </a:r>
            <a:br>
              <a:rPr lang="en-GB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C59AD-CA94-4B9C-AA44-41B0AB2E3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altLang="en-US" dirty="0">
                <a:cs typeface="Arial" charset="0"/>
              </a:rPr>
              <a:t>Most aware of individual needs and emotional undercurrents within the team. Most active internal communicator. </a:t>
            </a:r>
          </a:p>
          <a:p>
            <a:r>
              <a:rPr lang="en-GB" altLang="en-US" dirty="0">
                <a:cs typeface="Arial" charset="0"/>
              </a:rPr>
              <a:t>Likeable, popular, unassertive: the cement of the team. </a:t>
            </a:r>
          </a:p>
          <a:p>
            <a:r>
              <a:rPr lang="en-GB" altLang="en-US" dirty="0">
                <a:cs typeface="Arial" charset="0"/>
              </a:rPr>
              <a:t>Loyal to the team unit, builds on ideas rather than demolishes them. Dislikes confrontation, avoids it, and helps cool it down in others. </a:t>
            </a:r>
          </a:p>
          <a:p>
            <a:pPr marL="0" indent="0">
              <a:buFont typeface="Arial" charset="0"/>
              <a:buNone/>
            </a:pPr>
            <a:endParaRPr lang="en-GB" altLang="en-US" i="1" dirty="0"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i="1" dirty="0">
                <a:cs typeface="Arial" charset="0"/>
              </a:rPr>
              <a:t>Exemplary team member, particularly in times of stress.</a:t>
            </a:r>
          </a:p>
          <a:p>
            <a:endParaRPr lang="en-GB" dirty="0"/>
          </a:p>
        </p:txBody>
      </p:sp>
      <p:pic>
        <p:nvPicPr>
          <p:cNvPr id="4" name="Picture 7" descr="Belbin Character - Teamworker">
            <a:extLst>
              <a:ext uri="{FF2B5EF4-FFF2-40B4-BE49-F238E27FC236}">
                <a16:creationId xmlns:a16="http://schemas.microsoft.com/office/drawing/2014/main" id="{1C446C59-8476-4752-90A9-5C5E7E562F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0795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65855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BD482-E1D3-40B8-BEF2-A5293E52B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cs typeface="Arial" pitchFamily="34" charset="0"/>
              </a:rPr>
              <a:t>Shaper (SH)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0C38A-44B0-4F8D-BC49-736F13F02B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The task leader, </a:t>
            </a:r>
            <a:r>
              <a:rPr lang="en-GB" dirty="0">
                <a:cs typeface="Arial" pitchFamily="34" charset="0"/>
              </a:rPr>
              <a:t>where</a:t>
            </a:r>
            <a:r>
              <a:rPr lang="en-GB" dirty="0">
                <a:latin typeface="Arial" pitchFamily="34" charset="0"/>
                <a:cs typeface="Arial" pitchFamily="34" charset="0"/>
              </a:rPr>
              <a:t> the Coordinator is a sociable leader.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If no Coordinator is present, the Shaper will lead and give shape to the application of the team’s efforts. 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Seeks to convert ideas into decisions and action.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Impulsive and impatient, people outside the team regard him/ her as arrogant.</a:t>
            </a:r>
          </a:p>
          <a:p>
            <a:pPr marL="0" indent="0">
              <a:buNone/>
              <a:defRPr/>
            </a:pPr>
            <a:endParaRPr lang="en-GB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  <a:defRPr/>
            </a:pPr>
            <a:r>
              <a:rPr lang="en-GB" i="1" dirty="0">
                <a:latin typeface="Arial" pitchFamily="34" charset="0"/>
                <a:cs typeface="Arial" pitchFamily="34" charset="0"/>
              </a:rPr>
              <a:t>Can even make the team feel uncomfortable, but makes things happen. </a:t>
            </a:r>
          </a:p>
          <a:p>
            <a:endParaRPr lang="en-GB" dirty="0"/>
          </a:p>
        </p:txBody>
      </p:sp>
      <p:pic>
        <p:nvPicPr>
          <p:cNvPr id="4" name="Picture 6" descr="Belbin Character - Shaper">
            <a:extLst>
              <a:ext uri="{FF2B5EF4-FFF2-40B4-BE49-F238E27FC236}">
                <a16:creationId xmlns:a16="http://schemas.microsoft.com/office/drawing/2014/main" id="{74F618CB-6244-4838-AC1D-CB6D2CCA5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714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70962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57F3B-77C2-4E9F-BE6B-16F0165E9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itchFamily="34" charset="0"/>
              </a:rPr>
              <a:t>Completer/Finisher (CF)</a:t>
            </a:r>
            <a:br>
              <a:rPr lang="en-GB" dirty="0">
                <a:cs typeface="Arial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02CF7-641E-4143-93F7-B2A39BBEE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>
                <a:cs typeface="Arial" charset="0"/>
              </a:rPr>
              <a:t>Worries about what might go wrong. </a:t>
            </a:r>
          </a:p>
          <a:p>
            <a:r>
              <a:rPr lang="en-GB" altLang="en-US" dirty="0">
                <a:cs typeface="Arial" charset="0"/>
              </a:rPr>
              <a:t>Checks every detail, this obsession being an expression of anxiety. </a:t>
            </a:r>
          </a:p>
          <a:p>
            <a:r>
              <a:rPr lang="en-GB" altLang="en-US" dirty="0">
                <a:cs typeface="Arial" charset="0"/>
              </a:rPr>
              <a:t>Preoccupied with order, compulsive in meeting deadlines, maintains a permanent sense of urgency. </a:t>
            </a:r>
          </a:p>
          <a:p>
            <a:endParaRPr lang="en-GB" altLang="en-US" i="1" dirty="0">
              <a:cs typeface="Arial" charset="0"/>
            </a:endParaRPr>
          </a:p>
          <a:p>
            <a:pPr marL="0" indent="0">
              <a:buNone/>
            </a:pPr>
            <a:r>
              <a:rPr lang="en-GB" altLang="en-US" i="1" dirty="0">
                <a:cs typeface="Arial" charset="0"/>
              </a:rPr>
              <a:t>Although an asset to the team, can be a morale-lowering worrier, and be side-tracked by trivia.</a:t>
            </a:r>
          </a:p>
          <a:p>
            <a:endParaRPr lang="en-GB" dirty="0"/>
          </a:p>
        </p:txBody>
      </p:sp>
      <p:pic>
        <p:nvPicPr>
          <p:cNvPr id="4" name="Picture 6" descr="Belbin Character - Completer/Finisher">
            <a:extLst>
              <a:ext uri="{FF2B5EF4-FFF2-40B4-BE49-F238E27FC236}">
                <a16:creationId xmlns:a16="http://schemas.microsoft.com/office/drawing/2014/main" id="{F779D3DF-FDAB-4F33-9534-06BC11EE66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55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8627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08FBC-8299-4E30-956B-466D7600D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94FCB8E-B204-4290-82CA-3148F6CB53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6595457"/>
              </p:ext>
            </p:extLst>
          </p:nvPr>
        </p:nvGraphicFramePr>
        <p:xfrm>
          <a:off x="251520" y="1397000"/>
          <a:ext cx="8640960" cy="415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4548">
                  <a:extLst>
                    <a:ext uri="{9D8B030D-6E8A-4147-A177-3AD203B41FA5}">
                      <a16:colId xmlns:a16="http://schemas.microsoft.com/office/drawing/2014/main" val="783200840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344182575"/>
                    </a:ext>
                  </a:extLst>
                </a:gridCol>
                <a:gridCol w="2998206">
                  <a:extLst>
                    <a:ext uri="{9D8B030D-6E8A-4147-A177-3AD203B41FA5}">
                      <a16:colId xmlns:a16="http://schemas.microsoft.com/office/drawing/2014/main" val="32449227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+mn-lt"/>
                        </a:rPr>
                        <a:t>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6546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Plant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+mn-lt"/>
                          <a:cs typeface="Arial" pitchFamily="34" charset="0"/>
                        </a:rPr>
                        <a:t>Creative, imaginative, unorthodox, solves difficult problems.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latin typeface="Arial" pitchFamily="34" charset="0"/>
                          <a:cs typeface="Arial" pitchFamily="34" charset="0"/>
                        </a:rPr>
                        <a:t>Poor in communication and in managing ordinary people.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049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Resource Investigator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Extrovert, enthusiastic, communicative. Explores opportunities and develops contacts.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Loses interest once initial enthusiasm has passed.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1945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cs typeface="Arial" pitchFamily="34" charset="0"/>
                        </a:rPr>
                        <a:t>Coordinator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Mature, confident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trusting. A good chairperson. Clarifies goals, promotes decision-making.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itchFamily="34" charset="0"/>
                          <a:cs typeface="Arial" pitchFamily="34" charset="0"/>
                        </a:rPr>
                        <a:t>Not necessarily the most clever or creative member</a:t>
                      </a:r>
                      <a:r>
                        <a:rPr lang="en-GB" sz="1400" baseline="0" dirty="0">
                          <a:latin typeface="Arial" pitchFamily="34" charset="0"/>
                          <a:cs typeface="Arial" pitchFamily="34" charset="0"/>
                        </a:rPr>
                        <a:t> of the group.</a:t>
                      </a:r>
                      <a:endParaRPr lang="en-GB" sz="1400" dirty="0"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183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>
                          <a:latin typeface="+mn-lt"/>
                          <a:ea typeface="Calibri"/>
                          <a:cs typeface="Arial" pitchFamily="34" charset="0"/>
                        </a:rPr>
                        <a:t>Shaper</a:t>
                      </a:r>
                    </a:p>
                    <a:p>
                      <a:endParaRPr lang="en-GB" sz="1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Dynamic, outgoing and highly strung. Challenges, pressurises, finds ways around obstacles.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Prone to provocation and short-lived bursts of temper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3216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03682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E5A8-3A30-4ED7-BEE3-13E672D78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23528"/>
            <a:ext cx="8229600" cy="1008112"/>
          </a:xfrm>
        </p:spPr>
        <p:txBody>
          <a:bodyPr/>
          <a:lstStyle/>
          <a:p>
            <a:r>
              <a:rPr lang="en-GB" dirty="0"/>
              <a:t>Team Roles (cont.)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8E1720-9656-4466-A7B2-F9A67AD5B4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692424"/>
              </p:ext>
            </p:extLst>
          </p:nvPr>
        </p:nvGraphicFramePr>
        <p:xfrm>
          <a:off x="251520" y="1331640"/>
          <a:ext cx="8640960" cy="408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20">
                  <a:extLst>
                    <a:ext uri="{9D8B030D-6E8A-4147-A177-3AD203B41FA5}">
                      <a16:colId xmlns:a16="http://schemas.microsoft.com/office/drawing/2014/main" val="18905208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1090961735"/>
                    </a:ext>
                  </a:extLst>
                </a:gridCol>
                <a:gridCol w="2880320">
                  <a:extLst>
                    <a:ext uri="{9D8B030D-6E8A-4147-A177-3AD203B41FA5}">
                      <a16:colId xmlns:a16="http://schemas.microsoft.com/office/drawing/2014/main" val="38530267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Monitor/Evaluator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Sober, strategic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and discerning. Sees all options. Judges.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Lacks drive and ability to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inspire others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7583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Team Worker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Social, mild, perceptive and accommodating. Listens, builds, averts friction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Indecisive in crunch situations.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38296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Implementer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Disciplined, reliable,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conservative and efficient. Turns ideas into plans/actions.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Somewhat inflexible. Slow</a:t>
                      </a:r>
                      <a:r>
                        <a:rPr lang="en-GB" sz="1400" baseline="0" dirty="0">
                          <a:latin typeface="+mn-lt"/>
                          <a:ea typeface="Calibri"/>
                          <a:cs typeface="Arial" pitchFamily="34" charset="0"/>
                        </a:rPr>
                        <a:t> to respond to new possibilities.</a:t>
                      </a:r>
                      <a:endParaRPr lang="en-GB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7007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Completer/Finisher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Painstakingly conscientious. Searches out errors and omissions. Delivers on time.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Inclined to worry unduly. Reluctant to delegate</a:t>
                      </a:r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792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>
                          <a:latin typeface="+mn-lt"/>
                        </a:rPr>
                        <a:t>Specialist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cs typeface="Arial" pitchFamily="34" charset="0"/>
                        </a:rPr>
                        <a:t>Single-minded,</a:t>
                      </a:r>
                      <a:r>
                        <a:rPr lang="en-GB" sz="1400" baseline="0" dirty="0">
                          <a:latin typeface="+mn-lt"/>
                          <a:cs typeface="Arial" pitchFamily="34" charset="0"/>
                        </a:rPr>
                        <a:t> self-starting and dedicated. Provides knowledge.</a:t>
                      </a:r>
                      <a:endParaRPr lang="en-GB" sz="1400" dirty="0">
                        <a:latin typeface="+mn-lt"/>
                        <a:cs typeface="Arial" pitchFamily="34" charset="0"/>
                      </a:endParaRP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+mn-lt"/>
                          <a:ea typeface="Calibri"/>
                          <a:cs typeface="Arial" pitchFamily="34" charset="0"/>
                        </a:rPr>
                        <a:t>Contributes only on a narrow front.</a:t>
                      </a:r>
                    </a:p>
                    <a:p>
                      <a:endParaRPr lang="en-GB" sz="1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8513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92299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2B857-412D-47E9-A9FA-B3EE301B0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Have you started forming teams?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E3704-E21C-41D8-981D-C356A9E7F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How many of you have sent information to fellow students who have been absent?</a:t>
            </a:r>
          </a:p>
          <a:p>
            <a:r>
              <a:rPr lang="en-GB" dirty="0"/>
              <a:t>How many have offered support those who are struggling?</a:t>
            </a:r>
          </a:p>
          <a:p>
            <a:r>
              <a:rPr lang="en-GB" dirty="0"/>
              <a:t>How many of you have worked closely with other students?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You may never be truly interdependent but you are probably exhibiting some traits of a team</a:t>
            </a:r>
          </a:p>
        </p:txBody>
      </p:sp>
    </p:spTree>
    <p:extLst>
      <p:ext uri="{BB962C8B-B14F-4D97-AF65-F5344CB8AC3E}">
        <p14:creationId xmlns:p14="http://schemas.microsoft.com/office/powerpoint/2010/main" val="9256535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C40C3-95DF-4283-A67A-89D7E4990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19303-9DF6-4819-A275-2F7D50D3BB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Everyone working within a team acquires a role (whether consciously or not)</a:t>
            </a:r>
          </a:p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Some people like to lead</a:t>
            </a:r>
          </a:p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Others prefer to be more passive participants</a:t>
            </a:r>
          </a:p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Defining roles, along with a clear goal, is an important strategy for creating a successful teamwork environment</a:t>
            </a:r>
          </a:p>
          <a:p>
            <a:pPr>
              <a:defRPr/>
            </a:pPr>
            <a:r>
              <a:rPr lang="en-GB" dirty="0">
                <a:cs typeface="Arial" panose="020B0604020202020204" pitchFamily="34" charset="0"/>
              </a:rPr>
              <a:t>Clearly defined goals, matched with specific tasks, will help team members decide which role is best suited to their personality and abilities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4626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B3C2DEB-6DD8-4D38-9A4A-32655AF3DC4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1057</TotalTime>
  <Words>1229</Words>
  <Application>Microsoft Office PowerPoint</Application>
  <PresentationFormat>On-screen Show (4:3)</PresentationFormat>
  <Paragraphs>140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PowerPoint Presentation</vt:lpstr>
      <vt:lpstr>Overview of Workshop</vt:lpstr>
      <vt:lpstr>Group/Team Development</vt:lpstr>
      <vt:lpstr>Belbin’s Team Roles</vt:lpstr>
      <vt:lpstr>Belbin’s 8 Team Roles</vt:lpstr>
      <vt:lpstr>Coordinator (CO)</vt:lpstr>
      <vt:lpstr>Implementer (IMP)</vt:lpstr>
      <vt:lpstr>Plant (PL)</vt:lpstr>
      <vt:lpstr>Monitor/Evaluator (ME)</vt:lpstr>
      <vt:lpstr>Resource Investigator (RI) </vt:lpstr>
      <vt:lpstr>Team Worker (TW) </vt:lpstr>
      <vt:lpstr>Shaper (SH)</vt:lpstr>
      <vt:lpstr>Completer/Finisher (CF) </vt:lpstr>
      <vt:lpstr>Team Roles</vt:lpstr>
      <vt:lpstr>Team Roles (cont.)</vt:lpstr>
      <vt:lpstr>Have you started forming teams?</vt:lpstr>
      <vt:lpstr>Roles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Jessica Shore</cp:lastModifiedBy>
  <cp:revision>19</cp:revision>
  <dcterms:created xsi:type="dcterms:W3CDTF">2015-04-14T15:21:28Z</dcterms:created>
  <dcterms:modified xsi:type="dcterms:W3CDTF">2021-09-15T13:54:22Z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