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76" r:id="rId2"/>
    <p:sldId id="257" r:id="rId3"/>
    <p:sldId id="277" r:id="rId4"/>
    <p:sldId id="273" r:id="rId5"/>
    <p:sldId id="280" r:id="rId6"/>
    <p:sldId id="279" r:id="rId7"/>
    <p:sldId id="288" r:id="rId8"/>
    <p:sldId id="289" r:id="rId9"/>
    <p:sldId id="286" r:id="rId10"/>
    <p:sldId id="287" r:id="rId11"/>
    <p:sldId id="274" r:id="rId12"/>
    <p:sldId id="275" r:id="rId13"/>
    <p:sldId id="265" r:id="rId14"/>
    <p:sldId id="292" r:id="rId15"/>
    <p:sldId id="291" r:id="rId16"/>
    <p:sldId id="290" r:id="rId17"/>
    <p:sldId id="278"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4C7F8-B35B-571F-3EB8-F8F16BCF572D}" v="4" dt="2026-07-12T12:24:34.206"/>
    <p1510:client id="{2838EC48-1BF3-4C9E-85C6-503B683651FA}" v="1287" dt="2026-07-13T09:28:34.090"/>
    <p1510:client id="{349F5DB1-FA73-194A-3241-4D1EA3121B04}" v="2" dt="2026-07-12T18:05:02.610"/>
    <p1510:client id="{54586FEF-82F4-3EAF-5D12-F88E1DAD5980}" v="154" dt="2026-07-12T18:26:59.338"/>
    <p1510:client id="{58AFD48B-B363-BABB-F0D8-3808337039D7}" v="1" dt="2026-07-12T11:03:05.741"/>
    <p1510:client id="{DCE16031-CE9D-E6E3-E1D5-82E3F1F5A8BE}" v="1" dt="2026-07-13T08:55:30.907"/>
    <p1510:client id="{F6924C9B-1795-9BFE-677A-41D13B018FF6}" v="1" dt="2026-07-13T10:01:41.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6EC0C-56F4-C8D8-1BDB-1477DD146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B20332-053B-7BBD-8182-22885288E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3808E8-858B-6956-7CFD-E423E312965E}"/>
              </a:ext>
            </a:extLst>
          </p:cNvPr>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a:extLst>
              <a:ext uri="{FF2B5EF4-FFF2-40B4-BE49-F238E27FC236}">
                <a16:creationId xmlns:a16="http://schemas.microsoft.com/office/drawing/2014/main" id="{9F9F569A-8A59-9B1E-0285-4CBA80873DF0}"/>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278147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113B5-E443-6B4D-EF53-C35500F587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EDC16F-0C95-3405-AC0E-D8D8B154F2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39FC5-B380-DDC2-2C15-B5A76B06ADD1}"/>
              </a:ext>
            </a:extLst>
          </p:cNvPr>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DAE20451-0DCF-7477-C2DE-2D2F6BFAF676}"/>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2990814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5CF95-2E27-E004-3564-CEE14F8F98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3019A-78A2-8DCF-CCB2-4D7C54FA5D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3F330F-0F3D-0F7E-4D78-8BB2B25DE6F9}"/>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E8BBB5F9-0E9B-684B-1372-FE679C6BFF3D}"/>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537337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A32C5-19F0-189F-65B8-2765FAB8BA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2B807B-AC92-D8DF-D1A2-41EA976407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C8FD10-F5CC-8D6C-C855-649BF11145E4}"/>
              </a:ext>
            </a:extLst>
          </p:cNvPr>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753274A3-6A59-C29D-F7B4-06A823E921A0}"/>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3316323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6458AD-4700-CE8A-2A80-3E9A592EE0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8D0B56-4197-9C58-66F3-4058742FA5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EAA5D3-E8A0-3D40-0BC4-086845EE9D09}"/>
              </a:ext>
            </a:extLst>
          </p:cNvPr>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a:extLst>
              <a:ext uri="{FF2B5EF4-FFF2-40B4-BE49-F238E27FC236}">
                <a16:creationId xmlns:a16="http://schemas.microsoft.com/office/drawing/2014/main" id="{6A84574C-F034-1B49-E3C2-E3E4EA413E0C}"/>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450338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006A5-B5B2-76B4-6E6F-D6261FF73F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B1A31-3B9E-E4F7-4130-24A98AF92F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00EE2E-834D-BE48-E113-EF624B0A1AD5}"/>
              </a:ext>
            </a:extLst>
          </p:cNvPr>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a:extLst>
              <a:ext uri="{FF2B5EF4-FFF2-40B4-BE49-F238E27FC236}">
                <a16:creationId xmlns:a16="http://schemas.microsoft.com/office/drawing/2014/main" id="{D00B02A0-5B76-FD31-47E2-734D41E95923}"/>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2830551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DD7C5A-59AF-C0CA-5B3F-4E2098C914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F52B42-191A-9D51-5F01-82E104B179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B794F0-67DE-E7BE-531A-6BD3FE02FC7C}"/>
              </a:ext>
            </a:extLst>
          </p:cNvPr>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EE4BDDFE-E118-5A36-4E0F-62220A857C0E}"/>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2619014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hyperlink" Target="https://healthmatters-training.com/course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support.microsoft.com/en-us/Word/training/add-and-edit-text" TargetMode="External"/><Relationship Id="rId3" Type="http://schemas.openxmlformats.org/officeDocument/2006/relationships/hyperlink" Target="https://doi.org/10.4103/ijo.IJO_278_20" TargetMode="External"/><Relationship Id="rId7" Type="http://schemas.openxmlformats.org/officeDocument/2006/relationships/hyperlink" Target="https://support.microsoft.com/en-us/Excel/get-started/overview-of-formulas-in-excel"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support.microsoft.com/en-us/Excel/get-started/collaborate-on-excel-workbooks-at-the-same-time-with-co-authoring" TargetMode="External"/><Relationship Id="rId5" Type="http://schemas.openxmlformats.org/officeDocument/2006/relationships/hyperlink" Target="https://support.microsoft.com/en-us/powerpoint/basic-tasks-for-creating-a-powerpoint-presentation" TargetMode="External"/><Relationship Id="rId4" Type="http://schemas.openxmlformats.org/officeDocument/2006/relationships/hyperlink" Target="https://www.greatcirclelearning.com/blog/powerpoint-pitfalls-common-mistakes-in-training-presentations-and-how-to-avoid-them"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jotform.com/blog/microsoft-teams-pros-and-cons/" TargetMode="External"/><Relationship Id="rId3" Type="http://schemas.openxmlformats.org/officeDocument/2006/relationships/hyperlink" Target="https://pmc.ncbi.nlm.nih.gov/articles/PMC4645871/" TargetMode="External"/><Relationship Id="rId7" Type="http://schemas.openxmlformats.org/officeDocument/2006/relationships/hyperlink" Target="https://myelearningworld.com/powerpoint-for-e-learning-7-benefits-you-may-have-never-considered/"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nmc.org.uk/standards/code/" TargetMode="External"/><Relationship Id="rId5" Type="http://schemas.openxmlformats.org/officeDocument/2006/relationships/hyperlink" Target="https://www.skillsforcare.org.uk/Support-for-leaders-and-managers/Managing-a-service/Digital-technology-and-social-care/Digital-technology-in-social-care.aspx" TargetMode="External"/><Relationship Id="rId4" Type="http://schemas.openxmlformats.org/officeDocument/2006/relationships/hyperlink" Target="https://www.presentationskills.me/advantages-and-disadvantages-of-powerp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dirty="0">
                <a:solidFill>
                  <a:srgbClr val="1A1A1A"/>
                </a:solidFill>
                <a:latin typeface="Calibri"/>
                <a:ea typeface="Calibri"/>
                <a:cs typeface="Calibri"/>
              </a:rPr>
              <a:t>Component 1: Group Presentation
</a:t>
            </a:r>
            <a:r>
              <a:rPr lang="en-US" sz="1600" dirty="0" err="1">
                <a:solidFill>
                  <a:srgbClr val="1A1A1A"/>
                </a:solidFill>
                <a:latin typeface="Calibri"/>
                <a:ea typeface="Calibri"/>
                <a:cs typeface="Calibri"/>
              </a:rPr>
              <a:t>Programme</a:t>
            </a:r>
            <a:r>
              <a:rPr lang="en-US" sz="1600" dirty="0">
                <a:solidFill>
                  <a:srgbClr val="1A1A1A"/>
                </a:solidFill>
                <a:latin typeface="Calibri"/>
                <a:ea typeface="Calibri"/>
                <a:cs typeface="Calibri"/>
              </a:rPr>
              <a:t>: Certificate of Higher Education Skills for the Workplace (Health &amp; Social Care)
Lecturer: Dr. Ramzi Djemai
Submission: Monday 13th July 2026   </a:t>
            </a:r>
            <a:endParaRPr lang="en-US" sz="1600" dirty="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[Sitti Elma </a:t>
            </a:r>
            <a:r>
              <a:rPr lang="en-US" sz="1300" i="1" err="1">
                <a:solidFill>
                  <a:srgbClr val="555555"/>
                </a:solidFill>
                <a:latin typeface="Calibri"/>
                <a:ea typeface="Calibri"/>
                <a:cs typeface="Calibri"/>
              </a:rPr>
              <a:t>Ahalin</a:t>
            </a:r>
            <a:r>
              <a:rPr lang="en-US" sz="1300" i="1">
                <a:solidFill>
                  <a:srgbClr val="555555"/>
                </a:solidFill>
                <a:latin typeface="Calibri"/>
                <a:ea typeface="Calibri"/>
                <a:cs typeface="Calibri"/>
              </a:rPr>
              <a:t>]  |    |  [Rosemary Omeh]  |  [Lateef Adio Adeosun]  |  [Alexsandra T Oyeniyi]</a:t>
            </a:r>
            <a:endParaRPr lang="en-US" sz="1300">
              <a:latin typeface="Calibri"/>
              <a:ea typeface="Calibri"/>
              <a:cs typeface="Calibri"/>
            </a:endParaRPr>
          </a:p>
          <a:p>
            <a:pPr marL="0" indent="0">
              <a:buNone/>
            </a:pPr>
            <a:r>
              <a:rPr lang="en-US" sz="1300" i="1">
                <a:solidFill>
                  <a:srgbClr val="555555"/>
                </a:solidFill>
                <a:latin typeface="Calibri"/>
                <a:ea typeface="Calibri"/>
                <a:cs typeface="Calibri"/>
              </a:rPr>
              <a:t>Student IDs:  [2539403]  |   |  [2543928]  |  [2531643]  |  [2538401]</a:t>
            </a:r>
            <a:endParaRPr lang="en-US" sz="1300">
              <a:latin typeface="Calibri"/>
              <a:ea typeface="Calibri"/>
              <a:cs typeface="Calibri"/>
            </a:endParaRPr>
          </a:p>
        </p:txBody>
      </p:sp>
    </p:spTree>
    <p:extLst>
      <p:ext uri="{BB962C8B-B14F-4D97-AF65-F5344CB8AC3E}">
        <p14:creationId xmlns:p14="http://schemas.microsoft.com/office/powerpoint/2010/main" val="1007951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endParaRPr lang="en-US" sz="1500">
              <a:solidFill>
                <a:srgbClr val="555555"/>
              </a:solidFill>
              <a:ea typeface="Calibri"/>
              <a:cs typeface="Calibri"/>
            </a:endParaRPr>
          </a:p>
        </p:txBody>
      </p:sp>
      <p:sp>
        <p:nvSpPr>
          <p:cNvPr id="5" name="Shape 3"/>
          <p:cNvSpPr/>
          <p:nvPr/>
        </p:nvSpPr>
        <p:spPr>
          <a:xfrm>
            <a:off x="411480" y="18973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410391" y="1919369"/>
            <a:ext cx="8138160" cy="502920"/>
          </a:xfrm>
          <a:prstGeom prst="rect">
            <a:avLst/>
          </a:prstGeom>
          <a:noFill/>
          <a:ln/>
        </p:spPr>
        <p:txBody>
          <a:bodyPr wrap="square" lIns="0" tIns="0" rIns="0" bIns="0" rtlCol="0" anchor="ctr"/>
          <a:lstStyle/>
          <a:p>
            <a:pPr marL="0" indent="0">
              <a:buNone/>
            </a:pPr>
            <a:r>
              <a:rPr lang="en-US" sz="1600" i="1">
                <a:latin typeface="Calibri"/>
                <a:ea typeface="Calibri"/>
                <a:cs typeface="Calibri"/>
              </a:rPr>
              <a:t>'No generative AI tools were used in the preparation of this presentation.</a:t>
            </a:r>
            <a:endParaRPr lang="en-US" sz="1600">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Introduction – Case Study </a:t>
            </a:r>
            <a:r>
              <a:rPr lang="en-US" sz="1600" err="1">
                <a:solidFill>
                  <a:srgbClr val="1A1A1A"/>
                </a:solidFill>
                <a:latin typeface="Calibri"/>
                <a:ea typeface="Calibri"/>
                <a:cs typeface="Calibri"/>
              </a:rPr>
              <a:t>Overvie</a:t>
            </a:r>
            <a:r>
              <a:rPr lang="en-US" sz="1600">
                <a:solidFill>
                  <a:srgbClr val="1A1A1A"/>
                </a:solidFill>
                <a:latin typeface="Calibri"/>
                <a:ea typeface="Calibri"/>
                <a:cs typeface="Calibri"/>
              </a:rPr>
              <a:t>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1: Staff Communication → [MS Teams]</a:t>
            </a:r>
            <a:endParaRPr lang="en-US" sz="1600">
              <a:latin typeface="Calibri"/>
              <a:ea typeface="Calibri"/>
              <a:cs typeface="Calibri"/>
            </a:endParaRPr>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Sitti Elma </a:t>
            </a:r>
            <a:r>
              <a:rPr lang="en-US" sz="1300" i="1" err="1">
                <a:solidFill>
                  <a:srgbClr val="555555"/>
                </a:solidFill>
                <a:latin typeface="Calibri" pitchFamily="34" charset="0"/>
                <a:ea typeface="Calibri" pitchFamily="34" charset="-122"/>
                <a:cs typeface="Calibri" pitchFamily="34" charset="-120"/>
              </a:rPr>
              <a:t>Ahalin</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Rosemary Omeh </a:t>
            </a:r>
            <a:endParaRPr lang="en-US" sz="1300"/>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Excel]</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Lateef Adio Adeosun</a:t>
            </a:r>
            <a:endParaRPr lang="en-US" sz="130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[MS PowerPoint]</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Alexsandra T Oyeniyi</a:t>
            </a:r>
            <a:endParaRPr lang="en-US" sz="130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extLst>
      <p:ext uri="{BB962C8B-B14F-4D97-AF65-F5344CB8AC3E}">
        <p14:creationId xmlns:p14="http://schemas.microsoft.com/office/powerpoint/2010/main" val="1082253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FCF79-AE1F-36AF-76B4-CA3E147577F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4043754-E1E3-D8B3-4D9F-B3F01A4731A9}"/>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a:extLst>
              <a:ext uri="{FF2B5EF4-FFF2-40B4-BE49-F238E27FC236}">
                <a16:creationId xmlns:a16="http://schemas.microsoft.com/office/drawing/2014/main" id="{AFDABDA3-DC8B-337A-B7BB-EEB697470501}"/>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5A44C90-5832-0BF2-47F8-DCA8E04D3899}"/>
              </a:ext>
            </a:extLst>
          </p:cNvPr>
          <p:cNvSpPr/>
          <p:nvPr/>
        </p:nvSpPr>
        <p:spPr>
          <a:xfrm>
            <a:off x="333577" y="1045176"/>
            <a:ext cx="8486370" cy="3749040"/>
          </a:xfrm>
          <a:prstGeom prst="rect">
            <a:avLst/>
          </a:prstGeom>
          <a:noFill/>
          <a:ln/>
        </p:spPr>
        <p:txBody>
          <a:bodyPr wrap="square" lIns="0" tIns="0" rIns="0" bIns="0" rtlCol="0" anchor="t"/>
          <a:lstStyle/>
          <a:p>
            <a:r>
              <a:rPr lang="en-GB" sz="1600" b="1"/>
              <a:t>Riverdale Nursing Home – </a:t>
            </a:r>
            <a:r>
              <a:rPr lang="en-GB" sz="1600"/>
              <a:t>Is a nursing home that </a:t>
            </a:r>
            <a:endParaRPr lang="en-GB" sz="1600" b="1"/>
          </a:p>
          <a:p>
            <a:pPr marL="285750" indent="-285750">
              <a:buFont typeface="Arial" panose="020B0604020202020204" pitchFamily="34" charset="0"/>
              <a:buChar char="•"/>
            </a:pPr>
            <a:r>
              <a:rPr lang="en-GB" sz="1600"/>
              <a:t>Supports older adults needing daily care, medication assistance, and ongoing patience monitoring</a:t>
            </a:r>
          </a:p>
          <a:p>
            <a:pPr marL="285750" indent="-285750">
              <a:buFont typeface="Arial" panose="020B0604020202020204" pitchFamily="34" charset="0"/>
              <a:buChar char="•"/>
            </a:pPr>
            <a:r>
              <a:rPr lang="en-GB" sz="1600"/>
              <a:t>Staff work in shifts across two buildings (carers, senior carers, nurses, administration staff)</a:t>
            </a:r>
          </a:p>
          <a:p>
            <a:pPr marL="285750" indent="-285750">
              <a:buFont typeface="Arial" panose="020B0604020202020204" pitchFamily="34" charset="0"/>
              <a:buChar char="•"/>
            </a:pPr>
            <a:r>
              <a:rPr lang="en-GB" sz="1600"/>
              <a:t>Is currently using MS 365 but inefficiently due to lack of skill required.</a:t>
            </a:r>
          </a:p>
          <a:p>
            <a:r>
              <a:rPr lang="en-GB" sz="1600" b="1"/>
              <a:t>Current Challenges</a:t>
            </a:r>
          </a:p>
          <a:p>
            <a:pPr marL="285750" indent="-285750">
              <a:buFont typeface="Arial" panose="020B0604020202020204" pitchFamily="34" charset="0"/>
              <a:buChar char="•"/>
            </a:pPr>
            <a:r>
              <a:rPr lang="en-GB" sz="1600"/>
              <a:t>Uncertainty about which Microsoft 365 tools to use.</a:t>
            </a:r>
            <a:endParaRPr lang="en-GB" sz="1600">
              <a:ea typeface="Calibri"/>
              <a:cs typeface="Calibri"/>
            </a:endParaRPr>
          </a:p>
          <a:p>
            <a:pPr marL="285750" indent="-285750">
              <a:buFont typeface="Arial" panose="020B0604020202020204" pitchFamily="34" charset="0"/>
              <a:buChar char="•"/>
            </a:pPr>
            <a:r>
              <a:rPr lang="en-GB" sz="1600"/>
              <a:t>Confusion and duplicated work.</a:t>
            </a:r>
            <a:endParaRPr lang="en-GB" sz="1600">
              <a:ea typeface="Calibri"/>
              <a:cs typeface="Calibri"/>
            </a:endParaRPr>
          </a:p>
          <a:p>
            <a:pPr marL="285750" indent="-285750">
              <a:buFont typeface="Arial" panose="020B0604020202020204" pitchFamily="34" charset="0"/>
              <a:buChar char="•"/>
            </a:pPr>
            <a:r>
              <a:rPr lang="en-GB" sz="1600"/>
              <a:t>Missed messages and inconsistent communication.</a:t>
            </a:r>
            <a:endParaRPr lang="en-GB" sz="1600">
              <a:ea typeface="Calibri"/>
              <a:cs typeface="Calibri"/>
            </a:endParaRPr>
          </a:p>
          <a:p>
            <a:pPr marL="285750" indent="-285750">
              <a:buFont typeface="Arial" panose="020B0604020202020204" pitchFamily="34" charset="0"/>
              <a:buChar char="•"/>
            </a:pPr>
            <a:r>
              <a:rPr lang="en-GB" sz="1600"/>
              <a:t>Inefficient workflows across teams and buildings.</a:t>
            </a:r>
            <a:endParaRPr lang="en-GB" sz="1600">
              <a:ea typeface="Calibri" panose="020F0502020204030204"/>
              <a:cs typeface="Calibri" panose="020F0502020204030204"/>
            </a:endParaRPr>
          </a:p>
          <a:p>
            <a:r>
              <a:rPr lang="en-GB" sz="1600" b="1"/>
              <a:t>Management Goal</a:t>
            </a:r>
          </a:p>
          <a:p>
            <a:pPr marL="285750" indent="-285750">
              <a:buFont typeface="Arial" panose="020B0604020202020204" pitchFamily="34" charset="0"/>
              <a:buChar char="•"/>
            </a:pPr>
            <a:r>
              <a:rPr lang="en-GB" sz="1600"/>
              <a:t>Improve efficiency and communication</a:t>
            </a:r>
          </a:p>
          <a:p>
            <a:pPr marL="285750" indent="-285750">
              <a:buFont typeface="Arial" panose="020B0604020202020204" pitchFamily="34" charset="0"/>
              <a:buChar char="•"/>
            </a:pPr>
            <a:r>
              <a:rPr lang="en-GB" sz="1600"/>
              <a:t>Align workplace tasks with the correct Microsoft 365 applications</a:t>
            </a:r>
          </a:p>
          <a:p>
            <a:r>
              <a:rPr lang="en-GB" sz="1600" b="1"/>
              <a:t> Group’s Task</a:t>
            </a:r>
          </a:p>
          <a:p>
            <a:pPr marL="285750" indent="-285750">
              <a:buFont typeface="Arial" panose="020B0604020202020204" pitchFamily="34" charset="0"/>
              <a:buChar char="•"/>
            </a:pPr>
            <a:r>
              <a:rPr lang="en-GB" sz="1600"/>
              <a:t>Review existing workplace activities</a:t>
            </a:r>
          </a:p>
          <a:p>
            <a:pPr marL="285750" indent="-285750">
              <a:buFont typeface="Arial" panose="020B0604020202020204" pitchFamily="34" charset="0"/>
              <a:buChar char="•"/>
            </a:pPr>
            <a:r>
              <a:rPr lang="en-GB" sz="1600"/>
              <a:t>Recommend the most suitable Microsoft 365 tools for each task</a:t>
            </a:r>
          </a:p>
          <a:p>
            <a:endParaRPr lang="en-GB" sz="1600"/>
          </a:p>
          <a:p>
            <a:pPr marL="342900" indent="-342900">
              <a:buSzPct val="100000"/>
              <a:buChar char="•"/>
            </a:pPr>
            <a:endParaRPr lang="en-GB" sz="1600"/>
          </a:p>
          <a:p>
            <a:pPr marL="342900" indent="-342900">
              <a:buSzPct val="100000"/>
              <a:buChar char="•"/>
            </a:pPr>
            <a:endParaRPr lang="en-US" sz="1600"/>
          </a:p>
        </p:txBody>
      </p:sp>
      <p:pic>
        <p:nvPicPr>
          <p:cNvPr id="11" name="Picture 10">
            <a:extLst>
              <a:ext uri="{FF2B5EF4-FFF2-40B4-BE49-F238E27FC236}">
                <a16:creationId xmlns:a16="http://schemas.microsoft.com/office/drawing/2014/main" id="{443F796A-FDB5-F3AC-9059-2CAF280914F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2" name="Picture 11">
            <a:extLst>
              <a:ext uri="{FF2B5EF4-FFF2-40B4-BE49-F238E27FC236}">
                <a16:creationId xmlns:a16="http://schemas.microsoft.com/office/drawing/2014/main" id="{B63D4CF3-B98D-73E2-1D10-E4DD4C56A41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3" name="Picture 12">
            <a:extLst>
              <a:ext uri="{FF2B5EF4-FFF2-40B4-BE49-F238E27FC236}">
                <a16:creationId xmlns:a16="http://schemas.microsoft.com/office/drawing/2014/main" id="{D3AC7498-62B7-F472-F030-9E2973FE83F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4" name="Picture 13">
            <a:extLst>
              <a:ext uri="{FF2B5EF4-FFF2-40B4-BE49-F238E27FC236}">
                <a16:creationId xmlns:a16="http://schemas.microsoft.com/office/drawing/2014/main" id="{1CD7C1DA-F1F0-28F2-AA91-5B083143D31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5" name="Picture 14">
            <a:extLst>
              <a:ext uri="{FF2B5EF4-FFF2-40B4-BE49-F238E27FC236}">
                <a16:creationId xmlns:a16="http://schemas.microsoft.com/office/drawing/2014/main" id="{E1128B13-0C15-7D93-C36E-9AAAE9882FE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6" name="Picture 15">
            <a:extLst>
              <a:ext uri="{FF2B5EF4-FFF2-40B4-BE49-F238E27FC236}">
                <a16:creationId xmlns:a16="http://schemas.microsoft.com/office/drawing/2014/main" id="{E22039E2-0FEC-4715-E79E-C5F9082C06C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7" name="Picture 16">
            <a:extLst>
              <a:ext uri="{FF2B5EF4-FFF2-40B4-BE49-F238E27FC236}">
                <a16:creationId xmlns:a16="http://schemas.microsoft.com/office/drawing/2014/main" id="{92F3EED9-058D-3666-D247-1700E2F6EF2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18" name="Picture 17">
            <a:extLst>
              <a:ext uri="{FF2B5EF4-FFF2-40B4-BE49-F238E27FC236}">
                <a16:creationId xmlns:a16="http://schemas.microsoft.com/office/drawing/2014/main" id="{3D25BF1F-7007-1371-6139-A1E5DC2515A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19" name="Picture 18">
            <a:extLst>
              <a:ext uri="{FF2B5EF4-FFF2-40B4-BE49-F238E27FC236}">
                <a16:creationId xmlns:a16="http://schemas.microsoft.com/office/drawing/2014/main" id="{14BC0F6B-07A9-1C38-DA5E-3052CA2F9F5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20" name="Picture 19">
            <a:extLst>
              <a:ext uri="{FF2B5EF4-FFF2-40B4-BE49-F238E27FC236}">
                <a16:creationId xmlns:a16="http://schemas.microsoft.com/office/drawing/2014/main" id="{4C55521C-175B-89B5-FDC3-32B1B38D490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21" name="Picture 20">
            <a:extLst>
              <a:ext uri="{FF2B5EF4-FFF2-40B4-BE49-F238E27FC236}">
                <a16:creationId xmlns:a16="http://schemas.microsoft.com/office/drawing/2014/main" id="{9EBF3EA5-2401-17B9-0937-7E73C5EC71E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66582"/>
            <a:ext cx="9525" cy="9525"/>
          </a:xfrm>
          <a:prstGeom prst="rect">
            <a:avLst/>
          </a:prstGeom>
        </p:spPr>
      </p:pic>
      <p:pic>
        <p:nvPicPr>
          <p:cNvPr id="22" name="Picture 21">
            <a:extLst>
              <a:ext uri="{FF2B5EF4-FFF2-40B4-BE49-F238E27FC236}">
                <a16:creationId xmlns:a16="http://schemas.microsoft.com/office/drawing/2014/main" id="{C1C54B78-FEC3-C669-283F-4B58F1AFE83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16582"/>
            <a:ext cx="9525" cy="9525"/>
          </a:xfrm>
          <a:prstGeom prst="rect">
            <a:avLst/>
          </a:prstGeom>
        </p:spPr>
      </p:pic>
      <p:pic>
        <p:nvPicPr>
          <p:cNvPr id="23" name="Picture 22">
            <a:extLst>
              <a:ext uri="{FF2B5EF4-FFF2-40B4-BE49-F238E27FC236}">
                <a16:creationId xmlns:a16="http://schemas.microsoft.com/office/drawing/2014/main" id="{AE291F89-36B0-7E1D-FF6B-5A6A7C6B23C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599007"/>
            <a:ext cx="9525" cy="9525"/>
          </a:xfrm>
          <a:prstGeom prst="rect">
            <a:avLst/>
          </a:prstGeom>
        </p:spPr>
      </p:pic>
      <p:pic>
        <p:nvPicPr>
          <p:cNvPr id="24" name="Picture 23">
            <a:extLst>
              <a:ext uri="{FF2B5EF4-FFF2-40B4-BE49-F238E27FC236}">
                <a16:creationId xmlns:a16="http://schemas.microsoft.com/office/drawing/2014/main" id="{0EBBE20E-7A8B-972F-5793-897C510C250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749007"/>
            <a:ext cx="9525" cy="9525"/>
          </a:xfrm>
          <a:prstGeom prst="rect">
            <a:avLst/>
          </a:prstGeom>
        </p:spPr>
      </p:pic>
      <p:pic>
        <p:nvPicPr>
          <p:cNvPr id="25" name="Picture 24">
            <a:extLst>
              <a:ext uri="{FF2B5EF4-FFF2-40B4-BE49-F238E27FC236}">
                <a16:creationId xmlns:a16="http://schemas.microsoft.com/office/drawing/2014/main" id="{3765ED7B-0189-E19C-D151-4029D34F2EC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2842199"/>
            <a:ext cx="9525" cy="9525"/>
          </a:xfrm>
          <a:prstGeom prst="rect">
            <a:avLst/>
          </a:prstGeom>
        </p:spPr>
      </p:pic>
      <p:pic>
        <p:nvPicPr>
          <p:cNvPr id="26" name="Picture 25">
            <a:extLst>
              <a:ext uri="{FF2B5EF4-FFF2-40B4-BE49-F238E27FC236}">
                <a16:creationId xmlns:a16="http://schemas.microsoft.com/office/drawing/2014/main" id="{2078D415-C25A-FBEA-B5A8-D490A99A8B4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2992199"/>
            <a:ext cx="9525" cy="9525"/>
          </a:xfrm>
          <a:prstGeom prst="rect">
            <a:avLst/>
          </a:prstGeom>
        </p:spPr>
      </p:pic>
      <p:pic>
        <p:nvPicPr>
          <p:cNvPr id="27" name="Picture 26">
            <a:extLst>
              <a:ext uri="{FF2B5EF4-FFF2-40B4-BE49-F238E27FC236}">
                <a16:creationId xmlns:a16="http://schemas.microsoft.com/office/drawing/2014/main" id="{5B84A42C-3D6D-4775-2005-006B4657455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085390"/>
            <a:ext cx="9525" cy="9525"/>
          </a:xfrm>
          <a:prstGeom prst="rect">
            <a:avLst/>
          </a:prstGeom>
        </p:spPr>
      </p:pic>
      <p:pic>
        <p:nvPicPr>
          <p:cNvPr id="28" name="Picture 27">
            <a:extLst>
              <a:ext uri="{FF2B5EF4-FFF2-40B4-BE49-F238E27FC236}">
                <a16:creationId xmlns:a16="http://schemas.microsoft.com/office/drawing/2014/main" id="{711CFAAE-18F0-ABC7-48D1-847F3520AC7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235390"/>
            <a:ext cx="9525" cy="9525"/>
          </a:xfrm>
          <a:prstGeom prst="rect">
            <a:avLst/>
          </a:prstGeom>
        </p:spPr>
      </p:pic>
      <p:pic>
        <p:nvPicPr>
          <p:cNvPr id="29" name="Picture 28">
            <a:extLst>
              <a:ext uri="{FF2B5EF4-FFF2-40B4-BE49-F238E27FC236}">
                <a16:creationId xmlns:a16="http://schemas.microsoft.com/office/drawing/2014/main" id="{24E5CBD5-9E19-4EFF-DB5B-1DCEB663180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331824"/>
            <a:ext cx="9525" cy="9525"/>
          </a:xfrm>
          <a:prstGeom prst="rect">
            <a:avLst/>
          </a:prstGeom>
        </p:spPr>
      </p:pic>
      <p:pic>
        <p:nvPicPr>
          <p:cNvPr id="30" name="Picture 29">
            <a:extLst>
              <a:ext uri="{FF2B5EF4-FFF2-40B4-BE49-F238E27FC236}">
                <a16:creationId xmlns:a16="http://schemas.microsoft.com/office/drawing/2014/main" id="{1BCECCE0-2429-A543-6EEA-97216348A1D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481824"/>
            <a:ext cx="9525" cy="9525"/>
          </a:xfrm>
          <a:prstGeom prst="rect">
            <a:avLst/>
          </a:prstGeom>
        </p:spPr>
      </p:pic>
      <p:pic>
        <p:nvPicPr>
          <p:cNvPr id="31" name="Picture 30">
            <a:extLst>
              <a:ext uri="{FF2B5EF4-FFF2-40B4-BE49-F238E27FC236}">
                <a16:creationId xmlns:a16="http://schemas.microsoft.com/office/drawing/2014/main" id="{8D2CA05E-F90D-FDF2-A50F-6B95B7A9A68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575016"/>
            <a:ext cx="9525" cy="9525"/>
          </a:xfrm>
          <a:prstGeom prst="rect">
            <a:avLst/>
          </a:prstGeom>
        </p:spPr>
      </p:pic>
      <p:pic>
        <p:nvPicPr>
          <p:cNvPr id="32" name="Picture 31">
            <a:extLst>
              <a:ext uri="{FF2B5EF4-FFF2-40B4-BE49-F238E27FC236}">
                <a16:creationId xmlns:a16="http://schemas.microsoft.com/office/drawing/2014/main" id="{A0D23268-2865-0147-90CE-5CFF4FE061E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725016"/>
            <a:ext cx="9525" cy="9525"/>
          </a:xfrm>
          <a:prstGeom prst="rect">
            <a:avLst/>
          </a:prstGeom>
        </p:spPr>
      </p:pic>
      <p:pic>
        <p:nvPicPr>
          <p:cNvPr id="33" name="Picture 32">
            <a:extLst>
              <a:ext uri="{FF2B5EF4-FFF2-40B4-BE49-F238E27FC236}">
                <a16:creationId xmlns:a16="http://schemas.microsoft.com/office/drawing/2014/main" id="{7BA2BC8C-B0D8-7216-4363-EC96F15DFE6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3818207"/>
            <a:ext cx="9525" cy="9525"/>
          </a:xfrm>
          <a:prstGeom prst="rect">
            <a:avLst/>
          </a:prstGeom>
        </p:spPr>
      </p:pic>
      <p:pic>
        <p:nvPicPr>
          <p:cNvPr id="34" name="Picture 33">
            <a:extLst>
              <a:ext uri="{FF2B5EF4-FFF2-40B4-BE49-F238E27FC236}">
                <a16:creationId xmlns:a16="http://schemas.microsoft.com/office/drawing/2014/main" id="{53E1BB4A-FBDB-EF10-E614-13DB72B44FF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3968207"/>
            <a:ext cx="9525" cy="9525"/>
          </a:xfrm>
          <a:prstGeom prst="rect">
            <a:avLst/>
          </a:prstGeom>
        </p:spPr>
      </p:pic>
      <p:pic>
        <p:nvPicPr>
          <p:cNvPr id="35" name="Picture 34">
            <a:extLst>
              <a:ext uri="{FF2B5EF4-FFF2-40B4-BE49-F238E27FC236}">
                <a16:creationId xmlns:a16="http://schemas.microsoft.com/office/drawing/2014/main" id="{46173C2B-7047-4043-FB65-B3B7877B5D0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061399"/>
            <a:ext cx="9525" cy="9525"/>
          </a:xfrm>
          <a:prstGeom prst="rect">
            <a:avLst/>
          </a:prstGeom>
        </p:spPr>
      </p:pic>
      <p:pic>
        <p:nvPicPr>
          <p:cNvPr id="36" name="Picture 35">
            <a:extLst>
              <a:ext uri="{FF2B5EF4-FFF2-40B4-BE49-F238E27FC236}">
                <a16:creationId xmlns:a16="http://schemas.microsoft.com/office/drawing/2014/main" id="{64AEBE94-9762-2A69-0588-D3F357BE30C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211399"/>
            <a:ext cx="9525" cy="9525"/>
          </a:xfrm>
          <a:prstGeom prst="rect">
            <a:avLst/>
          </a:prstGeom>
        </p:spPr>
      </p:pic>
      <p:pic>
        <p:nvPicPr>
          <p:cNvPr id="37" name="Picture 36">
            <a:extLst>
              <a:ext uri="{FF2B5EF4-FFF2-40B4-BE49-F238E27FC236}">
                <a16:creationId xmlns:a16="http://schemas.microsoft.com/office/drawing/2014/main" id="{775AA0FD-02C7-1C2E-BEFF-9451B7F5E31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304590"/>
            <a:ext cx="9525" cy="9525"/>
          </a:xfrm>
          <a:prstGeom prst="rect">
            <a:avLst/>
          </a:prstGeom>
        </p:spPr>
      </p:pic>
      <p:pic>
        <p:nvPicPr>
          <p:cNvPr id="38" name="Picture 37">
            <a:extLst>
              <a:ext uri="{FF2B5EF4-FFF2-40B4-BE49-F238E27FC236}">
                <a16:creationId xmlns:a16="http://schemas.microsoft.com/office/drawing/2014/main" id="{13FA71B0-71F4-CDE2-7887-38757F52228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454590"/>
            <a:ext cx="9525" cy="9525"/>
          </a:xfrm>
          <a:prstGeom prst="rect">
            <a:avLst/>
          </a:prstGeom>
        </p:spPr>
      </p:pic>
      <p:pic>
        <p:nvPicPr>
          <p:cNvPr id="39" name="Picture 38">
            <a:extLst>
              <a:ext uri="{FF2B5EF4-FFF2-40B4-BE49-F238E27FC236}">
                <a16:creationId xmlns:a16="http://schemas.microsoft.com/office/drawing/2014/main" id="{6E8D0323-6608-C76A-C25D-60203178CF8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551024"/>
            <a:ext cx="9525" cy="9525"/>
          </a:xfrm>
          <a:prstGeom prst="rect">
            <a:avLst/>
          </a:prstGeom>
        </p:spPr>
      </p:pic>
      <p:pic>
        <p:nvPicPr>
          <p:cNvPr id="40" name="Picture 39">
            <a:extLst>
              <a:ext uri="{FF2B5EF4-FFF2-40B4-BE49-F238E27FC236}">
                <a16:creationId xmlns:a16="http://schemas.microsoft.com/office/drawing/2014/main" id="{314FF3B9-791E-29A7-1536-3C27B00EBD3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701024"/>
            <a:ext cx="9525" cy="9525"/>
          </a:xfrm>
          <a:prstGeom prst="rect">
            <a:avLst/>
          </a:prstGeom>
        </p:spPr>
      </p:pic>
      <p:pic>
        <p:nvPicPr>
          <p:cNvPr id="41" name="Picture 40">
            <a:extLst>
              <a:ext uri="{FF2B5EF4-FFF2-40B4-BE49-F238E27FC236}">
                <a16:creationId xmlns:a16="http://schemas.microsoft.com/office/drawing/2014/main" id="{DFAD8079-1F69-E456-B66E-AEE97B7BE1F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4794216"/>
            <a:ext cx="9525" cy="9525"/>
          </a:xfrm>
          <a:prstGeom prst="rect">
            <a:avLst/>
          </a:prstGeom>
        </p:spPr>
      </p:pic>
      <p:pic>
        <p:nvPicPr>
          <p:cNvPr id="42" name="Picture 41">
            <a:extLst>
              <a:ext uri="{FF2B5EF4-FFF2-40B4-BE49-F238E27FC236}">
                <a16:creationId xmlns:a16="http://schemas.microsoft.com/office/drawing/2014/main" id="{67769425-351A-B1E3-ADEA-EB03CE8A21A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4944216"/>
            <a:ext cx="9525" cy="9525"/>
          </a:xfrm>
          <a:prstGeom prst="rect">
            <a:avLst/>
          </a:prstGeom>
        </p:spPr>
      </p:pic>
      <p:pic>
        <p:nvPicPr>
          <p:cNvPr id="43" name="Picture 42">
            <a:extLst>
              <a:ext uri="{FF2B5EF4-FFF2-40B4-BE49-F238E27FC236}">
                <a16:creationId xmlns:a16="http://schemas.microsoft.com/office/drawing/2014/main" id="{0535DBEB-8864-9ABB-CFC5-43DC5F6078C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037407"/>
            <a:ext cx="9525" cy="9525"/>
          </a:xfrm>
          <a:prstGeom prst="rect">
            <a:avLst/>
          </a:prstGeom>
        </p:spPr>
      </p:pic>
      <p:pic>
        <p:nvPicPr>
          <p:cNvPr id="44" name="Picture 43">
            <a:extLst>
              <a:ext uri="{FF2B5EF4-FFF2-40B4-BE49-F238E27FC236}">
                <a16:creationId xmlns:a16="http://schemas.microsoft.com/office/drawing/2014/main" id="{451917DD-33D7-3B08-B760-A3FBC36A55F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187407"/>
            <a:ext cx="9525" cy="9525"/>
          </a:xfrm>
          <a:prstGeom prst="rect">
            <a:avLst/>
          </a:prstGeom>
        </p:spPr>
      </p:pic>
      <p:pic>
        <p:nvPicPr>
          <p:cNvPr id="45" name="Picture 44">
            <a:extLst>
              <a:ext uri="{FF2B5EF4-FFF2-40B4-BE49-F238E27FC236}">
                <a16:creationId xmlns:a16="http://schemas.microsoft.com/office/drawing/2014/main" id="{909BB457-D06E-C391-5765-27591EC7795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280599"/>
            <a:ext cx="9525" cy="9525"/>
          </a:xfrm>
          <a:prstGeom prst="rect">
            <a:avLst/>
          </a:prstGeom>
        </p:spPr>
      </p:pic>
      <p:pic>
        <p:nvPicPr>
          <p:cNvPr id="46" name="Picture 45">
            <a:extLst>
              <a:ext uri="{FF2B5EF4-FFF2-40B4-BE49-F238E27FC236}">
                <a16:creationId xmlns:a16="http://schemas.microsoft.com/office/drawing/2014/main" id="{D8169411-7EBD-E625-AB90-E990270A146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430599"/>
            <a:ext cx="9525" cy="9525"/>
          </a:xfrm>
          <a:prstGeom prst="rect">
            <a:avLst/>
          </a:prstGeom>
        </p:spPr>
      </p:pic>
      <p:pic>
        <p:nvPicPr>
          <p:cNvPr id="47" name="Picture 46">
            <a:extLst>
              <a:ext uri="{FF2B5EF4-FFF2-40B4-BE49-F238E27FC236}">
                <a16:creationId xmlns:a16="http://schemas.microsoft.com/office/drawing/2014/main" id="{4D7B6BBF-3E15-04DD-039F-4035D6209B5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523790"/>
            <a:ext cx="9525" cy="9525"/>
          </a:xfrm>
          <a:prstGeom prst="rect">
            <a:avLst/>
          </a:prstGeom>
        </p:spPr>
      </p:pic>
      <p:pic>
        <p:nvPicPr>
          <p:cNvPr id="48" name="Picture 47">
            <a:extLst>
              <a:ext uri="{FF2B5EF4-FFF2-40B4-BE49-F238E27FC236}">
                <a16:creationId xmlns:a16="http://schemas.microsoft.com/office/drawing/2014/main" id="{BDF4E6C3-6071-1535-A7F8-3E0243FEFEC0}"/>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673790"/>
            <a:ext cx="9525" cy="9525"/>
          </a:xfrm>
          <a:prstGeom prst="rect">
            <a:avLst/>
          </a:prstGeom>
        </p:spPr>
      </p:pic>
      <p:pic>
        <p:nvPicPr>
          <p:cNvPr id="49" name="Picture 48">
            <a:extLst>
              <a:ext uri="{FF2B5EF4-FFF2-40B4-BE49-F238E27FC236}">
                <a16:creationId xmlns:a16="http://schemas.microsoft.com/office/drawing/2014/main" id="{9A9BABD2-1797-9AA7-417D-4C17801B37C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5770224"/>
            <a:ext cx="9525" cy="9525"/>
          </a:xfrm>
          <a:prstGeom prst="rect">
            <a:avLst/>
          </a:prstGeom>
        </p:spPr>
      </p:pic>
      <p:pic>
        <p:nvPicPr>
          <p:cNvPr id="50" name="Picture 49">
            <a:extLst>
              <a:ext uri="{FF2B5EF4-FFF2-40B4-BE49-F238E27FC236}">
                <a16:creationId xmlns:a16="http://schemas.microsoft.com/office/drawing/2014/main" id="{DBAD576F-150E-5528-B490-CBE2108F859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5920224"/>
            <a:ext cx="9525" cy="9525"/>
          </a:xfrm>
          <a:prstGeom prst="rect">
            <a:avLst/>
          </a:prstGeom>
        </p:spPr>
      </p:pic>
      <p:pic>
        <p:nvPicPr>
          <p:cNvPr id="51" name="Picture 50">
            <a:extLst>
              <a:ext uri="{FF2B5EF4-FFF2-40B4-BE49-F238E27FC236}">
                <a16:creationId xmlns:a16="http://schemas.microsoft.com/office/drawing/2014/main" id="{5A2EBBD1-ADA9-6BBB-0B14-259E8D70C97B}"/>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6013416"/>
            <a:ext cx="9525" cy="9525"/>
          </a:xfrm>
          <a:prstGeom prst="rect">
            <a:avLst/>
          </a:prstGeom>
        </p:spPr>
      </p:pic>
      <p:pic>
        <p:nvPicPr>
          <p:cNvPr id="52" name="Picture 51">
            <a:extLst>
              <a:ext uri="{FF2B5EF4-FFF2-40B4-BE49-F238E27FC236}">
                <a16:creationId xmlns:a16="http://schemas.microsoft.com/office/drawing/2014/main" id="{ACDF9FB6-2821-4336-5C80-E1D7CF3D4C4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6163416"/>
            <a:ext cx="9525" cy="9525"/>
          </a:xfrm>
          <a:prstGeom prst="rect">
            <a:avLst/>
          </a:prstGeom>
        </p:spPr>
      </p:pic>
      <p:pic>
        <p:nvPicPr>
          <p:cNvPr id="53" name="Picture 52">
            <a:extLst>
              <a:ext uri="{FF2B5EF4-FFF2-40B4-BE49-F238E27FC236}">
                <a16:creationId xmlns:a16="http://schemas.microsoft.com/office/drawing/2014/main" id="{D96B5EEA-2D9D-077D-6E89-21E0EE6399ED}"/>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6256607"/>
            <a:ext cx="9525" cy="9525"/>
          </a:xfrm>
          <a:prstGeom prst="rect">
            <a:avLst/>
          </a:prstGeom>
        </p:spPr>
      </p:pic>
      <p:pic>
        <p:nvPicPr>
          <p:cNvPr id="54" name="Picture 53">
            <a:extLst>
              <a:ext uri="{FF2B5EF4-FFF2-40B4-BE49-F238E27FC236}">
                <a16:creationId xmlns:a16="http://schemas.microsoft.com/office/drawing/2014/main" id="{62BB39B3-77AA-E432-CC0A-A81C00939CD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6406607"/>
            <a:ext cx="9525" cy="9525"/>
          </a:xfrm>
          <a:prstGeom prst="rect">
            <a:avLst/>
          </a:prstGeom>
        </p:spPr>
      </p:pic>
      <p:pic>
        <p:nvPicPr>
          <p:cNvPr id="55" name="Picture 54">
            <a:extLst>
              <a:ext uri="{FF2B5EF4-FFF2-40B4-BE49-F238E27FC236}">
                <a16:creationId xmlns:a16="http://schemas.microsoft.com/office/drawing/2014/main" id="{B16D2CC6-665F-CEC7-3713-0F9BE8FFD7C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567237" y="6499799"/>
            <a:ext cx="9525" cy="9525"/>
          </a:xfrm>
          <a:prstGeom prst="rect">
            <a:avLst/>
          </a:prstGeom>
        </p:spPr>
      </p:pic>
      <p:pic>
        <p:nvPicPr>
          <p:cNvPr id="56" name="Picture 55">
            <a:extLst>
              <a:ext uri="{FF2B5EF4-FFF2-40B4-BE49-F238E27FC236}">
                <a16:creationId xmlns:a16="http://schemas.microsoft.com/office/drawing/2014/main" id="{9EF76522-A48D-A135-821A-166446BBADB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4717237" y="6649799"/>
            <a:ext cx="9525" cy="9525"/>
          </a:xfrm>
          <a:prstGeom prst="rect">
            <a:avLst/>
          </a:prstGeom>
        </p:spPr>
      </p:pic>
    </p:spTree>
    <p:extLst>
      <p:ext uri="{BB962C8B-B14F-4D97-AF65-F5344CB8AC3E}">
        <p14:creationId xmlns:p14="http://schemas.microsoft.com/office/powerpoint/2010/main" val="1737111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0A069E71-93C3-E29A-BB96-92C31AF537A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E455736-7CBB-A6FA-01D9-D6961386782E}"/>
              </a:ext>
            </a:extLst>
          </p:cNvPr>
          <p:cNvSpPr/>
          <p:nvPr/>
        </p:nvSpPr>
        <p:spPr>
          <a:xfrm>
            <a:off x="411480" y="201168"/>
            <a:ext cx="8321040" cy="777240"/>
          </a:xfrm>
          <a:prstGeom prst="rect">
            <a:avLst/>
          </a:prstGeom>
          <a:noFill/>
          <a:ln/>
        </p:spPr>
        <p:txBody>
          <a:bodyPr wrap="square" lIns="0" tIns="0" rIns="0" bIns="0" rtlCol="0" anchor="b"/>
          <a:lstStyle/>
          <a:p>
            <a:r>
              <a:rPr lang="en-US" sz="3600">
                <a:solidFill>
                  <a:srgbClr val="1A1A1A"/>
                </a:solidFill>
                <a:latin typeface="Calibri"/>
                <a:ea typeface="Calibri"/>
                <a:cs typeface="Calibri"/>
              </a:rPr>
              <a:t>Task 1: Staff Communication</a:t>
            </a:r>
            <a:endParaRPr lang="en-US" sz="3600">
              <a:solidFill>
                <a:srgbClr val="1A1A1A"/>
              </a:solidFill>
              <a:ea typeface="Calibri"/>
              <a:cs typeface="Calibri"/>
            </a:endParaRPr>
          </a:p>
        </p:txBody>
      </p:sp>
      <p:sp>
        <p:nvSpPr>
          <p:cNvPr id="3" name="Shape 1">
            <a:extLst>
              <a:ext uri="{FF2B5EF4-FFF2-40B4-BE49-F238E27FC236}">
                <a16:creationId xmlns:a16="http://schemas.microsoft.com/office/drawing/2014/main" id="{6212D86A-F978-E70A-1D5A-C244A6A3CF4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309E3E79-2151-69A7-2834-89EA67B6445E}"/>
              </a:ext>
            </a:extLst>
          </p:cNvPr>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[Sitti Elma </a:t>
            </a:r>
            <a:r>
              <a:rPr lang="en-US" sz="1300" i="1" err="1">
                <a:solidFill>
                  <a:srgbClr val="555555"/>
                </a:solidFill>
                <a:latin typeface="Calibri"/>
                <a:ea typeface="Calibri"/>
                <a:cs typeface="Calibri"/>
              </a:rPr>
              <a:t>Ahalin</a:t>
            </a:r>
            <a:r>
              <a:rPr lang="en-US" sz="1300" i="1">
                <a:solidFill>
                  <a:srgbClr val="555555"/>
                </a:solidFill>
                <a:latin typeface="Calibri"/>
                <a:ea typeface="Calibri"/>
                <a:cs typeface="Calibri"/>
              </a:rPr>
              <a:t>]  |  [2539403]</a:t>
            </a:r>
            <a:endParaRPr lang="en-US" sz="1300">
              <a:latin typeface="Calibri"/>
              <a:ea typeface="Calibri"/>
              <a:cs typeface="Calibri"/>
            </a:endParaRPr>
          </a:p>
        </p:txBody>
      </p:sp>
      <p:sp>
        <p:nvSpPr>
          <p:cNvPr id="5" name="Shape 3">
            <a:extLst>
              <a:ext uri="{FF2B5EF4-FFF2-40B4-BE49-F238E27FC236}">
                <a16:creationId xmlns:a16="http://schemas.microsoft.com/office/drawing/2014/main" id="{74292D9D-03D2-DC24-4D4C-E4E083C2F31C}"/>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D120216C-5640-4310-5DBD-E468F9E3A5B3}"/>
              </a:ext>
            </a:extLst>
          </p:cNvPr>
          <p:cNvSpPr/>
          <p:nvPr/>
        </p:nvSpPr>
        <p:spPr>
          <a:xfrm>
            <a:off x="411480" y="1463040"/>
            <a:ext cx="8321040" cy="3429000"/>
          </a:xfrm>
          <a:prstGeom prst="rect">
            <a:avLst/>
          </a:prstGeom>
          <a:noFill/>
          <a:ln/>
        </p:spPr>
        <p:txBody>
          <a:bodyPr wrap="square" lIns="0" tIns="0" rIns="0" bIns="0" rtlCol="0" anchor="t"/>
          <a:lstStyle/>
          <a:p>
            <a:r>
              <a:rPr lang="en-GB" sz="1200" b="1"/>
              <a:t>The Task- the Riverdale Nursing Home is located in a place with two separate buildings. it  has a rotating shifts on the establishment, which is why the carers, nurses and all the staff requires  reliable information, Its currently disorganised.</a:t>
            </a:r>
          </a:p>
          <a:p>
            <a:endParaRPr lang="en-GB" sz="1200" b="1"/>
          </a:p>
          <a:p>
            <a:r>
              <a:rPr lang="en-GB" sz="1200" b="1"/>
              <a:t>Why Teams- teams is a popular internal communications platforms on the market. It will help the Riverdale nursing home to deliver care management effectively and efficiently. </a:t>
            </a:r>
          </a:p>
          <a:p>
            <a:r>
              <a:rPr lang="en-GB" sz="1200" b="1"/>
              <a:t> [Rieth, 2026]</a:t>
            </a:r>
            <a:r>
              <a:rPr lang="en-GB" sz="1200" b="1">
                <a:ea typeface="Calibri"/>
                <a:cs typeface="Calibri"/>
              </a:rPr>
              <a:t>.</a:t>
            </a:r>
          </a:p>
          <a:p>
            <a:r>
              <a:rPr lang="en-GB" sz="1200" b="1">
                <a:ea typeface="Calibri"/>
                <a:cs typeface="Calibri"/>
              </a:rPr>
              <a:t> </a:t>
            </a:r>
            <a:endParaRPr lang="en-GB" sz="1200" b="1"/>
          </a:p>
          <a:p>
            <a:r>
              <a:rPr lang="en-GB" sz="1200" b="1"/>
              <a:t> How it helps- it will allow the staff  to message each other, host video calls, share documents and work together in  real time.</a:t>
            </a:r>
            <a:endParaRPr lang="en-GB" sz="1200" b="1">
              <a:ea typeface="Calibri"/>
              <a:cs typeface="Calibri"/>
            </a:endParaRPr>
          </a:p>
          <a:p>
            <a:endParaRPr lang="en-GB" sz="1200" b="1"/>
          </a:p>
          <a:p>
            <a:r>
              <a:rPr lang="en-GB" sz="1200" b="1"/>
              <a:t>Advantages- it can be easily accessed because it feature a simple implementation only requires minimal set up. It has multiple tools in one solutions like Zoom and Slack. [Rieth, 2026].</a:t>
            </a:r>
            <a:endParaRPr lang="en-GB" sz="1200" b="1">
              <a:ea typeface="Calibri"/>
              <a:cs typeface="Calibri"/>
            </a:endParaRPr>
          </a:p>
          <a:p>
            <a:endParaRPr lang="en-GB" sz="1200" b="1"/>
          </a:p>
          <a:p>
            <a:r>
              <a:rPr lang="en-GB" sz="1200" b="1"/>
              <a:t>Limitations- Using Ms Teams requires high storage consumption, although administrator can restrict who creates teams, organizations still face the challenge  of keeping this platform slim to avoid bloated file size.  [Rieth, 2026].</a:t>
            </a:r>
            <a:endParaRPr lang="en-US" sz="1200">
              <a:ea typeface="Calibri"/>
              <a:cs typeface="Calibri"/>
            </a:endParaRPr>
          </a:p>
        </p:txBody>
      </p:sp>
      <p:sp>
        <p:nvSpPr>
          <p:cNvPr id="7" name="Shape 5">
            <a:extLst>
              <a:ext uri="{FF2B5EF4-FFF2-40B4-BE49-F238E27FC236}">
                <a16:creationId xmlns:a16="http://schemas.microsoft.com/office/drawing/2014/main" id="{6A56398D-1067-9758-2C8D-1E3D03F30B72}"/>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4286DC5E-57CD-D848-3CFB-A969C71176BD}"/>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extLst>
      <p:ext uri="{BB962C8B-B14F-4D97-AF65-F5344CB8AC3E}">
        <p14:creationId xmlns:p14="http://schemas.microsoft.com/office/powerpoint/2010/main" val="2939164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B7FC5-1694-3731-DCDE-79B2495DC1B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E64BEC31-CE81-C10B-D11D-49558007D000}"/>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a:t>
            </a:r>
            <a:endParaRPr lang="en-US" sz="3600"/>
          </a:p>
        </p:txBody>
      </p:sp>
      <p:sp>
        <p:nvSpPr>
          <p:cNvPr id="3" name="Shape 1">
            <a:extLst>
              <a:ext uri="{FF2B5EF4-FFF2-40B4-BE49-F238E27FC236}">
                <a16:creationId xmlns:a16="http://schemas.microsoft.com/office/drawing/2014/main" id="{48B352D6-C09E-6998-AF0B-8B02ACAF7F3F}"/>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4A92A3A8-3C94-AD2C-2DE6-500131BCD502}"/>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C24FA9E0-8D5F-79E5-1246-C7F6113C50E9}"/>
              </a:ext>
            </a:extLst>
          </p:cNvPr>
          <p:cNvSpPr/>
          <p:nvPr/>
        </p:nvSpPr>
        <p:spPr>
          <a:xfrm>
            <a:off x="411480" y="1444752"/>
            <a:ext cx="3931920" cy="0"/>
          </a:xfrm>
          <a:prstGeom prst="line">
            <a:avLst/>
          </a:prstGeom>
          <a:noFill/>
          <a:ln w="12700">
            <a:solidFill>
              <a:srgbClr val="1A1A1A"/>
            </a:solidFill>
            <a:prstDash val="solid"/>
          </a:ln>
        </p:spPr>
        <p:txBody>
          <a:bodyPr lIns="91440" tIns="45720" rIns="91440" bIns="45720" anchor="t"/>
          <a:lstStyle/>
          <a:p>
            <a:pPr marL="114300" indent="-342900">
              <a:buFont typeface="Arial" panose="020B0604020202020204" pitchFamily="34" charset="0"/>
              <a:buChar char="•"/>
            </a:pPr>
            <a:r>
              <a:rPr lang="en-US" sz="1200" b="1"/>
              <a:t>       Meeting Recordings-MS teams allows </a:t>
            </a:r>
          </a:p>
          <a:p>
            <a:r>
              <a:rPr lang="en-US" sz="1200" b="1">
                <a:ea typeface="Calibri"/>
                <a:cs typeface="Calibri"/>
              </a:rPr>
              <a:t>          Users to record and store meeting recordings</a:t>
            </a:r>
          </a:p>
          <a:p>
            <a:endParaRPr lang="en-US" sz="1200" b="1">
              <a:ea typeface="Calibri"/>
              <a:cs typeface="Calibri"/>
            </a:endParaRPr>
          </a:p>
          <a:p>
            <a:pPr marL="114300" indent="-342900">
              <a:buFont typeface="Arial" panose="020B0604020202020204" pitchFamily="34" charset="0"/>
              <a:buChar char="•"/>
            </a:pPr>
            <a:endParaRPr lang="en-US" sz="1200" b="1">
              <a:ea typeface="Calibri"/>
              <a:cs typeface="Calibri"/>
            </a:endParaRPr>
          </a:p>
          <a:p>
            <a:pPr marL="114300" indent="-342900">
              <a:buFont typeface="Arial" panose="020B0604020202020204" pitchFamily="34" charset="0"/>
              <a:buChar char="•"/>
            </a:pPr>
            <a:r>
              <a:rPr lang="en-US" sz="1200" b="1"/>
              <a:t>Added Security-the platform has an </a:t>
            </a:r>
          </a:p>
          <a:p>
            <a:r>
              <a:rPr lang="en-US" sz="1200" b="1">
                <a:ea typeface="Calibri"/>
                <a:cs typeface="Calibri"/>
              </a:rPr>
              <a:t>          Advance security solutions to reduce the chances o</a:t>
            </a:r>
          </a:p>
          <a:p>
            <a:r>
              <a:rPr lang="en-US" sz="1200" b="1">
                <a:ea typeface="Calibri"/>
                <a:cs typeface="Calibri"/>
              </a:rPr>
              <a:t>          leaked data, harmful attacks and authorized access.</a:t>
            </a:r>
          </a:p>
          <a:p>
            <a:pPr marL="114300" indent="-342900">
              <a:buFont typeface="Arial" panose="020B0604020202020204" pitchFamily="34" charset="0"/>
              <a:buChar char="•"/>
            </a:pPr>
            <a:endParaRPr lang="en-US" sz="1200" b="1">
              <a:ea typeface="Calibri"/>
              <a:cs typeface="Calibri"/>
            </a:endParaRPr>
          </a:p>
          <a:p>
            <a:pPr marL="114300" indent="-342900">
              <a:buFont typeface="Arial" panose="020B0604020202020204" pitchFamily="34" charset="0"/>
              <a:buChar char="•"/>
            </a:pPr>
            <a:r>
              <a:rPr lang="en-US" sz="1200" b="1"/>
              <a:t>Simple Implementation-this solution is easy to add to their </a:t>
            </a:r>
            <a:endParaRPr lang="en-US" sz="1200" b="1">
              <a:ea typeface="Calibri"/>
              <a:cs typeface="Calibri"/>
            </a:endParaRPr>
          </a:p>
          <a:p>
            <a:r>
              <a:rPr lang="en-US" sz="1200" b="1"/>
              <a:t>          Toolbelt, teams requires minimal set-up to get started.</a:t>
            </a:r>
          </a:p>
          <a:p>
            <a:r>
              <a:rPr lang="en-US" sz="1200" b="1"/>
              <a:t> </a:t>
            </a:r>
            <a:endParaRPr lang="en-US" sz="1200" b="1">
              <a:ea typeface="Calibri"/>
              <a:cs typeface="Calibri"/>
            </a:endParaRPr>
          </a:p>
          <a:p>
            <a:endParaRPr lang="en-US" sz="1200" b="1">
              <a:ea typeface="Calibri"/>
              <a:cs typeface="Calibri"/>
            </a:endParaRPr>
          </a:p>
          <a:p>
            <a:pPr marL="114300" indent="-342900">
              <a:buFont typeface="Arial" panose="020B0604020202020204" pitchFamily="34" charset="0"/>
              <a:buChar char="•"/>
            </a:pPr>
            <a:r>
              <a:rPr lang="en-US" sz="1200" b="1"/>
              <a:t>Improved Productivity-with ability to easily hold meetings</a:t>
            </a:r>
          </a:p>
          <a:p>
            <a:r>
              <a:rPr lang="en-US" sz="1200" b="1">
                <a:ea typeface="Calibri"/>
                <a:cs typeface="Calibri"/>
              </a:rPr>
              <a:t>          send messages and share datas.</a:t>
            </a:r>
          </a:p>
          <a:p>
            <a:endParaRPr lang="en-US" sz="1200" b="1">
              <a:ea typeface="Calibri"/>
              <a:cs typeface="Calibri"/>
            </a:endParaRPr>
          </a:p>
          <a:p>
            <a:pPr marL="171450" indent="-171450">
              <a:buFont typeface="Arial" panose="020B0604020202020204" pitchFamily="34" charset="0"/>
              <a:buChar char="•"/>
            </a:pPr>
            <a:r>
              <a:rPr lang="en-US" sz="1200" b="1">
                <a:ea typeface="Calibri"/>
                <a:cs typeface="Calibri"/>
              </a:rPr>
              <a:t>    </a:t>
            </a:r>
            <a:r>
              <a:rPr lang="en-US" sz="1200" b="1"/>
              <a:t>Accessible Collaboration-Microsoft teams acts as a</a:t>
            </a:r>
          </a:p>
          <a:p>
            <a:r>
              <a:rPr lang="en-US" sz="1200" b="1">
                <a:ea typeface="Calibri"/>
                <a:cs typeface="Calibri"/>
              </a:rPr>
              <a:t>      centralized workspace where users can collaborate in real </a:t>
            </a:r>
          </a:p>
          <a:p>
            <a:r>
              <a:rPr lang="en-US" sz="1200" b="1">
                <a:ea typeface="Calibri"/>
                <a:cs typeface="Calibri"/>
              </a:rPr>
              <a:t>        time.</a:t>
            </a:r>
          </a:p>
          <a:p>
            <a:endParaRPr lang="en-GB"/>
          </a:p>
        </p:txBody>
      </p:sp>
      <p:sp>
        <p:nvSpPr>
          <p:cNvPr id="6" name="Text 4">
            <a:extLst>
              <a:ext uri="{FF2B5EF4-FFF2-40B4-BE49-F238E27FC236}">
                <a16:creationId xmlns:a16="http://schemas.microsoft.com/office/drawing/2014/main" id="{FBF7D0AE-82B4-E496-AB1E-BEEA2D056949}"/>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endParaRPr lang="en-US" sz="1400">
              <a:ea typeface="Calibri" panose="020F0502020204030204"/>
              <a:cs typeface="Calibri" panose="020F0502020204030204"/>
            </a:endParaRPr>
          </a:p>
        </p:txBody>
      </p:sp>
      <p:sp>
        <p:nvSpPr>
          <p:cNvPr id="7" name="Shape 5">
            <a:extLst>
              <a:ext uri="{FF2B5EF4-FFF2-40B4-BE49-F238E27FC236}">
                <a16:creationId xmlns:a16="http://schemas.microsoft.com/office/drawing/2014/main" id="{9B41D6FF-77AD-2130-53CF-D4652BF25F1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DF72B4BC-A6E5-7D49-1277-3C47EA0BA5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7902CB2A-A8FE-5F71-DCE8-6DB59358378B}"/>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87D2A0F9-F8CA-0D14-82B6-49F5DC14E875}"/>
              </a:ext>
            </a:extLst>
          </p:cNvPr>
          <p:cNvSpPr/>
          <p:nvPr/>
        </p:nvSpPr>
        <p:spPr>
          <a:xfrm>
            <a:off x="4709160" y="1508759"/>
            <a:ext cx="4023360" cy="3333403"/>
          </a:xfrm>
          <a:prstGeom prst="rect">
            <a:avLst/>
          </a:prstGeom>
          <a:noFill/>
          <a:ln/>
        </p:spPr>
        <p:txBody>
          <a:bodyPr wrap="square" lIns="0" tIns="0" rIns="0" bIns="0" rtlCol="0" anchor="t"/>
          <a:lstStyle/>
          <a:p>
            <a:pPr marL="342900" indent="-342900">
              <a:buFont typeface="Arial" panose="020B0604020202020204" pitchFamily="34" charset="0"/>
              <a:buChar char="•"/>
            </a:pPr>
            <a:r>
              <a:rPr lang="en-US" sz="1200" b="1">
                <a:ea typeface="+mn-lt"/>
                <a:cs typeface="+mn-lt"/>
              </a:rPr>
              <a:t>Complex Advance Features-small businesses with minimal </a:t>
            </a:r>
          </a:p>
          <a:p>
            <a:r>
              <a:rPr lang="en-US" sz="1200" b="1">
                <a:ea typeface="+mn-lt"/>
                <a:cs typeface="+mn-lt"/>
              </a:rPr>
              <a:t>          Resources or users who are unfamiliar with the product</a:t>
            </a:r>
          </a:p>
          <a:p>
            <a:r>
              <a:rPr lang="en-US" sz="1200" b="1">
                <a:ea typeface="+mn-lt"/>
                <a:cs typeface="+mn-lt"/>
              </a:rPr>
              <a:t>          might have a hard time using MS Teams.</a:t>
            </a:r>
          </a:p>
          <a:p>
            <a:pPr marL="342900" indent="-342900">
              <a:buFont typeface="Arial" panose="020B0604020202020204" pitchFamily="34" charset="0"/>
              <a:buChar char="•"/>
            </a:pPr>
            <a:endParaRPr lang="en-US" sz="1200" b="1">
              <a:ea typeface="+mn-lt"/>
              <a:cs typeface="+mn-lt"/>
            </a:endParaRPr>
          </a:p>
          <a:p>
            <a:pPr marL="342900" indent="-342900">
              <a:buFont typeface="Arial" panose="020B0604020202020204" pitchFamily="34" charset="0"/>
              <a:buChar char="•"/>
            </a:pPr>
            <a:endParaRPr lang="en-US" sz="1200" b="1">
              <a:ea typeface="Calibri" panose="020F0502020204030204"/>
              <a:cs typeface="Calibri" panose="020F0502020204030204"/>
            </a:endParaRPr>
          </a:p>
          <a:p>
            <a:pPr marL="171450" indent="-171450">
              <a:buFont typeface="Arial"/>
              <a:buChar char="•"/>
            </a:pPr>
            <a:r>
              <a:rPr lang="en-US" sz="1200" b="1">
                <a:ea typeface="+mn-lt"/>
                <a:cs typeface="+mn-lt"/>
              </a:rPr>
              <a:t>     Requires 365 for full Capabilities-even though there’s </a:t>
            </a:r>
          </a:p>
          <a:p>
            <a:r>
              <a:rPr lang="en-US" sz="1200" b="1">
                <a:ea typeface="+mn-lt"/>
                <a:cs typeface="+mn-lt"/>
              </a:rPr>
              <a:t>          a free version of Microsoft  teams available  for those </a:t>
            </a:r>
          </a:p>
          <a:p>
            <a:r>
              <a:rPr lang="en-US" sz="1200" b="1">
                <a:ea typeface="+mn-lt"/>
                <a:cs typeface="+mn-lt"/>
              </a:rPr>
              <a:t>          Who don't subscribe to  Microsoft 365 its capabilities</a:t>
            </a:r>
          </a:p>
          <a:p>
            <a:r>
              <a:rPr lang="en-US" sz="1200" b="1">
                <a:ea typeface="+mn-lt"/>
                <a:cs typeface="+mn-lt"/>
              </a:rPr>
              <a:t>          are limited.</a:t>
            </a:r>
          </a:p>
          <a:p>
            <a:endParaRPr lang="en-US" sz="1200" b="1">
              <a:ea typeface="Calibri" panose="020F0502020204030204"/>
              <a:cs typeface="Calibri" panose="020F0502020204030204"/>
            </a:endParaRPr>
          </a:p>
          <a:p>
            <a:pPr marL="342900" indent="-342900">
              <a:buFont typeface="Arial" panose="020B0604020202020204" pitchFamily="34" charset="0"/>
              <a:buChar char="•"/>
            </a:pPr>
            <a:r>
              <a:rPr lang="en-US" sz="1200" b="1">
                <a:ea typeface="+mn-lt"/>
                <a:cs typeface="+mn-lt"/>
              </a:rPr>
              <a:t>High Storage Consumption-the more teams organization </a:t>
            </a:r>
          </a:p>
          <a:p>
            <a:r>
              <a:rPr lang="en-US" sz="1200" b="1">
                <a:ea typeface="+mn-lt"/>
                <a:cs typeface="+mn-lt"/>
              </a:rPr>
              <a:t>          creates the most space MS Teams will take up in the      </a:t>
            </a:r>
          </a:p>
          <a:p>
            <a:r>
              <a:rPr lang="en-US" sz="1200" b="1">
                <a:ea typeface="+mn-lt"/>
                <a:cs typeface="+mn-lt"/>
              </a:rPr>
              <a:t>          computer storage.</a:t>
            </a:r>
          </a:p>
          <a:p>
            <a:endParaRPr lang="en-US" sz="1200" b="1">
              <a:ea typeface="Calibri" panose="020F0502020204030204"/>
              <a:cs typeface="Calibri" panose="020F0502020204030204"/>
            </a:endParaRPr>
          </a:p>
          <a:p>
            <a:pPr marL="342900" indent="-342900">
              <a:buFont typeface="Arial" panose="020B0604020202020204" pitchFamily="34" charset="0"/>
              <a:buChar char="•"/>
            </a:pPr>
            <a:r>
              <a:rPr lang="en-US" sz="1200" b="1">
                <a:latin typeface="Aptos"/>
              </a:rPr>
              <a:t>High Internet Stability Requirements-because teams </a:t>
            </a:r>
          </a:p>
          <a:p>
            <a:r>
              <a:rPr lang="en-US" sz="1200" b="1">
                <a:latin typeface="Aptos"/>
              </a:rPr>
              <a:t>           offer real-time communications, this program  </a:t>
            </a:r>
          </a:p>
          <a:p>
            <a:r>
              <a:rPr lang="en-US" sz="1200" b="1">
                <a:latin typeface="Aptos"/>
              </a:rPr>
              <a:t>           requires a highly internet connection to function  </a:t>
            </a:r>
          </a:p>
          <a:p>
            <a:r>
              <a:rPr lang="en-US" sz="1200" b="1">
                <a:latin typeface="Aptos"/>
              </a:rPr>
              <a:t>           Properly.</a:t>
            </a:r>
          </a:p>
          <a:p>
            <a:pPr marL="342900" indent="-342900">
              <a:buFont typeface="Arial" panose="020B0604020202020204" pitchFamily="34" charset="0"/>
              <a:buChar char="•"/>
            </a:pPr>
            <a:endParaRPr lang="en-US" sz="1200" b="1">
              <a:latin typeface="Aptos"/>
            </a:endParaRPr>
          </a:p>
          <a:p>
            <a:pPr marL="342900" indent="-342900">
              <a:buFont typeface="Arial" panose="020B0604020202020204" pitchFamily="34" charset="0"/>
              <a:buChar char="•"/>
            </a:pPr>
            <a:endParaRPr lang="en-US" sz="1200" b="1">
              <a:latin typeface="Aptos"/>
              <a:ea typeface="Calibri"/>
              <a:cs typeface="Calibri"/>
            </a:endParaRPr>
          </a:p>
          <a:p>
            <a:endParaRPr lang="en-US" sz="1200" b="1">
              <a:latin typeface="Calibri" panose="020F0502020204030204"/>
              <a:ea typeface="Calibri"/>
              <a:cs typeface="Calibri"/>
            </a:endParaRPr>
          </a:p>
        </p:txBody>
      </p:sp>
    </p:spTree>
    <p:extLst>
      <p:ext uri="{BB962C8B-B14F-4D97-AF65-F5344CB8AC3E}">
        <p14:creationId xmlns:p14="http://schemas.microsoft.com/office/powerpoint/2010/main" val="1670863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pitchFamily="34" charset="0"/>
                <a:ea typeface="Calibri" pitchFamily="34" charset="-122"/>
                <a:cs typeface="Calibri" pitchFamily="34" charset="-120"/>
              </a:rPr>
              <a:t>Recommended Tool:  Microsoft Word ]  |  Presenter: [Rosemary Omeh]  |  [</a:t>
            </a:r>
            <a:r>
              <a:rPr lang="en-US" sz="1300" i="1">
                <a:solidFill>
                  <a:srgbClr val="555555"/>
                </a:solidFill>
                <a:ea typeface="Calibri"/>
                <a:cs typeface="Calibri"/>
              </a:rPr>
              <a:t>2543928</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08722" y="1463040"/>
            <a:ext cx="8756374" cy="3429000"/>
          </a:xfrm>
          <a:prstGeom prst="rect">
            <a:avLst/>
          </a:prstGeom>
          <a:noFill/>
          <a:ln/>
        </p:spPr>
        <p:txBody>
          <a:bodyPr wrap="square" lIns="0" tIns="0" rIns="0" bIns="0" rtlCol="0" anchor="t"/>
          <a:lstStyle/>
          <a:p>
            <a:pPr marL="342900" indent="-342900">
              <a:buSzPct val="100000"/>
              <a:buChar char="•"/>
            </a:pPr>
            <a:r>
              <a:rPr lang="en-US" sz="1600" b="1">
                <a:ea typeface="Calibri" pitchFamily="34" charset="-122"/>
                <a:cs typeface="Calibri" pitchFamily="34" charset="-120"/>
              </a:rPr>
              <a:t>The task </a:t>
            </a:r>
            <a:r>
              <a:rPr lang="en-US" sz="1600">
                <a:ea typeface="Calibri" pitchFamily="34" charset="-122"/>
                <a:cs typeface="Calibri" pitchFamily="34" charset="-120"/>
              </a:rPr>
              <a:t>involves recording patient information which can be communicated across staff. </a:t>
            </a:r>
          </a:p>
          <a:p>
            <a:pPr marL="342900" indent="-342900">
              <a:buSzPct val="100000"/>
              <a:buChar char="•"/>
            </a:pPr>
            <a:r>
              <a:rPr lang="en-US" sz="1600">
                <a:ea typeface="Calibri" pitchFamily="34" charset="-122"/>
                <a:cs typeface="Calibri" pitchFamily="34" charset="-120"/>
              </a:rPr>
              <a:t>Such documentation include writing care plans, recording incidents (like falls), documenting medication administration, recording personal care.</a:t>
            </a:r>
            <a:endParaRPr lang="en-US" sz="1600"/>
          </a:p>
          <a:p>
            <a:pPr marL="342900" indent="-342900">
              <a:buSzPct val="100000"/>
              <a:buChar char="•"/>
            </a:pPr>
            <a:r>
              <a:rPr lang="en-US" sz="1600" b="1">
                <a:ea typeface="Calibri" pitchFamily="34" charset="-122"/>
                <a:cs typeface="Calibri" pitchFamily="34" charset="-120"/>
              </a:rPr>
              <a:t>Microsoft Word </a:t>
            </a:r>
            <a:r>
              <a:rPr lang="en-US" sz="1600">
                <a:ea typeface="Calibri" pitchFamily="34" charset="-122"/>
                <a:cs typeface="Calibri" pitchFamily="34" charset="-120"/>
              </a:rPr>
              <a:t>is selected because it provides tools for creating documents? Justify your choice with at least one academic or credible source (Microsoft support, 2026).</a:t>
            </a:r>
          </a:p>
          <a:p>
            <a:pPr marL="342900" indent="-342900">
              <a:buSzPct val="100000"/>
              <a:buChar char="•"/>
            </a:pPr>
            <a:r>
              <a:rPr lang="en-US" sz="1600"/>
              <a:t>Riverdale Nursing Home has experienced confusion and duplicated work. </a:t>
            </a:r>
          </a:p>
          <a:p>
            <a:pPr marL="800100" lvl="1" indent="-342900">
              <a:buSzPct val="100000"/>
              <a:buChar char="•"/>
            </a:pPr>
            <a:r>
              <a:rPr lang="en-US" sz="1500"/>
              <a:t>Microsoft Word can be used to draft a </a:t>
            </a:r>
            <a:r>
              <a:rPr lang="en-US" sz="1500" err="1"/>
              <a:t>standardised</a:t>
            </a:r>
            <a:r>
              <a:rPr lang="en-US" sz="1500"/>
              <a:t> care plan templates to allow staff to produce consistent documentation and avoid duplication </a:t>
            </a:r>
            <a:endParaRPr lang="en-US" sz="1500">
              <a:ea typeface="Calibri"/>
              <a:cs typeface="Calibri"/>
            </a:endParaRPr>
          </a:p>
          <a:p>
            <a:pPr marL="800100" lvl="1" indent="-342900">
              <a:buSzPct val="100000"/>
              <a:buChar char="•"/>
            </a:pPr>
            <a:r>
              <a:rPr lang="en-US" sz="1500"/>
              <a:t>Track Changes feature can be activated to review updates before they are shared - This reduces errors and improves communication between carers, nurses, and administrative staff (Microsoft, 2026)</a:t>
            </a:r>
          </a:p>
          <a:p>
            <a:pPr marL="800100" lvl="1" indent="-342900">
              <a:buSzPct val="100000"/>
              <a:buChar char="•"/>
            </a:pPr>
            <a:r>
              <a:rPr lang="en-US" sz="1500"/>
              <a:t>Editor feature can be used to correct the grammatical errors, spellings and punctuations.</a:t>
            </a:r>
          </a:p>
          <a:p>
            <a:pPr marL="800100" lvl="1" indent="-342900">
              <a:buSzPct val="100000"/>
              <a:buChar char="•"/>
            </a:pPr>
            <a:r>
              <a:rPr lang="en-US" sz="1500"/>
              <a:t>Home icon features like bold, font size, italics, page formatting, etc. can be used to format the document.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411480" y="4681728"/>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extLst>
      <p:ext uri="{BB962C8B-B14F-4D97-AF65-F5344CB8AC3E}">
        <p14:creationId xmlns:p14="http://schemas.microsoft.com/office/powerpoint/2010/main" val="3264279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4" name="TextBox 13">
            <a:extLst>
              <a:ext uri="{FF2B5EF4-FFF2-40B4-BE49-F238E27FC236}">
                <a16:creationId xmlns:a16="http://schemas.microsoft.com/office/drawing/2014/main" id="{88AAF579-9E22-EDAD-74CE-43347120717E}"/>
              </a:ext>
            </a:extLst>
          </p:cNvPr>
          <p:cNvSpPr txBox="1"/>
          <p:nvPr/>
        </p:nvSpPr>
        <p:spPr>
          <a:xfrm>
            <a:off x="182879" y="1536191"/>
            <a:ext cx="4247799" cy="2862322"/>
          </a:xfrm>
          <a:prstGeom prst="rect">
            <a:avLst/>
          </a:prstGeom>
          <a:noFill/>
        </p:spPr>
        <p:txBody>
          <a:bodyPr wrap="square">
            <a:spAutoFit/>
          </a:bodyPr>
          <a:lstStyle/>
          <a:p>
            <a:pPr marL="285750" indent="-285750">
              <a:buFont typeface="Wingdings" panose="05000000000000000000" pitchFamily="2" charset="2"/>
              <a:buChar char="v"/>
            </a:pPr>
            <a:r>
              <a:rPr lang="en-US"/>
              <a:t>Consistency – It ensures information delivery is consistent across staff / units</a:t>
            </a:r>
          </a:p>
          <a:p>
            <a:pPr marL="285750" indent="-285750">
              <a:buFont typeface="Wingdings" panose="05000000000000000000" pitchFamily="2" charset="2"/>
              <a:buChar char="v"/>
            </a:pPr>
            <a:r>
              <a:rPr lang="en-US"/>
              <a:t>Collaboration – Health professionals can work on the same document and changes tracked Professionalism</a:t>
            </a:r>
          </a:p>
          <a:p>
            <a:pPr marL="285750" indent="-285750">
              <a:buFont typeface="Wingdings" panose="05000000000000000000" pitchFamily="2" charset="2"/>
              <a:buChar char="v"/>
            </a:pPr>
            <a:r>
              <a:rPr lang="en-US"/>
              <a:t>Accessibility – It provides features for diverse learning needs e.g. voice command, immerse reading mode.</a:t>
            </a:r>
          </a:p>
          <a:p>
            <a:pPr marL="285750" indent="-285750">
              <a:buFont typeface="Wingdings" panose="05000000000000000000" pitchFamily="2" charset="2"/>
              <a:buChar char="v"/>
            </a:pPr>
            <a:r>
              <a:rPr lang="en-US">
                <a:ea typeface="Calibri" pitchFamily="34" charset="-122"/>
                <a:cs typeface="Calibri" pitchFamily="34" charset="-120"/>
              </a:rPr>
              <a:t>(Microsoft support, 2026; Microsoft support, 2026a).</a:t>
            </a:r>
            <a:endParaRPr lang="en-US"/>
          </a:p>
        </p:txBody>
      </p:sp>
      <p:sp>
        <p:nvSpPr>
          <p:cNvPr id="16" name="TextBox 15">
            <a:extLst>
              <a:ext uri="{FF2B5EF4-FFF2-40B4-BE49-F238E27FC236}">
                <a16:creationId xmlns:a16="http://schemas.microsoft.com/office/drawing/2014/main" id="{0620FA51-060C-C158-1138-E92EC5AB48FB}"/>
              </a:ext>
            </a:extLst>
          </p:cNvPr>
          <p:cNvSpPr txBox="1"/>
          <p:nvPr/>
        </p:nvSpPr>
        <p:spPr>
          <a:xfrm>
            <a:off x="4709160" y="1536191"/>
            <a:ext cx="4301834" cy="3139321"/>
          </a:xfrm>
          <a:prstGeom prst="rect">
            <a:avLst/>
          </a:prstGeom>
          <a:noFill/>
        </p:spPr>
        <p:txBody>
          <a:bodyPr wrap="square">
            <a:spAutoFit/>
          </a:bodyPr>
          <a:lstStyle/>
          <a:p>
            <a:pPr marL="285750" indent="-285750">
              <a:buFont typeface="Wingdings" panose="05000000000000000000" pitchFamily="2" charset="2"/>
              <a:buChar char="v"/>
            </a:pPr>
            <a:r>
              <a:rPr lang="en-US"/>
              <a:t>Cost – The use of MS word requires subscription to Office 365</a:t>
            </a:r>
          </a:p>
          <a:p>
            <a:pPr marL="285750" indent="-285750">
              <a:buFont typeface="Wingdings" panose="05000000000000000000" pitchFamily="2" charset="2"/>
              <a:buChar char="v"/>
            </a:pPr>
            <a:r>
              <a:rPr lang="en-US"/>
              <a:t>Training – Digital skills is required to use and when versions are updated</a:t>
            </a:r>
          </a:p>
          <a:p>
            <a:pPr marL="285750" indent="-285750">
              <a:buFont typeface="Wingdings" panose="05000000000000000000" pitchFamily="2" charset="2"/>
              <a:buChar char="v"/>
            </a:pPr>
            <a:r>
              <a:rPr lang="en-US"/>
              <a:t>Dependence </a:t>
            </a:r>
          </a:p>
          <a:p>
            <a:pPr marL="285750" indent="-285750">
              <a:buFont typeface="Wingdings" panose="05000000000000000000" pitchFamily="2" charset="2"/>
              <a:buChar char="v"/>
            </a:pPr>
            <a:r>
              <a:rPr lang="en-US"/>
              <a:t>Versioning – Multiple copies can cause confusion</a:t>
            </a:r>
          </a:p>
          <a:p>
            <a:pPr marL="285750" indent="-285750">
              <a:buFont typeface="Wingdings" panose="05000000000000000000" pitchFamily="2" charset="2"/>
              <a:buChar char="v"/>
            </a:pPr>
            <a:r>
              <a:rPr lang="en-US"/>
              <a:t>Security – Nursing council requires patient information be kept safe, but Word is susceptible to security breaches</a:t>
            </a:r>
          </a:p>
          <a:p>
            <a:r>
              <a:rPr lang="en-US"/>
              <a:t>(</a:t>
            </a:r>
            <a:r>
              <a:rPr lang="en-US" err="1"/>
              <a:t>Honaver</a:t>
            </a:r>
            <a:r>
              <a:rPr lang="en-US"/>
              <a:t>, 2020; NMC, 2023) </a:t>
            </a:r>
          </a:p>
        </p:txBody>
      </p:sp>
    </p:spTree>
    <p:extLst>
      <p:ext uri="{BB962C8B-B14F-4D97-AF65-F5344CB8AC3E}">
        <p14:creationId xmlns:p14="http://schemas.microsoft.com/office/powerpoint/2010/main" val="3971257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13231"/>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a:t>
            </a:r>
            <a:r>
              <a:rPr lang="en-US" sz="3600" err="1">
                <a:solidFill>
                  <a:srgbClr val="1A1A1A"/>
                </a:solidFill>
                <a:latin typeface="Calibri" pitchFamily="34" charset="0"/>
                <a:ea typeface="Calibri" pitchFamily="34" charset="-122"/>
                <a:cs typeface="Calibri" pitchFamily="34" charset="-120"/>
              </a:rPr>
              <a:t>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pitchFamily="34" charset="0"/>
                <a:ea typeface="Calibri" pitchFamily="34" charset="-122"/>
                <a:cs typeface="Calibri" pitchFamily="34" charset="-120"/>
              </a:rPr>
              <a:t>Recommended Tool:  Microsoft Excel          Presenter: [Lateef Adio Adeosun]  |  [</a:t>
            </a:r>
            <a:r>
              <a:rPr lang="en-US" sz="1300" i="1">
                <a:solidFill>
                  <a:srgbClr val="555555"/>
                </a:solidFill>
                <a:ea typeface="Calibri"/>
                <a:cs typeface="Calibri"/>
              </a:rPr>
              <a:t>2531643</a:t>
            </a:r>
            <a:r>
              <a:rPr lang="en-US" sz="1300" i="1">
                <a:solidFill>
                  <a:srgbClr val="555555"/>
                </a:solidFill>
                <a:latin typeface="Calibri" pitchFamily="34" charset="0"/>
                <a:ea typeface="Calibri" pitchFamily="34" charset="-122"/>
                <a:cs typeface="Calibri" pitchFamily="34" charset="-120"/>
              </a:rPr>
              <a:t>]</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30459" y="1371600"/>
            <a:ext cx="8710217" cy="3429000"/>
          </a:xfrm>
          <a:prstGeom prst="rect">
            <a:avLst/>
          </a:prstGeom>
          <a:noFill/>
          <a:ln/>
        </p:spPr>
        <p:txBody>
          <a:bodyPr wrap="square" lIns="0" tIns="0" rIns="0" bIns="0" rtlCol="0" anchor="t"/>
          <a:lstStyle/>
          <a:p>
            <a:pPr marL="342900" indent="-342900">
              <a:buSzPct val="100000"/>
              <a:buChar char="•"/>
            </a:pPr>
            <a:r>
              <a:rPr lang="en-US" sz="1500">
                <a:latin typeface="Calibri" pitchFamily="34" charset="0"/>
                <a:ea typeface="Calibri" pitchFamily="34" charset="-122"/>
                <a:cs typeface="Calibri" pitchFamily="34" charset="-120"/>
              </a:rPr>
              <a:t>Task: The staff is to prepare staff Rota, and the selected tool is MS Excel.</a:t>
            </a:r>
          </a:p>
          <a:p>
            <a:pPr marL="800100" lvl="1" indent="-342900">
              <a:buSzPct val="100000"/>
              <a:buChar char="•"/>
            </a:pPr>
            <a:r>
              <a:rPr lang="en-US" sz="1500">
                <a:latin typeface="Calibri" pitchFamily="34" charset="0"/>
                <a:ea typeface="Calibri" pitchFamily="34" charset="-122"/>
                <a:cs typeface="Calibri" pitchFamily="34" charset="-120"/>
              </a:rPr>
              <a:t>Preparing staff Rota Riverdale Care Home which shows each staff their assigned duty post and working times e.g. which of the buildings they are working, and shift.</a:t>
            </a:r>
          </a:p>
          <a:p>
            <a:pPr marL="800100" lvl="1" indent="-342900">
              <a:buSzPct val="100000"/>
              <a:buChar char="•"/>
            </a:pPr>
            <a:r>
              <a:rPr lang="en-US" sz="1500">
                <a:latin typeface="Calibri" pitchFamily="34" charset="0"/>
                <a:ea typeface="Calibri" pitchFamily="34" charset="-122"/>
                <a:cs typeface="Calibri" pitchFamily="34" charset="-120"/>
              </a:rPr>
              <a:t>It can be used to manage shift rotations, annual leave, and extra hours worked.</a:t>
            </a:r>
          </a:p>
          <a:p>
            <a:pPr marL="342900" indent="-342900">
              <a:buSzPct val="100000"/>
              <a:buChar char="•"/>
            </a:pPr>
            <a:r>
              <a:rPr lang="en-US" sz="1500">
                <a:latin typeface="Calibri" pitchFamily="34" charset="0"/>
                <a:ea typeface="Calibri" pitchFamily="34" charset="-122"/>
                <a:cs typeface="Calibri" pitchFamily="34" charset="-120"/>
              </a:rPr>
              <a:t>Why Excel? </a:t>
            </a:r>
          </a:p>
          <a:p>
            <a:pPr marL="800100" lvl="1" indent="-342900">
              <a:buSzPct val="100000"/>
              <a:buChar char="•"/>
            </a:pPr>
            <a:r>
              <a:rPr lang="en-US" sz="1500" err="1">
                <a:latin typeface="Calibri" pitchFamily="34" charset="0"/>
                <a:ea typeface="Calibri" pitchFamily="34" charset="-122"/>
                <a:cs typeface="Calibri" pitchFamily="34" charset="-120"/>
              </a:rPr>
              <a:t>Organises</a:t>
            </a:r>
            <a:r>
              <a:rPr lang="en-US" sz="1500">
                <a:latin typeface="Calibri" pitchFamily="34" charset="0"/>
                <a:ea typeface="Calibri" pitchFamily="34" charset="-122"/>
                <a:cs typeface="Calibri" pitchFamily="34" charset="-120"/>
              </a:rPr>
              <a:t> </a:t>
            </a:r>
            <a:r>
              <a:rPr lang="en-US" sz="1500" err="1">
                <a:latin typeface="Calibri" pitchFamily="34" charset="0"/>
                <a:ea typeface="Calibri" pitchFamily="34" charset="-122"/>
                <a:cs typeface="Calibri" pitchFamily="34" charset="-120"/>
              </a:rPr>
              <a:t>rotas</a:t>
            </a:r>
            <a:r>
              <a:rPr lang="en-US" sz="1500">
                <a:latin typeface="Calibri" pitchFamily="34" charset="0"/>
                <a:ea typeface="Calibri" pitchFamily="34" charset="-122"/>
                <a:cs typeface="Calibri" pitchFamily="34" charset="-120"/>
              </a:rPr>
              <a:t> in tables that makes schedules easy to edit</a:t>
            </a:r>
          </a:p>
          <a:p>
            <a:pPr marL="800100" lvl="1" indent="-342900">
              <a:buSzPct val="100000"/>
              <a:buFontTx/>
              <a:buChar char="•"/>
            </a:pPr>
            <a:r>
              <a:rPr lang="en-US" sz="1500">
                <a:latin typeface="Calibri" pitchFamily="34" charset="0"/>
                <a:ea typeface="Calibri" pitchFamily="34" charset="-122"/>
                <a:cs typeface="Calibri" pitchFamily="34" charset="-120"/>
              </a:rPr>
              <a:t>Can be shared with colleagues through OneDrive for real time access </a:t>
            </a:r>
            <a:r>
              <a:rPr lang="en-US" sz="1600"/>
              <a:t>(Microsoft, 2026).</a:t>
            </a:r>
            <a:endParaRPr lang="en-US" sz="1500"/>
          </a:p>
          <a:p>
            <a:pPr marL="342900" indent="-342900">
              <a:buSzPct val="100000"/>
              <a:buChar char="•"/>
            </a:pPr>
            <a:r>
              <a:rPr lang="en-US" sz="1500">
                <a:latin typeface="Calibri" pitchFamily="34" charset="0"/>
                <a:ea typeface="Calibri" pitchFamily="34" charset="-122"/>
                <a:cs typeface="Calibri" pitchFamily="34" charset="-120"/>
              </a:rPr>
              <a:t>Microsoft Excel improve efficiency and communication at Riverdale through </a:t>
            </a:r>
          </a:p>
          <a:p>
            <a:pPr marL="800100" lvl="1" indent="-342900">
              <a:buSzPct val="100000"/>
              <a:buChar char="•"/>
            </a:pPr>
            <a:r>
              <a:rPr lang="en-US" sz="1500">
                <a:latin typeface="Calibri" pitchFamily="34" charset="0"/>
                <a:ea typeface="Calibri" pitchFamily="34" charset="-122"/>
                <a:cs typeface="Calibri" pitchFamily="34" charset="-120"/>
              </a:rPr>
              <a:t>Automatic calculations using the excel formula feature removes calculation errors e.g. </a:t>
            </a:r>
            <a:r>
              <a:rPr lang="en-US" sz="1500" err="1">
                <a:latin typeface="Calibri" pitchFamily="34" charset="0"/>
                <a:ea typeface="Calibri" pitchFamily="34" charset="-122"/>
                <a:cs typeface="Calibri" pitchFamily="34" charset="-120"/>
              </a:rPr>
              <a:t>Autosum</a:t>
            </a:r>
            <a:r>
              <a:rPr lang="en-US" sz="1500">
                <a:latin typeface="Calibri" pitchFamily="34" charset="0"/>
                <a:ea typeface="Calibri" pitchFamily="34" charset="-122"/>
                <a:cs typeface="Calibri" pitchFamily="34" charset="-120"/>
              </a:rPr>
              <a:t> feature (</a:t>
            </a:r>
            <a:r>
              <a:rPr lang="en-GB" sz="1500"/>
              <a:t>∑)</a:t>
            </a:r>
            <a:r>
              <a:rPr lang="en-US" sz="1500">
                <a:latin typeface="Calibri" pitchFamily="34" charset="0"/>
                <a:ea typeface="Calibri" pitchFamily="34" charset="-122"/>
                <a:cs typeface="Calibri" pitchFamily="34" charset="-120"/>
              </a:rPr>
              <a:t>can add up hours worked (Microsoft support, n.d.)</a:t>
            </a:r>
          </a:p>
          <a:p>
            <a:pPr marL="800100" lvl="1" indent="-342900">
              <a:buSzPct val="100000"/>
              <a:buChar char="•"/>
            </a:pPr>
            <a:r>
              <a:rPr lang="en-US" sz="1500" err="1">
                <a:latin typeface="Calibri" pitchFamily="34" charset="0"/>
                <a:ea typeface="Calibri" pitchFamily="34" charset="-122"/>
                <a:cs typeface="Calibri" pitchFamily="34" charset="-120"/>
              </a:rPr>
              <a:t>Colour</a:t>
            </a:r>
            <a:r>
              <a:rPr lang="en-US" sz="1500">
                <a:latin typeface="Calibri" pitchFamily="34" charset="0"/>
                <a:ea typeface="Calibri" pitchFamily="34" charset="-122"/>
                <a:cs typeface="Calibri" pitchFamily="34" charset="-120"/>
              </a:rPr>
              <a:t> feature can be assigned as codes for different shifts (day, night, weekend) to eliminate confusion </a:t>
            </a:r>
          </a:p>
          <a:p>
            <a:pPr marL="800100" lvl="1" indent="-342900">
              <a:buSzPct val="100000"/>
              <a:buChar char="•"/>
            </a:pPr>
            <a:r>
              <a:rPr lang="en-US" sz="1500">
                <a:latin typeface="Calibri" pitchFamily="34" charset="0"/>
                <a:ea typeface="Calibri" pitchFamily="34" charset="-122"/>
                <a:cs typeface="Calibri" pitchFamily="34" charset="-120"/>
              </a:rPr>
              <a:t>Reduced missed shift because it can be saved on OneDrive where everyone can access (share feature)</a:t>
            </a:r>
          </a:p>
        </p:txBody>
      </p:sp>
      <p:sp>
        <p:nvSpPr>
          <p:cNvPr id="7" name="Shape 5"/>
          <p:cNvSpPr/>
          <p:nvPr/>
        </p:nvSpPr>
        <p:spPr>
          <a:xfrm>
            <a:off x="619636" y="4805172"/>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411480" y="4800600"/>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extLst>
      <p:ext uri="{BB962C8B-B14F-4D97-AF65-F5344CB8AC3E}">
        <p14:creationId xmlns:p14="http://schemas.microsoft.com/office/powerpoint/2010/main" val="282079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2" name="TextBox 11">
            <a:extLst>
              <a:ext uri="{FF2B5EF4-FFF2-40B4-BE49-F238E27FC236}">
                <a16:creationId xmlns:a16="http://schemas.microsoft.com/office/drawing/2014/main" id="{DA8C24D2-873E-1FB9-19E9-82ADE0E56286}"/>
              </a:ext>
            </a:extLst>
          </p:cNvPr>
          <p:cNvSpPr txBox="1"/>
          <p:nvPr/>
        </p:nvSpPr>
        <p:spPr>
          <a:xfrm>
            <a:off x="160023" y="1749057"/>
            <a:ext cx="4297677" cy="3139321"/>
          </a:xfrm>
          <a:prstGeom prst="rect">
            <a:avLst/>
          </a:prstGeom>
          <a:noFill/>
        </p:spPr>
        <p:txBody>
          <a:bodyPr wrap="square">
            <a:spAutoFit/>
          </a:bodyPr>
          <a:lstStyle/>
          <a:p>
            <a:pPr marL="285750" indent="-285750">
              <a:buFont typeface="Wingdings" panose="05000000000000000000" pitchFamily="2" charset="2"/>
              <a:buChar char="q"/>
            </a:pPr>
            <a:r>
              <a:rPr lang="en-US"/>
              <a:t> Flexibility – Rota can be updated easily when shifts change  </a:t>
            </a:r>
          </a:p>
          <a:p>
            <a:pPr marL="285750" indent="-285750">
              <a:buFont typeface="Wingdings" panose="05000000000000000000" pitchFamily="2" charset="2"/>
              <a:buChar char="q"/>
            </a:pPr>
            <a:r>
              <a:rPr lang="en-US" err="1"/>
              <a:t>Digitalisation</a:t>
            </a:r>
            <a:r>
              <a:rPr lang="en-US"/>
              <a:t> – It removes paper confusion / promotes efficiency (Skills for care, 2026).</a:t>
            </a:r>
          </a:p>
          <a:p>
            <a:pPr marL="285750" indent="-285750">
              <a:buFont typeface="Wingdings" panose="05000000000000000000" pitchFamily="2" charset="2"/>
              <a:buChar char="q"/>
            </a:pPr>
            <a:r>
              <a:rPr lang="en-US"/>
              <a:t> Automation - Automatic calculations ensure accuracy </a:t>
            </a:r>
          </a:p>
          <a:p>
            <a:pPr marL="285750" indent="-285750">
              <a:buFont typeface="Wingdings" panose="05000000000000000000" pitchFamily="2" charset="2"/>
              <a:buChar char="q"/>
            </a:pPr>
            <a:r>
              <a:rPr lang="en-US"/>
              <a:t> Clarity - </a:t>
            </a:r>
            <a:r>
              <a:rPr lang="en-US" err="1"/>
              <a:t>colour</a:t>
            </a:r>
            <a:r>
              <a:rPr lang="en-US"/>
              <a:t> coding improves readability</a:t>
            </a:r>
          </a:p>
          <a:p>
            <a:pPr marL="285750" indent="-285750">
              <a:buFont typeface="Wingdings" panose="05000000000000000000" pitchFamily="2" charset="2"/>
              <a:buChar char="q"/>
            </a:pPr>
            <a:r>
              <a:rPr lang="en-US"/>
              <a:t>Accessibility – It allows for remote access </a:t>
            </a:r>
          </a:p>
          <a:p>
            <a:r>
              <a:rPr lang="en-US"/>
              <a:t>(Microsoft, 2026).</a:t>
            </a:r>
          </a:p>
        </p:txBody>
      </p:sp>
      <p:sp>
        <p:nvSpPr>
          <p:cNvPr id="14" name="TextBox 13">
            <a:extLst>
              <a:ext uri="{FF2B5EF4-FFF2-40B4-BE49-F238E27FC236}">
                <a16:creationId xmlns:a16="http://schemas.microsoft.com/office/drawing/2014/main" id="{531A125B-E54B-85A7-6289-944227AC7900}"/>
              </a:ext>
            </a:extLst>
          </p:cNvPr>
          <p:cNvSpPr txBox="1"/>
          <p:nvPr/>
        </p:nvSpPr>
        <p:spPr>
          <a:xfrm>
            <a:off x="4711145" y="1749057"/>
            <a:ext cx="4206240" cy="2585323"/>
          </a:xfrm>
          <a:prstGeom prst="rect">
            <a:avLst/>
          </a:prstGeom>
          <a:noFill/>
        </p:spPr>
        <p:txBody>
          <a:bodyPr wrap="square">
            <a:spAutoFit/>
          </a:bodyPr>
          <a:lstStyle/>
          <a:p>
            <a:pPr marL="285750" indent="-285750">
              <a:buFont typeface="Wingdings" panose="05000000000000000000" pitchFamily="2" charset="2"/>
              <a:buChar char="q"/>
            </a:pPr>
            <a:r>
              <a:rPr lang="en-US"/>
              <a:t> Maintenance- Managers must update Rota for accuracy</a:t>
            </a:r>
          </a:p>
          <a:p>
            <a:pPr marL="285750" indent="-285750">
              <a:buFont typeface="Wingdings" panose="05000000000000000000" pitchFamily="2" charset="2"/>
              <a:buChar char="q"/>
            </a:pPr>
            <a:r>
              <a:rPr lang="en-US"/>
              <a:t>Training - Staff require basic Excel skills</a:t>
            </a:r>
          </a:p>
          <a:p>
            <a:pPr marL="285750" indent="-285750">
              <a:buFont typeface="Wingdings" panose="05000000000000000000" pitchFamily="2" charset="2"/>
              <a:buChar char="q"/>
            </a:pPr>
            <a:r>
              <a:rPr lang="en-US"/>
              <a:t>Controlled access is required as multiple people editing at once can cause confusion </a:t>
            </a:r>
          </a:p>
          <a:p>
            <a:pPr marL="285750" indent="-285750">
              <a:buFont typeface="Wingdings" panose="05000000000000000000" pitchFamily="2" charset="2"/>
              <a:buChar char="q"/>
            </a:pPr>
            <a:r>
              <a:rPr lang="en-US"/>
              <a:t> </a:t>
            </a:r>
            <a:r>
              <a:rPr lang="en-US" err="1"/>
              <a:t>Specialisation</a:t>
            </a:r>
            <a:r>
              <a:rPr lang="en-US"/>
              <a:t> - Not specifically designed for healthcare scheduling</a:t>
            </a:r>
          </a:p>
          <a:p>
            <a:r>
              <a:rPr lang="en-US"/>
              <a:t>(Qureshi and Javaid, 2015).</a:t>
            </a:r>
          </a:p>
        </p:txBody>
      </p:sp>
    </p:spTree>
    <p:extLst>
      <p:ext uri="{BB962C8B-B14F-4D97-AF65-F5344CB8AC3E}">
        <p14:creationId xmlns:p14="http://schemas.microsoft.com/office/powerpoint/2010/main" val="813546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0F9A3-FC1D-E423-EE6B-9C0EE2546DD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0DC817D-59C4-C87D-FC2D-01BD8951B52D}"/>
              </a:ext>
            </a:extLst>
          </p:cNvPr>
          <p:cNvSpPr/>
          <p:nvPr/>
        </p:nvSpPr>
        <p:spPr>
          <a:xfrm>
            <a:off x="411480" y="165597"/>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a:extLst>
              <a:ext uri="{FF2B5EF4-FFF2-40B4-BE49-F238E27FC236}">
                <a16:creationId xmlns:a16="http://schemas.microsoft.com/office/drawing/2014/main" id="{A07C063D-5811-4DC1-5678-EE9966693B97}"/>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58421A2F-3A6A-81CF-C311-F9F91ADDF0D4}"/>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PowerPoint          Presenter:  Alexsandra T Oyeniyi  Student ID 2538401</a:t>
            </a:r>
            <a:endParaRPr lang="en-US" sz="1300"/>
          </a:p>
        </p:txBody>
      </p:sp>
      <p:sp>
        <p:nvSpPr>
          <p:cNvPr id="5" name="Shape 3">
            <a:extLst>
              <a:ext uri="{FF2B5EF4-FFF2-40B4-BE49-F238E27FC236}">
                <a16:creationId xmlns:a16="http://schemas.microsoft.com/office/drawing/2014/main" id="{7A503FE0-D0FC-81D5-C49C-4E7C1282E952}"/>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D0037EDB-5FC5-D03E-06E4-B3BF96D9AD4D}"/>
              </a:ext>
            </a:extLst>
          </p:cNvPr>
          <p:cNvSpPr/>
          <p:nvPr/>
        </p:nvSpPr>
        <p:spPr>
          <a:xfrm>
            <a:off x="221909" y="1371600"/>
            <a:ext cx="8321040" cy="3429000"/>
          </a:xfrm>
          <a:prstGeom prst="rect">
            <a:avLst/>
          </a:prstGeom>
          <a:noFill/>
          <a:ln/>
        </p:spPr>
        <p:txBody>
          <a:bodyPr wrap="square" lIns="0" tIns="0" rIns="0" bIns="0" rtlCol="0" anchor="t"/>
          <a:lstStyle/>
          <a:p>
            <a:pPr>
              <a:buSzPct val="100000"/>
            </a:pPr>
            <a:r>
              <a:rPr lang="en-US" sz="1500" b="1">
                <a:latin typeface="Calibri" pitchFamily="34" charset="0"/>
                <a:ea typeface="Calibri" pitchFamily="34" charset="-122"/>
                <a:cs typeface="Calibri" pitchFamily="34" charset="-120"/>
              </a:rPr>
              <a:t>Task</a:t>
            </a:r>
          </a:p>
          <a:p>
            <a:pPr marL="342900" indent="-342900">
              <a:buSzPct val="100000"/>
              <a:buChar char="•"/>
            </a:pPr>
            <a:r>
              <a:rPr lang="en-US" sz="1500">
                <a:latin typeface="Calibri" pitchFamily="34" charset="0"/>
                <a:ea typeface="Calibri" pitchFamily="34" charset="-122"/>
                <a:cs typeface="Calibri" pitchFamily="34" charset="-120"/>
              </a:rPr>
              <a:t>To improve the staff efficiency by training them on the correct use of Microsoft 365 tools in completing the different workplace tasks.</a:t>
            </a:r>
          </a:p>
          <a:p>
            <a:pPr marL="342900" indent="-342900">
              <a:buSzPct val="100000"/>
              <a:buChar char="•"/>
            </a:pPr>
            <a:r>
              <a:rPr lang="en-US" sz="1500">
                <a:latin typeface="Calibri" pitchFamily="34" charset="0"/>
                <a:ea typeface="Calibri" pitchFamily="34" charset="-122"/>
                <a:cs typeface="Calibri" pitchFamily="34" charset="-120"/>
              </a:rPr>
              <a:t>The task include care documentation, preparing Rota, sending and receiving information in a timely manner.</a:t>
            </a:r>
          </a:p>
          <a:p>
            <a:pPr marL="342900" indent="-342900">
              <a:buSzPct val="100000"/>
              <a:buChar char="•"/>
            </a:pPr>
            <a:endParaRPr lang="en-US" sz="1500"/>
          </a:p>
          <a:p>
            <a:pPr>
              <a:buSzPct val="100000"/>
            </a:pPr>
            <a:r>
              <a:rPr lang="en-US" sz="1500" b="1">
                <a:latin typeface="Calibri" pitchFamily="34" charset="0"/>
                <a:ea typeface="Calibri" pitchFamily="34" charset="-122"/>
                <a:cs typeface="Calibri" pitchFamily="34" charset="-120"/>
              </a:rPr>
              <a:t>Justification</a:t>
            </a:r>
          </a:p>
          <a:p>
            <a:pPr marL="342900" indent="-342900">
              <a:buSzPct val="100000"/>
              <a:buChar char="•"/>
            </a:pPr>
            <a:r>
              <a:rPr lang="en-US" sz="1500">
                <a:latin typeface="Calibri" pitchFamily="34" charset="0"/>
                <a:ea typeface="Calibri" pitchFamily="34" charset="-122"/>
                <a:cs typeface="Calibri" pitchFamily="34" charset="-120"/>
              </a:rPr>
              <a:t>MS PowerPoint is the most suitable tool for this task because it can be use to present learning materials in a clear structured manner (Michaels, 2021). </a:t>
            </a:r>
          </a:p>
          <a:p>
            <a:pPr marL="342900" indent="-342900">
              <a:buSzPct val="100000"/>
              <a:buChar char="•"/>
            </a:pPr>
            <a:endParaRPr lang="en-US" sz="1500"/>
          </a:p>
          <a:p>
            <a:pPr>
              <a:buSzPct val="100000"/>
            </a:pPr>
            <a:r>
              <a:rPr lang="en-US" sz="1500" b="1">
                <a:latin typeface="Calibri" pitchFamily="34" charset="0"/>
                <a:ea typeface="Calibri" pitchFamily="34" charset="-122"/>
                <a:cs typeface="Calibri" pitchFamily="34" charset="-120"/>
              </a:rPr>
              <a:t>Specific examples using real features of the tool.</a:t>
            </a:r>
          </a:p>
          <a:p>
            <a:pPr marL="342900" indent="-342900">
              <a:buSzPct val="100000"/>
              <a:buChar char="•"/>
            </a:pPr>
            <a:r>
              <a:rPr lang="en-US" sz="1500">
                <a:latin typeface="Calibri" pitchFamily="34" charset="0"/>
                <a:ea typeface="Calibri" pitchFamily="34" charset="-122"/>
                <a:cs typeface="Calibri" pitchFamily="34" charset="-120"/>
              </a:rPr>
              <a:t>It is good for visual representation e.g. inserting pictures, chart, tables.</a:t>
            </a:r>
          </a:p>
          <a:p>
            <a:pPr marL="342900" indent="-342900">
              <a:buSzPct val="100000"/>
              <a:buChar char="•"/>
            </a:pPr>
            <a:r>
              <a:rPr lang="en-US" sz="1500">
                <a:latin typeface="Calibri" pitchFamily="34" charset="0"/>
                <a:ea typeface="Calibri" pitchFamily="34" charset="-122"/>
                <a:cs typeface="Calibri" pitchFamily="34" charset="-120"/>
              </a:rPr>
              <a:t>It can be use to record the training, using the record feature (Microsoft, 2026).</a:t>
            </a:r>
            <a:endParaRPr lang="en-US" sz="1500"/>
          </a:p>
        </p:txBody>
      </p:sp>
    </p:spTree>
    <p:extLst>
      <p:ext uri="{BB962C8B-B14F-4D97-AF65-F5344CB8AC3E}">
        <p14:creationId xmlns:p14="http://schemas.microsoft.com/office/powerpoint/2010/main" val="4135475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30532"/>
            <a:ext cx="3931920" cy="3614057"/>
          </a:xfrm>
          <a:prstGeom prst="rect">
            <a:avLst/>
          </a:prstGeom>
          <a:noFill/>
          <a:ln/>
        </p:spPr>
        <p:txBody>
          <a:bodyPr wrap="square" lIns="0" tIns="0" rIns="0" bIns="0" rtlCol="0" anchor="t"/>
          <a:lstStyle/>
          <a:p>
            <a:pPr marL="342900" indent="-342900">
              <a:buSzPct val="100000"/>
              <a:buChar char="•"/>
            </a:pPr>
            <a:r>
              <a:rPr lang="en-US" sz="1400">
                <a:latin typeface="Calibri" pitchFamily="34" charset="0"/>
                <a:ea typeface="Calibri" pitchFamily="34" charset="-122"/>
                <a:cs typeface="Calibri" pitchFamily="34" charset="-120"/>
              </a:rPr>
              <a:t>Real-time co-Authoring and Cloud collaboration </a:t>
            </a:r>
          </a:p>
          <a:p>
            <a:pPr marL="342900" indent="-342900">
              <a:buSzPct val="100000"/>
              <a:buChar char="•"/>
            </a:pPr>
            <a:r>
              <a:rPr lang="en-US" sz="1400">
                <a:latin typeface="Calibri" pitchFamily="34" charset="0"/>
                <a:ea typeface="Calibri" pitchFamily="34" charset="-122"/>
                <a:cs typeface="Calibri" pitchFamily="34" charset="-120"/>
              </a:rPr>
              <a:t>Visual Data Presentation.</a:t>
            </a:r>
          </a:p>
          <a:p>
            <a:pPr marL="342900" indent="-342900">
              <a:buSzPct val="100000"/>
              <a:buChar char="•"/>
            </a:pPr>
            <a:r>
              <a:rPr lang="en-GB" sz="1400"/>
              <a:t>Accessibility Features for individuals with learning disabilities.</a:t>
            </a:r>
          </a:p>
          <a:p>
            <a:pPr marL="342900" indent="-342900">
              <a:buSzPct val="100000"/>
              <a:buChar char="•"/>
            </a:pPr>
            <a:r>
              <a:rPr lang="en-GB" sz="1400"/>
              <a:t>Cost efficiency </a:t>
            </a:r>
          </a:p>
          <a:p>
            <a:pPr marL="342900" indent="-342900">
              <a:buSzPct val="100000"/>
              <a:buChar char="•"/>
            </a:pPr>
            <a:r>
              <a:rPr lang="en-GB" sz="1400"/>
              <a:t>Organization and structure</a:t>
            </a:r>
          </a:p>
          <a:p>
            <a:pPr>
              <a:buSzPct val="100000"/>
            </a:pPr>
            <a:endParaRPr lang="en-GB" sz="1400"/>
          </a:p>
          <a:p>
            <a:pPr>
              <a:buSzPct val="100000"/>
            </a:pPr>
            <a:r>
              <a:rPr lang="en-GB" sz="1400"/>
              <a:t>(Winsted, 2025).</a:t>
            </a:r>
          </a:p>
          <a:p>
            <a:pPr>
              <a:buSzPct val="100000"/>
            </a:pPr>
            <a:endParaRPr lang="en-US" sz="1400"/>
          </a:p>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sz="1400"/>
              <a:t>Internet access </a:t>
            </a:r>
          </a:p>
          <a:p>
            <a:pPr marL="285750" indent="-285750">
              <a:buSzPct val="100000"/>
              <a:buFont typeface="Arial" panose="020B0604020202020204" pitchFamily="34" charset="0"/>
              <a:buChar char="•"/>
            </a:pPr>
            <a:r>
              <a:rPr lang="en-US" sz="1400"/>
              <a:t>Product license and cost</a:t>
            </a:r>
          </a:p>
          <a:p>
            <a:pPr marL="285750" indent="-285750">
              <a:buSzPct val="100000"/>
              <a:buFont typeface="Arial" panose="020B0604020202020204" pitchFamily="34" charset="0"/>
              <a:buChar char="•"/>
            </a:pPr>
            <a:r>
              <a:rPr lang="en-US" sz="1400"/>
              <a:t>Staff digital skills</a:t>
            </a:r>
          </a:p>
          <a:p>
            <a:pPr marL="285750" indent="-285750">
              <a:buSzPct val="100000"/>
              <a:buFont typeface="Arial" panose="020B0604020202020204" pitchFamily="34" charset="0"/>
              <a:buChar char="•"/>
            </a:pPr>
            <a:r>
              <a:rPr lang="en-GB" sz="1400"/>
              <a:t>Time-Consuming Content Creation </a:t>
            </a:r>
          </a:p>
          <a:p>
            <a:pPr marL="285750" indent="-285750">
              <a:buSzPct val="100000"/>
              <a:buFont typeface="Arial" panose="020B0604020202020204" pitchFamily="34" charset="0"/>
              <a:buChar char="•"/>
            </a:pPr>
            <a:r>
              <a:rPr lang="en-GB" sz="1400"/>
              <a:t>Static Information Delivery (Scott, 2023; Michaels, 2021)</a:t>
            </a:r>
          </a:p>
          <a:p>
            <a:pPr marL="285750" indent="-285750">
              <a:buSzPct val="100000"/>
              <a:buFont typeface="Arial" panose="020B0604020202020204" pitchFamily="34" charset="0"/>
              <a:buChar char="•"/>
            </a:pPr>
            <a:endParaRPr lang="en-GB" sz="1400"/>
          </a:p>
          <a:p>
            <a:pPr marL="285750" indent="-285750">
              <a:buSzPct val="100000"/>
              <a:buFont typeface="Arial" panose="020B0604020202020204" pitchFamily="34" charset="0"/>
              <a:buChar char="•"/>
            </a:pPr>
            <a:endParaRPr lang="en-US" sz="1400"/>
          </a:p>
        </p:txBody>
      </p:sp>
      <p:pic>
        <p:nvPicPr>
          <p:cNvPr id="13" name="Picture 12" descr="The image depicts a professional training session, with a speaker addressing an audience in a room with brick walls and various educational icons.&#10;&#10;AI-generated content may be incorrect.">
            <a:extLst>
              <a:ext uri="{FF2B5EF4-FFF2-40B4-BE49-F238E27FC236}">
                <a16:creationId xmlns:a16="http://schemas.microsoft.com/office/drawing/2014/main" id="{C7434DCB-DDC3-4F22-D4C9-309527AAD76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079975" y="2836022"/>
            <a:ext cx="2824009" cy="1830762"/>
          </a:xfrm>
          <a:prstGeom prst="rect">
            <a:avLst/>
          </a:prstGeom>
        </p:spPr>
      </p:pic>
      <p:sp>
        <p:nvSpPr>
          <p:cNvPr id="15" name="TextBox 14">
            <a:extLst>
              <a:ext uri="{FF2B5EF4-FFF2-40B4-BE49-F238E27FC236}">
                <a16:creationId xmlns:a16="http://schemas.microsoft.com/office/drawing/2014/main" id="{23A88001-B661-0FBF-0DEC-D78F8B31EE03}"/>
              </a:ext>
            </a:extLst>
          </p:cNvPr>
          <p:cNvSpPr txBox="1"/>
          <p:nvPr/>
        </p:nvSpPr>
        <p:spPr>
          <a:xfrm>
            <a:off x="7861052" y="3099145"/>
            <a:ext cx="914400" cy="246221"/>
          </a:xfrm>
          <a:prstGeom prst="rect">
            <a:avLst/>
          </a:prstGeom>
          <a:noFill/>
        </p:spPr>
        <p:txBody>
          <a:bodyPr wrap="square" rtlCol="0">
            <a:spAutoFit/>
          </a:bodyPr>
          <a:lstStyle/>
          <a:p>
            <a:r>
              <a:rPr lang="en-GB" sz="1000"/>
              <a:t>Stock image</a:t>
            </a:r>
          </a:p>
        </p:txBody>
      </p:sp>
    </p:spTree>
    <p:extLst>
      <p:ext uri="{BB962C8B-B14F-4D97-AF65-F5344CB8AC3E}">
        <p14:creationId xmlns:p14="http://schemas.microsoft.com/office/powerpoint/2010/main" val="4236965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372788545"/>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Advanced Security Solutions  (Rieth, 2026)</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High Internet Stability Requirements (Rieth, 2026)</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a:ea typeface="Calibri"/>
                          <a:cs typeface="Calibri"/>
                        </a:rPr>
                        <a:t>Care Documentation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Word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a:solidFill>
                            <a:srgbClr val="1A1A1A"/>
                          </a:solidFill>
                          <a:latin typeface="Calibri"/>
                          <a:ea typeface="Calibri"/>
                          <a:cs typeface="Calibri"/>
                        </a:rPr>
                        <a:t>Accessibility (Microsoft support, 2026).</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a:solidFill>
                            <a:srgbClr val="1A1A1A"/>
                          </a:solidFill>
                          <a:latin typeface="Calibri"/>
                          <a:ea typeface="Calibri"/>
                          <a:cs typeface="Calibri"/>
                        </a:rPr>
                        <a:t>Security (NMC, 2023).</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a:ea typeface="Calibri"/>
                          <a:cs typeface="Calibri"/>
                        </a:rPr>
                        <a:t>Staff Scheduling / </a:t>
                      </a:r>
                      <a:r>
                        <a:rPr lang="en-US" sz="1300" err="1">
                          <a:solidFill>
                            <a:srgbClr val="1A1A1A"/>
                          </a:solidFill>
                          <a:latin typeface="Calibri"/>
                          <a:ea typeface="Calibri"/>
                          <a:cs typeface="Calibri"/>
                        </a:rPr>
                        <a:t>Rotas</a:t>
                      </a:r>
                      <a:endParaRPr lang="en-US" sz="1300" err="1">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Excel</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err="1">
                          <a:solidFill>
                            <a:srgbClr val="1A1A1A"/>
                          </a:solidFill>
                          <a:latin typeface="Calibri"/>
                          <a:ea typeface="Calibri"/>
                          <a:cs typeface="Calibri"/>
                        </a:rPr>
                        <a:t>Digitalisation</a:t>
                      </a:r>
                      <a:r>
                        <a:rPr lang="en-US" sz="1300" b="0" i="0" u="none" strike="noStrike" noProof="0">
                          <a:solidFill>
                            <a:srgbClr val="1A1A1A"/>
                          </a:solidFill>
                          <a:latin typeface="Calibri"/>
                          <a:ea typeface="Calibri"/>
                          <a:cs typeface="Calibri"/>
                        </a:rPr>
                        <a:t> of Rota (Skills for care, 2026).</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err="1">
                          <a:solidFill>
                            <a:srgbClr val="1A1A1A"/>
                          </a:solidFill>
                          <a:latin typeface="Calibri"/>
                          <a:ea typeface="Calibri"/>
                          <a:cs typeface="Calibri"/>
                        </a:rPr>
                        <a:t>Specialisation</a:t>
                      </a:r>
                      <a:r>
                        <a:rPr lang="en-US" sz="1300" b="0" i="0" u="none" strike="noStrike" noProof="0">
                          <a:solidFill>
                            <a:srgbClr val="1A1A1A"/>
                          </a:solidFill>
                          <a:latin typeface="Calibri"/>
                          <a:ea typeface="Calibri"/>
                          <a:cs typeface="Calibri"/>
                        </a:rPr>
                        <a:t>  (Qureshi and Javaid, 2015).</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pitchFamily="34" charset="-122"/>
                          <a:cs typeface="Calibri" pitchFamily="34" charset="-120"/>
                        </a:rPr>
                        <a:t>Real-time co-Authoring and Cloud collaboration (Winsted, 2025</a:t>
                      </a:r>
                      <a:r>
                        <a:rPr lang="en-US" sz="1300">
                          <a:solidFill>
                            <a:srgbClr val="1A1A1A"/>
                          </a:solidFill>
                          <a:latin typeface="Calibri" pitchFamily="34" charset="0"/>
                          <a:ea typeface="Calibri" pitchFamily="34" charset="-122"/>
                          <a:cs typeface="Calibri" pitchFamily="34" charset="-120"/>
                        </a:rPr>
                        <a: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Time-Consuming Content Creation (Scott, 2023)</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A61482-CE8B-B2E8-4A96-160789B6E509}"/>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E5873EC0-534E-7E54-EA0B-0584EAEE9C71}"/>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a:extLst>
              <a:ext uri="{FF2B5EF4-FFF2-40B4-BE49-F238E27FC236}">
                <a16:creationId xmlns:a16="http://schemas.microsoft.com/office/drawing/2014/main" id="{8F45E499-2BBF-4716-E783-5B48487C85EB}"/>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a:extLst>
              <a:ext uri="{FF2B5EF4-FFF2-40B4-BE49-F238E27FC236}">
                <a16:creationId xmlns:a16="http://schemas.microsoft.com/office/drawing/2014/main" id="{27682A41-196B-74CA-A4F6-6FFB82B10797}"/>
              </a:ext>
            </a:extLst>
          </p:cNvPr>
          <p:cNvGraphicFramePr>
            <a:graphicFrameLocks noGrp="1"/>
          </p:cNvGraphicFramePr>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Advanced Security Solutions  (Rieth, 2026)</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High Internet Stability Requirements (Rieth, 2026)</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a:ea typeface="Calibri"/>
                          <a:cs typeface="Calibri"/>
                        </a:rPr>
                        <a:t>Care Documentation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Word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a:solidFill>
                            <a:srgbClr val="1A1A1A"/>
                          </a:solidFill>
                          <a:latin typeface="Calibri"/>
                          <a:ea typeface="Calibri"/>
                          <a:cs typeface="Calibri"/>
                        </a:rPr>
                        <a:t>Accessibility (Microsoft support, 2026).</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a:solidFill>
                            <a:srgbClr val="1A1A1A"/>
                          </a:solidFill>
                          <a:latin typeface="Calibri"/>
                          <a:ea typeface="Calibri"/>
                          <a:cs typeface="Calibri"/>
                        </a:rPr>
                        <a:t>Security (NMC, 2023).</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a:ea typeface="Calibri"/>
                          <a:cs typeface="Calibri"/>
                        </a:rPr>
                        <a:t>Staff Scheduling / </a:t>
                      </a:r>
                      <a:r>
                        <a:rPr lang="en-US" sz="1300" err="1">
                          <a:solidFill>
                            <a:srgbClr val="1A1A1A"/>
                          </a:solidFill>
                          <a:latin typeface="Calibri"/>
                          <a:ea typeface="Calibri"/>
                          <a:cs typeface="Calibri"/>
                        </a:rPr>
                        <a:t>Rotas</a:t>
                      </a:r>
                      <a:endParaRPr lang="en-US" sz="1300" err="1">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Excel</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err="1">
                          <a:solidFill>
                            <a:srgbClr val="1A1A1A"/>
                          </a:solidFill>
                          <a:latin typeface="Calibri"/>
                          <a:ea typeface="Calibri"/>
                          <a:cs typeface="Calibri"/>
                        </a:rPr>
                        <a:t>Digitalisation</a:t>
                      </a:r>
                      <a:r>
                        <a:rPr lang="en-US" sz="1300" b="0" i="0" u="none" strike="noStrike" noProof="0">
                          <a:solidFill>
                            <a:srgbClr val="1A1A1A"/>
                          </a:solidFill>
                          <a:latin typeface="Calibri"/>
                          <a:ea typeface="Calibri"/>
                          <a:cs typeface="Calibri"/>
                        </a:rPr>
                        <a:t> of Rota (Skills for care, 2026).</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300" b="0" i="0" u="none" strike="noStrike" noProof="0" err="1">
                          <a:solidFill>
                            <a:srgbClr val="1A1A1A"/>
                          </a:solidFill>
                          <a:latin typeface="Calibri"/>
                          <a:ea typeface="Calibri"/>
                          <a:cs typeface="Calibri"/>
                        </a:rPr>
                        <a:t>Specialisation</a:t>
                      </a:r>
                      <a:r>
                        <a:rPr lang="en-US" sz="1300" b="0" i="0" u="none" strike="noStrike" noProof="0">
                          <a:solidFill>
                            <a:srgbClr val="1A1A1A"/>
                          </a:solidFill>
                          <a:latin typeface="Calibri"/>
                          <a:ea typeface="Calibri"/>
                          <a:cs typeface="Calibri"/>
                        </a:rPr>
                        <a:t>  (Qureshi and Javaid, 2015).</a:t>
                      </a:r>
                      <a:endParaRPr lang="en-US"/>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GB" sz="1300">
                          <a:solidFill>
                            <a:srgbClr val="1A1A1A"/>
                          </a:solidFill>
                          <a:latin typeface="Calibri" pitchFamily="34" charset="0"/>
                          <a:ea typeface="Calibri" pitchFamily="34" charset="-122"/>
                          <a:cs typeface="Calibri" pitchFamily="34" charset="-120"/>
                        </a:rPr>
                        <a:t>Real-time co-Authoring and Cloud collaboration (Winsted, 2025</a:t>
                      </a:r>
                      <a:r>
                        <a:rPr lang="en-US" sz="1300">
                          <a:solidFill>
                            <a:srgbClr val="1A1A1A"/>
                          </a:solidFill>
                          <a:latin typeface="Calibri" pitchFamily="34" charset="0"/>
                          <a:ea typeface="Calibri" pitchFamily="34" charset="-122"/>
                          <a:cs typeface="Calibri" pitchFamily="34" charset="-120"/>
                        </a:rPr>
                        <a: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Time-Consuming Content Creation (Scott, 2023)</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189557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6970DDFF-6682-3E64-9E7A-A40FE1C9666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BB05E42-F488-0458-434A-E9F6DD6A4A75}"/>
              </a:ext>
            </a:extLst>
          </p:cNvPr>
          <p:cNvSpPr/>
          <p:nvPr/>
        </p:nvSpPr>
        <p:spPr>
          <a:xfrm>
            <a:off x="411480" y="201168"/>
            <a:ext cx="8321040" cy="593961"/>
          </a:xfrm>
          <a:prstGeom prst="rect">
            <a:avLst/>
          </a:prstGeom>
          <a:noFill/>
          <a:ln/>
        </p:spPr>
        <p:txBody>
          <a:bodyPr wrap="square" lIns="0" tIns="0" rIns="0" bIns="0" rtlCol="0" anchor="b"/>
          <a:lstStyle/>
          <a:p>
            <a:pPr marL="0" indent="0">
              <a:buNone/>
            </a:pPr>
            <a:r>
              <a:rPr lang="en-US" sz="3600">
                <a:solidFill>
                  <a:srgbClr val="1A1A1A"/>
                </a:solidFill>
                <a:latin typeface="Calibri"/>
                <a:ea typeface="Calibri"/>
                <a:cs typeface="Calibri"/>
              </a:rPr>
              <a:t>Conclusion</a:t>
            </a:r>
            <a:endParaRPr lang="en-US" sz="3600"/>
          </a:p>
        </p:txBody>
      </p:sp>
      <p:sp>
        <p:nvSpPr>
          <p:cNvPr id="3" name="Shape 1">
            <a:extLst>
              <a:ext uri="{FF2B5EF4-FFF2-40B4-BE49-F238E27FC236}">
                <a16:creationId xmlns:a16="http://schemas.microsoft.com/office/drawing/2014/main" id="{9175F643-ADAD-22FF-0E0B-BAF0A4A55A9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87B3AFA4-AB56-D95E-2E0E-DB60B12C9C1A}"/>
              </a:ext>
            </a:extLst>
          </p:cNvPr>
          <p:cNvSpPr/>
          <p:nvPr/>
        </p:nvSpPr>
        <p:spPr>
          <a:xfrm>
            <a:off x="248477" y="1033273"/>
            <a:ext cx="8796131" cy="3995924"/>
          </a:xfrm>
          <a:prstGeom prst="rect">
            <a:avLst/>
          </a:prstGeom>
          <a:noFill/>
          <a:ln/>
        </p:spPr>
        <p:txBody>
          <a:bodyPr wrap="square" lIns="0" tIns="0" rIns="0" bIns="0" rtlCol="0" anchor="t"/>
          <a:lstStyle/>
          <a:p>
            <a:pPr marL="342900" indent="-342900">
              <a:buSzPct val="100000"/>
              <a:buChar char="•"/>
            </a:pPr>
            <a:r>
              <a:rPr lang="en-US" sz="1600"/>
              <a:t>Matching the correct Microsoft 365 tool to each workplace task will improve communication, collaboration, and work efficiency across Riverdale Nursing Home.</a:t>
            </a:r>
          </a:p>
          <a:p>
            <a:pPr>
              <a:buSzPct val="100000"/>
            </a:pPr>
            <a:r>
              <a:rPr lang="en-US" sz="1600" b="1"/>
              <a:t>Key improvements:</a:t>
            </a:r>
          </a:p>
          <a:p>
            <a:pPr marL="342900" indent="-342900">
              <a:buSzPct val="100000"/>
              <a:buChar char="•"/>
            </a:pPr>
            <a:r>
              <a:rPr lang="en-US" sz="1600"/>
              <a:t>Microsoft Teams: Faster communication among staff across shifts / buildings.</a:t>
            </a:r>
          </a:p>
          <a:p>
            <a:pPr marL="285750" indent="-285750">
              <a:buSzPct val="100000"/>
              <a:buFont typeface="Wingdings" panose="05000000000000000000" pitchFamily="2" charset="2"/>
              <a:buChar char="§"/>
            </a:pPr>
            <a:r>
              <a:rPr lang="en-US" sz="1600"/>
              <a:t> Microsoft Word: Consistent, accurate care documentation using templates and Track Changes.</a:t>
            </a:r>
          </a:p>
          <a:p>
            <a:pPr marL="342900" indent="-342900">
              <a:buSzPct val="100000"/>
              <a:buChar char="•"/>
            </a:pPr>
            <a:r>
              <a:rPr lang="en-US" sz="1600"/>
              <a:t>Microsoft Excel: More </a:t>
            </a:r>
            <a:r>
              <a:rPr lang="en-US" sz="1600" err="1"/>
              <a:t>organised</a:t>
            </a:r>
            <a:r>
              <a:rPr lang="en-US" sz="1600"/>
              <a:t> staff </a:t>
            </a:r>
            <a:r>
              <a:rPr lang="en-US" sz="1600" err="1"/>
              <a:t>rotas</a:t>
            </a:r>
            <a:r>
              <a:rPr lang="en-US" sz="1600"/>
              <a:t> with automated calculations.</a:t>
            </a:r>
            <a:endParaRPr lang="en-US" sz="1600">
              <a:ea typeface="Calibri"/>
              <a:cs typeface="Calibri"/>
            </a:endParaRPr>
          </a:p>
          <a:p>
            <a:pPr marL="342900" indent="-342900">
              <a:buSzPct val="100000"/>
              <a:buChar char="•"/>
            </a:pPr>
            <a:r>
              <a:rPr lang="en-US" sz="1600"/>
              <a:t>Microsoft PowerPoint: Clear, engaging staff training to improve digital skills.</a:t>
            </a:r>
          </a:p>
          <a:p>
            <a:pPr>
              <a:buSzPct val="100000"/>
            </a:pPr>
            <a:r>
              <a:rPr lang="en-US" sz="1600" b="1"/>
              <a:t>Shared limitations &amp; solutions:</a:t>
            </a:r>
          </a:p>
          <a:p>
            <a:pPr marL="342900" indent="-342900">
              <a:buSzPct val="100000"/>
              <a:buChar char="•"/>
            </a:pPr>
            <a:r>
              <a:rPr lang="en-US" sz="1600"/>
              <a:t>Staff require digital skills training hence management should provide regular training, / IT support</a:t>
            </a:r>
          </a:p>
          <a:p>
            <a:pPr marL="342900" indent="-342900">
              <a:buSzPct val="100000"/>
              <a:buChar char="•"/>
            </a:pPr>
            <a:r>
              <a:rPr lang="en-US" sz="1600"/>
              <a:t>Internet access &amp; Microsoft 365 </a:t>
            </a:r>
            <a:r>
              <a:rPr lang="en-US" sz="1600" err="1"/>
              <a:t>licences</a:t>
            </a:r>
            <a:r>
              <a:rPr lang="en-US" sz="1600"/>
              <a:t> are needed – Management should provide high-speed Wi-Fi throughout both buildings.</a:t>
            </a:r>
            <a:endParaRPr lang="en-US" sz="1600">
              <a:ea typeface="Calibri"/>
              <a:cs typeface="Calibri"/>
            </a:endParaRPr>
          </a:p>
          <a:p>
            <a:pPr>
              <a:buSzPct val="100000"/>
            </a:pPr>
            <a:r>
              <a:rPr lang="en-US" sz="1600" b="1"/>
              <a:t>Key recommendation - </a:t>
            </a:r>
            <a:r>
              <a:rPr lang="en-US" sz="1600"/>
              <a:t>Riverdale Nursing Home should implement all five recommended Microsoft 365 tools alongside continuous staff training to improve communication, efficiency, and the quality of resident care.</a:t>
            </a:r>
          </a:p>
        </p:txBody>
      </p:sp>
    </p:spTree>
    <p:extLst>
      <p:ext uri="{BB962C8B-B14F-4D97-AF65-F5344CB8AC3E}">
        <p14:creationId xmlns:p14="http://schemas.microsoft.com/office/powerpoint/2010/main" val="3264350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r>
              <a:rPr lang="en-US" sz="1400" err="1"/>
              <a:t>Honavar</a:t>
            </a:r>
            <a:r>
              <a:rPr lang="en-US" sz="1400"/>
              <a:t> S. G. (2020). “Electronic medical records - The good, the bad and the ugly”. </a:t>
            </a:r>
            <a:r>
              <a:rPr lang="en-US" sz="1400" i="1"/>
              <a:t>Indian journal of ophthalmology</a:t>
            </a:r>
            <a:r>
              <a:rPr lang="en-US" sz="1400"/>
              <a:t>, </a:t>
            </a:r>
            <a:r>
              <a:rPr lang="en-US" sz="1400" i="1"/>
              <a:t>68</a:t>
            </a:r>
            <a:r>
              <a:rPr lang="en-US" sz="1400"/>
              <a:t>(3), pp 417–418. </a:t>
            </a:r>
            <a:r>
              <a:rPr lang="en-US" sz="1400">
                <a:hlinkClick r:id="rId3"/>
              </a:rPr>
              <a:t>https://doi.org/10.4103/ijo.IJO_278_20</a:t>
            </a:r>
            <a:r>
              <a:rPr lang="en-US" sz="1400"/>
              <a:t> </a:t>
            </a:r>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Michaels, P. (2021) </a:t>
            </a:r>
            <a:r>
              <a:rPr lang="en-US" sz="1400" i="1">
                <a:solidFill>
                  <a:srgbClr val="000000"/>
                </a:solidFill>
                <a:latin typeface="Calibri"/>
                <a:ea typeface="Calibri"/>
                <a:cs typeface="Calibri"/>
              </a:rPr>
              <a:t>PowerPoint Pitfalls: Common Mistakes in Training Presentations and How to Avoid Them. </a:t>
            </a:r>
            <a:r>
              <a:rPr lang="en-US" sz="1400">
                <a:solidFill>
                  <a:srgbClr val="000000"/>
                </a:solidFill>
                <a:latin typeface="Calibri"/>
                <a:ea typeface="Calibri"/>
                <a:cs typeface="Calibri"/>
              </a:rPr>
              <a:t>Available at: </a:t>
            </a:r>
            <a:r>
              <a:rPr lang="en-US" sz="1400">
                <a:solidFill>
                  <a:srgbClr val="000000"/>
                </a:solidFill>
                <a:latin typeface="Calibri"/>
                <a:ea typeface="Calibri"/>
                <a:cs typeface="Calibri"/>
                <a:hlinkClick r:id="rId4"/>
              </a:rPr>
              <a:t>PowerPoint Pitfalls: Common Mistakes in Training Presentations and How to Avoid Them — Premier instructor-led training authoring tools | Great Circle Learning</a:t>
            </a:r>
            <a:r>
              <a:rPr lang="en-US" sz="1400">
                <a:solidFill>
                  <a:srgbClr val="000000"/>
                </a:solidFill>
                <a:latin typeface="Calibri"/>
                <a:ea typeface="Calibri"/>
                <a:cs typeface="Calibri"/>
              </a:rPr>
              <a:t> (Accessed 4 July 2026).</a:t>
            </a:r>
            <a:endParaRPr lang="en-US">
              <a:ea typeface="Calibri" panose="020F0502020204030204"/>
              <a:cs typeface="Calibri" panose="020F0502020204030204"/>
            </a:endParaRPr>
          </a:p>
          <a:p>
            <a:r>
              <a:rPr lang="en-US" sz="1400">
                <a:solidFill>
                  <a:srgbClr val="000000"/>
                </a:solidFill>
                <a:latin typeface="Calibri"/>
                <a:ea typeface="Calibri"/>
                <a:cs typeface="Calibri"/>
              </a:rPr>
              <a:t>Microsoft (2026) </a:t>
            </a:r>
            <a:r>
              <a:rPr lang="en-US" sz="1400" i="1">
                <a:solidFill>
                  <a:srgbClr val="000000"/>
                </a:solidFill>
                <a:latin typeface="Calibri"/>
                <a:ea typeface="Calibri"/>
                <a:cs typeface="Calibri"/>
              </a:rPr>
              <a:t>Basic tasks for creating a PowerPoint presentation. </a:t>
            </a:r>
            <a:r>
              <a:rPr lang="en-US" sz="1400">
                <a:solidFill>
                  <a:srgbClr val="000000"/>
                </a:solidFill>
                <a:latin typeface="Calibri"/>
                <a:ea typeface="Calibri"/>
                <a:cs typeface="Calibri"/>
              </a:rPr>
              <a:t>Available at</a:t>
            </a:r>
            <a:r>
              <a:rPr lang="en-US" sz="1400">
                <a:solidFill>
                  <a:srgbClr val="555555"/>
                </a:solidFill>
                <a:latin typeface="Calibri"/>
                <a:ea typeface="Calibri"/>
                <a:cs typeface="Calibri"/>
              </a:rPr>
              <a:t>: </a:t>
            </a:r>
            <a:r>
              <a:rPr lang="en-US" sz="1400">
                <a:solidFill>
                  <a:srgbClr val="000000"/>
                </a:solidFill>
                <a:latin typeface="Calibri"/>
                <a:ea typeface="Calibri"/>
                <a:cs typeface="Calibri"/>
                <a:hlinkClick r:id="rId5"/>
              </a:rPr>
              <a:t>Basic tasks for creating a PowerPoint presentation | Microsoft Support</a:t>
            </a:r>
            <a:r>
              <a:rPr lang="en-US" sz="1400">
                <a:solidFill>
                  <a:srgbClr val="000000"/>
                </a:solidFill>
                <a:latin typeface="Calibri"/>
                <a:ea typeface="Calibri"/>
                <a:cs typeface="Calibri"/>
              </a:rPr>
              <a:t> (Accessed 2 July 2026).</a:t>
            </a:r>
          </a:p>
          <a:p>
            <a:r>
              <a:rPr lang="en-US" sz="1400">
                <a:solidFill>
                  <a:srgbClr val="000000"/>
                </a:solidFill>
                <a:latin typeface="Calibri"/>
                <a:ea typeface="Calibri"/>
                <a:cs typeface="Calibri"/>
              </a:rPr>
              <a:t>Microsoft Support (2026) </a:t>
            </a:r>
            <a:r>
              <a:rPr lang="en-US" sz="1400" i="1">
                <a:solidFill>
                  <a:srgbClr val="000000"/>
                </a:solidFill>
                <a:latin typeface="Calibri"/>
                <a:ea typeface="Calibri"/>
                <a:cs typeface="Calibri"/>
              </a:rPr>
              <a:t>Collaborate on Excel workbooks at the same time with co-authoring</a:t>
            </a:r>
            <a:r>
              <a:rPr lang="en-US" sz="1400">
                <a:solidFill>
                  <a:srgbClr val="000000"/>
                </a:solidFill>
                <a:latin typeface="Calibri"/>
                <a:ea typeface="Calibri"/>
                <a:cs typeface="Calibri"/>
              </a:rPr>
              <a:t>. Available at: </a:t>
            </a:r>
            <a:r>
              <a:rPr lang="en-US" sz="1400">
                <a:solidFill>
                  <a:srgbClr val="000000"/>
                </a:solidFill>
                <a:ea typeface="Calibri"/>
                <a:cs typeface="Calibri"/>
                <a:hlinkClick r:id="rId6"/>
              </a:rPr>
              <a:t>https://support.microsoft.com/en-us/Excel/get-started/collaborate-on-excel-workbooks-at-the-same-time-with-co-authoring</a:t>
            </a:r>
            <a:r>
              <a:rPr lang="en-US" sz="1400">
                <a:solidFill>
                  <a:srgbClr val="000000"/>
                </a:solidFill>
                <a:ea typeface="Calibri"/>
                <a:cs typeface="Calibri"/>
              </a:rPr>
              <a:t> (Accessed 6 July 2026).</a:t>
            </a:r>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Microsoft support (n.d.) </a:t>
            </a:r>
            <a:r>
              <a:rPr lang="en-US" sz="1400" i="1">
                <a:solidFill>
                  <a:srgbClr val="000000"/>
                </a:solidFill>
                <a:latin typeface="Calibri"/>
                <a:ea typeface="Calibri"/>
                <a:cs typeface="Calibri"/>
              </a:rPr>
              <a:t>Overview of formulas in </a:t>
            </a:r>
            <a:r>
              <a:rPr lang="en-US" sz="1400" i="1">
                <a:solidFill>
                  <a:srgbClr val="000000"/>
                </a:solidFill>
                <a:ea typeface="Calibri"/>
                <a:cs typeface="Calibri"/>
              </a:rPr>
              <a:t>Excel</a:t>
            </a:r>
            <a:r>
              <a:rPr lang="en-US" sz="1400">
                <a:solidFill>
                  <a:srgbClr val="000000"/>
                </a:solidFill>
                <a:ea typeface="Calibri"/>
                <a:cs typeface="Calibri"/>
              </a:rPr>
              <a:t> Available at: </a:t>
            </a:r>
            <a:r>
              <a:rPr lang="en-US" sz="1400">
                <a:solidFill>
                  <a:srgbClr val="000000"/>
                </a:solidFill>
                <a:ea typeface="Calibri"/>
                <a:cs typeface="Calibri"/>
                <a:hlinkClick r:id="rId7"/>
              </a:rPr>
              <a:t>https://support.microsoft.com/en-us/Excel/get-started/overview-of-formulas-in-excel</a:t>
            </a:r>
            <a:r>
              <a:rPr lang="en-US" sz="1400">
                <a:solidFill>
                  <a:srgbClr val="000000"/>
                </a:solidFill>
                <a:ea typeface="Calibri"/>
                <a:cs typeface="Calibri"/>
              </a:rPr>
              <a:t> (Accessed 5 July 2026).</a:t>
            </a:r>
          </a:p>
          <a:p>
            <a:r>
              <a:rPr lang="en-US" sz="1400">
                <a:ea typeface="Calibri"/>
                <a:cs typeface="Calibri"/>
              </a:rPr>
              <a:t>Microsoft Support (2026) </a:t>
            </a:r>
            <a:r>
              <a:rPr lang="en-US" sz="1400" i="1">
                <a:ea typeface="Calibri"/>
                <a:cs typeface="Calibri"/>
              </a:rPr>
              <a:t>Microsoft Word Add and Edit Text. </a:t>
            </a:r>
            <a:r>
              <a:rPr lang="en-US" sz="1400">
                <a:ea typeface="Calibri"/>
                <a:cs typeface="Calibri"/>
              </a:rPr>
              <a:t>Available at: </a:t>
            </a:r>
            <a:r>
              <a:rPr lang="en-US" sz="1400">
                <a:hlinkClick r:id="rId8"/>
              </a:rPr>
              <a:t>Add and edit text | Microsoft Support</a:t>
            </a:r>
            <a:r>
              <a:rPr lang="en-US" sz="1400"/>
              <a:t> (Accessed 6 July 2026).</a:t>
            </a:r>
          </a:p>
          <a:p>
            <a:r>
              <a:rPr lang="en-US" sz="1400">
                <a:ea typeface="Calibri"/>
                <a:cs typeface="Calibri"/>
              </a:rPr>
              <a:t>Microsoft Support (2026a) </a:t>
            </a:r>
            <a:r>
              <a:rPr lang="en-US" sz="1400" i="1">
                <a:ea typeface="Calibri"/>
                <a:cs typeface="Calibri"/>
              </a:rPr>
              <a:t>Microsoft Share and Coauthor in Word. </a:t>
            </a:r>
            <a:r>
              <a:rPr lang="en-US" sz="1400">
                <a:ea typeface="Calibri"/>
                <a:cs typeface="Calibri"/>
              </a:rPr>
              <a:t>Available at: </a:t>
            </a:r>
            <a:r>
              <a:rPr lang="en-US" sz="1400">
                <a:hlinkClick r:id="rId8"/>
              </a:rPr>
              <a:t>Add and edit text | Microsoft Support</a:t>
            </a:r>
            <a:r>
              <a:rPr lang="en-US" sz="1400"/>
              <a:t> (Accessed 6 July 2026).</a:t>
            </a:r>
          </a:p>
        </p:txBody>
      </p:sp>
    </p:spTree>
    <p:extLst>
      <p:ext uri="{BB962C8B-B14F-4D97-AF65-F5344CB8AC3E}">
        <p14:creationId xmlns:p14="http://schemas.microsoft.com/office/powerpoint/2010/main" val="3956493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2606DEE6-70B1-042D-FEBB-EC083CB152D3}"/>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9839ED4-2214-6522-C158-406E699EBE05}"/>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a:extLst>
              <a:ext uri="{FF2B5EF4-FFF2-40B4-BE49-F238E27FC236}">
                <a16:creationId xmlns:a16="http://schemas.microsoft.com/office/drawing/2014/main" id="{21E586D9-E0E2-7D28-00F8-70489E9A54BA}"/>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322D131-8F06-B153-2A93-360A31E2D5F0}"/>
              </a:ext>
            </a:extLst>
          </p:cNvPr>
          <p:cNvSpPr/>
          <p:nvPr/>
        </p:nvSpPr>
        <p:spPr>
          <a:xfrm>
            <a:off x="411480" y="1097280"/>
            <a:ext cx="8321040" cy="3840480"/>
          </a:xfrm>
          <a:prstGeom prst="rect">
            <a:avLst/>
          </a:prstGeom>
          <a:noFill/>
          <a:ln/>
        </p:spPr>
        <p:txBody>
          <a:bodyPr wrap="square" lIns="0" tIns="0" rIns="0" bIns="0" rtlCol="0" anchor="t"/>
          <a:lstStyle/>
          <a:p>
            <a:pPr>
              <a:lnSpc>
                <a:spcPct val="150000"/>
              </a:lnSpc>
            </a:pPr>
            <a:r>
              <a:rPr lang="en-US" sz="1400"/>
              <a:t>Qureshi, J. S., &amp; Javaid, F. (2015). “Dilemmas of a </a:t>
            </a:r>
            <a:r>
              <a:rPr lang="en-US" sz="1400" err="1"/>
              <a:t>rota</a:t>
            </a:r>
            <a:r>
              <a:rPr lang="en-US" sz="1400"/>
              <a:t>: Google's solution”. </a:t>
            </a:r>
            <a:r>
              <a:rPr lang="en-US" sz="1400" i="1"/>
              <a:t>BMJ</a:t>
            </a:r>
            <a:r>
              <a:rPr lang="en-US" sz="1400"/>
              <a:t>, </a:t>
            </a:r>
            <a:r>
              <a:rPr lang="en-US" sz="1400" i="1"/>
              <a:t>4</a:t>
            </a:r>
            <a:r>
              <a:rPr lang="en-US" sz="1400"/>
              <a:t>(1), u206147.w2618. </a:t>
            </a:r>
            <a:r>
              <a:rPr lang="en-US" sz="1400">
                <a:hlinkClick r:id="rId3"/>
              </a:rPr>
              <a:t>https://pmc.ncbi.nlm.nih.gov/articles/PMC4645871/</a:t>
            </a:r>
            <a:r>
              <a:rPr lang="en-US" sz="1400"/>
              <a:t> </a:t>
            </a:r>
            <a:endParaRPr lang="en-US" sz="1400">
              <a:solidFill>
                <a:srgbClr val="000000"/>
              </a:solidFill>
              <a:ea typeface="Calibri"/>
              <a:cs typeface="Calibri"/>
            </a:endParaRPr>
          </a:p>
          <a:p>
            <a:pPr>
              <a:lnSpc>
                <a:spcPct val="150000"/>
              </a:lnSpc>
            </a:pPr>
            <a:r>
              <a:rPr lang="en-US" sz="1400">
                <a:solidFill>
                  <a:srgbClr val="000000"/>
                </a:solidFill>
                <a:ea typeface="Calibri"/>
                <a:cs typeface="Calibri"/>
              </a:rPr>
              <a:t>Scott, J. (2023) </a:t>
            </a:r>
            <a:r>
              <a:rPr lang="en-US" sz="1400" i="1">
                <a:solidFill>
                  <a:srgbClr val="000000"/>
                </a:solidFill>
                <a:ea typeface="Calibri"/>
                <a:cs typeface="Calibri"/>
              </a:rPr>
              <a:t>17 Advantages And Disadvantages Of PowerPoint </a:t>
            </a:r>
            <a:r>
              <a:rPr lang="en-US" sz="1400">
                <a:solidFill>
                  <a:srgbClr val="000000"/>
                </a:solidFill>
                <a:ea typeface="Calibri"/>
                <a:cs typeface="Calibri"/>
              </a:rPr>
              <a:t>Available at: </a:t>
            </a:r>
            <a:r>
              <a:rPr lang="en-US" sz="1400">
                <a:solidFill>
                  <a:srgbClr val="000000"/>
                </a:solidFill>
                <a:ea typeface="Calibri"/>
                <a:cs typeface="Calibri"/>
                <a:hlinkClick r:id="rId4"/>
              </a:rPr>
              <a:t>17 Advantages And Disadvantages Of PowerPoint - PresentationSkills.me</a:t>
            </a:r>
            <a:r>
              <a:rPr lang="en-US" sz="1400">
                <a:solidFill>
                  <a:srgbClr val="000000"/>
                </a:solidFill>
                <a:ea typeface="Calibri"/>
                <a:cs typeface="Calibri"/>
              </a:rPr>
              <a:t> (Accessed 7 July 2026).</a:t>
            </a:r>
          </a:p>
          <a:p>
            <a:pPr>
              <a:lnSpc>
                <a:spcPct val="150000"/>
              </a:lnSpc>
            </a:pPr>
            <a:r>
              <a:rPr lang="en-US" sz="1400">
                <a:solidFill>
                  <a:srgbClr val="000000"/>
                </a:solidFill>
                <a:ea typeface="Calibri"/>
                <a:cs typeface="Calibri"/>
              </a:rPr>
              <a:t>Skills for Care (2026) </a:t>
            </a:r>
            <a:r>
              <a:rPr lang="en-US" sz="1400" i="1">
                <a:solidFill>
                  <a:srgbClr val="000000"/>
                </a:solidFill>
                <a:ea typeface="Calibri"/>
                <a:cs typeface="Calibri"/>
              </a:rPr>
              <a:t>Digital technology in Social Care </a:t>
            </a:r>
            <a:r>
              <a:rPr lang="en-US" sz="1400">
                <a:solidFill>
                  <a:srgbClr val="000000"/>
                </a:solidFill>
                <a:ea typeface="Calibri"/>
                <a:cs typeface="Calibri"/>
              </a:rPr>
              <a:t>Available at: </a:t>
            </a:r>
            <a:r>
              <a:rPr lang="en-US" sz="1400">
                <a:solidFill>
                  <a:srgbClr val="000000"/>
                </a:solidFill>
                <a:ea typeface="Calibri"/>
                <a:cs typeface="Calibri"/>
                <a:hlinkClick r:id="rId5"/>
              </a:rPr>
              <a:t>https://www.skillsforcare.org.uk/Support-for-leaders-and-managers/Managing-a-service/Digital-technology-and-social-care/Digital-technology-in-social-care.aspx</a:t>
            </a:r>
            <a:r>
              <a:rPr lang="en-US" sz="1400">
                <a:solidFill>
                  <a:srgbClr val="000000"/>
                </a:solidFill>
                <a:ea typeface="Calibri"/>
                <a:cs typeface="Calibri"/>
              </a:rPr>
              <a:t> (Accessed 8 July 2026).</a:t>
            </a:r>
          </a:p>
          <a:p>
            <a:pPr>
              <a:lnSpc>
                <a:spcPct val="150000"/>
              </a:lnSpc>
            </a:pPr>
            <a:r>
              <a:rPr lang="en-US" sz="1400">
                <a:ea typeface="Calibri"/>
                <a:cs typeface="Calibri"/>
              </a:rPr>
              <a:t>The Nursing and Midwifery Council NMC (2023) </a:t>
            </a:r>
            <a:r>
              <a:rPr lang="en-US" sz="1400" i="1">
                <a:ea typeface="Calibri"/>
                <a:cs typeface="Calibri"/>
              </a:rPr>
              <a:t>Promote professionalism and trust</a:t>
            </a:r>
            <a:r>
              <a:rPr lang="en-US" sz="1400">
                <a:ea typeface="Calibri"/>
                <a:cs typeface="Calibri"/>
              </a:rPr>
              <a:t> Available at: </a:t>
            </a:r>
            <a:r>
              <a:rPr lang="en-US" sz="1400">
                <a:ea typeface="Calibri"/>
                <a:cs typeface="Calibri"/>
                <a:hlinkClick r:id="rId6"/>
              </a:rPr>
              <a:t>https://www.nmc.org.uk/standards/code/</a:t>
            </a:r>
            <a:r>
              <a:rPr lang="en-US" sz="1400">
                <a:ea typeface="Calibri"/>
                <a:cs typeface="Calibri"/>
              </a:rPr>
              <a:t> (Accessed 9 July 2026).</a:t>
            </a:r>
          </a:p>
          <a:p>
            <a:pPr>
              <a:lnSpc>
                <a:spcPct val="150000"/>
              </a:lnSpc>
            </a:pPr>
            <a:r>
              <a:rPr lang="en-US" sz="1400">
                <a:ea typeface="Calibri"/>
                <a:cs typeface="Calibri"/>
              </a:rPr>
              <a:t>Winsted</a:t>
            </a:r>
            <a:r>
              <a:rPr lang="en-US" sz="1400">
                <a:solidFill>
                  <a:srgbClr val="000000"/>
                </a:solidFill>
                <a:latin typeface="Calibri"/>
                <a:ea typeface="Calibri"/>
                <a:cs typeface="Calibri"/>
              </a:rPr>
              <a:t>, S. (2025) [Online]. </a:t>
            </a:r>
            <a:r>
              <a:rPr lang="en-US" sz="1400" i="1">
                <a:solidFill>
                  <a:srgbClr val="000000"/>
                </a:solidFill>
                <a:latin typeface="Calibri"/>
                <a:ea typeface="Calibri"/>
                <a:cs typeface="Calibri"/>
              </a:rPr>
              <a:t>7 Advantages of Using PowerPoint for eLearning &amp; Online Education. </a:t>
            </a:r>
            <a:r>
              <a:rPr lang="en-US" sz="1400">
                <a:solidFill>
                  <a:srgbClr val="000000"/>
                </a:solidFill>
                <a:latin typeface="Calibri"/>
                <a:ea typeface="Calibri"/>
                <a:cs typeface="Calibri"/>
              </a:rPr>
              <a:t>Available at: </a:t>
            </a:r>
            <a:r>
              <a:rPr lang="en-US" sz="1400">
                <a:solidFill>
                  <a:srgbClr val="000000"/>
                </a:solidFill>
                <a:latin typeface="Calibri"/>
                <a:ea typeface="Calibri"/>
                <a:cs typeface="Calibri"/>
                <a:hlinkClick r:id="rId7"/>
              </a:rPr>
              <a:t>7 </a:t>
            </a:r>
            <a:r>
              <a:rPr lang="en-US" sz="1400">
                <a:solidFill>
                  <a:srgbClr val="954F72"/>
                </a:solidFill>
                <a:latin typeface="Calibri"/>
                <a:ea typeface="Calibri"/>
                <a:cs typeface="Calibri"/>
                <a:hlinkClick r:id="rId7"/>
              </a:rPr>
              <a:t>Advantages of Using PowerPoint for eLearning &amp; Online Education</a:t>
            </a:r>
            <a:r>
              <a:rPr lang="en-US" sz="1400">
                <a:solidFill>
                  <a:srgbClr val="000000"/>
                </a:solidFill>
                <a:latin typeface="Calibri"/>
                <a:ea typeface="Calibri"/>
                <a:cs typeface="Calibri"/>
              </a:rPr>
              <a:t> (Accessed 7 July 2026).</a:t>
            </a:r>
            <a:r>
              <a:rPr lang="en-GB" sz="1400">
                <a:solidFill>
                  <a:srgbClr val="000000"/>
                </a:solidFill>
                <a:latin typeface="Calibri"/>
                <a:ea typeface="Calibri"/>
                <a:cs typeface="Calibri"/>
              </a:rPr>
              <a:t> </a:t>
            </a:r>
          </a:p>
          <a:p>
            <a:pPr>
              <a:lnSpc>
                <a:spcPct val="150000"/>
              </a:lnSpc>
            </a:pPr>
            <a:r>
              <a:rPr lang="en-GB" sz="1400">
                <a:solidFill>
                  <a:srgbClr val="000000"/>
                </a:solidFill>
                <a:latin typeface="Calibri"/>
                <a:ea typeface="Calibri"/>
                <a:cs typeface="Calibri"/>
                <a:hlinkClick r:id="rId8"/>
              </a:rPr>
              <a:t>https://www.jotform.com/blog/microsoft-teams-pros-and-cons/</a:t>
            </a:r>
            <a:r>
              <a:rPr lang="en-GB" sz="1400">
                <a:solidFill>
                  <a:srgbClr val="000000"/>
                </a:solidFill>
                <a:latin typeface="Calibri"/>
                <a:ea typeface="Calibri"/>
                <a:cs typeface="Calibri"/>
              </a:rPr>
              <a:t> (Rieth, 2026). </a:t>
            </a:r>
          </a:p>
          <a:p>
            <a:pPr fontAlgn="t">
              <a:lnSpc>
                <a:spcPts val="1500"/>
              </a:lnSpc>
              <a:buNone/>
            </a:pPr>
            <a:endParaRPr lang="en-GB" sz="1050">
              <a:latin typeface="Segoe UI" panose="020B0502040204020203" pitchFamily="34" charset="0"/>
            </a:endParaRPr>
          </a:p>
          <a:p>
            <a:pPr>
              <a:lnSpc>
                <a:spcPct val="150000"/>
              </a:lnSpc>
            </a:pPr>
            <a:endParaRPr lang="en-US" sz="1100">
              <a:solidFill>
                <a:srgbClr val="000000"/>
              </a:solidFill>
              <a:latin typeface="Arial" panose="020B0604020202020204" pitchFamily="34" charset="0"/>
              <a:ea typeface="Calibri"/>
              <a:cs typeface="Arial" panose="020B0604020202020204" pitchFamily="34" charset="0"/>
            </a:endParaRPr>
          </a:p>
          <a:p>
            <a:pPr>
              <a:lnSpc>
                <a:spcPct val="150000"/>
              </a:lnSpc>
            </a:pPr>
            <a:endParaRPr lang="en-US">
              <a:solidFill>
                <a:srgbClr val="000000"/>
              </a:solidFill>
              <a:latin typeface="Calibri"/>
              <a:ea typeface="Calibri"/>
              <a:cs typeface="Calibri"/>
            </a:endParaRPr>
          </a:p>
          <a:p>
            <a:pPr marL="0" indent="0">
              <a:buNone/>
            </a:pPr>
            <a:r>
              <a:rPr lang="en-US" sz="1400">
                <a:solidFill>
                  <a:srgbClr val="555555"/>
                </a:solidFill>
                <a:ea typeface="Calibri"/>
                <a:cs typeface="Calibri"/>
              </a:rPr>
              <a:t> </a:t>
            </a:r>
          </a:p>
        </p:txBody>
      </p:sp>
    </p:spTree>
    <p:extLst>
      <p:ext uri="{BB962C8B-B14F-4D97-AF65-F5344CB8AC3E}">
        <p14:creationId xmlns:p14="http://schemas.microsoft.com/office/powerpoint/2010/main" val="377410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3158</Words>
  <Application>Microsoft Office PowerPoint</Application>
  <PresentationFormat>On-screen Show (16:9)</PresentationFormat>
  <Paragraphs>283</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Calibri</vt:lpstr>
      <vt:lpstr>Segoe UI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lateef adeosun</cp:lastModifiedBy>
  <cp:revision>2</cp:revision>
  <dcterms:created xsi:type="dcterms:W3CDTF">2026-06-21T15:50:06Z</dcterms:created>
  <dcterms:modified xsi:type="dcterms:W3CDTF">2026-07-13T12:36:47Z</dcterms:modified>
</cp:coreProperties>
</file>