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2"/>
  </p:notesMasterIdLst>
  <p:handoutMasterIdLst>
    <p:handoutMasterId r:id="rId23"/>
  </p:handoutMasterIdLst>
  <p:sldIdLst>
    <p:sldId id="493" r:id="rId2"/>
    <p:sldId id="278" r:id="rId3"/>
    <p:sldId id="495" r:id="rId4"/>
    <p:sldId id="496" r:id="rId5"/>
    <p:sldId id="497" r:id="rId6"/>
    <p:sldId id="519" r:id="rId7"/>
    <p:sldId id="499" r:id="rId8"/>
    <p:sldId id="498" r:id="rId9"/>
    <p:sldId id="520" r:id="rId10"/>
    <p:sldId id="500" r:id="rId11"/>
    <p:sldId id="521" r:id="rId12"/>
    <p:sldId id="522" r:id="rId13"/>
    <p:sldId id="523" r:id="rId14"/>
    <p:sldId id="524" r:id="rId15"/>
    <p:sldId id="525" r:id="rId16"/>
    <p:sldId id="526" r:id="rId17"/>
    <p:sldId id="527" r:id="rId18"/>
    <p:sldId id="528" r:id="rId19"/>
    <p:sldId id="341" r:id="rId20"/>
    <p:sldId id="512" r:id="rId2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8000" autoAdjust="0"/>
    <p:restoredTop sz="91422" autoAdjust="0"/>
  </p:normalViewPr>
  <p:slideViewPr>
    <p:cSldViewPr>
      <p:cViewPr varScale="1">
        <p:scale>
          <a:sx n="59" d="100"/>
          <a:sy n="59" d="100"/>
        </p:scale>
        <p:origin x="796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59937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025B2A-A06D-244E-9AE6-D880823983AC}" type="datetime1">
              <a:rPr lang="en-GB" altLang="en-US" smtClean="0"/>
              <a:t>22/09/2024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E8E06A-E05A-C64B-9653-68396C333F61}" type="datetime1">
              <a:rPr lang="en-GB" altLang="en-US" smtClean="0"/>
              <a:t>22/09/2024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C5BC1F-ECEC-7D4A-874C-B3EC9D5B9055}" type="datetime1">
              <a:rPr lang="en-GB" altLang="en-US" smtClean="0"/>
              <a:t>22/09/2024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63CCBD-8E07-EC4B-984C-8270035F7575}" type="datetime1">
              <a:rPr lang="en-GB" altLang="en-US" smtClean="0"/>
              <a:t>22/09/2024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341203-B4BB-A04E-B895-8CD234538550}" type="datetime1">
              <a:rPr lang="en-GB" altLang="en-US" smtClean="0"/>
              <a:t>22/09/2024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13DF53-91B6-9445-A2CA-ABB11331E7A4}" type="datetime1">
              <a:rPr lang="en-GB" altLang="en-US" smtClean="0"/>
              <a:t>22/09/2024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A7F279-FAE4-5B4D-94AA-1586C826F033}" type="datetime1">
              <a:rPr lang="en-GB" altLang="en-US" smtClean="0"/>
              <a:t>22/09/2024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44D52A-3882-0A4B-8280-61FF9F73E79F}" type="datetime1">
              <a:rPr lang="en-GB" altLang="en-US" smtClean="0"/>
              <a:t>22/09/2024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BDA589-475C-394E-AFB9-1577C33C4407}" type="datetime1">
              <a:rPr lang="en-GB" altLang="en-US" smtClean="0"/>
              <a:t>22/09/2024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E60C29-D58E-EC48-8BA8-45A67E5A949A}" type="datetime1">
              <a:rPr lang="en-GB" altLang="en-US" smtClean="0"/>
              <a:t>22/09/2024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29B1BA-CF62-A340-A99B-2854159955DB}" type="datetime1">
              <a:rPr lang="en-GB" altLang="en-US" smtClean="0"/>
              <a:t>22/09/2024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0AF25E-D893-2B46-90A6-179B17B1ACCE}" type="datetime1">
              <a:rPr lang="en-GB" altLang="en-US" smtClean="0"/>
              <a:t>22/09/2024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electhub.com/business-intelligence/business-intelligence-trends/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5076056" y="4221088"/>
            <a:ext cx="4067944" cy="1235066"/>
          </a:xfrm>
        </p:spPr>
        <p:txBody>
          <a:bodyPr/>
          <a:lstStyle/>
          <a:p>
            <a:pPr eaLnBrk="1" hangingPunct="1"/>
            <a:r>
              <a:rPr lang="en-GB" altLang="en-US" sz="2400" b="1" dirty="0"/>
              <a:t>Week 2: Session 1: </a:t>
            </a:r>
            <a:br>
              <a:rPr lang="en-GB" altLang="en-US" sz="2400" b="1" dirty="0"/>
            </a:br>
            <a:r>
              <a:rPr lang="en-GB" altLang="en-US" sz="2200" b="1" dirty="0"/>
              <a:t>Current Trends of Business Intelligence (BI)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786110" y="980728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4800" b="1" dirty="0">
                <a:solidFill>
                  <a:schemeClr val="tx1"/>
                </a:solidFill>
              </a:rPr>
              <a:t>Data Handling &amp; Business Intelligence </a:t>
            </a:r>
          </a:p>
          <a:p>
            <a:pPr eaLnBrk="1" hangingPunct="1"/>
            <a:r>
              <a:rPr lang="en-GB" altLang="en-US" sz="4000" b="1" dirty="0">
                <a:solidFill>
                  <a:schemeClr val="tx1"/>
                </a:solidFill>
              </a:rPr>
              <a:t>LCBB5014</a:t>
            </a:r>
          </a:p>
        </p:txBody>
      </p:sp>
    </p:spTree>
    <p:extLst>
      <p:ext uri="{BB962C8B-B14F-4D97-AF65-F5344CB8AC3E}">
        <p14:creationId xmlns:p14="http://schemas.microsoft.com/office/powerpoint/2010/main" val="30700871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>
            <a:extLst>
              <a:ext uri="{FF2B5EF4-FFF2-40B4-BE49-F238E27FC236}">
                <a16:creationId xmlns:a16="http://schemas.microsoft.com/office/drawing/2014/main" id="{455921D9-3003-024B-9988-85E9F3657D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638" y="538163"/>
            <a:ext cx="8229600" cy="706437"/>
          </a:xfrm>
        </p:spPr>
        <p:txBody>
          <a:bodyPr/>
          <a:lstStyle/>
          <a:p>
            <a:pPr eaLnBrk="1" hangingPunct="1"/>
            <a:r>
              <a:rPr lang="en-GB" altLang="en-US" sz="3200" b="1"/>
              <a:t>Lesson Aims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F69691-B47D-7241-B44F-9C879DAACE7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8545989A-FAB5-44A0-803E-C4DFE8E1BAA2}" type="datetime1">
              <a:rPr lang="en-GB" altLang="en-US"/>
              <a:pPr>
                <a:defRPr/>
              </a:pPr>
              <a:t>22/09/2024</a:t>
            </a:fld>
            <a:endParaRPr lang="en-GB" altLang="en-US"/>
          </a:p>
        </p:txBody>
      </p:sp>
      <p:sp>
        <p:nvSpPr>
          <p:cNvPr id="16387" name="Slide Number Placeholder 5">
            <a:extLst>
              <a:ext uri="{FF2B5EF4-FFF2-40B4-BE49-F238E27FC236}">
                <a16:creationId xmlns:a16="http://schemas.microsoft.com/office/drawing/2014/main" id="{83277620-F381-AD4B-A446-AEDCDB5DC2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D9E8C65-235A-E445-AD01-8C468CA0F191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036474F-B44F-1947-B387-AE01020E4381}"/>
              </a:ext>
            </a:extLst>
          </p:cNvPr>
          <p:cNvSpPr/>
          <p:nvPr/>
        </p:nvSpPr>
        <p:spPr>
          <a:xfrm>
            <a:off x="684212" y="1490007"/>
            <a:ext cx="7775575" cy="2185214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 eaLnBrk="1" hangingPunct="1">
              <a:buFont typeface="Arial" panose="020B0604020202020204" pitchFamily="34" charset="0"/>
              <a:buNone/>
              <a:defRPr/>
            </a:pPr>
            <a:r>
              <a:rPr lang="en-GB" sz="2400" dirty="0">
                <a:latin typeface="+mn-lt"/>
              </a:rPr>
              <a:t>By the end of this session, students should be aware of: </a:t>
            </a:r>
          </a:p>
          <a:p>
            <a:pPr algn="just" eaLnBrk="1" hangingPunct="1">
              <a:buFont typeface="Arial" panose="020B0604020202020204" pitchFamily="34" charset="0"/>
              <a:buNone/>
              <a:defRPr/>
            </a:pPr>
            <a:endParaRPr lang="en-GB" sz="2400" dirty="0">
              <a:latin typeface="+mn-lt"/>
            </a:endParaRP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Overview of BI Trends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Importance of BI Trends and Timeline Differences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Most important BI Trends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9057227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22/09/2024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Overview of BI Trends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BAF82D6-125E-0E4E-823B-492D3910D334}"/>
              </a:ext>
            </a:extLst>
          </p:cNvPr>
          <p:cNvSpPr/>
          <p:nvPr/>
        </p:nvSpPr>
        <p:spPr>
          <a:xfrm>
            <a:off x="539750" y="977551"/>
            <a:ext cx="8064500" cy="4832092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+mn-lt"/>
              </a:rPr>
              <a:t>Data never stops, and neither does business. Despite a rough three years disrupted by the worldwide COVID-19 pandemic, BI is more important now than ever for enterprises to make data-informed decisions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+mn-lt"/>
              </a:rPr>
              <a:t>BI tools and analytics platforms have come a long way with business intelligence trends like Artificial Intelligence, the cloud and mobility.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+mn-lt"/>
              </a:rPr>
              <a:t>Many businesses are adapting to change requirements owing to COVID-19 pandemic. Some businesses are dealing with past three years decline in sales/orders, while others are coping with the ongoing supply chain disruptions or are still in the midst of adapting their business models</a:t>
            </a:r>
          </a:p>
        </p:txBody>
      </p:sp>
    </p:spTree>
    <p:extLst>
      <p:ext uri="{BB962C8B-B14F-4D97-AF65-F5344CB8AC3E}">
        <p14:creationId xmlns:p14="http://schemas.microsoft.com/office/powerpoint/2010/main" val="7778140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22/09/2024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Overview of BI Trends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FD7FFD9-4610-D3F9-7C28-ADED8BB373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552" y="1268760"/>
            <a:ext cx="8147248" cy="4176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73582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22/09/2024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0825" y="365148"/>
            <a:ext cx="8641655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Importance of Data, BI and Analytics Trends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975FFF0-51D2-068E-EBA3-4630E6AC3E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824" y="1012843"/>
            <a:ext cx="8641655" cy="4576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77238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22/09/2024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7782" y="365148"/>
            <a:ext cx="8291264" cy="52322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sz="2800" b="1" dirty="0">
                <a:latin typeface="+mj-lt"/>
              </a:rPr>
              <a:t>Importance of BI Trends – Timeline Differences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477BDF8-BABA-3AD2-6017-E0C206DA49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950936"/>
            <a:ext cx="8291264" cy="4782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89739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22/09/2024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The Most Important BI Trends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A0138F9-7842-2E1E-5DC0-31D8DDF190FB}"/>
              </a:ext>
            </a:extLst>
          </p:cNvPr>
          <p:cNvSpPr/>
          <p:nvPr/>
        </p:nvSpPr>
        <p:spPr>
          <a:xfrm>
            <a:off x="539750" y="977551"/>
            <a:ext cx="8064500" cy="4493538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r>
              <a:rPr lang="en-GB" sz="2200" b="1" dirty="0">
                <a:latin typeface="+mn-lt"/>
              </a:rPr>
              <a:t>1. Data Discovery: </a:t>
            </a:r>
            <a:r>
              <a:rPr lang="en-GB" sz="2200" dirty="0">
                <a:latin typeface="+mn-lt"/>
              </a:rPr>
              <a:t>Data discovery is not a tool but it is a business user oriented process for detecting patterns and outliers by visually navigating data or applying guided advanced analytics.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2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+mn-lt"/>
              </a:rPr>
              <a:t>Data discovery is an iterative process that does not require extensive upfront model creation. Data discovery is currently amongst the hottest BI trends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+mn-lt"/>
              </a:rPr>
              <a:t>There are three main categories of Data Discoveries: </a:t>
            </a:r>
          </a:p>
          <a:p>
            <a:pPr algn="just"/>
            <a:r>
              <a:rPr lang="en-GB" sz="2200" dirty="0">
                <a:latin typeface="+mn-lt"/>
              </a:rPr>
              <a:t>	- data preparation</a:t>
            </a:r>
          </a:p>
          <a:p>
            <a:pPr algn="just"/>
            <a:r>
              <a:rPr lang="en-GB" sz="2200" dirty="0">
                <a:latin typeface="+mn-lt"/>
              </a:rPr>
              <a:t>	- visual analysis </a:t>
            </a:r>
          </a:p>
          <a:p>
            <a:pPr algn="just"/>
            <a:r>
              <a:rPr lang="en-GB" sz="2200" dirty="0">
                <a:latin typeface="+mn-lt"/>
              </a:rPr>
              <a:t>	- guided advanced analytics </a:t>
            </a:r>
          </a:p>
        </p:txBody>
      </p:sp>
    </p:spTree>
    <p:extLst>
      <p:ext uri="{BB962C8B-B14F-4D97-AF65-F5344CB8AC3E}">
        <p14:creationId xmlns:p14="http://schemas.microsoft.com/office/powerpoint/2010/main" val="37678662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22/09/2024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CAA902CD-E2CB-C043-BF98-ADB426F12C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5656" y="391763"/>
            <a:ext cx="8424302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Importance of Data Discovery in Industries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F9A4BFF-A61A-6A56-4948-0D5B7D7F88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656" y="1743075"/>
            <a:ext cx="8111144" cy="3371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0296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22/09/2024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67484D1-34D8-254D-9A53-3E54D9EB087B}"/>
              </a:ext>
            </a:extLst>
          </p:cNvPr>
          <p:cNvSpPr/>
          <p:nvPr/>
        </p:nvSpPr>
        <p:spPr>
          <a:xfrm>
            <a:off x="179512" y="1052736"/>
            <a:ext cx="4860441" cy="53091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000" b="1" dirty="0">
                <a:latin typeface="+mn-lt"/>
              </a:rPr>
              <a:t>2. Mobile BI: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Mobile BI refers to the access and use of information via mobile devices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With the increasing use of mobile devices for business, mobile BI is able to bring BI and analytics closer to the user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For example: during a train journey, in the airport departure lounge or during a meeting break, information can be consumed almost anywhere and anytime with mobile BI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algn="just"/>
            <a:endParaRPr lang="en-GB" sz="1900" dirty="0">
              <a:latin typeface="+mn-lt"/>
            </a:endParaRPr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CAA902CD-E2CB-C043-BF98-ADB426F12C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The Most Important BI Trends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FAC3B24-4CD3-8F8C-AF4A-F2376B65BC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53" y="1357312"/>
            <a:ext cx="3924535" cy="434359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883E1AE-26A1-D3C9-2155-84434A6B61CF}"/>
              </a:ext>
            </a:extLst>
          </p:cNvPr>
          <p:cNvSpPr txBox="1"/>
          <p:nvPr/>
        </p:nvSpPr>
        <p:spPr>
          <a:xfrm>
            <a:off x="4865235" y="1133279"/>
            <a:ext cx="3250704" cy="379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+mn-lt"/>
              </a:rPr>
              <a:t>Example of Mobile BI usage</a:t>
            </a:r>
          </a:p>
        </p:txBody>
      </p:sp>
    </p:spTree>
    <p:extLst>
      <p:ext uri="{BB962C8B-B14F-4D97-AF65-F5344CB8AC3E}">
        <p14:creationId xmlns:p14="http://schemas.microsoft.com/office/powerpoint/2010/main" val="6657577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22/09/2024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The Most Important BI Trends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5B5FA0B-1EAE-E146-AEB9-91100AA8F7BD}"/>
              </a:ext>
            </a:extLst>
          </p:cNvPr>
          <p:cNvSpPr/>
          <p:nvPr/>
        </p:nvSpPr>
        <p:spPr>
          <a:xfrm>
            <a:off x="575655" y="1136064"/>
            <a:ext cx="7992690" cy="44781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1900" b="1" dirty="0">
                <a:latin typeface="+mn-lt"/>
              </a:rPr>
              <a:t>3. SaaS and Cloud Adoption: </a:t>
            </a:r>
          </a:p>
          <a:p>
            <a:pPr algn="just"/>
            <a:endParaRPr lang="en-GB" sz="19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With on-premises solutions unable to measure up to the challenge of a largely remote workforce and therefore many businesses were forced to look hard at their current BI strategies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More organisations seek to migrate to cloud-based BI, whether on a private or public cloud of SaaS solution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Many companies are readjusting their budgets post-pandemic to make room for adopting cloud infrastructure in the move towards remote and disparate workforces.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For example: Gartner predicts that by 2023, 40% of all enterprise workloads will be deployed in the cloud, up from 20% in 2020. </a:t>
            </a:r>
          </a:p>
        </p:txBody>
      </p:sp>
    </p:spTree>
    <p:extLst>
      <p:ext uri="{BB962C8B-B14F-4D97-AF65-F5344CB8AC3E}">
        <p14:creationId xmlns:p14="http://schemas.microsoft.com/office/powerpoint/2010/main" val="22852964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22/09/2024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The Most Important BI Trends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5B5FA0B-1EAE-E146-AEB9-91100AA8F7BD}"/>
              </a:ext>
            </a:extLst>
          </p:cNvPr>
          <p:cNvSpPr/>
          <p:nvPr/>
        </p:nvSpPr>
        <p:spPr>
          <a:xfrm>
            <a:off x="575655" y="1136064"/>
            <a:ext cx="3996345" cy="41857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1900" b="1" dirty="0">
                <a:latin typeface="+mn-lt"/>
              </a:rPr>
              <a:t>4. Data Literacy: </a:t>
            </a:r>
          </a:p>
          <a:p>
            <a:pPr algn="just"/>
            <a:endParaRPr lang="en-GB" sz="19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According to Gartner, Data Literacy is the ability to read, write, and communicate data in context – to put it simply, the ability to “speak data”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Businesses are beginning to understand the importance of implementing data analytics throughout their organisations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E374F3A-EC2C-D33C-F3AA-DE5E193C29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171575"/>
            <a:ext cx="4320480" cy="4514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91328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22/09/2024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The Most Important BI Trends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5B5FA0B-1EAE-E146-AEB9-91100AA8F7BD}"/>
              </a:ext>
            </a:extLst>
          </p:cNvPr>
          <p:cNvSpPr/>
          <p:nvPr/>
        </p:nvSpPr>
        <p:spPr>
          <a:xfrm>
            <a:off x="250826" y="977551"/>
            <a:ext cx="4609206" cy="62324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1900" b="1" dirty="0">
                <a:latin typeface="+mn-lt"/>
              </a:rPr>
              <a:t>5. Natural Language Processing </a:t>
            </a:r>
          </a:p>
          <a:p>
            <a:pPr algn="just"/>
            <a:endParaRPr lang="en-GB" sz="19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Natural language enables the software to generate answers that are easy to understand, irrespective of technical skills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NLP bridges the gap between computers and humans by eliminating the need for any programming languages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NLP allows users to interact with data by asking questions in a conversational format, such as, “what was the revenue for the last quarter for Zone X?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E0D43D-15A3-CDEC-769A-AB44DA41E8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0031" y="1112183"/>
            <a:ext cx="4051217" cy="4621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29090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22/09/2024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The Most Important BI Trends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5B5FA0B-1EAE-E146-AEB9-91100AA8F7BD}"/>
              </a:ext>
            </a:extLst>
          </p:cNvPr>
          <p:cNvSpPr/>
          <p:nvPr/>
        </p:nvSpPr>
        <p:spPr>
          <a:xfrm>
            <a:off x="250826" y="977551"/>
            <a:ext cx="4609206" cy="59400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1900" b="1" dirty="0">
                <a:latin typeface="+mn-lt"/>
              </a:rPr>
              <a:t>6. Autonomous BI: </a:t>
            </a:r>
          </a:p>
          <a:p>
            <a:pPr algn="just"/>
            <a:endParaRPr lang="en-GB" sz="19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Self-service BI empowers users of all technical skills to access the data they need and utilise it effectively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Teams can sort and analyse data through ad hoc reporting, and no need to wait for insights from the IT team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Intuitive interfaces and pre-designed workflows in enterprise BI tools let regular users do more with their data without technical help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algn="just"/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9385562-556D-9EE9-941A-71BCE20B23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0031" y="1109912"/>
            <a:ext cx="3826769" cy="3971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58776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22/09/2024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The Most Important BI Trends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5B5FA0B-1EAE-E146-AEB9-91100AA8F7BD}"/>
              </a:ext>
            </a:extLst>
          </p:cNvPr>
          <p:cNvSpPr/>
          <p:nvPr/>
        </p:nvSpPr>
        <p:spPr>
          <a:xfrm>
            <a:off x="250826" y="977551"/>
            <a:ext cx="4609206" cy="47705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1900" b="1" dirty="0">
                <a:latin typeface="+mn-lt"/>
              </a:rPr>
              <a:t>7. Analytical Databases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Analytical databases are specialized databases optimised for analytics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Analytical databases are available as software or as data warehouse appliances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The increased popularity of analytical databases in recent years is mainly due to the limitations of current OLTP relational and multidimensional databases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Example: through data storage, hardware usage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E85B0F-7FF9-FB9A-4DFF-841D863CA5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0033" y="977551"/>
            <a:ext cx="4198242" cy="4683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35402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22/09/2024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The Most Important BI Trends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5B5FA0B-1EAE-E146-AEB9-91100AA8F7BD}"/>
              </a:ext>
            </a:extLst>
          </p:cNvPr>
          <p:cNvSpPr/>
          <p:nvPr/>
        </p:nvSpPr>
        <p:spPr>
          <a:xfrm>
            <a:off x="250826" y="977551"/>
            <a:ext cx="8435974" cy="47705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1900" b="1" dirty="0">
                <a:latin typeface="+mn-lt"/>
              </a:rPr>
              <a:t>8. Data Quality and Master Data Management</a:t>
            </a:r>
          </a:p>
          <a:p>
            <a:pPr algn="just"/>
            <a:endParaRPr lang="en-GB" sz="19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Data quality can be defined in many different ways. In the most general sense, good data quality exists when data is suitable for the use case at hand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This means that quality always depends on the context in which it is used, leading to the conclusion that there is no absolute valid quality benchmark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Data Quality and Master Data Management also means: </a:t>
            </a:r>
          </a:p>
          <a:p>
            <a:pPr algn="just"/>
            <a:r>
              <a:rPr lang="en-GB" sz="1900" dirty="0">
                <a:latin typeface="+mn-lt"/>
              </a:rPr>
              <a:t>	- Completeness: are values missing? </a:t>
            </a:r>
          </a:p>
          <a:p>
            <a:pPr algn="just"/>
            <a:r>
              <a:rPr lang="en-GB" sz="1900" dirty="0">
                <a:latin typeface="+mn-lt"/>
              </a:rPr>
              <a:t>	- Validity: does the data match the rules? </a:t>
            </a:r>
          </a:p>
          <a:p>
            <a:pPr algn="just"/>
            <a:r>
              <a:rPr lang="en-GB" sz="1900" dirty="0">
                <a:latin typeface="+mn-lt"/>
              </a:rPr>
              <a:t>	- Uniqueness: is there duplicated data? </a:t>
            </a:r>
          </a:p>
          <a:p>
            <a:pPr algn="just"/>
            <a:r>
              <a:rPr lang="en-GB" sz="1900" dirty="0">
                <a:latin typeface="+mn-lt"/>
              </a:rPr>
              <a:t>	- Consistency: is the data consistent across various data stores? </a:t>
            </a:r>
          </a:p>
          <a:p>
            <a:pPr algn="just"/>
            <a:r>
              <a:rPr lang="en-GB" sz="1900" dirty="0">
                <a:latin typeface="+mn-lt"/>
              </a:rPr>
              <a:t>	- Timeliness: does the data represent reality from the required point? </a:t>
            </a:r>
          </a:p>
        </p:txBody>
      </p:sp>
    </p:spTree>
    <p:extLst>
      <p:ext uri="{BB962C8B-B14F-4D97-AF65-F5344CB8AC3E}">
        <p14:creationId xmlns:p14="http://schemas.microsoft.com/office/powerpoint/2010/main" val="31568566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22/09/2024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16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The Most Important BI Trends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5B5FA0B-1EAE-E146-AEB9-91100AA8F7BD}"/>
              </a:ext>
            </a:extLst>
          </p:cNvPr>
          <p:cNvSpPr/>
          <p:nvPr/>
        </p:nvSpPr>
        <p:spPr>
          <a:xfrm>
            <a:off x="250826" y="977551"/>
            <a:ext cx="8435974" cy="9694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900" b="1" dirty="0">
                <a:latin typeface="+mn-lt"/>
              </a:rPr>
              <a:t>Importance of Data Quality and Master Data Management in European Regions and Industry</a:t>
            </a:r>
          </a:p>
          <a:p>
            <a:pPr algn="just"/>
            <a:endParaRPr lang="en-GB" sz="1900" b="1" dirty="0">
              <a:latin typeface="+mn-lt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6EE8F31-6607-A85F-B1F1-218B613B5E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976" y="1700808"/>
            <a:ext cx="4189404" cy="388843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A1D666D-9F07-A42A-643B-BDE6998472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1" y="1700808"/>
            <a:ext cx="4321174" cy="3888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44373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22/09/2024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17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The Most Important BI Trends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5B5FA0B-1EAE-E146-AEB9-91100AA8F7BD}"/>
              </a:ext>
            </a:extLst>
          </p:cNvPr>
          <p:cNvSpPr/>
          <p:nvPr/>
        </p:nvSpPr>
        <p:spPr>
          <a:xfrm>
            <a:off x="250826" y="977551"/>
            <a:ext cx="8435974" cy="36009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1900" b="1" dirty="0">
                <a:latin typeface="+mn-lt"/>
              </a:rPr>
              <a:t>9. Artificial Intelligence </a:t>
            </a:r>
          </a:p>
          <a:p>
            <a:pPr algn="just"/>
            <a:endParaRPr lang="en-GB" sz="19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Artificial Intelligence has a wide range of uses in business, including streamlining job processes and aggregating business data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AI is a broad term that refers to any type of computer software that engages in humanlike activities – including learning, planning and problem-solving.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Some of the most standard uses of AI are machine learning, cybersecurity, customers relationship management, internet searches and personal assistants </a:t>
            </a:r>
          </a:p>
        </p:txBody>
      </p:sp>
    </p:spTree>
    <p:extLst>
      <p:ext uri="{BB962C8B-B14F-4D97-AF65-F5344CB8AC3E}">
        <p14:creationId xmlns:p14="http://schemas.microsoft.com/office/powerpoint/2010/main" val="29904222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22/09/2024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18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The Most Important BI Trends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5B5FA0B-1EAE-E146-AEB9-91100AA8F7BD}"/>
              </a:ext>
            </a:extLst>
          </p:cNvPr>
          <p:cNvSpPr/>
          <p:nvPr/>
        </p:nvSpPr>
        <p:spPr>
          <a:xfrm>
            <a:off x="250826" y="977551"/>
            <a:ext cx="8435974" cy="41857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1900" b="1" dirty="0">
                <a:latin typeface="+mn-lt"/>
              </a:rPr>
              <a:t>10. Power BI</a:t>
            </a:r>
          </a:p>
          <a:p>
            <a:pPr algn="just"/>
            <a:endParaRPr lang="en-GB" sz="19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Power BI is a business analytics service provided by Microsoft that lets you visualise your data and share insights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It converts data from different sources to build interactive dashboards and Business Intelligence reports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Power BI can access vast volumes of data from multiple sources. It allows you to view, analyse, and visualize vast quantities of data that cannot be opened in Excel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Power BI uses powerful compression algorithms to import and cache the data within the .PBIX file. </a:t>
            </a:r>
          </a:p>
        </p:txBody>
      </p:sp>
    </p:spTree>
    <p:extLst>
      <p:ext uri="{BB962C8B-B14F-4D97-AF65-F5344CB8AC3E}">
        <p14:creationId xmlns:p14="http://schemas.microsoft.com/office/powerpoint/2010/main" val="14417424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205061-6FF3-584C-909E-3C5AED9D571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22/09/2024</a:t>
            </a:fld>
            <a:endParaRPr lang="en-GB" altLang="en-US"/>
          </a:p>
        </p:txBody>
      </p:sp>
      <p:sp>
        <p:nvSpPr>
          <p:cNvPr id="39938" name="Slide Number Placeholder 5">
            <a:extLst>
              <a:ext uri="{FF2B5EF4-FFF2-40B4-BE49-F238E27FC236}">
                <a16:creationId xmlns:a16="http://schemas.microsoft.com/office/drawing/2014/main" id="{0C4285EC-6009-AC48-B60E-2AB41F1F1B8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9B57472-9B16-A04A-9E65-B5B219046909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19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E5F942D-B729-704A-A1DE-D606D518ED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7088" y="333375"/>
            <a:ext cx="7129462" cy="58420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References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9539BE6-F0D1-0C4E-A70B-4B75D5C99DF1}"/>
              </a:ext>
            </a:extLst>
          </p:cNvPr>
          <p:cNvSpPr/>
          <p:nvPr/>
        </p:nvSpPr>
        <p:spPr>
          <a:xfrm>
            <a:off x="736600" y="981075"/>
            <a:ext cx="7950200" cy="1846659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US" sz="2200" dirty="0">
                <a:latin typeface="+mn-lt"/>
              </a:rPr>
              <a:t>Kaur, R. (2022) Business Intelligence Trends in 2022: Futures of BI. [Online] </a:t>
            </a:r>
            <a:r>
              <a:rPr lang="en-GB" sz="2400" dirty="0">
                <a:hlinkClick r:id="rId2"/>
              </a:rPr>
              <a:t>Business Intelligence Trends 2022 | Latest Trends in BI (selecthub.com)</a:t>
            </a: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US" sz="22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68589570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22/09/2024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20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2060848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solidFill>
                  <a:srgbClr val="FF0000"/>
                </a:solidFill>
                <a:latin typeface="+mj-lt"/>
              </a:rPr>
              <a:t>Any Questions???</a:t>
            </a:r>
          </a:p>
        </p:txBody>
      </p:sp>
    </p:spTree>
    <p:extLst>
      <p:ext uri="{BB962C8B-B14F-4D97-AF65-F5344CB8AC3E}">
        <p14:creationId xmlns:p14="http://schemas.microsoft.com/office/powerpoint/2010/main" val="401539937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1120</Words>
  <Application>Microsoft Office PowerPoint</Application>
  <PresentationFormat>On-screen Show (4:3)</PresentationFormat>
  <Paragraphs>159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Myriad Pro</vt:lpstr>
      <vt:lpstr>Arial</vt:lpstr>
      <vt:lpstr>Verdana</vt:lpstr>
      <vt:lpstr>20140311PresentationUWTSDTemplate</vt:lpstr>
      <vt:lpstr>Week 2: Session 1:  Current Trends of Business Intelligence (BI)</vt:lpstr>
      <vt:lpstr>Lesson Aims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LCBB5003</dc:title>
  <dc:creator>BMC Training</dc:creator>
  <cp:lastModifiedBy>Abdallah Naser</cp:lastModifiedBy>
  <cp:revision>97</cp:revision>
  <dcterms:created xsi:type="dcterms:W3CDTF">2020-06-23T16:08:04Z</dcterms:created>
  <dcterms:modified xsi:type="dcterms:W3CDTF">2024-09-22T09:36:02Z</dcterms:modified>
</cp:coreProperties>
</file>