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2" r:id="rId5"/>
    <p:sldId id="263" r:id="rId6"/>
    <p:sldId id="264" r:id="rId7"/>
    <p:sldId id="259" r:id="rId8"/>
    <p:sldId id="265" r:id="rId9"/>
    <p:sldId id="266" r:id="rId10"/>
    <p:sldId id="267" r:id="rId11"/>
    <p:sldId id="260" r:id="rId12"/>
    <p:sldId id="268" r:id="rId13"/>
    <p:sldId id="261" r:id="rId14"/>
    <p:sldId id="269" r:id="rId15"/>
    <p:sldId id="270" r:id="rId16"/>
    <p:sldId id="271" r:id="rId17"/>
    <p:sldId id="272" r:id="rId18"/>
    <p:sldId id="273"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06/10/2025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06/10/2025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06/10/2025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06/10/2025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gov.uk/(accessed" TargetMode="External"/><Relationship Id="rId2" Type="http://schemas.openxmlformats.org/officeDocument/2006/relationships/hyperlink" Target="https://digital.nhs.uk/(Accesse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3600" dirty="0"/>
              <a:t>The university of Wales trinity saint David </a:t>
            </a:r>
            <a:br>
              <a:rPr lang="en-GB" sz="3600" dirty="0"/>
            </a:br>
            <a:r>
              <a:rPr lang="en-GB" sz="3600" dirty="0"/>
              <a:t>digital skills and research methods (LCHS4007)</a:t>
            </a:r>
            <a:br>
              <a:rPr lang="en-GB" sz="3600" dirty="0"/>
            </a:br>
            <a:r>
              <a:rPr lang="en-GB" sz="3600" dirty="0"/>
              <a:t>Component 1</a:t>
            </a:r>
            <a:br>
              <a:rPr lang="en-US" dirty="0"/>
            </a:br>
            <a:r>
              <a:rPr lang="en-GB" sz="3600" dirty="0"/>
              <a:t>group presentation </a:t>
            </a:r>
            <a:endParaRPr lang="en-GB" dirty="0"/>
          </a:p>
        </p:txBody>
      </p:sp>
      <p:sp>
        <p:nvSpPr>
          <p:cNvPr id="3" name="Subtitle 2"/>
          <p:cNvSpPr>
            <a:spLocks noGrp="1"/>
          </p:cNvSpPr>
          <p:nvPr>
            <p:ph type="subTitle" idx="1"/>
          </p:nvPr>
        </p:nvSpPr>
        <p:spPr/>
        <p:txBody>
          <a:bodyPr vert="horz" lIns="91440" tIns="45720" rIns="91440" bIns="45720" rtlCol="0" anchor="t">
            <a:normAutofit lnSpcReduction="10000"/>
          </a:bodyPr>
          <a:lstStyle/>
          <a:p>
            <a:r>
              <a:rPr lang="en-GB" dirty="0"/>
              <a:t>Alisha </a:t>
            </a:r>
            <a:r>
              <a:rPr lang="en-GB" dirty="0" err="1"/>
              <a:t>Kavwal</a:t>
            </a:r>
            <a:r>
              <a:rPr lang="en-GB" dirty="0"/>
              <a:t> Mahmood :2505027</a:t>
            </a:r>
          </a:p>
          <a:p>
            <a:r>
              <a:rPr lang="en-GB" dirty="0"/>
              <a:t>Fatima Bibi: 2419139</a:t>
            </a:r>
          </a:p>
          <a:p>
            <a:r>
              <a:rPr lang="en-GB" dirty="0"/>
              <a:t>Sara Ashraf :2414161</a:t>
            </a:r>
          </a:p>
          <a:p>
            <a:r>
              <a:rPr lang="en-GB" dirty="0"/>
              <a:t>Shabana Shaheen :2512331</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2A3BF-CD5F-F617-0A53-ABCD01689FAD}"/>
              </a:ext>
            </a:extLst>
          </p:cNvPr>
          <p:cNvSpPr>
            <a:spLocks noGrp="1"/>
          </p:cNvSpPr>
          <p:nvPr>
            <p:ph type="title"/>
          </p:nvPr>
        </p:nvSpPr>
        <p:spPr/>
        <p:txBody>
          <a:bodyPr/>
          <a:lstStyle/>
          <a:p>
            <a:r>
              <a:rPr lang="en-GB" dirty="0"/>
              <a:t>Slide map :</a:t>
            </a:r>
          </a:p>
        </p:txBody>
      </p:sp>
      <p:graphicFrame>
        <p:nvGraphicFramePr>
          <p:cNvPr id="5" name="Table 4">
            <a:extLst>
              <a:ext uri="{FF2B5EF4-FFF2-40B4-BE49-F238E27FC236}">
                <a16:creationId xmlns:a16="http://schemas.microsoft.com/office/drawing/2014/main" id="{E9769986-B3F4-1BCD-8B76-5A7FFBF4A210}"/>
              </a:ext>
            </a:extLst>
          </p:cNvPr>
          <p:cNvGraphicFramePr>
            <a:graphicFrameLocks noGrp="1"/>
          </p:cNvGraphicFramePr>
          <p:nvPr>
            <p:extLst>
              <p:ext uri="{D42A27DB-BD31-4B8C-83A1-F6EECF244321}">
                <p14:modId xmlns:p14="http://schemas.microsoft.com/office/powerpoint/2010/main" val="363182243"/>
              </p:ext>
            </p:extLst>
          </p:nvPr>
        </p:nvGraphicFramePr>
        <p:xfrm>
          <a:off x="1458685" y="1883228"/>
          <a:ext cx="7542688" cy="2919004"/>
        </p:xfrm>
        <a:graphic>
          <a:graphicData uri="http://schemas.openxmlformats.org/drawingml/2006/table">
            <a:tbl>
              <a:tblPr firstRow="1" bandRow="1">
                <a:tableStyleId>{5C22544A-7EE6-4342-B048-85BDC9FD1C3A}</a:tableStyleId>
              </a:tblPr>
              <a:tblGrid>
                <a:gridCol w="3771344">
                  <a:extLst>
                    <a:ext uri="{9D8B030D-6E8A-4147-A177-3AD203B41FA5}">
                      <a16:colId xmlns:a16="http://schemas.microsoft.com/office/drawing/2014/main" val="3244631143"/>
                    </a:ext>
                  </a:extLst>
                </a:gridCol>
                <a:gridCol w="3771344">
                  <a:extLst>
                    <a:ext uri="{9D8B030D-6E8A-4147-A177-3AD203B41FA5}">
                      <a16:colId xmlns:a16="http://schemas.microsoft.com/office/drawing/2014/main" val="3635047463"/>
                    </a:ext>
                  </a:extLst>
                </a:gridCol>
              </a:tblGrid>
              <a:tr h="269890">
                <a:tc>
                  <a:txBody>
                    <a:bodyPr/>
                    <a:lstStyle/>
                    <a:p>
                      <a:r>
                        <a:rPr lang="en-GB" dirty="0"/>
                        <a:t>Topic ;</a:t>
                      </a:r>
                    </a:p>
                  </a:txBody>
                  <a:tcPr/>
                </a:tc>
                <a:tc>
                  <a:txBody>
                    <a:bodyPr/>
                    <a:lstStyle/>
                    <a:p>
                      <a:r>
                        <a:rPr lang="en-GB" dirty="0"/>
                        <a:t>Presenters; </a:t>
                      </a:r>
                    </a:p>
                  </a:txBody>
                  <a:tcPr/>
                </a:tc>
                <a:extLst>
                  <a:ext uri="{0D108BD9-81ED-4DB2-BD59-A6C34878D82A}">
                    <a16:rowId xmlns:a16="http://schemas.microsoft.com/office/drawing/2014/main" val="978418172"/>
                  </a:ext>
                </a:extLst>
              </a:tr>
              <a:tr h="269890">
                <a:tc>
                  <a:txBody>
                    <a:bodyPr/>
                    <a:lstStyle/>
                    <a:p>
                      <a:r>
                        <a:rPr lang="en-GB" dirty="0"/>
                        <a:t>The benefits and limitations of MS applications PowerPoint </a:t>
                      </a:r>
                    </a:p>
                  </a:txBody>
                  <a:tcPr/>
                </a:tc>
                <a:tc>
                  <a:txBody>
                    <a:bodyPr/>
                    <a:lstStyle/>
                    <a:p>
                      <a:r>
                        <a:rPr lang="en-GB" dirty="0"/>
                        <a:t>Alisha </a:t>
                      </a:r>
                    </a:p>
                  </a:txBody>
                  <a:tcPr/>
                </a:tc>
                <a:extLst>
                  <a:ext uri="{0D108BD9-81ED-4DB2-BD59-A6C34878D82A}">
                    <a16:rowId xmlns:a16="http://schemas.microsoft.com/office/drawing/2014/main" val="1334446682"/>
                  </a:ext>
                </a:extLst>
              </a:tr>
              <a:tr h="693964">
                <a:tc>
                  <a:txBody>
                    <a:bodyPr/>
                    <a:lstStyle/>
                    <a:p>
                      <a:r>
                        <a:rPr lang="en-GB" dirty="0"/>
                        <a:t>The benefits and limitations of MS  application of outlook </a:t>
                      </a:r>
                    </a:p>
                  </a:txBody>
                  <a:tcPr/>
                </a:tc>
                <a:tc>
                  <a:txBody>
                    <a:bodyPr/>
                    <a:lstStyle/>
                    <a:p>
                      <a:r>
                        <a:rPr lang="en-GB" dirty="0"/>
                        <a:t>Fatima </a:t>
                      </a:r>
                    </a:p>
                  </a:txBody>
                  <a:tcPr/>
                </a:tc>
                <a:extLst>
                  <a:ext uri="{0D108BD9-81ED-4DB2-BD59-A6C34878D82A}">
                    <a16:rowId xmlns:a16="http://schemas.microsoft.com/office/drawing/2014/main" val="383447749"/>
                  </a:ext>
                </a:extLst>
              </a:tr>
              <a:tr h="269890">
                <a:tc>
                  <a:txBody>
                    <a:bodyPr/>
                    <a:lstStyle/>
                    <a:p>
                      <a:pPr lvl="0">
                        <a:buNone/>
                      </a:pPr>
                      <a:r>
                        <a:rPr lang="en-GB" sz="1600" b="0" i="0" u="none" strike="noStrike" noProof="0" dirty="0">
                          <a:latin typeface="Arial"/>
                        </a:rPr>
                        <a:t>Explain the impact of limited digital skills (digital literacy)</a:t>
                      </a:r>
                      <a:endParaRPr lang="en-US" sz="1600" b="0" dirty="0"/>
                    </a:p>
                  </a:txBody>
                  <a:tcPr/>
                </a:tc>
                <a:tc>
                  <a:txBody>
                    <a:bodyPr/>
                    <a:lstStyle/>
                    <a:p>
                      <a:r>
                        <a:rPr lang="en-GB" dirty="0"/>
                        <a:t>sara</a:t>
                      </a:r>
                    </a:p>
                  </a:txBody>
                  <a:tcPr/>
                </a:tc>
                <a:extLst>
                  <a:ext uri="{0D108BD9-81ED-4DB2-BD59-A6C34878D82A}">
                    <a16:rowId xmlns:a16="http://schemas.microsoft.com/office/drawing/2014/main" val="923661857"/>
                  </a:ext>
                </a:extLst>
              </a:tr>
              <a:tr h="629745">
                <a:tc>
                  <a:txBody>
                    <a:bodyPr/>
                    <a:lstStyle/>
                    <a:p>
                      <a:r>
                        <a:rPr lang="en-GB" dirty="0"/>
                        <a:t>Design a checklist for digital Safety procedures</a:t>
                      </a:r>
                    </a:p>
                  </a:txBody>
                  <a:tcPr/>
                </a:tc>
                <a:tc>
                  <a:txBody>
                    <a:bodyPr/>
                    <a:lstStyle/>
                    <a:p>
                      <a:r>
                        <a:rPr lang="en-GB" dirty="0"/>
                        <a:t>Shabana</a:t>
                      </a:r>
                      <a:endParaRPr lang="en-GB" dirty="0" err="1"/>
                    </a:p>
                  </a:txBody>
                  <a:tcPr/>
                </a:tc>
                <a:extLst>
                  <a:ext uri="{0D108BD9-81ED-4DB2-BD59-A6C34878D82A}">
                    <a16:rowId xmlns:a16="http://schemas.microsoft.com/office/drawing/2014/main" val="1609298522"/>
                  </a:ext>
                </a:extLst>
              </a:tr>
            </a:tbl>
          </a:graphicData>
        </a:graphic>
      </p:graphicFrame>
    </p:spTree>
    <p:extLst>
      <p:ext uri="{BB962C8B-B14F-4D97-AF65-F5344CB8AC3E}">
        <p14:creationId xmlns:p14="http://schemas.microsoft.com/office/powerpoint/2010/main" val="20469411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A1153-F0E6-C382-FD2F-3A44BCDFFCD5}"/>
              </a:ext>
            </a:extLst>
          </p:cNvPr>
          <p:cNvSpPr>
            <a:spLocks noGrp="1"/>
          </p:cNvSpPr>
          <p:nvPr>
            <p:ph type="title"/>
          </p:nvPr>
        </p:nvSpPr>
        <p:spPr>
          <a:xfrm>
            <a:off x="706120" y="-635"/>
            <a:ext cx="10515600" cy="1325563"/>
          </a:xfrm>
        </p:spPr>
        <p:txBody>
          <a:bodyPr vert="horz" lIns="91440" tIns="45720" rIns="91440" bIns="45720" rtlCol="0" anchor="ctr">
            <a:noAutofit/>
          </a:bodyPr>
          <a:lstStyle/>
          <a:p>
            <a:pPr marL="285750" indent="-285750" algn="just">
              <a:buFont typeface="Arial"/>
              <a:buChar char="•"/>
            </a:pPr>
            <a:r>
              <a:rPr lang="en-GB" sz="2000" dirty="0">
                <a:latin typeface="Arial"/>
                <a:cs typeface="Arial"/>
              </a:rPr>
              <a:t>Choose one MS 365 application (Word,</a:t>
            </a:r>
            <a:r>
              <a:rPr lang="en-GB" sz="2000" dirty="0">
                <a:highlight>
                  <a:srgbClr val="FFFF00"/>
                </a:highlight>
                <a:latin typeface="Arial"/>
                <a:cs typeface="Arial"/>
              </a:rPr>
              <a:t> PowerPoint, </a:t>
            </a:r>
            <a:r>
              <a:rPr lang="en-GB" sz="2000" dirty="0">
                <a:latin typeface="Arial"/>
                <a:cs typeface="Arial"/>
              </a:rPr>
              <a:t>or Excel) and explain how it is used within the Sunrise residential care home to complete tasks more efficiently. </a:t>
            </a:r>
            <a:r>
              <a:rPr lang="en-US" sz="2000" dirty="0">
                <a:latin typeface="Arial"/>
                <a:cs typeface="Arial"/>
              </a:rPr>
              <a:t>Discuss the benefits and limitations of the chosen application.</a:t>
            </a:r>
            <a:endParaRPr lang="en-US" sz="2000"/>
          </a:p>
          <a:p>
            <a:endParaRPr lang="en-GB" sz="2000" dirty="0"/>
          </a:p>
        </p:txBody>
      </p:sp>
      <p:sp>
        <p:nvSpPr>
          <p:cNvPr id="3" name="Content Placeholder 2">
            <a:extLst>
              <a:ext uri="{FF2B5EF4-FFF2-40B4-BE49-F238E27FC236}">
                <a16:creationId xmlns:a16="http://schemas.microsoft.com/office/drawing/2014/main" id="{AB303F11-0FA4-3A9D-5691-473B8FC66068}"/>
              </a:ext>
            </a:extLst>
          </p:cNvPr>
          <p:cNvSpPr>
            <a:spLocks noGrp="1"/>
          </p:cNvSpPr>
          <p:nvPr>
            <p:ph idx="1"/>
          </p:nvPr>
        </p:nvSpPr>
        <p:spPr>
          <a:xfrm>
            <a:off x="86360" y="931545"/>
            <a:ext cx="9692640" cy="2217738"/>
          </a:xfrm>
        </p:spPr>
        <p:txBody>
          <a:bodyPr vert="horz" lIns="91440" tIns="45720" rIns="91440" bIns="45720" rtlCol="0" anchor="t">
            <a:noAutofit/>
          </a:bodyPr>
          <a:lstStyle/>
          <a:p>
            <a:r>
              <a:rPr lang="en-GB" dirty="0"/>
              <a:t>Power points can be very successful co complete tasks in a residential care home for example , staff can create a clear and engaging presentation for training sessions , which also would help new employees quickly understand the procedures and policies.</a:t>
            </a:r>
          </a:p>
          <a:p>
            <a:r>
              <a:rPr lang="en-GB" dirty="0"/>
              <a:t>They can also use PowerPoint to prepare schedules to make it easier to communicate through out daily routines or events.</a:t>
            </a:r>
          </a:p>
          <a:p>
            <a:r>
              <a:rPr lang="en-GB" dirty="0"/>
              <a:t>This not only saves times to compared to handwritten notes , as most things that are handwritten aren't as clear to read, but it keeps things professional </a:t>
            </a:r>
          </a:p>
          <a:p>
            <a:r>
              <a:rPr lang="en-GB" dirty="0"/>
              <a:t>So power points help with planning and communication within the care home</a:t>
            </a:r>
          </a:p>
        </p:txBody>
      </p:sp>
    </p:spTree>
    <p:extLst>
      <p:ext uri="{BB962C8B-B14F-4D97-AF65-F5344CB8AC3E}">
        <p14:creationId xmlns:p14="http://schemas.microsoft.com/office/powerpoint/2010/main" val="22077559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560B5E3-B4DB-B23E-80AD-151BA2F6232B}"/>
              </a:ext>
            </a:extLst>
          </p:cNvPr>
          <p:cNvSpPr>
            <a:spLocks noGrp="1"/>
          </p:cNvSpPr>
          <p:nvPr>
            <p:ph type="title"/>
          </p:nvPr>
        </p:nvSpPr>
        <p:spPr>
          <a:xfrm>
            <a:off x="533400" y="1706245"/>
            <a:ext cx="10820400" cy="3123883"/>
          </a:xfrm>
        </p:spPr>
        <p:txBody>
          <a:bodyPr vert="horz" lIns="91440" tIns="45720" rIns="91440" bIns="45720" rtlCol="0" anchor="ctr">
            <a:noAutofit/>
          </a:bodyPr>
          <a:lstStyle/>
          <a:p>
            <a:pPr>
              <a:lnSpc>
                <a:spcPct val="100000"/>
              </a:lnSpc>
              <a:spcBef>
                <a:spcPts val="0"/>
              </a:spcBef>
            </a:pPr>
            <a:r>
              <a:rPr lang="en-GB" sz="2800" b="1" u="sng" dirty="0">
                <a:highlight>
                  <a:srgbClr val="FFFF00"/>
                </a:highlight>
                <a:latin typeface="Aptos"/>
              </a:rPr>
              <a:t>Benefits </a:t>
            </a:r>
            <a:endParaRPr lang="en-US" sz="2800">
              <a:latin typeface="Aptos"/>
            </a:endParaRPr>
          </a:p>
          <a:p>
            <a:pPr marL="285750" indent="-285750">
              <a:lnSpc>
                <a:spcPct val="100000"/>
              </a:lnSpc>
              <a:spcBef>
                <a:spcPts val="0"/>
              </a:spcBef>
              <a:buFont typeface="Calibri,Sans-Serif"/>
              <a:buChar char="-"/>
            </a:pPr>
            <a:r>
              <a:rPr lang="en-GB" sz="2400" dirty="0">
                <a:latin typeface="Aptos"/>
              </a:rPr>
              <a:t>Clear communication; having clear communication using power points help staff present information clearly during trainings or meetings , making it easier to understand</a:t>
            </a:r>
            <a:endParaRPr lang="en-US" sz="2400">
              <a:latin typeface="Aptos"/>
            </a:endParaRPr>
          </a:p>
          <a:p>
            <a:pPr marL="285750" indent="-285750">
              <a:lnSpc>
                <a:spcPct val="100000"/>
              </a:lnSpc>
              <a:spcBef>
                <a:spcPts val="0"/>
              </a:spcBef>
              <a:buFont typeface="Calibri,Sans-Serif"/>
              <a:buChar char="-"/>
            </a:pPr>
            <a:r>
              <a:rPr lang="en-GB" sz="2400" dirty="0">
                <a:latin typeface="Aptos"/>
              </a:rPr>
              <a:t>Visual engagements ;using images , charts and videos can make information more engaging for both staff information more engaging for both staff and residents staying at the care home.</a:t>
            </a:r>
            <a:endParaRPr lang="en-US" sz="2400">
              <a:latin typeface="Aptos"/>
            </a:endParaRPr>
          </a:p>
          <a:p>
            <a:pPr marL="285750" indent="-285750">
              <a:lnSpc>
                <a:spcPct val="100000"/>
              </a:lnSpc>
              <a:spcBef>
                <a:spcPts val="0"/>
              </a:spcBef>
              <a:buFont typeface="Calibri,Sans-Serif"/>
              <a:buChar char="-"/>
            </a:pPr>
            <a:r>
              <a:rPr lang="en-GB" sz="2400" dirty="0">
                <a:latin typeface="Aptos"/>
              </a:rPr>
              <a:t>Consistency; presentations ensure that everyone receives the same information, to reduce something that can lead to misunderstanding.</a:t>
            </a:r>
            <a:endParaRPr lang="en-US" sz="2400">
              <a:latin typeface="Aptos"/>
            </a:endParaRPr>
          </a:p>
          <a:p>
            <a:pPr marL="285750" indent="-285750">
              <a:lnSpc>
                <a:spcPct val="100000"/>
              </a:lnSpc>
              <a:spcBef>
                <a:spcPts val="0"/>
              </a:spcBef>
              <a:buFont typeface="Calibri,Sans-Serif"/>
              <a:buChar char="-"/>
            </a:pPr>
            <a:r>
              <a:rPr lang="en-GB" sz="2400" dirty="0">
                <a:latin typeface="Aptos"/>
              </a:rPr>
              <a:t>Easy updates; slides can be quickly edited to reflect guidelines or schedules keeping everyone up to date </a:t>
            </a:r>
            <a:endParaRPr lang="en-US" sz="2400">
              <a:latin typeface="Aptos"/>
            </a:endParaRPr>
          </a:p>
          <a:p>
            <a:pPr marL="285750" indent="-285750">
              <a:lnSpc>
                <a:spcPct val="100000"/>
              </a:lnSpc>
              <a:spcBef>
                <a:spcPts val="0"/>
              </a:spcBef>
              <a:buFont typeface="Calibri,Sans-Serif"/>
              <a:buChar char="-"/>
            </a:pPr>
            <a:r>
              <a:rPr lang="en-GB" sz="2400" dirty="0">
                <a:latin typeface="Aptos"/>
              </a:rPr>
              <a:t>Time managements; preparing information in power points can be more effective than writing long documents or delivering long repetitive instructions.</a:t>
            </a:r>
            <a:endParaRPr lang="en-US" sz="2400">
              <a:latin typeface="Aptos"/>
            </a:endParaRPr>
          </a:p>
          <a:p>
            <a:pPr marL="285750" indent="-285750">
              <a:lnSpc>
                <a:spcPct val="100000"/>
              </a:lnSpc>
              <a:spcBef>
                <a:spcPts val="0"/>
              </a:spcBef>
              <a:buFont typeface="Calibri,Sans-Serif"/>
              <a:buChar char="-"/>
            </a:pPr>
            <a:endParaRPr lang="en-GB" sz="2400" dirty="0">
              <a:latin typeface="Aptos"/>
            </a:endParaRPr>
          </a:p>
          <a:p>
            <a:endParaRPr lang="en-GB" sz="6000" dirty="0"/>
          </a:p>
        </p:txBody>
      </p:sp>
    </p:spTree>
    <p:extLst>
      <p:ext uri="{BB962C8B-B14F-4D97-AF65-F5344CB8AC3E}">
        <p14:creationId xmlns:p14="http://schemas.microsoft.com/office/powerpoint/2010/main" val="24279428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B5F080-05EB-D1CF-D73E-07683C5CAA61}"/>
              </a:ext>
            </a:extLst>
          </p:cNvPr>
          <p:cNvSpPr>
            <a:spLocks noGrp="1"/>
          </p:cNvSpPr>
          <p:nvPr>
            <p:ph idx="1"/>
          </p:nvPr>
        </p:nvSpPr>
        <p:spPr>
          <a:xfrm>
            <a:off x="431800" y="687705"/>
            <a:ext cx="10922000" cy="5489258"/>
          </a:xfrm>
        </p:spPr>
        <p:txBody>
          <a:bodyPr vert="horz" lIns="91440" tIns="45720" rIns="91440" bIns="45720" rtlCol="0" anchor="t">
            <a:noAutofit/>
          </a:bodyPr>
          <a:lstStyle/>
          <a:p>
            <a:pPr>
              <a:lnSpc>
                <a:spcPct val="100000"/>
              </a:lnSpc>
              <a:spcBef>
                <a:spcPts val="0"/>
              </a:spcBef>
            </a:pPr>
            <a:r>
              <a:rPr lang="en-GB" sz="3200" b="1" u="sng" dirty="0">
                <a:highlight>
                  <a:srgbClr val="FFFF00"/>
                </a:highlight>
              </a:rPr>
              <a:t>Limitations</a:t>
            </a:r>
            <a:r>
              <a:rPr lang="en-GB" sz="3200" dirty="0"/>
              <a:t> </a:t>
            </a:r>
            <a:endParaRPr lang="en-US" sz="3200"/>
          </a:p>
          <a:p>
            <a:pPr marL="285750" indent="-285750">
              <a:lnSpc>
                <a:spcPct val="100000"/>
              </a:lnSpc>
              <a:spcBef>
                <a:spcPts val="0"/>
              </a:spcBef>
              <a:buFont typeface="Calibri,Sans-Serif" panose="020B0604020202020204" pitchFamily="34" charset="0"/>
              <a:buChar char="-"/>
            </a:pPr>
            <a:r>
              <a:rPr lang="en-GB" dirty="0"/>
              <a:t>IT skills needed; some staff may find it difficult create or edit presentation if there not familiar with power points</a:t>
            </a:r>
            <a:endParaRPr lang="en-US"/>
          </a:p>
          <a:p>
            <a:pPr marL="285750" indent="-285750">
              <a:lnSpc>
                <a:spcPct val="100000"/>
              </a:lnSpc>
              <a:spcBef>
                <a:spcPts val="0"/>
              </a:spcBef>
              <a:buFont typeface="Calibri,Sans-Serif" panose="020B0604020202020204" pitchFamily="34" charset="0"/>
              <a:buChar char="-"/>
            </a:pPr>
            <a:r>
              <a:rPr lang="en-GB" dirty="0"/>
              <a:t>Technology dependence ; presentations require devices like computers and projectors, which may not always be available or in use</a:t>
            </a:r>
            <a:endParaRPr lang="en-US"/>
          </a:p>
          <a:p>
            <a:pPr marL="285750" indent="-285750">
              <a:lnSpc>
                <a:spcPct val="100000"/>
              </a:lnSpc>
              <a:spcBef>
                <a:spcPts val="0"/>
              </a:spcBef>
              <a:buFont typeface="Calibri,Sans-Serif" panose="020B0604020202020204" pitchFamily="34" charset="0"/>
              <a:buChar char="-"/>
            </a:pPr>
            <a:r>
              <a:rPr lang="en-GB" dirty="0"/>
              <a:t>Over-reliance on slides; relying too much on slides can make them sessions interactive and unprofessional and less engaging to other residents</a:t>
            </a:r>
            <a:endParaRPr lang="en-US"/>
          </a:p>
          <a:p>
            <a:pPr marL="285750" indent="-285750">
              <a:lnSpc>
                <a:spcPct val="100000"/>
              </a:lnSpc>
              <a:spcBef>
                <a:spcPts val="0"/>
              </a:spcBef>
              <a:buFont typeface="Calibri,Sans-Serif" panose="020B0604020202020204" pitchFamily="34" charset="0"/>
              <a:buChar char="-"/>
            </a:pPr>
            <a:r>
              <a:rPr lang="en-GB" dirty="0"/>
              <a:t>Accessibility issues; some residents or staff with visual impairments may find it hard to follow slide content without additional support</a:t>
            </a:r>
            <a:endParaRPr lang="en-US"/>
          </a:p>
          <a:p>
            <a:pPr marL="285750" indent="-285750">
              <a:lnSpc>
                <a:spcPct val="100000"/>
              </a:lnSpc>
              <a:spcBef>
                <a:spcPts val="0"/>
              </a:spcBef>
              <a:buFont typeface="Calibri,Sans-Serif" panose="020B0604020202020204" pitchFamily="34" charset="0"/>
              <a:buChar char="-"/>
            </a:pPr>
            <a:r>
              <a:rPr lang="en-GB" dirty="0"/>
              <a:t>Less time to prepare; creating good quality presentation can take up time, which might be challenging during busy periods</a:t>
            </a:r>
            <a:endParaRPr lang="en-US"/>
          </a:p>
          <a:p>
            <a:pPr marL="285750" indent="-285750">
              <a:lnSpc>
                <a:spcPct val="100000"/>
              </a:lnSpc>
              <a:spcBef>
                <a:spcPts val="0"/>
              </a:spcBef>
              <a:buFont typeface="Calibri,Sans-Serif" panose="020B0604020202020204" pitchFamily="34" charset="0"/>
              <a:buChar char="-"/>
            </a:pPr>
            <a:endParaRPr lang="en-GB" dirty="0"/>
          </a:p>
          <a:p>
            <a:endParaRPr lang="en-GB" sz="3600" dirty="0"/>
          </a:p>
        </p:txBody>
      </p:sp>
    </p:spTree>
    <p:extLst>
      <p:ext uri="{BB962C8B-B14F-4D97-AF65-F5344CB8AC3E}">
        <p14:creationId xmlns:p14="http://schemas.microsoft.com/office/powerpoint/2010/main" val="41293870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06514A0-4091-FB83-5528-A16DC2A720B0}"/>
              </a:ext>
            </a:extLst>
          </p:cNvPr>
          <p:cNvSpPr>
            <a:spLocks noGrp="1"/>
          </p:cNvSpPr>
          <p:nvPr>
            <p:ph idx="1"/>
          </p:nvPr>
        </p:nvSpPr>
        <p:spPr/>
        <p:txBody>
          <a:bodyPr vert="horz" lIns="91440" tIns="45720" rIns="91440" bIns="45720" rtlCol="0" anchor="t">
            <a:normAutofit/>
          </a:bodyPr>
          <a:lstStyle/>
          <a:p>
            <a:r>
              <a:rPr lang="en-GB" sz="4000" b="1" u="sng" dirty="0">
                <a:highlight>
                  <a:srgbClr val="FFFF00"/>
                </a:highlight>
              </a:rPr>
              <a:t>Reference ;</a:t>
            </a:r>
            <a:r>
              <a:rPr lang="en-GB" sz="4000" dirty="0"/>
              <a:t>"care home education ; what can we learn?" shows positive change in staff knowledge after teaching sessions; </a:t>
            </a:r>
            <a:r>
              <a:rPr lang="en-GB" sz="4000" dirty="0" err="1"/>
              <a:t>reducaed</a:t>
            </a:r>
            <a:r>
              <a:rPr lang="en-GB" sz="4000" dirty="0"/>
              <a:t> hospital admissions reported</a:t>
            </a:r>
          </a:p>
          <a:p>
            <a:endParaRPr lang="en-GB" sz="6600" dirty="0"/>
          </a:p>
        </p:txBody>
      </p:sp>
    </p:spTree>
    <p:extLst>
      <p:ext uri="{BB962C8B-B14F-4D97-AF65-F5344CB8AC3E}">
        <p14:creationId xmlns:p14="http://schemas.microsoft.com/office/powerpoint/2010/main" val="34729209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73A42-C788-7B55-0D5F-9202E9281DB5}"/>
              </a:ext>
            </a:extLst>
          </p:cNvPr>
          <p:cNvSpPr>
            <a:spLocks noGrp="1"/>
          </p:cNvSpPr>
          <p:nvPr>
            <p:ph type="title"/>
          </p:nvPr>
        </p:nvSpPr>
        <p:spPr>
          <a:xfrm>
            <a:off x="929640" y="202565"/>
            <a:ext cx="10515600" cy="1325563"/>
          </a:xfrm>
        </p:spPr>
        <p:txBody>
          <a:bodyPr/>
          <a:lstStyle/>
          <a:p>
            <a:r>
              <a:rPr lang="en-GB" sz="2000" dirty="0">
                <a:latin typeface="Arial"/>
                <a:cs typeface="Arial"/>
              </a:rPr>
              <a:t>Choose one MS 365 communication or collaboration tool (MS Teams, OneDrive, or </a:t>
            </a:r>
            <a:r>
              <a:rPr lang="en-GB" sz="2000" dirty="0">
                <a:highlight>
                  <a:srgbClr val="FFFF00"/>
                </a:highlight>
                <a:latin typeface="Arial"/>
                <a:cs typeface="Arial"/>
              </a:rPr>
              <a:t>Outlook)</a:t>
            </a:r>
            <a:r>
              <a:rPr lang="en-GB" sz="2000" dirty="0">
                <a:latin typeface="Arial"/>
                <a:cs typeface="Arial"/>
              </a:rPr>
              <a:t> and evaluate its usage within the Sunrise residential care home. </a:t>
            </a:r>
            <a:r>
              <a:rPr lang="en-US" sz="2000" dirty="0">
                <a:latin typeface="Arial"/>
                <a:cs typeface="Arial"/>
              </a:rPr>
              <a:t>Discuss the benefits and limitations of the chosen application</a:t>
            </a:r>
            <a:endParaRPr lang="en-US" sz="2000"/>
          </a:p>
        </p:txBody>
      </p:sp>
      <p:sp>
        <p:nvSpPr>
          <p:cNvPr id="3" name="Content Placeholder 2">
            <a:extLst>
              <a:ext uri="{FF2B5EF4-FFF2-40B4-BE49-F238E27FC236}">
                <a16:creationId xmlns:a16="http://schemas.microsoft.com/office/drawing/2014/main" id="{44978A60-6074-937D-76B3-60CB5A19B758}"/>
              </a:ext>
            </a:extLst>
          </p:cNvPr>
          <p:cNvSpPr>
            <a:spLocks noGrp="1"/>
          </p:cNvSpPr>
          <p:nvPr>
            <p:ph idx="1"/>
          </p:nvPr>
        </p:nvSpPr>
        <p:spPr>
          <a:xfrm>
            <a:off x="594360" y="1358265"/>
            <a:ext cx="10820400" cy="5519738"/>
          </a:xfrm>
        </p:spPr>
        <p:txBody>
          <a:bodyPr vert="horz" lIns="91440" tIns="45720" rIns="91440" bIns="45720" rtlCol="0" anchor="t">
            <a:noAutofit/>
          </a:bodyPr>
          <a:lstStyle/>
          <a:p>
            <a:pPr marL="0" indent="0">
              <a:buNone/>
            </a:pPr>
            <a:r>
              <a:rPr lang="en-GB" sz="3200" dirty="0"/>
              <a:t>Sunrise care home use Microsoft outlook mainly for staff communications for example scheduling and task management . It helps coordinate shifts ,meetings  and appointments and allows internal emails between teams and external partners. Overall ,outlook supports admin and communications tasks but should be used alongside specialist care systems for a effective environment in a care home .</a:t>
            </a:r>
            <a:endParaRPr lang="en-US" sz="3200"/>
          </a:p>
          <a:p>
            <a:pPr marL="0" indent="0">
              <a:buNone/>
            </a:pPr>
            <a:endParaRPr lang="en-GB" sz="3200" dirty="0"/>
          </a:p>
        </p:txBody>
      </p:sp>
    </p:spTree>
    <p:extLst>
      <p:ext uri="{BB962C8B-B14F-4D97-AF65-F5344CB8AC3E}">
        <p14:creationId xmlns:p14="http://schemas.microsoft.com/office/powerpoint/2010/main" val="22745811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6B0C2AE-E5EC-9A96-5B25-55816CCC44D0}"/>
              </a:ext>
            </a:extLst>
          </p:cNvPr>
          <p:cNvSpPr>
            <a:spLocks noGrp="1"/>
          </p:cNvSpPr>
          <p:nvPr>
            <p:ph idx="1"/>
          </p:nvPr>
        </p:nvSpPr>
        <p:spPr/>
        <p:txBody>
          <a:bodyPr vert="horz" lIns="91440" tIns="45720" rIns="91440" bIns="45720" rtlCol="0" anchor="t">
            <a:normAutofit/>
          </a:bodyPr>
          <a:lstStyle/>
          <a:p>
            <a:r>
              <a:rPr lang="en-GB" b="1" u="sng" dirty="0">
                <a:highlight>
                  <a:srgbClr val="FFFF00"/>
                </a:highlight>
              </a:rPr>
              <a:t>Benefits include :</a:t>
            </a:r>
            <a:endParaRPr lang="en-US"/>
          </a:p>
          <a:p>
            <a:r>
              <a:rPr lang="en-GB" dirty="0"/>
              <a:t>Better communication and coordination's </a:t>
            </a:r>
            <a:endParaRPr lang="en-US"/>
          </a:p>
          <a:p>
            <a:r>
              <a:rPr lang="en-GB" dirty="0"/>
              <a:t>Centralized calendars</a:t>
            </a:r>
            <a:endParaRPr lang="en-US"/>
          </a:p>
          <a:p>
            <a:r>
              <a:rPr lang="en-GB" dirty="0"/>
              <a:t>Easy access to other many devices </a:t>
            </a:r>
            <a:endParaRPr lang="en-US"/>
          </a:p>
          <a:p>
            <a:r>
              <a:rPr lang="en-GB" dirty="0"/>
              <a:t>Integrations with other Microsoft tools </a:t>
            </a:r>
            <a:endParaRPr lang="en-US"/>
          </a:p>
          <a:p>
            <a:pPr marL="0" indent="0">
              <a:buNone/>
            </a:pPr>
            <a:endParaRPr lang="en-GB" sz="3600" dirty="0"/>
          </a:p>
        </p:txBody>
      </p:sp>
    </p:spTree>
    <p:extLst>
      <p:ext uri="{BB962C8B-B14F-4D97-AF65-F5344CB8AC3E}">
        <p14:creationId xmlns:p14="http://schemas.microsoft.com/office/powerpoint/2010/main" val="2683738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01EA6CA-8EFF-93F9-6C5B-51FCF5AB53A0}"/>
              </a:ext>
            </a:extLst>
          </p:cNvPr>
          <p:cNvSpPr>
            <a:spLocks noGrp="1"/>
          </p:cNvSpPr>
          <p:nvPr>
            <p:ph idx="1"/>
          </p:nvPr>
        </p:nvSpPr>
        <p:spPr/>
        <p:txBody>
          <a:bodyPr vert="horz" lIns="91440" tIns="45720" rIns="91440" bIns="45720" rtlCol="0" anchor="t">
            <a:normAutofit/>
          </a:bodyPr>
          <a:lstStyle/>
          <a:p>
            <a:r>
              <a:rPr lang="en-GB" b="1" u="sng" dirty="0">
                <a:highlight>
                  <a:srgbClr val="FFFF00"/>
                </a:highlight>
              </a:rPr>
              <a:t>Limitations include: </a:t>
            </a:r>
            <a:endParaRPr lang="en-GB" dirty="0"/>
          </a:p>
          <a:p>
            <a:r>
              <a:rPr lang="en-GB" dirty="0"/>
              <a:t>Some staff might lack digital skills </a:t>
            </a:r>
            <a:endParaRPr lang="en-US" dirty="0"/>
          </a:p>
          <a:p>
            <a:r>
              <a:rPr lang="en-GB" dirty="0"/>
              <a:t>Risk of email overload or data breaches</a:t>
            </a:r>
            <a:endParaRPr lang="en-US"/>
          </a:p>
          <a:p>
            <a:r>
              <a:rPr lang="en-GB" dirty="0"/>
              <a:t>Doesn’t track hands on resident care (meaning it don’t keep a record or monitor  them if they have eaten  or taken their medications and much more).</a:t>
            </a:r>
            <a:endParaRPr lang="en-US"/>
          </a:p>
          <a:p>
            <a:endParaRPr lang="en-GB" dirty="0"/>
          </a:p>
          <a:p>
            <a:endParaRPr lang="en-GB" sz="3600" dirty="0"/>
          </a:p>
        </p:txBody>
      </p:sp>
    </p:spTree>
    <p:extLst>
      <p:ext uri="{BB962C8B-B14F-4D97-AF65-F5344CB8AC3E}">
        <p14:creationId xmlns:p14="http://schemas.microsoft.com/office/powerpoint/2010/main" val="40908268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7BBB79-5FC7-677B-9814-C7BE80D2C779}"/>
              </a:ext>
            </a:extLst>
          </p:cNvPr>
          <p:cNvSpPr>
            <a:spLocks noGrp="1"/>
          </p:cNvSpPr>
          <p:nvPr>
            <p:ph idx="1"/>
          </p:nvPr>
        </p:nvSpPr>
        <p:spPr/>
        <p:txBody>
          <a:bodyPr vert="horz" lIns="91440" tIns="45720" rIns="91440" bIns="45720" rtlCol="0" anchor="t">
            <a:normAutofit/>
          </a:bodyPr>
          <a:lstStyle/>
          <a:p>
            <a:r>
              <a:rPr lang="en-GB" sz="4400" b="1" u="sng" dirty="0">
                <a:highlight>
                  <a:srgbClr val="FFFF00"/>
                </a:highlight>
              </a:rPr>
              <a:t>Reference:</a:t>
            </a:r>
            <a:r>
              <a:rPr lang="en-GB" sz="4000" dirty="0"/>
              <a:t> Microsoft. (n.d.). </a:t>
            </a:r>
            <a:r>
              <a:rPr lang="en-GB" sz="4000" i="1" dirty="0"/>
              <a:t>Outlook for business: Stay connected and organized</a:t>
            </a:r>
            <a:r>
              <a:rPr lang="en-GB" sz="4000" dirty="0"/>
              <a:t>. Microsoft. Retrieved October 3, 2025,</a:t>
            </a:r>
          </a:p>
          <a:p>
            <a:endParaRPr lang="en-GB" sz="5400" dirty="0"/>
          </a:p>
        </p:txBody>
      </p:sp>
    </p:spTree>
    <p:extLst>
      <p:ext uri="{BB962C8B-B14F-4D97-AF65-F5344CB8AC3E}">
        <p14:creationId xmlns:p14="http://schemas.microsoft.com/office/powerpoint/2010/main" val="21155486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24DAE-105E-AB72-02B5-AE56B832EE1A}"/>
              </a:ext>
            </a:extLst>
          </p:cNvPr>
          <p:cNvSpPr>
            <a:spLocks noGrp="1"/>
          </p:cNvSpPr>
          <p:nvPr>
            <p:ph type="title"/>
          </p:nvPr>
        </p:nvSpPr>
        <p:spPr/>
        <p:txBody>
          <a:bodyPr/>
          <a:lstStyle/>
          <a:p>
            <a:pPr algn="just"/>
            <a:r>
              <a:rPr lang="en-GB" sz="2000" dirty="0">
                <a:latin typeface="Arial"/>
                <a:cs typeface="Arial"/>
              </a:rPr>
              <a:t>Explain the impact of limited digital skills (digital literacy) among staff in the Sunrise residential care home</a:t>
            </a:r>
            <a:r>
              <a:rPr lang="en-GB" sz="2000" i="1" dirty="0">
                <a:latin typeface="Arial"/>
                <a:cs typeface="Arial"/>
              </a:rPr>
              <a:t>.</a:t>
            </a:r>
            <a:r>
              <a:rPr lang="en-GB" sz="2000" dirty="0">
                <a:latin typeface="Arial"/>
                <a:cs typeface="Arial"/>
              </a:rPr>
              <a:t> Consider how this may affect care delivery, communication and teamworking. </a:t>
            </a:r>
            <a:endParaRPr lang="en-US" sz="2000" dirty="0"/>
          </a:p>
          <a:p>
            <a:endParaRPr lang="en-GB" sz="2000" dirty="0"/>
          </a:p>
        </p:txBody>
      </p:sp>
      <p:sp>
        <p:nvSpPr>
          <p:cNvPr id="3" name="Content Placeholder 2">
            <a:extLst>
              <a:ext uri="{FF2B5EF4-FFF2-40B4-BE49-F238E27FC236}">
                <a16:creationId xmlns:a16="http://schemas.microsoft.com/office/drawing/2014/main" id="{7FC38D74-D661-4B28-24FF-27977156316B}"/>
              </a:ext>
            </a:extLst>
          </p:cNvPr>
          <p:cNvSpPr>
            <a:spLocks noGrp="1"/>
          </p:cNvSpPr>
          <p:nvPr>
            <p:ph idx="1"/>
          </p:nvPr>
        </p:nvSpPr>
        <p:spPr/>
        <p:txBody>
          <a:bodyPr vert="horz" lIns="91440" tIns="45720" rIns="91440" bIns="45720" rtlCol="0" anchor="t">
            <a:normAutofit/>
          </a:bodyPr>
          <a:lstStyle/>
          <a:p>
            <a:pPr marL="0" indent="0">
              <a:buNone/>
            </a:pPr>
            <a:r>
              <a:rPr lang="en-US" sz="2000" dirty="0"/>
              <a:t>In residential care facility like Sunrise, staff members lack of computer literacy can seriously hinder teamwork, communication, and the provision of care. First, care delivery suffers when personnel are unable to use digital technologies efficiently for record- keeping, prescription management, or patient information access. This can result in errors, delays, and a lower standard of treatment. Second, communication is limited if employees struggle with emails, messaging applications, or digital communication platforms. Misunderstandings, delayed answers and breakdowns in team collaborations are all possible. Third, teamwork becomes difficult when some employees are digitally excluded. This can result in uneven distribution of work, increased irritation, and a lack of teamwork. To summarize, addressing digital literacy among staff is critical to ensuring good care delivery, communication, and teamwork at Sunrise Residential Care Home.</a:t>
            </a:r>
            <a:endParaRPr lang="en-US"/>
          </a:p>
          <a:p>
            <a:endParaRPr lang="en-US" sz="2000" dirty="0"/>
          </a:p>
          <a:p>
            <a:endParaRPr lang="en-US" sz="2000" dirty="0"/>
          </a:p>
        </p:txBody>
      </p:sp>
    </p:spTree>
    <p:extLst>
      <p:ext uri="{BB962C8B-B14F-4D97-AF65-F5344CB8AC3E}">
        <p14:creationId xmlns:p14="http://schemas.microsoft.com/office/powerpoint/2010/main" val="36710435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75E4720-A80D-C711-BE02-D8B2607E6852}"/>
              </a:ext>
            </a:extLst>
          </p:cNvPr>
          <p:cNvSpPr>
            <a:spLocks noGrp="1"/>
          </p:cNvSpPr>
          <p:nvPr>
            <p:ph idx="1"/>
          </p:nvPr>
        </p:nvSpPr>
        <p:spPr/>
        <p:txBody>
          <a:bodyPr vert="horz" lIns="91440" tIns="45720" rIns="91440" bIns="45720" rtlCol="0" anchor="t">
            <a:normAutofit/>
          </a:bodyPr>
          <a:lstStyle/>
          <a:p>
            <a:r>
              <a:rPr lang="en-US" sz="3200" b="1" u="sng" dirty="0">
                <a:highlight>
                  <a:srgbClr val="FFFF00"/>
                </a:highlight>
              </a:rPr>
              <a:t>Reference : </a:t>
            </a:r>
            <a:r>
              <a:rPr lang="en-US" sz="3200" dirty="0"/>
              <a:t>The impact of Digital Literacy on Care Delivery, Communication and Teamwork in Residential care Facilites "by Smith, J et al. In the journal of Applied Gerontology, 2023 42(6), 789-804</a:t>
            </a:r>
          </a:p>
          <a:p>
            <a:endParaRPr lang="en-US" dirty="0"/>
          </a:p>
          <a:p>
            <a:endParaRPr lang="en-GB" sz="4000" dirty="0"/>
          </a:p>
        </p:txBody>
      </p:sp>
    </p:spTree>
    <p:extLst>
      <p:ext uri="{BB962C8B-B14F-4D97-AF65-F5344CB8AC3E}">
        <p14:creationId xmlns:p14="http://schemas.microsoft.com/office/powerpoint/2010/main" val="36554489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04167-B0EF-EB85-CB7B-333B72452613}"/>
              </a:ext>
            </a:extLst>
          </p:cNvPr>
          <p:cNvSpPr>
            <a:spLocks noGrp="1"/>
          </p:cNvSpPr>
          <p:nvPr>
            <p:ph type="title"/>
          </p:nvPr>
        </p:nvSpPr>
        <p:spPr>
          <a:xfrm>
            <a:off x="147320" y="395605"/>
            <a:ext cx="10515600" cy="1325563"/>
          </a:xfrm>
        </p:spPr>
        <p:txBody>
          <a:bodyPr/>
          <a:lstStyle/>
          <a:p>
            <a:pPr algn="just"/>
            <a:r>
              <a:rPr lang="en-GB" sz="2000" dirty="0">
                <a:latin typeface="Arial"/>
                <a:cs typeface="Arial"/>
              </a:rPr>
              <a:t>Design a checklist for digital safety practices in Sunrise residential care home, covering secure logins, email safety, safe document storage and maintaining patient confidentiality. </a:t>
            </a:r>
            <a:endParaRPr lang="en-US" sz="2000" dirty="0"/>
          </a:p>
          <a:p>
            <a:endParaRPr lang="en-GB" sz="2000" dirty="0"/>
          </a:p>
        </p:txBody>
      </p:sp>
      <p:sp>
        <p:nvSpPr>
          <p:cNvPr id="3" name="Content Placeholder 2">
            <a:extLst>
              <a:ext uri="{FF2B5EF4-FFF2-40B4-BE49-F238E27FC236}">
                <a16:creationId xmlns:a16="http://schemas.microsoft.com/office/drawing/2014/main" id="{42D7540F-1CF2-51C0-4174-08BD2B39ABCE}"/>
              </a:ext>
            </a:extLst>
          </p:cNvPr>
          <p:cNvSpPr>
            <a:spLocks noGrp="1"/>
          </p:cNvSpPr>
          <p:nvPr>
            <p:ph idx="1"/>
          </p:nvPr>
        </p:nvSpPr>
        <p:spPr>
          <a:xfrm>
            <a:off x="-15240" y="2049145"/>
            <a:ext cx="11318240" cy="4117658"/>
          </a:xfrm>
        </p:spPr>
        <p:txBody>
          <a:bodyPr vert="horz" lIns="91440" tIns="45720" rIns="91440" bIns="45720" rtlCol="0" anchor="t">
            <a:normAutofit/>
          </a:bodyPr>
          <a:lstStyle/>
          <a:p>
            <a:r>
              <a:rPr lang="en-GB" dirty="0"/>
              <a:t>This checklist is designed to support staff at sunrise residential care home in following best practices for digital saftey.it helps ensure secure logins ,safe email use ,proper document storage, and the protection of patient confidentiality.</a:t>
            </a:r>
          </a:p>
          <a:p>
            <a:endParaRPr lang="en-GB" dirty="0"/>
          </a:p>
        </p:txBody>
      </p:sp>
    </p:spTree>
    <p:extLst>
      <p:ext uri="{BB962C8B-B14F-4D97-AF65-F5344CB8AC3E}">
        <p14:creationId xmlns:p14="http://schemas.microsoft.com/office/powerpoint/2010/main" val="41089632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F57B2D-975B-DF0F-4854-7A6FEC2CF9EC}"/>
              </a:ext>
            </a:extLst>
          </p:cNvPr>
          <p:cNvSpPr>
            <a:spLocks noGrp="1"/>
          </p:cNvSpPr>
          <p:nvPr>
            <p:ph idx="1"/>
          </p:nvPr>
        </p:nvSpPr>
        <p:spPr/>
        <p:txBody>
          <a:bodyPr vert="horz" lIns="91440" tIns="45720" rIns="91440" bIns="45720" rtlCol="0" anchor="t">
            <a:normAutofit/>
          </a:bodyPr>
          <a:lstStyle/>
          <a:p>
            <a:pPr marL="0" indent="0">
              <a:buNone/>
            </a:pPr>
            <a:r>
              <a:rPr lang="en-GB" sz="2000" b="1" u="sng" dirty="0">
                <a:highlight>
                  <a:srgbClr val="FFFF00"/>
                </a:highlight>
              </a:rPr>
              <a:t>Secure logins:</a:t>
            </a:r>
            <a:endParaRPr lang="en-US" sz="2000"/>
          </a:p>
          <a:p>
            <a:r>
              <a:rPr lang="en-GB" sz="2000" dirty="0"/>
              <a:t> . Use unique usernames and strong passwords(minimum 8 characters, mix of letters , numbers , symbols)</a:t>
            </a:r>
            <a:endParaRPr lang="en-US" sz="2000"/>
          </a:p>
          <a:p>
            <a:r>
              <a:rPr lang="en-GB" sz="2000" dirty="0"/>
              <a:t>. Never share login details with anyone ,including colleagues</a:t>
            </a:r>
            <a:endParaRPr lang="en-US" sz="2000"/>
          </a:p>
          <a:p>
            <a:r>
              <a:rPr lang="en-GB" sz="2000" dirty="0"/>
              <a:t>. Enable two factors' authentications where available</a:t>
            </a:r>
            <a:endParaRPr lang="en-US" sz="2000"/>
          </a:p>
          <a:p>
            <a:r>
              <a:rPr lang="en-GB" sz="2000" dirty="0"/>
              <a:t>. Log out all systems when in use or when leaving a workstation</a:t>
            </a:r>
            <a:endParaRPr lang="en-US" sz="2000"/>
          </a:p>
          <a:p>
            <a:r>
              <a:rPr lang="en-GB" sz="2000" dirty="0"/>
              <a:t>. Change passwords regularly (at least every 90 days)</a:t>
            </a:r>
            <a:endParaRPr lang="en-US" sz="2000"/>
          </a:p>
          <a:p>
            <a:endParaRPr lang="en-GB" sz="3600" dirty="0"/>
          </a:p>
        </p:txBody>
      </p:sp>
    </p:spTree>
    <p:extLst>
      <p:ext uri="{BB962C8B-B14F-4D97-AF65-F5344CB8AC3E}">
        <p14:creationId xmlns:p14="http://schemas.microsoft.com/office/powerpoint/2010/main" val="26817603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2EEE8D-D4F1-4512-38FA-9ED5C901A87A}"/>
              </a:ext>
            </a:extLst>
          </p:cNvPr>
          <p:cNvSpPr>
            <a:spLocks noGrp="1"/>
          </p:cNvSpPr>
          <p:nvPr>
            <p:ph idx="1"/>
          </p:nvPr>
        </p:nvSpPr>
        <p:spPr/>
        <p:txBody>
          <a:bodyPr vert="horz" lIns="91440" tIns="45720" rIns="91440" bIns="45720" rtlCol="0" anchor="t">
            <a:normAutofit/>
          </a:bodyPr>
          <a:lstStyle/>
          <a:p>
            <a:r>
              <a:rPr lang="en-GB" sz="2000" b="1" u="sng" dirty="0">
                <a:highlight>
                  <a:srgbClr val="FFFF00"/>
                </a:highlight>
              </a:rPr>
              <a:t>Email safety</a:t>
            </a:r>
            <a:endParaRPr lang="en-US" sz="2000"/>
          </a:p>
          <a:p>
            <a:r>
              <a:rPr lang="en-GB" sz="2000" dirty="0"/>
              <a:t>. Check the senders address before opening emails or attachments </a:t>
            </a:r>
            <a:endParaRPr lang="en-US" sz="2000"/>
          </a:p>
          <a:p>
            <a:r>
              <a:rPr lang="en-GB" sz="2000" dirty="0"/>
              <a:t>. Do not click on suspicious links or download unknown attachments</a:t>
            </a:r>
            <a:endParaRPr lang="en-US" sz="2000"/>
          </a:p>
          <a:p>
            <a:r>
              <a:rPr lang="en-GB" sz="2000" dirty="0"/>
              <a:t>. Report phishing or suspicious emails to the IT team immediately</a:t>
            </a:r>
            <a:endParaRPr lang="en-US" sz="2000"/>
          </a:p>
          <a:p>
            <a:r>
              <a:rPr lang="en-GB" sz="2000" dirty="0"/>
              <a:t>. Avoid sending sensitive information over email unless encrypted</a:t>
            </a:r>
            <a:endParaRPr lang="en-US" sz="2000"/>
          </a:p>
          <a:p>
            <a:r>
              <a:rPr lang="en-GB" sz="2000" dirty="0"/>
              <a:t>. Never use personal email accounts for work –related communication</a:t>
            </a:r>
            <a:endParaRPr lang="en-US" sz="2000"/>
          </a:p>
          <a:p>
            <a:endParaRPr lang="en-GB" sz="3600" dirty="0"/>
          </a:p>
        </p:txBody>
      </p:sp>
    </p:spTree>
    <p:extLst>
      <p:ext uri="{BB962C8B-B14F-4D97-AF65-F5344CB8AC3E}">
        <p14:creationId xmlns:p14="http://schemas.microsoft.com/office/powerpoint/2010/main" val="25034153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683DE43-F028-F980-BAFA-5FCAF848EC38}"/>
              </a:ext>
            </a:extLst>
          </p:cNvPr>
          <p:cNvSpPr>
            <a:spLocks noGrp="1"/>
          </p:cNvSpPr>
          <p:nvPr>
            <p:ph idx="1"/>
          </p:nvPr>
        </p:nvSpPr>
        <p:spPr/>
        <p:txBody>
          <a:bodyPr vert="horz" lIns="91440" tIns="45720" rIns="91440" bIns="45720" rtlCol="0" anchor="t">
            <a:normAutofit/>
          </a:bodyPr>
          <a:lstStyle/>
          <a:p>
            <a:pPr>
              <a:lnSpc>
                <a:spcPct val="100000"/>
              </a:lnSpc>
              <a:spcBef>
                <a:spcPts val="0"/>
              </a:spcBef>
            </a:pPr>
            <a:r>
              <a:rPr lang="en-GB" b="1" u="sng" dirty="0">
                <a:highlight>
                  <a:srgbClr val="FFFF00"/>
                </a:highlight>
              </a:rPr>
              <a:t>Save document storge</a:t>
            </a:r>
            <a:endParaRPr lang="en-GB" dirty="0"/>
          </a:p>
          <a:p>
            <a:pPr>
              <a:lnSpc>
                <a:spcPct val="100000"/>
              </a:lnSpc>
              <a:spcBef>
                <a:spcPts val="0"/>
              </a:spcBef>
            </a:pPr>
            <a:r>
              <a:rPr lang="en-GB" dirty="0"/>
              <a:t>. Save files only on secure ,approved systems (not personal devices)</a:t>
            </a:r>
            <a:endParaRPr lang="en-US"/>
          </a:p>
          <a:p>
            <a:pPr>
              <a:lnSpc>
                <a:spcPct val="100000"/>
              </a:lnSpc>
              <a:spcBef>
                <a:spcPts val="0"/>
              </a:spcBef>
            </a:pPr>
            <a:r>
              <a:rPr lang="en-GB" dirty="0"/>
              <a:t>. Use passwords – protected files for sensitive data</a:t>
            </a:r>
            <a:endParaRPr lang="en-US"/>
          </a:p>
          <a:p>
            <a:pPr>
              <a:lnSpc>
                <a:spcPct val="100000"/>
              </a:lnSpc>
              <a:spcBef>
                <a:spcPts val="0"/>
              </a:spcBef>
            </a:pPr>
            <a:r>
              <a:rPr lang="en-GB" dirty="0"/>
              <a:t>. Avoid leaving confidential documents open shared computers.</a:t>
            </a:r>
            <a:endParaRPr lang="en-US"/>
          </a:p>
          <a:p>
            <a:pPr>
              <a:lnSpc>
                <a:spcPct val="100000"/>
              </a:lnSpc>
              <a:spcBef>
                <a:spcPts val="0"/>
              </a:spcBef>
            </a:pPr>
            <a:r>
              <a:rPr lang="en-GB" dirty="0"/>
              <a:t>. back up files regularly on the approved secure server</a:t>
            </a:r>
            <a:endParaRPr lang="en-US"/>
          </a:p>
          <a:p>
            <a:pPr>
              <a:lnSpc>
                <a:spcPct val="100000"/>
              </a:lnSpc>
              <a:spcBef>
                <a:spcPts val="0"/>
              </a:spcBef>
            </a:pPr>
            <a:r>
              <a:rPr lang="en-GB" dirty="0"/>
              <a:t>.do not use USB drivers unless authorised and encrypted</a:t>
            </a:r>
            <a:endParaRPr lang="en-US"/>
          </a:p>
          <a:p>
            <a:endParaRPr lang="en-GB" sz="4800" dirty="0"/>
          </a:p>
        </p:txBody>
      </p:sp>
    </p:spTree>
    <p:extLst>
      <p:ext uri="{BB962C8B-B14F-4D97-AF65-F5344CB8AC3E}">
        <p14:creationId xmlns:p14="http://schemas.microsoft.com/office/powerpoint/2010/main" val="35884680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3799126-CE26-DD56-B413-18D33EA60CFE}"/>
              </a:ext>
            </a:extLst>
          </p:cNvPr>
          <p:cNvSpPr>
            <a:spLocks noGrp="1"/>
          </p:cNvSpPr>
          <p:nvPr>
            <p:ph idx="1"/>
          </p:nvPr>
        </p:nvSpPr>
        <p:spPr/>
        <p:txBody>
          <a:bodyPr vert="horz" lIns="91440" tIns="45720" rIns="91440" bIns="45720" rtlCol="0" anchor="t">
            <a:normAutofit/>
          </a:bodyPr>
          <a:lstStyle/>
          <a:p>
            <a:pPr>
              <a:lnSpc>
                <a:spcPct val="100000"/>
              </a:lnSpc>
              <a:spcBef>
                <a:spcPts val="0"/>
              </a:spcBef>
            </a:pPr>
            <a:r>
              <a:rPr lang="en-GB" b="1" u="sng">
                <a:highlight>
                  <a:srgbClr val="FFFF00"/>
                </a:highlight>
              </a:rPr>
              <a:t>Maintaining  patients' confidentiality </a:t>
            </a:r>
            <a:endParaRPr lang="en-US"/>
          </a:p>
          <a:p>
            <a:pPr>
              <a:lnSpc>
                <a:spcPct val="100000"/>
              </a:lnSpc>
              <a:spcBef>
                <a:spcPts val="0"/>
              </a:spcBef>
            </a:pPr>
            <a:r>
              <a:rPr lang="en-GB"/>
              <a:t>. Access patient records only when required for your role </a:t>
            </a:r>
            <a:endParaRPr lang="en-US"/>
          </a:p>
          <a:p>
            <a:pPr>
              <a:lnSpc>
                <a:spcPct val="100000"/>
              </a:lnSpc>
              <a:spcBef>
                <a:spcPts val="0"/>
              </a:spcBef>
            </a:pPr>
            <a:r>
              <a:rPr lang="en-GB" dirty="0"/>
              <a:t>.do not discuss patient information in public areas or with unauthorised individuals</a:t>
            </a:r>
            <a:endParaRPr lang="en-US"/>
          </a:p>
          <a:p>
            <a:pPr>
              <a:lnSpc>
                <a:spcPct val="100000"/>
              </a:lnSpc>
              <a:spcBef>
                <a:spcPts val="0"/>
              </a:spcBef>
            </a:pPr>
            <a:r>
              <a:rPr lang="en-GB" dirty="0"/>
              <a:t>. Store digital patient files In restricted –access folder only.</a:t>
            </a:r>
            <a:endParaRPr lang="en-US"/>
          </a:p>
          <a:p>
            <a:pPr>
              <a:lnSpc>
                <a:spcPct val="100000"/>
              </a:lnSpc>
              <a:spcBef>
                <a:spcPts val="0"/>
              </a:spcBef>
            </a:pPr>
            <a:r>
              <a:rPr lang="en-GB" dirty="0"/>
              <a:t>. Lock your screen when stepping away from your computer</a:t>
            </a:r>
            <a:endParaRPr lang="en-US"/>
          </a:p>
          <a:p>
            <a:pPr>
              <a:lnSpc>
                <a:spcPct val="100000"/>
              </a:lnSpc>
              <a:spcBef>
                <a:spcPts val="0"/>
              </a:spcBef>
            </a:pPr>
            <a:r>
              <a:rPr lang="en-GB" dirty="0"/>
              <a:t>.Ensure printed documents with patient data are disposed of using secure shredding.</a:t>
            </a:r>
            <a:endParaRPr lang="en-US"/>
          </a:p>
          <a:p>
            <a:endParaRPr lang="en-GB" sz="4400" dirty="0"/>
          </a:p>
        </p:txBody>
      </p:sp>
    </p:spTree>
    <p:extLst>
      <p:ext uri="{BB962C8B-B14F-4D97-AF65-F5344CB8AC3E}">
        <p14:creationId xmlns:p14="http://schemas.microsoft.com/office/powerpoint/2010/main" val="37717851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E9C6675-B303-EF50-D008-D5E4EBAFA474}"/>
              </a:ext>
            </a:extLst>
          </p:cNvPr>
          <p:cNvSpPr>
            <a:spLocks noGrp="1"/>
          </p:cNvSpPr>
          <p:nvPr>
            <p:ph idx="1"/>
          </p:nvPr>
        </p:nvSpPr>
        <p:spPr/>
        <p:txBody>
          <a:bodyPr vert="horz" lIns="91440" tIns="45720" rIns="91440" bIns="45720" rtlCol="0" anchor="t">
            <a:normAutofit/>
          </a:bodyPr>
          <a:lstStyle/>
          <a:p>
            <a:r>
              <a:rPr lang="en-GB" sz="2400" b="1" u="sng">
                <a:highlight>
                  <a:srgbClr val="FFFF00"/>
                </a:highlight>
              </a:rPr>
              <a:t>References;</a:t>
            </a:r>
            <a:r>
              <a:rPr lang="en-GB" sz="2400"/>
              <a:t> care quality commissions (2021)what we do. Available at ;https://www.cqc.org.uk/(Accessed:3 October 2025)department of health and social care(2018).London; the stationery office. NHS digital (2021)data security  and protection toolkit. Available at </a:t>
            </a:r>
            <a:r>
              <a:rPr lang="en-GB" sz="2400" dirty="0">
                <a:hlinkClick r:id="rId2"/>
              </a:rPr>
              <a:t>https://digital.nhs.uk/(Accessed</a:t>
            </a:r>
            <a:r>
              <a:rPr lang="en-GB" sz="2400"/>
              <a:t> 3 October 2025).Uk government (2018) general data protection regulations (GDPR) guidance. available at </a:t>
            </a:r>
            <a:r>
              <a:rPr lang="en-GB" sz="2400" dirty="0">
                <a:hlinkClick r:id="rId3"/>
              </a:rPr>
              <a:t>https://www.gov.uk/(accessed</a:t>
            </a:r>
            <a:r>
              <a:rPr lang="en-GB" sz="2400"/>
              <a:t> (3 October 2025)</a:t>
            </a:r>
          </a:p>
        </p:txBody>
      </p:sp>
    </p:spTree>
    <p:extLst>
      <p:ext uri="{BB962C8B-B14F-4D97-AF65-F5344CB8AC3E}">
        <p14:creationId xmlns:p14="http://schemas.microsoft.com/office/powerpoint/2010/main" val="35658444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The university of Wales trinity saint David  digital skills and research methods (LCHS4007) Component 1 group presentation </vt:lpstr>
      <vt:lpstr>Slide map :</vt:lpstr>
      <vt:lpstr>Choose one MS 365 application (Word, PowerPoint, or Excel) and explain how it is used within the Sunrise residential care home to complete tasks more efficiently. Discuss the benefits and limitations of the chosen application. </vt:lpstr>
      <vt:lpstr>Benefits  Clear communication; having clear communication using power points help staff present information clearly during trainings or meetings , making it easier to understand Visual engagements ;using images , charts and videos can make information more engaging for both staff information more engaging for both staff and residents staying at the care home. Consistency; presentations ensure that everyone receives the same information, to reduce something that can lead to misunderstanding. Easy updates; slides can be quickly edited to reflect guidelines or schedules keeping everyone up to date  Time managements; preparing information in power points can be more effective than writing long documents or delivering long repetitive instructions.  </vt:lpstr>
      <vt:lpstr>PowerPoint Presentation</vt:lpstr>
      <vt:lpstr>PowerPoint Presentation</vt:lpstr>
      <vt:lpstr>Choose one MS 365 communication or collaboration tool (MS Teams, OneDrive, or Outlook) and evaluate its usage within the Sunrise residential care home. Discuss the benefits and limitations of the chosen application</vt:lpstr>
      <vt:lpstr>PowerPoint Presentation</vt:lpstr>
      <vt:lpstr>PowerPoint Presentation</vt:lpstr>
      <vt:lpstr>PowerPoint Presentation</vt:lpstr>
      <vt:lpstr>Explain the impact of limited digital skills (digital literacy) among staff in the Sunrise residential care home. Consider how this may affect care delivery, communication and teamworking.  </vt:lpstr>
      <vt:lpstr>PowerPoint Presentation</vt:lpstr>
      <vt:lpstr>Design a checklist for digital safety practices in Sunrise residential care home, covering secure logins, email safety, safe document storage and maintaining patient confidentiality.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university of Wales trinity saint David  digital skills and research methods (LCHS4007) Component 1 group presentation </dc:title>
  <dc:creator/>
  <cp:lastModifiedBy>Fatima Bibi (2419139)</cp:lastModifiedBy>
  <cp:revision>910</cp:revision>
  <dcterms:created xsi:type="dcterms:W3CDTF">2025-10-03T11:28:10Z</dcterms:created>
  <dcterms:modified xsi:type="dcterms:W3CDTF">2025-10-06T21:04:04Z</dcterms:modified>
</cp:coreProperties>
</file>