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33FAE-4DB9-49FC-A7F0-993204DF02B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7A748-2AD2-4516-AB22-799727785F46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45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57A748-2AD2-4516-AB22-799727785F4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26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A054F2C-D27D-8444-9F0A-48688B6D64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9439C780-5226-5D06-DC7B-252854604C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2A20BAEF-3515-FC7D-5122-DF2473F7A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31EB218A-67C5-7819-A0D7-FC2A08E96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10A02749-7FEA-0BC1-31B5-5E0E02FC2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2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1F24630-4D4E-D5F1-E279-A3A27178C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12A325AB-DD48-FB54-1A5F-94E00AB86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80B6EAC1-4469-B838-134C-1AA591D84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7A8147E1-79E0-A807-AA6B-4CBABA46D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9843E9EA-7EC7-3165-49A7-F29B6DA36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83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864932E-5A96-F969-0E96-D1F98D29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BF9CFAAF-2F9C-CD3D-3CBE-CAFBF9435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8139421-941F-F672-39DD-27F412A52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886A5E28-AA62-700E-3396-434378B11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322F89B-4211-720D-20AE-B79AED139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196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627C38C-F983-3150-8AA0-1C5F8754F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732198B8-7060-788B-DE8D-7DB0C8F123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2B7BEA05-DD5D-FF86-4DE3-4D60FDBB6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2E908F60-F22D-4A7A-BBE9-9BE300D2F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462AE277-616A-1F9B-8E6A-3C9B85628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EE76E502-5810-9E8B-EF7D-A59AAF10C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97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EABBF03-6F07-DD24-38C7-4BC1DB328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E616F46A-B62C-3A7E-9AF8-715352E882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B45AD874-9237-9C44-A960-8E8A078E3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CC6B7616-C73D-91DD-4579-9027660E9C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18DB0842-B573-C5EC-4F8F-46948457E7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DE91F4F1-8A3F-37F0-C6C8-527173A2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D54FB05E-24FF-B28D-D4E7-5515DE4F6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DB066676-D9A2-2BFB-F3FD-6A50EB6FA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24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7757A0A-A6D7-C66D-96FB-8F23D9AE1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3621FDC2-C6B0-6D17-A8A1-93C38EDE0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8A808190-2D19-4429-A88E-EC36F634D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6084E5A3-0146-0B9C-27B5-7CB8EA8E6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856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73915EA9-9378-9038-DE56-6D3C14ADA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B8011E73-4BAE-2C11-2168-4AFAAA572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6E58CDFC-63D3-8ECB-901D-BA6238B4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2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5C0665F-1BBE-062C-B9AB-9859FED3D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E86B3902-7B04-7090-1BFB-943D2A13F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FDE004E9-E5F5-3C28-0F5C-55500F5890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B96A96FF-E22F-CFA7-324D-EE5E8D81D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6384B944-38FC-DC73-B58A-6E5B371A9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CB230B6B-AB0C-6737-BA84-01229E2AE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4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FF1636C-83F2-1522-F04F-E1364871D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C7077094-E446-34B3-63E4-A27EEB948C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9FAF230B-42C5-2AC9-B32E-FD10CD4228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D93086E6-AAD6-ECCD-CA67-F283C7D21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F3C05DA7-186C-CFBB-11C3-6D8E03264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714EAB27-B826-6B0D-6F01-138DBB8E7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45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50ACBF6-1622-7320-6393-ABEB882D8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12BCF4F4-F112-7E8A-3FE0-791DB62393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3FFEDF3A-F64F-56BF-D0A2-3FAB029B6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EB3E4D29-CDF9-572D-0632-F407BCA04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6847055-09E6-136A-D5FD-BBDC19404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42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FA67D8BA-3C82-329F-7D2D-86D086F991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70AFEF23-6162-D9E8-F2EC-AB95D6B066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B5615901-C138-5D43-FD7F-58D499730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696C6910-5905-9D72-337A-64FE4DFE5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E19ECC86-DD99-000E-FC54-4D81F0DE3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62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FE83FA42-FBC1-E805-9B2A-6515E1D72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79499FCE-CE76-2184-FD9F-17608099B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680B01D1-9562-6DF8-FBE6-9CA03635EB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39FD1-87C5-45C5-85FB-5903C3A0476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A684CCDC-0CB6-ABBA-2D4B-7A5D842810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285575BD-673B-319B-2835-897069CFF8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03F2A-B83E-4031-9C64-672B7C4D1767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94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8B23FCF5-9557-9033-D97C-D504764126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19008"/>
            <a:ext cx="9144000" cy="30387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Module Name: Managing Enterprise </a:t>
            </a:r>
          </a:p>
          <a:p>
            <a:r>
              <a:rPr lang="en-GB" dirty="0"/>
              <a:t>Module Code:  BMSW4011</a:t>
            </a:r>
          </a:p>
          <a:p>
            <a:r>
              <a:rPr lang="en-GB" dirty="0"/>
              <a:t>Assessment 1: Business Plan Presentation</a:t>
            </a:r>
          </a:p>
          <a:p>
            <a:r>
              <a:rPr lang="en-GB" dirty="0"/>
              <a:t>Student Name: Kateryna </a:t>
            </a:r>
            <a:r>
              <a:rPr lang="en-GB" dirty="0" err="1"/>
              <a:t>Koriuchkina</a:t>
            </a:r>
            <a:endParaRPr lang="en-GB" dirty="0"/>
          </a:p>
          <a:p>
            <a:r>
              <a:rPr lang="en-GB" dirty="0"/>
              <a:t>Student Number: 2426099</a:t>
            </a:r>
          </a:p>
          <a:p>
            <a:r>
              <a:rPr lang="en-GB" dirty="0"/>
              <a:t>Lecturer: Scott James</a:t>
            </a:r>
          </a:p>
          <a:p>
            <a:r>
              <a:rPr lang="en-GB" dirty="0"/>
              <a:t>Deadline:  2</a:t>
            </a:r>
            <a:r>
              <a:rPr lang="en-GB" baseline="30000" dirty="0"/>
              <a:t>nd</a:t>
            </a:r>
            <a:r>
              <a:rPr lang="en-GB" dirty="0"/>
              <a:t> of December 23:59PM </a:t>
            </a:r>
          </a:p>
          <a:p>
            <a:endParaRPr lang="en-GB" dirty="0"/>
          </a:p>
        </p:txBody>
      </p:sp>
      <p:pic>
        <p:nvPicPr>
          <p:cNvPr id="4" name="Рисунок 3" descr="A close-up of black text&#10;&#10;AI-generated content may be incorrect.">
            <a:extLst>
              <a:ext uri="{FF2B5EF4-FFF2-40B4-BE49-F238E27FC236}">
                <a16:creationId xmlns:a16="http://schemas.microsoft.com/office/drawing/2014/main" id="{7036A43F-2CCA-33BE-8C64-5013664A9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013" y="656662"/>
            <a:ext cx="2979420" cy="1188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4907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C5BC454-7CA7-D25C-3143-03E33CE3D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838200" y="491614"/>
            <a:ext cx="10515600" cy="435569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AI Acknowledgement </a:t>
            </a: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  <a:t>I acknowledge the use of ChatGPT (https://chatgpt.com/) on 27 November 2025 to create photo examples of using logo on branding materials. Prompts: </a:t>
            </a: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  <a:t>Use this logo on the white van</a:t>
            </a: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  <a:t>Use this logo on the towels</a:t>
            </a: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b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1800" dirty="0">
                <a:latin typeface="Dubai Light" panose="020B0303030403030204" pitchFamily="34" charset="-78"/>
                <a:cs typeface="Dubai Light" panose="020B0303030403030204" pitchFamily="34" charset="-78"/>
              </a:rPr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  <a:br>
              <a:rPr lang="en-GB" sz="8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endParaRPr lang="en-GB" sz="8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17319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331CA2D1-47E1-4448-454E-ABA23AD0D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6450" y="512097"/>
            <a:ext cx="8039100" cy="4064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C33DA0-45FB-AE21-6B21-08518E8AA12F}"/>
              </a:ext>
            </a:extLst>
          </p:cNvPr>
          <p:cNvSpPr txBox="1"/>
          <p:nvPr/>
        </p:nvSpPr>
        <p:spPr>
          <a:xfrm>
            <a:off x="1315884" y="5198795"/>
            <a:ext cx="9855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A scalable, design-led platform that delivers organised, fast and high-quality bathroom renovations</a:t>
            </a:r>
          </a:p>
        </p:txBody>
      </p:sp>
    </p:spTree>
    <p:extLst>
      <p:ext uri="{BB962C8B-B14F-4D97-AF65-F5344CB8AC3E}">
        <p14:creationId xmlns:p14="http://schemas.microsoft.com/office/powerpoint/2010/main" val="1773935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1B8E537-6A14-4CEF-4B8F-4DE3A824C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Industry Problem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88C455-4BB9-F30F-206E-9629319AA9CA}"/>
              </a:ext>
            </a:extLst>
          </p:cNvPr>
          <p:cNvSpPr txBox="1"/>
          <p:nvPr/>
        </p:nvSpPr>
        <p:spPr>
          <a:xfrm>
            <a:off x="597277" y="1759577"/>
            <a:ext cx="5882182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Renovations take 3–6 weeks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Chaos, delays, poor planning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No technical drawings, no visualisations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Subcontractors overwhelmed with logistics they’re not trained for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Customers feel stressed and distrust tradespeople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CE6F489B-89D6-AB69-F89A-8D5992AD4F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277" y="1345174"/>
            <a:ext cx="4660523" cy="3502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041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CACB8A8A-2BC7-0D92-7B0D-E8DB2998A6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846" y="147513"/>
            <a:ext cx="9848308" cy="65629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8C7AD5B-E92E-CC11-DF78-215662881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846" y="147513"/>
            <a:ext cx="10181954" cy="1325563"/>
          </a:xfrm>
        </p:spPr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The solution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8FE1B870-CDA1-8887-C1E3-F27F8D7BE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846" y="1062324"/>
            <a:ext cx="1018195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A fully managed design → logistics → installation system</a:t>
            </a:r>
          </a:p>
          <a:p>
            <a:pPr marL="0" indent="0">
              <a:buNone/>
            </a:pPr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that delivers a bathroom in </a:t>
            </a:r>
            <a:r>
              <a:rPr lang="en-GB" sz="2400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7 days</a:t>
            </a:r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9259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9000899-DD8B-4F3A-1CC9-0F0E8441E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Partner Roles</a:t>
            </a: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7554E0E1-5E02-FCCF-2C04-EFD223DF63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Founder 1:</a:t>
            </a:r>
            <a:endParaRPr lang="uk-UA" dirty="0">
              <a:solidFill>
                <a:srgbClr val="FF3300"/>
              </a:solidFill>
              <a:cs typeface="Dubai Light" panose="020B0303030403030204" pitchFamily="34" charset="-78"/>
            </a:endParaRPr>
          </a:p>
          <a:p>
            <a:pPr marL="0" indent="0">
              <a:buNone/>
            </a:pP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• Design</a:t>
            </a:r>
          </a:p>
          <a:p>
            <a:pPr marL="0" indent="0">
              <a:buNone/>
            </a:pP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• </a:t>
            </a:r>
            <a:r>
              <a:rPr lang="fr-FR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Technical</a:t>
            </a: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 documentation</a:t>
            </a:r>
          </a:p>
          <a:p>
            <a:pPr marL="0" indent="0">
              <a:buNone/>
            </a:pP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• </a:t>
            </a:r>
            <a:r>
              <a:rPr lang="fr-FR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Procurement</a:t>
            </a: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 &amp; </a:t>
            </a:r>
            <a:r>
              <a:rPr lang="fr-FR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logistics</a:t>
            </a:r>
            <a:endParaRPr lang="fr-FR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pPr marL="0" indent="0">
              <a:buNone/>
            </a:pP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• Client communication</a:t>
            </a:r>
          </a:p>
          <a:p>
            <a:pPr marL="0" indent="0">
              <a:buNone/>
            </a:pPr>
            <a:r>
              <a:rPr lang="fr-FR" dirty="0">
                <a:latin typeface="Dubai Light" panose="020B0303030403030204" pitchFamily="34" charset="-78"/>
                <a:cs typeface="Dubai Light" panose="020B0303030403030204" pitchFamily="34" charset="-78"/>
              </a:rPr>
              <a:t>• Brand &amp; marketing</a:t>
            </a:r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2C4CCC3A-D9F0-FA1C-8E11-028629F8DE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Founder 2: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Quality control</a:t>
            </a:r>
            <a:endParaRPr lang="uk-UA" dirty="0">
              <a:cs typeface="Dubai Light" panose="020B0303030403030204" pitchFamily="34" charset="-78"/>
            </a:endParaRP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Team selection &amp; training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Subcontractor management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Timeline control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Ensuring standards on every project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0F8C523-625D-E84F-B4CD-3D9163E675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920" y="233940"/>
            <a:ext cx="2881630" cy="145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912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AD8982E-3E6E-7522-0E04-554181069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135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Our USP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DE3DF8-BA71-CD2B-A8F5-592CE979C982}"/>
              </a:ext>
            </a:extLst>
          </p:cNvPr>
          <p:cNvSpPr txBox="1"/>
          <p:nvPr/>
        </p:nvSpPr>
        <p:spPr>
          <a:xfrm>
            <a:off x="1620520" y="1229896"/>
            <a:ext cx="966216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Not a contractor — a full operational system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No standard packages — fully tailored, design-led solutions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 </a:t>
            </a:r>
            <a:r>
              <a:rPr lang="en-GB" sz="2400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7-day workflow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Strong visuals that customers love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Subcontractors get what they lack: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clients,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structure,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organisation,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technical plans,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materials delivered on time,</a:t>
            </a: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– logistics handled for them.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2ECC5021-AF6B-1AEE-6EE8-775501623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6065" y="177800"/>
            <a:ext cx="2830830" cy="1431067"/>
          </a:xfrm>
          <a:prstGeom prst="rect">
            <a:avLst/>
          </a:prstGeom>
        </p:spPr>
      </p:pic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7AEEC151-09D9-BCE1-0759-B686DC254B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667" y="3047040"/>
            <a:ext cx="4708013" cy="3137449"/>
          </a:xfrm>
          <a:prstGeom prst="rect">
            <a:avLst/>
          </a:prstGeom>
          <a:effectLst>
            <a:softEdge rad="152400"/>
          </a:effectLst>
        </p:spPr>
      </p:pic>
    </p:spTree>
    <p:extLst>
      <p:ext uri="{BB962C8B-B14F-4D97-AF65-F5344CB8AC3E}">
        <p14:creationId xmlns:p14="http://schemas.microsoft.com/office/powerpoint/2010/main" val="3345602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5655D353-5CD5-DF11-3338-40059393E3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B2C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Homeowners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Landlords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Investors &amp; flippers</a:t>
            </a:r>
          </a:p>
          <a:p>
            <a:endParaRPr lang="en-GB" dirty="0"/>
          </a:p>
        </p:txBody>
      </p:sp>
      <p:sp>
        <p:nvSpPr>
          <p:cNvPr id="5" name="Місце для вмісту 4">
            <a:extLst>
              <a:ext uri="{FF2B5EF4-FFF2-40B4-BE49-F238E27FC236}">
                <a16:creationId xmlns:a16="http://schemas.microsoft.com/office/drawing/2014/main" id="{5D8562EB-06F2-5EA5-D913-24C5AA5277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B2B</a:t>
            </a:r>
          </a:p>
          <a:p>
            <a:pPr marL="0" indent="0">
              <a:buNone/>
            </a:pPr>
            <a:endParaRPr lang="en-GB" sz="12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Subcontractors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Builders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Small renovation teams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Interior designers</a:t>
            </a:r>
          </a:p>
          <a:p>
            <a:pPr marL="0" indent="0">
              <a:buNone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• Estate agents</a:t>
            </a:r>
          </a:p>
          <a:p>
            <a:endParaRPr lang="en-GB" dirty="0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27334B9-E389-F802-0800-1E338C270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6295" y="240959"/>
            <a:ext cx="2638505" cy="133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272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B20C497-B30A-1F25-ACCB-A214E7DB0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Traction so Far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451DF-B474-8030-2DB0-49954EB26495}"/>
              </a:ext>
            </a:extLst>
          </p:cNvPr>
          <p:cNvSpPr txBox="1"/>
          <p:nvPr/>
        </p:nvSpPr>
        <p:spPr>
          <a:xfrm>
            <a:off x="640080" y="1582340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2 subcontractor teams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4–6 projects per month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High satisfaction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Repeat referrals</a:t>
            </a:r>
          </a:p>
          <a:p>
            <a:endParaRPr lang="en-GB" sz="24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Already outperforming local competitors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D2707ADA-F547-F448-86AA-1A22CEB31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8013" y="622659"/>
            <a:ext cx="3616067" cy="5426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390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798275A-B7FC-E75C-EE65-493E95F8E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Financial 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1C1DB-0313-1FEF-44A6-DFE7423158CE}"/>
              </a:ext>
            </a:extLst>
          </p:cNvPr>
          <p:cNvSpPr txBox="1"/>
          <p:nvPr/>
        </p:nvSpPr>
        <p:spPr>
          <a:xfrm>
            <a:off x="767080" y="1891118"/>
            <a:ext cx="7432040" cy="3709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</a:t>
            </a:r>
            <a:r>
              <a:rPr lang="en-GB" sz="32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Avg</a:t>
            </a: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 project value: £7,500–£9,000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Monthly revenue: £32k–£48k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Net margin: 20–25%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High scalability due to subcontract model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Low fixed costs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E5F0088C-851D-959C-7A24-6B254F49A5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401" y="175249"/>
            <a:ext cx="2829560" cy="143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095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D2F240D-135D-A175-90D1-44AADCACF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Investment Needed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3409F-7901-4A87-28A3-7944A7C6757E}"/>
              </a:ext>
            </a:extLst>
          </p:cNvPr>
          <p:cNvSpPr txBox="1"/>
          <p:nvPr/>
        </p:nvSpPr>
        <p:spPr>
          <a:xfrm>
            <a:off x="995680" y="2692794"/>
            <a:ext cx="8270240" cy="325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Funds will be used for: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£10k — marketing (consistent leads)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£15k — first warehouse + constant stock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£20k — development of operational platform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£5k — tools, equipment, optimisation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84AF89F-C077-B7E9-97D1-FDD53310CA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378" t="7583" r="-10563" b="7055"/>
          <a:stretch>
            <a:fillRect/>
          </a:stretch>
        </p:blipFill>
        <p:spPr>
          <a:xfrm>
            <a:off x="7696497" y="772160"/>
            <a:ext cx="3814783" cy="4582160"/>
          </a:xfrm>
          <a:prstGeom prst="rect">
            <a:avLst/>
          </a:prstGeom>
          <a:effectLst>
            <a:softEdge rad="114300"/>
          </a:effectLst>
        </p:spPr>
      </p:pic>
    </p:spTree>
    <p:extLst>
      <p:ext uri="{BB962C8B-B14F-4D97-AF65-F5344CB8AC3E}">
        <p14:creationId xmlns:p14="http://schemas.microsoft.com/office/powerpoint/2010/main" val="238230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C670B52-48B7-DBB5-E7CB-0BA175B5D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Expansion and Franchise Potential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6B10D-93A1-026C-FC83-F8B740BBE659}"/>
              </a:ext>
            </a:extLst>
          </p:cNvPr>
          <p:cNvSpPr txBox="1"/>
          <p:nvPr/>
        </p:nvSpPr>
        <p:spPr>
          <a:xfrm>
            <a:off x="838200" y="1154082"/>
            <a:ext cx="7752080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2800" dirty="0"/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Expand to Bristol, Birmingham, Manchester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Replicate subcontractor systems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Sell system as a franchise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National brand recognition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Standardised operations document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• Online training academy for subcontractors</a:t>
            </a:r>
          </a:p>
        </p:txBody>
      </p:sp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34ADC349-8BC6-9EA6-A37D-915CC26EAD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4480" y="181625"/>
            <a:ext cx="2815590" cy="142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9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FEE269-2350-C931-7827-42DA8C1AC6B3}"/>
              </a:ext>
            </a:extLst>
          </p:cNvPr>
          <p:cNvSpPr txBox="1"/>
          <p:nvPr/>
        </p:nvSpPr>
        <p:spPr>
          <a:xfrm>
            <a:off x="609600" y="63299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One Week </a:t>
            </a:r>
            <a:r>
              <a:rPr lang="en-GB" sz="2400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Bathroom </a:t>
            </a:r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—</a:t>
            </a:r>
          </a:p>
          <a:p>
            <a:r>
              <a:rPr lang="en-GB" sz="2400" dirty="0">
                <a:latin typeface="Dubai Light" panose="020B0303030403030204" pitchFamily="34" charset="-78"/>
                <a:cs typeface="Dubai Light" panose="020B0303030403030204" pitchFamily="34" charset="-78"/>
              </a:rPr>
              <a:t>Building the future of renovation through design, structure, and technology.</a:t>
            </a:r>
          </a:p>
        </p:txBody>
      </p:sp>
      <p:pic>
        <p:nvPicPr>
          <p:cNvPr id="8" name="Рисунок 7">
            <a:extLst>
              <a:ext uri="{FF2B5EF4-FFF2-40B4-BE49-F238E27FC236}">
                <a16:creationId xmlns:a16="http://schemas.microsoft.com/office/drawing/2014/main" id="{B88D38A5-AA3E-C247-A4A8-67E5711B04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002" y="1673327"/>
            <a:ext cx="6830188" cy="4551680"/>
          </a:xfrm>
          <a:prstGeom prst="rect">
            <a:avLst/>
          </a:prstGeom>
          <a:effectLst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3533713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69B49D-91D2-A866-6825-4F2AC2B46461}"/>
              </a:ext>
            </a:extLst>
          </p:cNvPr>
          <p:cNvSpPr txBox="1"/>
          <p:nvPr/>
        </p:nvSpPr>
        <p:spPr>
          <a:xfrm>
            <a:off x="5171440" y="568960"/>
            <a:ext cx="1494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Reference</a:t>
            </a:r>
            <a:r>
              <a:rPr lang="en-GB" dirty="0"/>
              <a:t> </a:t>
            </a: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878999-DEF5-3A80-7F4E-05B9E5F4EC7B}"/>
              </a:ext>
            </a:extLst>
          </p:cNvPr>
          <p:cNvSpPr txBox="1"/>
          <p:nvPr/>
        </p:nvSpPr>
        <p:spPr>
          <a:xfrm>
            <a:off x="548640" y="938292"/>
            <a:ext cx="1149096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Alvarez, S.A. (2018)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What entrepreneurs need to know before they start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London: Henry Stewart Talks Ltd.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Armstrong, G., Kotler, P. and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Opresnik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, M.O. (2023)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Marketing: An Introduction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15th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Baron, R.A. and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Hmieleski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, K.M. (2018)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Essentials of Entrepreneurship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2nd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Cheltenham: Edward Elgar.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Barrow, C., Barrow, P. and Brown, R. (2021)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The Business Plan Workbook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10th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London: Kogan Page.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Barringer, B.R. and Ireland, R.D. (2022)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Entrepreneurship: Successfully Launching New Ventures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6th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Burns, P. (2016)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Entrepreneurship and Small Business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4th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London: Palgrave Macmillan.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Finch, B. (2022)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How to Write a Business Plan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7th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London: Kogan Page.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Hooley, G.,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Nicoulaud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, B., Rudd, J.M. and Lee, N. (2020)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Marketing Strategy and Competitive Positioning.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 7th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Reuer, J.J., Matusik, S.F. and Jones, J. (2019)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The Oxford Handbook of Entrepreneurship and Collaboration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Oxford: Oxford University Press.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Scarborough, N.M. (2018)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Essentials of Entrepreneurship and Small Business Management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9th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Whittington, R.,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Regnér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, P., Angwin, D., Johnson, G. and Scholes, K. (2020)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Exploring Strategy: Text and Cases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12th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Whittington, R. et al. (2023)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Exploring Strategy: Text and Cases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13th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  <a:p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Williams, S. (2022) </a:t>
            </a:r>
            <a:r>
              <a:rPr lang="en-GB" sz="1600" i="1" dirty="0">
                <a:latin typeface="Dubai Light" panose="020B0303030403030204" pitchFamily="34" charset="-78"/>
                <a:cs typeface="Dubai Light" panose="020B0303030403030204" pitchFamily="34" charset="-78"/>
              </a:rPr>
              <a:t>The Financial Times Guide to Business Start-Up 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2021/2023. 2nd </a:t>
            </a:r>
            <a:r>
              <a:rPr lang="en-GB" sz="1600" dirty="0" err="1">
                <a:latin typeface="Dubai Light" panose="020B0303030403030204" pitchFamily="34" charset="-78"/>
                <a:cs typeface="Dubai Light" panose="020B0303030403030204" pitchFamily="34" charset="-78"/>
              </a:rPr>
              <a:t>edn</a:t>
            </a:r>
            <a:r>
              <a:rPr lang="en-GB" sz="1600" dirty="0">
                <a:latin typeface="Dubai Light" panose="020B0303030403030204" pitchFamily="34" charset="-78"/>
                <a:cs typeface="Dubai Light" panose="020B0303030403030204" pitchFamily="34" charset="-78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990391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6769D8-CE3D-28FE-DA46-53C9F23B1CB9}"/>
              </a:ext>
            </a:extLst>
          </p:cNvPr>
          <p:cNvSpPr txBox="1"/>
          <p:nvPr/>
        </p:nvSpPr>
        <p:spPr>
          <a:xfrm>
            <a:off x="3933152" y="2104103"/>
            <a:ext cx="46485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>
                <a:solidFill>
                  <a:srgbClr val="FF33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THANK YOU</a:t>
            </a:r>
          </a:p>
          <a:p>
            <a:pPr algn="ctr"/>
            <a:endParaRPr lang="en-GB" sz="3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pPr algn="ctr"/>
            <a: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  <a:t>Questions are Welcome </a:t>
            </a:r>
          </a:p>
        </p:txBody>
      </p:sp>
    </p:spTree>
    <p:extLst>
      <p:ext uri="{BB962C8B-B14F-4D97-AF65-F5344CB8AC3E}">
        <p14:creationId xmlns:p14="http://schemas.microsoft.com/office/powerpoint/2010/main" val="404448152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865</Words>
  <Application>Microsoft Office PowerPoint</Application>
  <PresentationFormat>Широкий екран</PresentationFormat>
  <Paragraphs>114</Paragraphs>
  <Slides>15</Slides>
  <Notes>1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Dubai Light</vt:lpstr>
      <vt:lpstr>Тема Office</vt:lpstr>
      <vt:lpstr>Презентація PowerPoint</vt:lpstr>
      <vt:lpstr>AI Acknowledgement   I acknowledge the use of ChatGPT (https://chatgpt.com/) on 27 November 2025 to create photo examples of using logo on branding materials. Prompts:  Use this logo on the white van Use this logo on the towels   I confirm that I have not presented any AI generated text as my own work. I confirm that I have copies of my drafts, notes, and other resources I used before, and after the use of AI tools which I may be asked to provide in evidence.  </vt:lpstr>
      <vt:lpstr>Презентація PowerPoint</vt:lpstr>
      <vt:lpstr>Industry Problem</vt:lpstr>
      <vt:lpstr>The solution</vt:lpstr>
      <vt:lpstr>Partner Roles</vt:lpstr>
      <vt:lpstr>Our USP</vt:lpstr>
      <vt:lpstr>Презентація PowerPoint</vt:lpstr>
      <vt:lpstr>Traction so Far</vt:lpstr>
      <vt:lpstr>Financial Overview</vt:lpstr>
      <vt:lpstr>Investment Needed</vt:lpstr>
      <vt:lpstr>Expansion and Franchise Potential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house Budduy</dc:creator>
  <cp:lastModifiedBy>house Budduy</cp:lastModifiedBy>
  <cp:revision>3</cp:revision>
  <dcterms:created xsi:type="dcterms:W3CDTF">2025-12-01T20:03:22Z</dcterms:created>
  <dcterms:modified xsi:type="dcterms:W3CDTF">2025-12-02T23:12:50Z</dcterms:modified>
</cp:coreProperties>
</file>