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404" r:id="rId6"/>
    <p:sldId id="395" r:id="rId7"/>
    <p:sldId id="396" r:id="rId8"/>
    <p:sldId id="402"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396706-246B-49F9-9625-A6DFB37C72B8}" v="25" dt="2026-03-23T00:29:53.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za Nankervis" userId="b4f158a781b82011" providerId="LiveId" clId="{A061F025-4B43-45AB-92AE-B60EAA5BCE07}"/>
    <pc:docChg chg="undo redo custSel delSld modSld sldOrd">
      <pc:chgData name="Mariuza Nankervis" userId="b4f158a781b82011" providerId="LiveId" clId="{A061F025-4B43-45AB-92AE-B60EAA5BCE07}" dt="2026-03-23T00:56:36.582" v="2379"/>
      <pc:docMkLst>
        <pc:docMk/>
      </pc:docMkLst>
      <pc:sldChg chg="delSp modSp mod">
        <pc:chgData name="Mariuza Nankervis" userId="b4f158a781b82011" providerId="LiveId" clId="{A061F025-4B43-45AB-92AE-B60EAA5BCE07}" dt="2026-03-19T11:33:41.396" v="199" actId="20577"/>
        <pc:sldMkLst>
          <pc:docMk/>
          <pc:sldMk cId="0" sldId="387"/>
        </pc:sldMkLst>
        <pc:spChg chg="mod">
          <ac:chgData name="Mariuza Nankervis" userId="b4f158a781b82011" providerId="LiveId" clId="{A061F025-4B43-45AB-92AE-B60EAA5BCE07}" dt="2026-03-19T11:33:41.396" v="199" actId="20577"/>
          <ac:spMkLst>
            <pc:docMk/>
            <pc:sldMk cId="0" sldId="387"/>
            <ac:spMk id="3" creationId="{EA51DDC6-C1E3-B6C0-7FDD-191240081616}"/>
          </ac:spMkLst>
        </pc:spChg>
      </pc:sldChg>
      <pc:sldChg chg="modSp mod">
        <pc:chgData name="Mariuza Nankervis" userId="b4f158a781b82011" providerId="LiveId" clId="{A061F025-4B43-45AB-92AE-B60EAA5BCE07}" dt="2026-03-22T23:12:02.016" v="1271" actId="1076"/>
        <pc:sldMkLst>
          <pc:docMk/>
          <pc:sldMk cId="0" sldId="394"/>
        </pc:sldMkLst>
        <pc:spChg chg="mod">
          <ac:chgData name="Mariuza Nankervis" userId="b4f158a781b82011" providerId="LiveId" clId="{A061F025-4B43-45AB-92AE-B60EAA5BCE07}" dt="2026-03-22T23:12:02.016" v="1271" actId="1076"/>
          <ac:spMkLst>
            <pc:docMk/>
            <pc:sldMk cId="0" sldId="394"/>
            <ac:spMk id="5" creationId="{028FA0CD-6774-EDEB-7901-7CC84D67FB82}"/>
          </ac:spMkLst>
        </pc:spChg>
        <pc:spChg chg="mod">
          <ac:chgData name="Mariuza Nankervis" userId="b4f158a781b82011" providerId="LiveId" clId="{A061F025-4B43-45AB-92AE-B60EAA5BCE07}" dt="2026-03-22T23:11:47.878" v="1268" actId="1076"/>
          <ac:spMkLst>
            <pc:docMk/>
            <pc:sldMk cId="0" sldId="394"/>
            <ac:spMk id="9218" creationId="{1C5FB738-49DC-34AE-A0B2-E0926CAB7A9B}"/>
          </ac:spMkLst>
        </pc:spChg>
      </pc:sldChg>
      <pc:sldChg chg="modSp mod">
        <pc:chgData name="Mariuza Nankervis" userId="b4f158a781b82011" providerId="LiveId" clId="{A061F025-4B43-45AB-92AE-B60EAA5BCE07}" dt="2026-03-23T00:46:05.773" v="2319" actId="20577"/>
        <pc:sldMkLst>
          <pc:docMk/>
          <pc:sldMk cId="0" sldId="395"/>
        </pc:sldMkLst>
        <pc:spChg chg="mod">
          <ac:chgData name="Mariuza Nankervis" userId="b4f158a781b82011" providerId="LiveId" clId="{A061F025-4B43-45AB-92AE-B60EAA5BCE07}" dt="2026-03-23T00:06:06.094" v="1789" actId="1076"/>
          <ac:spMkLst>
            <pc:docMk/>
            <pc:sldMk cId="0" sldId="395"/>
            <ac:spMk id="2" creationId="{1FE8F138-5F23-B989-7BFD-71F5C33065F6}"/>
          </ac:spMkLst>
        </pc:spChg>
        <pc:spChg chg="mod">
          <ac:chgData name="Mariuza Nankervis" userId="b4f158a781b82011" providerId="LiveId" clId="{A061F025-4B43-45AB-92AE-B60EAA5BCE07}" dt="2026-03-23T00:46:05.773" v="2319" actId="20577"/>
          <ac:spMkLst>
            <pc:docMk/>
            <pc:sldMk cId="0" sldId="395"/>
            <ac:spMk id="10" creationId="{E32E3400-4CF7-D76F-91E6-1E97593C4D9A}"/>
          </ac:spMkLst>
        </pc:spChg>
      </pc:sldChg>
      <pc:sldChg chg="modSp mod">
        <pc:chgData name="Mariuza Nankervis" userId="b4f158a781b82011" providerId="LiveId" clId="{A061F025-4B43-45AB-92AE-B60EAA5BCE07}" dt="2026-03-23T00:56:16.138" v="2376" actId="113"/>
        <pc:sldMkLst>
          <pc:docMk/>
          <pc:sldMk cId="1663974967" sldId="396"/>
        </pc:sldMkLst>
        <pc:spChg chg="mod">
          <ac:chgData name="Mariuza Nankervis" userId="b4f158a781b82011" providerId="LiveId" clId="{A061F025-4B43-45AB-92AE-B60EAA5BCE07}" dt="2026-03-23T00:27:50.394" v="1961" actId="20577"/>
          <ac:spMkLst>
            <pc:docMk/>
            <pc:sldMk cId="1663974967" sldId="396"/>
            <ac:spMk id="2" creationId="{F7A33847-0493-6DAA-A30C-328C54DCD8B6}"/>
          </ac:spMkLst>
        </pc:spChg>
        <pc:spChg chg="mod">
          <ac:chgData name="Mariuza Nankervis" userId="b4f158a781b82011" providerId="LiveId" clId="{A061F025-4B43-45AB-92AE-B60EAA5BCE07}" dt="2026-03-23T00:56:16.138" v="2376" actId="113"/>
          <ac:spMkLst>
            <pc:docMk/>
            <pc:sldMk cId="1663974967" sldId="396"/>
            <ac:spMk id="3" creationId="{857BFAFA-1A27-74B0-A7A9-13BBFEBEE86C}"/>
          </ac:spMkLst>
        </pc:spChg>
      </pc:sldChg>
      <pc:sldChg chg="del">
        <pc:chgData name="Mariuza Nankervis" userId="b4f158a781b82011" providerId="LiveId" clId="{A061F025-4B43-45AB-92AE-B60EAA5BCE07}" dt="2026-03-23T00:43:13.727" v="2296" actId="47"/>
        <pc:sldMkLst>
          <pc:docMk/>
          <pc:sldMk cId="0" sldId="398"/>
        </pc:sldMkLst>
      </pc:sldChg>
      <pc:sldChg chg="modSp mod ord">
        <pc:chgData name="Mariuza Nankervis" userId="b4f158a781b82011" providerId="LiveId" clId="{A061F025-4B43-45AB-92AE-B60EAA5BCE07}" dt="2026-03-23T00:14:55.925" v="1923"/>
        <pc:sldMkLst>
          <pc:docMk/>
          <pc:sldMk cId="0" sldId="399"/>
        </pc:sldMkLst>
        <pc:spChg chg="mod">
          <ac:chgData name="Mariuza Nankervis" userId="b4f158a781b82011" providerId="LiveId" clId="{A061F025-4B43-45AB-92AE-B60EAA5BCE07}" dt="2026-03-23T00:14:43.787" v="1919" actId="20577"/>
          <ac:spMkLst>
            <pc:docMk/>
            <pc:sldMk cId="0" sldId="399"/>
            <ac:spMk id="12291" creationId="{DA8DF68F-34C4-285F-B4A1-B6E08AE08A8B}"/>
          </ac:spMkLst>
        </pc:spChg>
      </pc:sldChg>
      <pc:sldChg chg="modSp mod ord">
        <pc:chgData name="Mariuza Nankervis" userId="b4f158a781b82011" providerId="LiveId" clId="{A061F025-4B43-45AB-92AE-B60EAA5BCE07}" dt="2026-03-23T00:56:36.582" v="2379"/>
        <pc:sldMkLst>
          <pc:docMk/>
          <pc:sldMk cId="0" sldId="400"/>
        </pc:sldMkLst>
        <pc:spChg chg="mod">
          <ac:chgData name="Mariuza Nankervis" userId="b4f158a781b82011" providerId="LiveId" clId="{A061F025-4B43-45AB-92AE-B60EAA5BCE07}" dt="2026-03-23T00:56:36.582" v="2379"/>
          <ac:spMkLst>
            <pc:docMk/>
            <pc:sldMk cId="0" sldId="400"/>
            <ac:spMk id="13315" creationId="{50070DAB-396E-DF77-4036-1E44F9E2CD8C}"/>
          </ac:spMkLst>
        </pc:spChg>
      </pc:sldChg>
      <pc:sldChg chg="del">
        <pc:chgData name="Mariuza Nankervis" userId="b4f158a781b82011" providerId="LiveId" clId="{A061F025-4B43-45AB-92AE-B60EAA5BCE07}" dt="2026-03-22T23:52:59.524" v="1529" actId="47"/>
        <pc:sldMkLst>
          <pc:docMk/>
          <pc:sldMk cId="0" sldId="401"/>
        </pc:sldMkLst>
      </pc:sldChg>
      <pc:sldChg chg="modSp mod ord">
        <pc:chgData name="Mariuza Nankervis" userId="b4f158a781b82011" providerId="LiveId" clId="{A061F025-4B43-45AB-92AE-B60EAA5BCE07}" dt="2026-03-23T00:43:02.592" v="2294"/>
        <pc:sldMkLst>
          <pc:docMk/>
          <pc:sldMk cId="1557286457" sldId="402"/>
        </pc:sldMkLst>
        <pc:spChg chg="mod">
          <ac:chgData name="Mariuza Nankervis" userId="b4f158a781b82011" providerId="LiveId" clId="{A061F025-4B43-45AB-92AE-B60EAA5BCE07}" dt="2026-03-23T00:42:34.441" v="2292" actId="20577"/>
          <ac:spMkLst>
            <pc:docMk/>
            <pc:sldMk cId="1557286457" sldId="402"/>
            <ac:spMk id="3" creationId="{D269A12E-089F-65A6-1AAB-F01DB5F08F07}"/>
          </ac:spMkLst>
        </pc:spChg>
      </pc:sldChg>
      <pc:sldChg chg="del">
        <pc:chgData name="Mariuza Nankervis" userId="b4f158a781b82011" providerId="LiveId" clId="{A061F025-4B43-45AB-92AE-B60EAA5BCE07}" dt="2026-03-23T00:43:10.368" v="2295" actId="47"/>
        <pc:sldMkLst>
          <pc:docMk/>
          <pc:sldMk cId="270066441" sldId="403"/>
        </pc:sldMkLst>
      </pc:sldChg>
      <pc:sldChg chg="modSp mod">
        <pc:chgData name="Mariuza Nankervis" userId="b4f158a781b82011" providerId="LiveId" clId="{A061F025-4B43-45AB-92AE-B60EAA5BCE07}" dt="2026-03-22T23:10:19.390" v="1211" actId="255"/>
        <pc:sldMkLst>
          <pc:docMk/>
          <pc:sldMk cId="1515996466" sldId="404"/>
        </pc:sldMkLst>
        <pc:spChg chg="mod">
          <ac:chgData name="Mariuza Nankervis" userId="b4f158a781b82011" providerId="LiveId" clId="{A061F025-4B43-45AB-92AE-B60EAA5BCE07}" dt="2026-03-19T12:30:35.513" v="1014" actId="20577"/>
          <ac:spMkLst>
            <pc:docMk/>
            <pc:sldMk cId="1515996466" sldId="404"/>
            <ac:spMk id="2" creationId="{E675FE63-F7DB-22FE-5629-F0F93206C2A4}"/>
          </ac:spMkLst>
        </pc:spChg>
        <pc:spChg chg="mod">
          <ac:chgData name="Mariuza Nankervis" userId="b4f158a781b82011" providerId="LiveId" clId="{A061F025-4B43-45AB-92AE-B60EAA5BCE07}" dt="2026-03-22T23:10:19.390" v="1211" actId="255"/>
          <ac:spMkLst>
            <pc:docMk/>
            <pc:sldMk cId="1515996466" sldId="404"/>
            <ac:spMk id="3" creationId="{56341F89-E0C6-625E-900D-45236B2DCFDF}"/>
          </ac:spMkLst>
        </pc:spChg>
      </pc:sldChg>
      <pc:sldChg chg="del">
        <pc:chgData name="Mariuza Nankervis" userId="b4f158a781b82011" providerId="LiveId" clId="{A061F025-4B43-45AB-92AE-B60EAA5BCE07}" dt="2026-03-23T00:15:16.105" v="1924" actId="47"/>
        <pc:sldMkLst>
          <pc:docMk/>
          <pc:sldMk cId="1645599953" sldId="405"/>
        </pc:sldMkLst>
      </pc:sldChg>
      <pc:sldChg chg="del">
        <pc:chgData name="Mariuza Nankervis" userId="b4f158a781b82011" providerId="LiveId" clId="{A061F025-4B43-45AB-92AE-B60EAA5BCE07}" dt="2026-03-22T23:53:27.546" v="1531" actId="47"/>
        <pc:sldMkLst>
          <pc:docMk/>
          <pc:sldMk cId="880283515" sldId="406"/>
        </pc:sldMkLst>
      </pc:sldChg>
      <pc:sldChg chg="del">
        <pc:chgData name="Mariuza Nankervis" userId="b4f158a781b82011" providerId="LiveId" clId="{A061F025-4B43-45AB-92AE-B60EAA5BCE07}" dt="2026-03-22T23:53:08.268" v="1530" actId="47"/>
        <pc:sldMkLst>
          <pc:docMk/>
          <pc:sldMk cId="1242855842" sldId="407"/>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23/03/2026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23/03/2026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23/03/2026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23/03/2026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23/03/2026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cribbr.com/working-with-sources/critical-think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mc.ncbi.nlm.nih.gov/articles/PMC3524675/#b38-medscimonit-17-1-ra12" TargetMode="External"/><Relationship Id="rId2" Type="http://schemas.openxmlformats.org/officeDocument/2006/relationships/hyperlink" Target="https://pmc.ncbi.nlm.nih.gov/articles/PMC3524675/#b7-medscimonit-17-1-ra12"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mc.ncbi.nlm.nih.gov/articles/PMC3524675/#sec2" TargetMode="External"/><Relationship Id="rId7" Type="http://schemas.openxmlformats.org/officeDocument/2006/relationships/hyperlink" Target="https://www.criticalthinking.org/files/Concepts_Tools.pdf" TargetMode="External"/><Relationship Id="rId2" Type="http://schemas.openxmlformats.org/officeDocument/2006/relationships/hyperlink" Target="https://www.scribbr.com/working-with-sources/critical-thinking/" TargetMode="External"/><Relationship Id="rId1" Type="http://schemas.openxmlformats.org/officeDocument/2006/relationships/slideLayout" Target="../slideLayouts/slideLayout2.xml"/><Relationship Id="rId6" Type="http://schemas.openxmlformats.org/officeDocument/2006/relationships/hyperlink" Target="https://45grauspodcast.com/2024/04/24/162-tom-chatfield-amplifying-minds-the-vital-role-of-critical-thinking-in-the-digital-era/" TargetMode="External"/><Relationship Id="rId5" Type="http://schemas.openxmlformats.org/officeDocument/2006/relationships/hyperlink" Target="https://pubmed.ncbi.nlm.nih.gov/36941597/" TargetMode="External"/><Relationship Id="rId4" Type="http://schemas.openxmlformats.org/officeDocument/2006/relationships/hyperlink" Target="https://pmc.ncbi.nlm.nih.gov/articles/PMC3524675/#b38-medscimonit-17-1-ra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Mariuza Aguiar</a:t>
            </a:r>
          </a:p>
          <a:p>
            <a:r>
              <a:rPr lang="en-GB" altLang="en-US" u="sng" dirty="0"/>
              <a:t>Student ID:       2440642</a:t>
            </a:r>
            <a:endParaRPr lang="en-GB" altLang="en-US" b="1" i="1" dirty="0"/>
          </a:p>
          <a:p>
            <a:r>
              <a:rPr lang="en-GB" altLang="en-US" u="sng" dirty="0"/>
              <a:t>Lecturer’s Name</a:t>
            </a:r>
            <a:r>
              <a:rPr lang="en-GB" altLang="en-US" b="1" i="1" dirty="0"/>
              <a:t>: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On this page state whether you have or have not used AI. Include the AI source if you have!</a:t>
            </a:r>
          </a:p>
          <a:p>
            <a:pPr marL="0" indent="0" algn="ctr">
              <a:buNone/>
            </a:pPr>
            <a:endParaRPr lang="en-GB" dirty="0"/>
          </a:p>
          <a:p>
            <a:pPr marL="0" indent="0" algn="ctr">
              <a:buNone/>
            </a:pPr>
            <a:r>
              <a:rPr lang="en-GB" b="1" dirty="0"/>
              <a:t>Example</a:t>
            </a:r>
            <a:r>
              <a:rPr lang="en-GB" dirty="0"/>
              <a:t>: AI was used only to check that I have done the what is required. I used ChatGPT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23/03/2026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3" name="Content Placeholder 1">
            <a:extLst>
              <a:ext uri="{FF2B5EF4-FFF2-40B4-BE49-F238E27FC236}">
                <a16:creationId xmlns:a16="http://schemas.microsoft.com/office/drawing/2014/main" id="{EA51DDC6-C1E3-B6C0-7FDD-191240081616}"/>
              </a:ext>
            </a:extLst>
          </p:cNvPr>
          <p:cNvSpPr txBox="1">
            <a:spLocks/>
          </p:cNvSpPr>
          <p:nvPr/>
        </p:nvSpPr>
        <p:spPr bwMode="auto">
          <a:xfrm>
            <a:off x="658762" y="1160205"/>
            <a:ext cx="11174010" cy="42770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endParaRPr lang="en-GB" sz="2000" b="1" i="1" dirty="0"/>
          </a:p>
          <a:p>
            <a:pPr>
              <a:defRPr/>
            </a:pPr>
            <a:r>
              <a:rPr lang="en-GB" sz="2000" dirty="0"/>
              <a:t>My Name is Mariuza </a:t>
            </a:r>
          </a:p>
          <a:p>
            <a:pPr marL="0" indent="0">
              <a:buNone/>
              <a:defRPr/>
            </a:pPr>
            <a:r>
              <a:rPr lang="en-GB" altLang="en-US" sz="2000" dirty="0"/>
              <a:t>Presentation today is about:</a:t>
            </a:r>
          </a:p>
          <a:p>
            <a:pPr>
              <a:defRPr/>
            </a:pPr>
            <a:r>
              <a:rPr lang="en-GB" altLang="en-US" sz="2000" dirty="0"/>
              <a:t>Critical Thinking – definition and how we can use critical thinking skills</a:t>
            </a:r>
          </a:p>
          <a:p>
            <a:pPr>
              <a:defRPr/>
            </a:pPr>
            <a:r>
              <a:rPr lang="en-GB" altLang="en-US" sz="2000" dirty="0"/>
              <a:t>The importance of the critical thinking in Health and social care, and other areas</a:t>
            </a:r>
          </a:p>
          <a:p>
            <a:pPr>
              <a:defRPr/>
            </a:pPr>
            <a:r>
              <a:rPr lang="en-GB" altLang="en-US" sz="2000" dirty="0"/>
              <a:t>The framework for critical thinking in healthcare sector</a:t>
            </a:r>
          </a:p>
          <a:p>
            <a:pPr>
              <a:defRPr/>
            </a:pPr>
            <a:r>
              <a:rPr lang="en-GB" altLang="en-US" sz="2000" dirty="0"/>
              <a:t>And so on…</a:t>
            </a:r>
          </a:p>
          <a:p>
            <a:pPr marL="0" indent="0">
              <a:buFont typeface="Arial" panose="020B0604020202020204" pitchFamily="34" charset="0"/>
              <a:buNone/>
              <a:defRPr/>
            </a:pPr>
            <a:endParaRPr lang="en-GB" sz="2000" b="1" dirty="0"/>
          </a:p>
          <a:p>
            <a:pPr>
              <a:defRPr/>
            </a:pPr>
            <a:endParaRPr lang="en-GB" sz="20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629833" y="0"/>
            <a:ext cx="8412497" cy="1068480"/>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496017" y="598979"/>
            <a:ext cx="11342915" cy="5062924"/>
          </a:xfrm>
          <a:prstGeom prst="rect">
            <a:avLst/>
          </a:prstGeom>
          <a:noFill/>
        </p:spPr>
        <p:txBody>
          <a:bodyPr wrap="square">
            <a:spAutoFit/>
          </a:bodyPr>
          <a:lstStyle/>
          <a:p>
            <a:pPr lvl="1"/>
            <a:endParaRPr lang="en-GB" sz="2400" dirty="0"/>
          </a:p>
          <a:p>
            <a:pPr lvl="1"/>
            <a:r>
              <a:rPr lang="en-GB" sz="2400" dirty="0"/>
              <a:t>                                             Critical Thinking</a:t>
            </a:r>
          </a:p>
          <a:p>
            <a:pPr lvl="1"/>
            <a:endParaRPr lang="en-GB" sz="2400" dirty="0"/>
          </a:p>
          <a:p>
            <a:pPr marL="742950" lvl="1" indent="-285750">
              <a:buFont typeface="Arial" panose="020B0604020202020204" pitchFamily="34" charset="0"/>
              <a:buChar char="•"/>
            </a:pPr>
            <a:r>
              <a:rPr lang="en-GB" sz="2400" dirty="0"/>
              <a:t>What does this skill mean?</a:t>
            </a:r>
            <a:endParaRPr lang="en-GB" b="1" dirty="0"/>
          </a:p>
          <a:p>
            <a:r>
              <a:rPr lang="en-GB" dirty="0"/>
              <a:t> </a:t>
            </a:r>
            <a:r>
              <a:rPr lang="en-GB" dirty="0">
                <a:hlinkClick r:id="rId2"/>
              </a:rPr>
              <a:t>Critical thinking</a:t>
            </a:r>
            <a:r>
              <a:rPr lang="en-GB" dirty="0"/>
              <a:t> refers to the ability to evaluate information and to be aware of biases or assumptions, including your own.</a:t>
            </a:r>
          </a:p>
          <a:p>
            <a:endParaRPr lang="en-GB" sz="2400" dirty="0"/>
          </a:p>
          <a:p>
            <a:pPr marL="742950" lvl="1" indent="-285750">
              <a:buFont typeface="Arial" panose="020B0604020202020204" pitchFamily="34" charset="0"/>
              <a:buChar char="•"/>
            </a:pPr>
            <a:r>
              <a:rPr lang="en-GB" sz="2400" dirty="0"/>
              <a:t>What does it involve in everyday practice?</a:t>
            </a:r>
          </a:p>
          <a:p>
            <a:pPr lvl="1"/>
            <a:r>
              <a:rPr lang="en-GB" dirty="0"/>
              <a:t>Dewey’s original conceptualization of what he called “reflective thinking” has spawned in the intervening century a variety of definitions of critical thinking, most notably that of Ennis as “</a:t>
            </a:r>
            <a:r>
              <a:rPr lang="en-GB" i="1" dirty="0"/>
              <a:t>reasonable reflective thinking that is focused on deciding what to believe or what to do”</a:t>
            </a:r>
            <a:r>
              <a:rPr lang="en-GB" dirty="0"/>
              <a:t>. Scriven and Paul have elaborated this definition as “… </a:t>
            </a:r>
            <a:r>
              <a:rPr lang="en-GB" i="1" dirty="0"/>
              <a:t>the intellectually disciplined process of actively and skilfully conceptualizing, applying, synthesizing or evaluating information gathered from, or generated by observation, experience, reflection, reasoning, or communication as a guide to belief or action</a:t>
            </a:r>
            <a:r>
              <a:rPr lang="en-GB" dirty="0"/>
              <a:t>”.</a:t>
            </a:r>
            <a:endParaRPr lang="en-GB" sz="2400" dirty="0"/>
          </a:p>
          <a:p>
            <a:endParaRPr lang="en-GB" sz="1100" b="1" i="1" dirty="0"/>
          </a:p>
          <a:p>
            <a:pPr>
              <a:buNone/>
            </a:pPr>
            <a:endParaRPr lang="en-GB" sz="24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5FE63-F7DB-22FE-5629-F0F93206C2A4}"/>
              </a:ext>
            </a:extLst>
          </p:cNvPr>
          <p:cNvSpPr>
            <a:spLocks noGrp="1"/>
          </p:cNvSpPr>
          <p:nvPr>
            <p:ph type="title"/>
          </p:nvPr>
        </p:nvSpPr>
        <p:spPr>
          <a:xfrm>
            <a:off x="609600" y="274638"/>
            <a:ext cx="10972800" cy="461045"/>
          </a:xfrm>
        </p:spPr>
        <p:txBody>
          <a:bodyPr/>
          <a:lstStyle/>
          <a:p>
            <a:r>
              <a:rPr lang="en-GB" sz="3200" b="1" dirty="0"/>
              <a:t>Example – Critical thinking</a:t>
            </a:r>
          </a:p>
        </p:txBody>
      </p:sp>
      <p:sp>
        <p:nvSpPr>
          <p:cNvPr id="3" name="Content Placeholder 2">
            <a:extLst>
              <a:ext uri="{FF2B5EF4-FFF2-40B4-BE49-F238E27FC236}">
                <a16:creationId xmlns:a16="http://schemas.microsoft.com/office/drawing/2014/main" id="{56341F89-E0C6-625E-900D-45236B2DCFDF}"/>
              </a:ext>
            </a:extLst>
          </p:cNvPr>
          <p:cNvSpPr>
            <a:spLocks noGrp="1"/>
          </p:cNvSpPr>
          <p:nvPr>
            <p:ph idx="1"/>
          </p:nvPr>
        </p:nvSpPr>
        <p:spPr>
          <a:xfrm>
            <a:off x="228952" y="735683"/>
            <a:ext cx="10972800" cy="4757057"/>
          </a:xfrm>
        </p:spPr>
        <p:txBody>
          <a:bodyPr/>
          <a:lstStyle/>
          <a:p>
            <a:pPr marL="0" indent="0">
              <a:buNone/>
            </a:pPr>
            <a:endParaRPr lang="en-GB" sz="2000" b="1" dirty="0">
              <a:solidFill>
                <a:schemeClr val="accent4">
                  <a:lumMod val="75000"/>
                </a:schemeClr>
              </a:solidFill>
            </a:endParaRPr>
          </a:p>
          <a:p>
            <a:pPr marL="0" indent="0">
              <a:buNone/>
            </a:pPr>
            <a:r>
              <a:rPr lang="en-GB" sz="2000" b="1" dirty="0">
                <a:solidFill>
                  <a:schemeClr val="accent4">
                    <a:lumMod val="75000"/>
                  </a:schemeClr>
                </a:solidFill>
              </a:rPr>
              <a:t>      </a:t>
            </a:r>
            <a:r>
              <a:rPr lang="en-GB" sz="2400" b="1" dirty="0">
                <a:solidFill>
                  <a:schemeClr val="accent4">
                    <a:lumMod val="75000"/>
                  </a:schemeClr>
                </a:solidFill>
              </a:rPr>
              <a:t>In healthcare, critical thinking involves:</a:t>
            </a:r>
          </a:p>
          <a:p>
            <a:r>
              <a:rPr lang="en-GB" sz="1800" dirty="0">
                <a:latin typeface="Arial" panose="020B0604020202020204" pitchFamily="34" charset="0"/>
                <a:cs typeface="Arial" panose="020B0604020202020204" pitchFamily="34" charset="0"/>
              </a:rPr>
              <a:t>Everyday medical practice, whether in physicians’ offices or emergency departments or hospital wards, clearly involves “</a:t>
            </a:r>
            <a:r>
              <a:rPr lang="en-GB" sz="1800" i="1" dirty="0">
                <a:latin typeface="Arial" panose="020B0604020202020204" pitchFamily="34" charset="0"/>
                <a:cs typeface="Arial" panose="020B0604020202020204" pitchFamily="34" charset="0"/>
              </a:rPr>
              <a:t>reasonable reflective thinking that is focused on deciding what to believe</a:t>
            </a:r>
            <a:r>
              <a:rPr lang="en-GB" sz="1800" dirty="0">
                <a:latin typeface="Arial" panose="020B0604020202020204" pitchFamily="34" charset="0"/>
                <a:cs typeface="Arial" panose="020B0604020202020204" pitchFamily="34" charset="0"/>
              </a:rPr>
              <a:t> (meaning the </a:t>
            </a:r>
            <a:r>
              <a:rPr lang="en-GB" sz="1800" b="1" dirty="0">
                <a:latin typeface="Arial" panose="020B0604020202020204" pitchFamily="34" charset="0"/>
                <a:cs typeface="Arial" panose="020B0604020202020204" pitchFamily="34" charset="0"/>
              </a:rPr>
              <a:t>understanding</a:t>
            </a:r>
            <a:r>
              <a:rPr lang="en-GB" sz="1800" dirty="0">
                <a:latin typeface="Arial" panose="020B0604020202020204" pitchFamily="34" charset="0"/>
                <a:cs typeface="Arial" panose="020B0604020202020204" pitchFamily="34" charset="0"/>
              </a:rPr>
              <a:t> of the problem) </a:t>
            </a:r>
            <a:r>
              <a:rPr lang="en-GB" sz="1800" i="1" dirty="0">
                <a:latin typeface="Arial" panose="020B0604020202020204" pitchFamily="34" charset="0"/>
                <a:cs typeface="Arial" panose="020B0604020202020204" pitchFamily="34" charset="0"/>
              </a:rPr>
              <a:t>and/or what to do</a:t>
            </a:r>
            <a:r>
              <a:rPr lang="en-GB" sz="1800" dirty="0">
                <a:latin typeface="Arial" panose="020B0604020202020204" pitchFamily="34" charset="0"/>
                <a:cs typeface="Arial" panose="020B0604020202020204" pitchFamily="34" charset="0"/>
              </a:rPr>
              <a:t> (i.e. </a:t>
            </a:r>
            <a:r>
              <a:rPr lang="en-GB" sz="1800" b="1" dirty="0">
                <a:latin typeface="Arial" panose="020B0604020202020204" pitchFamily="34" charset="0"/>
                <a:cs typeface="Arial" panose="020B0604020202020204" pitchFamily="34" charset="0"/>
              </a:rPr>
              <a:t>deciding</a:t>
            </a:r>
            <a:r>
              <a:rPr lang="en-GB" sz="1800" dirty="0">
                <a:latin typeface="Arial" panose="020B0604020202020204" pitchFamily="34" charset="0"/>
                <a:cs typeface="Arial" panose="020B0604020202020204" pitchFamily="34" charset="0"/>
              </a:rPr>
              <a:t> what to do to solve the problem)” [</a:t>
            </a:r>
            <a:r>
              <a:rPr lang="en-GB" sz="1800" u="sng" dirty="0">
                <a:latin typeface="Arial" panose="020B0604020202020204" pitchFamily="34" charset="0"/>
                <a:cs typeface="Arial" panose="020B0604020202020204" pitchFamily="34" charset="0"/>
                <a:hlinkClick r:id="rId2"/>
              </a:rPr>
              <a:t>7</a:t>
            </a:r>
            <a:r>
              <a:rPr lang="en-GB" sz="1800" dirty="0">
                <a:latin typeface="Arial" panose="020B0604020202020204" pitchFamily="34" charset="0"/>
                <a:cs typeface="Arial" panose="020B0604020202020204" pitchFamily="34" charset="0"/>
              </a:rPr>
              <a:t>,</a:t>
            </a:r>
            <a:r>
              <a:rPr lang="en-GB" sz="1800" u="sng" dirty="0">
                <a:latin typeface="Arial" panose="020B0604020202020204" pitchFamily="34" charset="0"/>
                <a:cs typeface="Arial" panose="020B0604020202020204" pitchFamily="34" charset="0"/>
                <a:hlinkClick r:id="rId3"/>
              </a:rPr>
              <a:t>38</a:t>
            </a:r>
            <a:r>
              <a:rPr lang="en-GB" sz="1800" dirty="0">
                <a:latin typeface="Arial" panose="020B0604020202020204" pitchFamily="34" charset="0"/>
                <a:cs typeface="Arial" panose="020B0604020202020204" pitchFamily="34" charset="0"/>
              </a:rPr>
              <a:t>]</a:t>
            </a:r>
            <a:endParaRPr lang="en-GB" sz="1100" b="1" dirty="0">
              <a:solidFill>
                <a:schemeClr val="accent4">
                  <a:lumMod val="75000"/>
                </a:schemeClr>
              </a:solidFill>
              <a:latin typeface="Arial" panose="020B0604020202020204" pitchFamily="34" charset="0"/>
              <a:cs typeface="Arial" panose="020B0604020202020204" pitchFamily="34" charset="0"/>
            </a:endParaRPr>
          </a:p>
          <a:p>
            <a:pPr lvl="1">
              <a:buFont typeface="Arial" panose="020B0604020202020204" pitchFamily="34" charset="0"/>
              <a:buChar char="•"/>
            </a:pPr>
            <a:r>
              <a:rPr lang="en-GB" sz="2000" b="1" dirty="0"/>
              <a:t>Where and how you have developed this skill?</a:t>
            </a:r>
          </a:p>
          <a:p>
            <a:pPr marL="0" indent="0">
              <a:buNone/>
            </a:pPr>
            <a:r>
              <a:rPr lang="en-GB" sz="2000" dirty="0">
                <a:solidFill>
                  <a:schemeClr val="accent4">
                    <a:lumMod val="75000"/>
                  </a:schemeClr>
                </a:solidFill>
              </a:rPr>
              <a:t>      In my job by interacting with patients, and other team members</a:t>
            </a:r>
          </a:p>
          <a:p>
            <a:pPr marL="0" indent="0">
              <a:buNone/>
            </a:pPr>
            <a:r>
              <a:rPr lang="en-GB" sz="2000" dirty="0">
                <a:solidFill>
                  <a:schemeClr val="accent4">
                    <a:lumMod val="75000"/>
                  </a:schemeClr>
                </a:solidFill>
              </a:rPr>
              <a:t>      Working in groups  for discussions in class work and doing presentation</a:t>
            </a:r>
            <a:endParaRPr lang="en-GB" sz="2000" b="1" dirty="0">
              <a:solidFill>
                <a:schemeClr val="accent4">
                  <a:lumMod val="75000"/>
                </a:schemeClr>
              </a:solidFill>
            </a:endParaRPr>
          </a:p>
          <a:p>
            <a:endParaRPr lang="en-GB" sz="2000" b="1" dirty="0">
              <a:solidFill>
                <a:schemeClr val="accent4">
                  <a:lumMod val="75000"/>
                </a:schemeClr>
              </a:solidFill>
            </a:endParaRPr>
          </a:p>
          <a:p>
            <a:pPr marL="0" indent="0">
              <a:buNone/>
            </a:pPr>
            <a:endParaRPr lang="en-GB" sz="2000" dirty="0">
              <a:solidFill>
                <a:schemeClr val="accent4">
                  <a:lumMod val="75000"/>
                </a:schemeClr>
              </a:solidFill>
            </a:endParaRPr>
          </a:p>
        </p:txBody>
      </p:sp>
      <p:sp>
        <p:nvSpPr>
          <p:cNvPr id="4" name="Date Placeholder 3">
            <a:extLst>
              <a:ext uri="{FF2B5EF4-FFF2-40B4-BE49-F238E27FC236}">
                <a16:creationId xmlns:a16="http://schemas.microsoft.com/office/drawing/2014/main" id="{7AF60E41-639E-C2EA-02DD-FD40C8942E57}"/>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2459E45A-6A61-84C7-0FB8-43CFA479312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1515996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6</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01759" y="-193721"/>
            <a:ext cx="9206974" cy="1053699"/>
          </a:xfrm>
        </p:spPr>
        <p:txBody>
          <a:bodyPr/>
          <a:lstStyle/>
          <a:p>
            <a:r>
              <a:rPr lang="en-GB" sz="2800" b="1" dirty="0"/>
              <a:t>Importance of critical thinking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859978"/>
            <a:ext cx="10657114" cy="4608954"/>
          </a:xfrm>
          <a:prstGeom prst="rect">
            <a:avLst/>
          </a:prstGeom>
          <a:noFill/>
        </p:spPr>
        <p:txBody>
          <a:bodyPr wrap="square">
            <a:spAutoFit/>
          </a:bodyPr>
          <a:lstStyle/>
          <a:p>
            <a:r>
              <a:rPr lang="en-GB" sz="2000" dirty="0"/>
              <a:t>Why is this skill essential for people working in health and social care?</a:t>
            </a:r>
          </a:p>
          <a:p>
            <a:r>
              <a:rPr lang="en-GB" sz="2000" dirty="0"/>
              <a:t>	Critical thinking is essential in Healthcare because decisions often affect people’s </a:t>
            </a:r>
          </a:p>
          <a:p>
            <a:r>
              <a:rPr lang="en-GB" sz="2000" dirty="0"/>
              <a:t>	lives, safety, and recovery</a:t>
            </a:r>
          </a:p>
          <a:p>
            <a:endParaRPr lang="en-GB" sz="1200" dirty="0"/>
          </a:p>
          <a:p>
            <a:r>
              <a:rPr lang="en-GB" sz="2000" dirty="0"/>
              <a:t>How does it support:</a:t>
            </a:r>
          </a:p>
          <a:p>
            <a:pPr lvl="1"/>
            <a:r>
              <a:rPr lang="en-GB" sz="2000" dirty="0"/>
              <a:t>Patient Safety</a:t>
            </a:r>
          </a:p>
          <a:p>
            <a:pPr lvl="1"/>
            <a:r>
              <a:rPr lang="en-GB" sz="2000" dirty="0"/>
              <a:t>Accurate diagnosis</a:t>
            </a:r>
          </a:p>
          <a:p>
            <a:endParaRPr lang="en-GB" sz="1050" i="1" dirty="0"/>
          </a:p>
          <a:p>
            <a:r>
              <a:rPr lang="en-GB" sz="2000" dirty="0"/>
              <a:t>Explain how your chosen skill benefits:</a:t>
            </a:r>
          </a:p>
          <a:p>
            <a:endParaRPr lang="en-GB" sz="2000" dirty="0"/>
          </a:p>
          <a:p>
            <a:r>
              <a:rPr lang="en-GB" sz="2000" dirty="0"/>
              <a:t>Patients: identify risks early</a:t>
            </a:r>
          </a:p>
          <a:p>
            <a:r>
              <a:rPr lang="en-GB" sz="2000" dirty="0"/>
              <a:t>Staff and colleagues: act quickly</a:t>
            </a:r>
          </a:p>
          <a:p>
            <a:r>
              <a:rPr lang="en-GB" sz="2000" dirty="0"/>
              <a:t>The organisation: To delivery the best service to individuals </a:t>
            </a:r>
          </a:p>
          <a:p>
            <a:endParaRPr lang="en-GB" sz="2000" dirty="0"/>
          </a:p>
          <a:p>
            <a:endParaRPr lang="en-GB" sz="2000" i="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Tom Chatfield</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marL="0" indent="0">
              <a:buNone/>
            </a:pPr>
            <a:r>
              <a:rPr lang="en-GB" sz="1800" b="1" dirty="0"/>
              <a:t>Tom Chatfield </a:t>
            </a:r>
          </a:p>
          <a:p>
            <a:pPr marL="0" indent="0">
              <a:buNone/>
            </a:pPr>
            <a:r>
              <a:rPr lang="en-GB" sz="1800" dirty="0"/>
              <a:t>Is a British author and tech philosopher, interested in improving our experiences and understanding of technology. </a:t>
            </a:r>
          </a:p>
          <a:p>
            <a:pPr marL="0" indent="0">
              <a:buNone/>
            </a:pPr>
            <a:r>
              <a:rPr lang="en-GB" sz="1800" dirty="0"/>
              <a:t>He is the author of several books on good thinking in today's tech-dominated world, including "Critical Thinking" and "How to Think". He also teaches these skills to diverse audiences, ranging from schools to corporate boardrooms, and he has recently designed a successful online course on Critical Thinking for the Economist education. His most recent book is Wise Animals</a:t>
            </a:r>
          </a:p>
          <a:p>
            <a:pPr marL="0" indent="0">
              <a:buNone/>
            </a:pPr>
            <a:endParaRPr lang="en-GB" sz="2000" dirty="0"/>
          </a:p>
          <a:p>
            <a:pPr marL="0" indent="0">
              <a:buNone/>
            </a:pPr>
            <a:r>
              <a:rPr lang="en-GB" sz="1800" b="1" dirty="0"/>
              <a:t>Dr. Richard Paul and Dr. Linda Elder</a:t>
            </a:r>
          </a:p>
          <a:p>
            <a:pPr marL="0" indent="0">
              <a:buNone/>
            </a:pPr>
            <a:r>
              <a:rPr lang="en-GB" sz="1800" dirty="0"/>
              <a:t>This miniature guide focuses on of the essence of critical thinking concepts and tools distilled into pocket size. For faculty it provides a shared concept of critical thinking. For students it is a critical thinking supplement to any textbook for any course. Faculty can use it to design instruction, assignments, and tests in any subject. Students can use it to improve their learning in any content area.</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729344" y="764704"/>
            <a:ext cx="10624456" cy="4968552"/>
          </a:xfrm>
        </p:spPr>
        <p:txBody>
          <a:bodyPr/>
          <a:lstStyle/>
          <a:p>
            <a:pPr marL="0" indent="0">
              <a:buNone/>
            </a:pPr>
            <a:r>
              <a:rPr lang="en-GB" sz="2000" dirty="0"/>
              <a:t>Provide </a:t>
            </a:r>
            <a:r>
              <a:rPr lang="en-GB" sz="2000" b="1" dirty="0"/>
              <a:t>one clear practical example</a:t>
            </a:r>
            <a:r>
              <a:rPr lang="en-GB" sz="2000" dirty="0"/>
              <a:t>:</a:t>
            </a:r>
          </a:p>
          <a:p>
            <a:pPr marL="0" indent="0">
              <a:buNone/>
            </a:pPr>
            <a:r>
              <a:rPr lang="en-GB" sz="2000" b="1" dirty="0"/>
              <a:t>Where would you use this skill? </a:t>
            </a:r>
          </a:p>
          <a:p>
            <a:pPr marL="0" indent="0">
              <a:buNone/>
            </a:pPr>
            <a:r>
              <a:rPr lang="en-GB" sz="2000" dirty="0"/>
              <a:t>Health and Social Care sector.</a:t>
            </a:r>
          </a:p>
          <a:p>
            <a:pPr marL="0" indent="0">
              <a:buNone/>
            </a:pPr>
            <a:endParaRPr lang="en-GB" sz="2000" dirty="0"/>
          </a:p>
          <a:p>
            <a:pPr marL="0" indent="0">
              <a:buNone/>
            </a:pPr>
            <a:r>
              <a:rPr lang="en-GB" sz="2000" b="1" dirty="0"/>
              <a:t>What might be the situation?</a:t>
            </a:r>
          </a:p>
          <a:p>
            <a:pPr lvl="1"/>
            <a:r>
              <a:rPr lang="en-GB" sz="2000" dirty="0"/>
              <a:t>How would </a:t>
            </a:r>
            <a:r>
              <a:rPr lang="en-GB" sz="2000" b="1" dirty="0"/>
              <a:t>you</a:t>
            </a:r>
            <a:r>
              <a:rPr lang="en-GB" sz="2000" dirty="0"/>
              <a:t> use the skill? </a:t>
            </a:r>
          </a:p>
          <a:p>
            <a:pPr marL="457200" lvl="1" indent="0">
              <a:buNone/>
            </a:pPr>
            <a:r>
              <a:rPr lang="en-GB" sz="2000" dirty="0"/>
              <a:t>When assessing a patient</a:t>
            </a:r>
          </a:p>
          <a:p>
            <a:pPr lvl="1"/>
            <a:r>
              <a:rPr lang="en-GB" sz="2000" dirty="0"/>
              <a:t>How does the skill guide your actions?</a:t>
            </a:r>
          </a:p>
          <a:p>
            <a:pPr marL="457200" lvl="1" indent="0">
              <a:buNone/>
            </a:pPr>
            <a:r>
              <a:rPr lang="en-GB" sz="2000" dirty="0"/>
              <a:t>Recognizing when to think critically</a:t>
            </a:r>
          </a:p>
          <a:p>
            <a:pPr marL="457200" lvl="1" indent="0">
              <a:buNone/>
            </a:pPr>
            <a:r>
              <a:rPr lang="en-GB" sz="2000" dirty="0"/>
              <a:t>Analysing and connecting ideas</a:t>
            </a:r>
          </a:p>
          <a:p>
            <a:pPr marL="0" indent="0">
              <a:buNone/>
            </a:pPr>
            <a:r>
              <a:rPr lang="en-GB" sz="2000" b="1" dirty="0"/>
              <a:t>What is the impact on care?</a:t>
            </a:r>
            <a:endParaRPr lang="en-GB" sz="2000" dirty="0"/>
          </a:p>
          <a:p>
            <a:pPr lvl="1"/>
            <a:r>
              <a:rPr lang="en-GB" sz="2000" dirty="0"/>
              <a:t>Patient user experience</a:t>
            </a:r>
          </a:p>
          <a:p>
            <a:pPr lvl="1"/>
            <a:r>
              <a:rPr lang="en-GB" sz="2000" dirty="0"/>
              <a:t>Safety, quality of care, or outcomes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marL="0" indent="0" algn="ctr">
              <a:buNone/>
            </a:pPr>
            <a:r>
              <a:rPr lang="en-GB" altLang="en-US" dirty="0"/>
              <a:t>Critical thinking in Healthcare</a:t>
            </a:r>
          </a:p>
          <a:p>
            <a:pPr marL="0" indent="0" algn="ctr">
              <a:buNone/>
            </a:pPr>
            <a:r>
              <a:rPr lang="en-GB" altLang="en-US" dirty="0"/>
              <a:t>Saves lives</a:t>
            </a:r>
          </a:p>
          <a:p>
            <a:pPr marL="0" indent="0" algn="ctr">
              <a:buNone/>
            </a:pPr>
            <a:r>
              <a:rPr lang="en-GB" altLang="en-US" dirty="0"/>
              <a:t>Reduces errors</a:t>
            </a:r>
          </a:p>
          <a:p>
            <a:pPr marL="0" indent="0" algn="ctr">
              <a:buNone/>
            </a:pPr>
            <a:r>
              <a:rPr lang="en-GB" altLang="en-US" dirty="0"/>
              <a:t>Improves patient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07453" y="1417638"/>
            <a:ext cx="11386457" cy="3243941"/>
          </a:xfrm>
        </p:spPr>
        <p:txBody>
          <a:bodyPr/>
          <a:lstStyle/>
          <a:p>
            <a:pPr marL="0" indent="0">
              <a:buNone/>
            </a:pPr>
            <a:r>
              <a:rPr lang="en-GB" sz="1800" dirty="0">
                <a:hlinkClick r:id="rId2"/>
              </a:rPr>
              <a:t>What Is Critical Thinking? | Definition &amp; Examples</a:t>
            </a:r>
            <a:endParaRPr lang="en-GB" sz="1800" dirty="0"/>
          </a:p>
          <a:p>
            <a:pPr marL="0" indent="0">
              <a:buNone/>
            </a:pPr>
            <a:endParaRPr lang="en-GB" sz="1800" dirty="0">
              <a:hlinkClick r:id="rId3"/>
            </a:endParaRPr>
          </a:p>
          <a:p>
            <a:pPr marL="0" indent="0">
              <a:buNone/>
            </a:pPr>
            <a:r>
              <a:rPr lang="en-GB" sz="1800" dirty="0">
                <a:hlinkClick r:id="rId3"/>
              </a:rPr>
              <a:t>Evidence and its uses in health care and research: The role of critical thinking – PMC</a:t>
            </a:r>
            <a:r>
              <a:rPr lang="en-GB" sz="1800" dirty="0"/>
              <a:t> </a:t>
            </a:r>
          </a:p>
          <a:p>
            <a:pPr marL="0" indent="0">
              <a:buNone/>
            </a:pPr>
            <a:endParaRPr lang="en-GB" altLang="en-US" sz="1800" dirty="0"/>
          </a:p>
          <a:p>
            <a:pPr marL="0" indent="0">
              <a:buNone/>
            </a:pPr>
            <a:r>
              <a:rPr lang="en-GB" sz="1800" dirty="0">
                <a:hlinkClick r:id="rId4"/>
              </a:rPr>
              <a:t>Evidence and its uses in health care and research: The role of critical thinking - PMC</a:t>
            </a:r>
            <a:endParaRPr lang="en-GB" altLang="en-US" sz="1800" dirty="0"/>
          </a:p>
          <a:p>
            <a:pPr marL="0" indent="0">
              <a:buNone/>
            </a:pPr>
            <a:endParaRPr lang="en-GB" altLang="en-US" sz="1800" dirty="0"/>
          </a:p>
          <a:p>
            <a:pPr marL="0" indent="0">
              <a:buNone/>
            </a:pPr>
            <a:r>
              <a:rPr lang="en-GB" sz="1800" dirty="0">
                <a:hlinkClick r:id="rId5"/>
              </a:rPr>
              <a:t>Thinking more wisely: using the Socratic method to develop critical thinking skills amongst healthcare students – PubMed</a:t>
            </a:r>
            <a:endParaRPr lang="en-GB" sz="1800" dirty="0"/>
          </a:p>
          <a:p>
            <a:pPr marL="0" indent="0">
              <a:buNone/>
            </a:pPr>
            <a:endParaRPr lang="en-GB" sz="1800" dirty="0"/>
          </a:p>
          <a:p>
            <a:pPr marL="0" indent="0">
              <a:buNone/>
            </a:pPr>
            <a:r>
              <a:rPr lang="en-GB" sz="1800" dirty="0">
                <a:hlinkClick r:id="rId6"/>
              </a:rPr>
              <a:t>#162 Tom Chatfield – Amplifying minds: the vital role of Critical Thinking in the Digital Era – 45 Degrees</a:t>
            </a:r>
            <a:endParaRPr lang="en-GB" sz="1800" dirty="0"/>
          </a:p>
          <a:p>
            <a:pPr marL="0" indent="0">
              <a:buNone/>
            </a:pPr>
            <a:endParaRPr lang="en-GB" altLang="en-US" sz="1800" dirty="0"/>
          </a:p>
          <a:p>
            <a:pPr marL="0" indent="0">
              <a:buNone/>
            </a:pPr>
            <a:r>
              <a:rPr lang="en-GB" sz="1800" dirty="0">
                <a:hlinkClick r:id="rId7"/>
              </a:rPr>
              <a:t>The Miniature Guide to Critical Thinking: Concepts &amp; Tools</a:t>
            </a:r>
            <a:endParaRPr lang="en-GB" altLang="en-US" sz="18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5356</TotalTime>
  <Words>833</Words>
  <Application>Microsoft Office PowerPoint</Application>
  <PresentationFormat>Widescreen</PresentationFormat>
  <Paragraphs>106</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Introduction</vt:lpstr>
      <vt:lpstr>What is your chosen skill? </vt:lpstr>
      <vt:lpstr>Example – Critical thinking</vt:lpstr>
      <vt:lpstr>Importance of critical thinking in professional practice</vt:lpstr>
      <vt:lpstr>Tom Chatfield</vt:lpstr>
      <vt:lpstr>Applying this skill in practice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Mariuza Nankervis</cp:lastModifiedBy>
  <cp:revision>26</cp:revision>
  <dcterms:created xsi:type="dcterms:W3CDTF">2025-02-21T18:28:54Z</dcterms:created>
  <dcterms:modified xsi:type="dcterms:W3CDTF">2026-03-23T01:01:49Z</dcterms:modified>
</cp:coreProperties>
</file>