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2"/>
  </p:notesMasterIdLst>
  <p:sldIdLst>
    <p:sldId id="256" r:id="rId2"/>
    <p:sldId id="779" r:id="rId3"/>
    <p:sldId id="820" r:id="rId4"/>
    <p:sldId id="812" r:id="rId5"/>
    <p:sldId id="815" r:id="rId6"/>
    <p:sldId id="816" r:id="rId7"/>
    <p:sldId id="817" r:id="rId8"/>
    <p:sldId id="818" r:id="rId9"/>
    <p:sldId id="819" r:id="rId10"/>
    <p:sldId id="814" r:id="rId11"/>
    <p:sldId id="799" r:id="rId12"/>
    <p:sldId id="800" r:id="rId13"/>
    <p:sldId id="821" r:id="rId14"/>
    <p:sldId id="822" r:id="rId15"/>
    <p:sldId id="823" r:id="rId16"/>
    <p:sldId id="824" r:id="rId17"/>
    <p:sldId id="827" r:id="rId18"/>
    <p:sldId id="825" r:id="rId19"/>
    <p:sldId id="826" r:id="rId20"/>
    <p:sldId id="82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9740" autoAdjust="0"/>
  </p:normalViewPr>
  <p:slideViewPr>
    <p:cSldViewPr snapToGrid="0">
      <p:cViewPr varScale="1">
        <p:scale>
          <a:sx n="88" d="100"/>
          <a:sy n="88" d="100"/>
        </p:scale>
        <p:origin x="9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17/04/2024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4/17/2024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4/17/2024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4/17/2024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4/17/2024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4/17/2024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4/17/2024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4/17/2024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4/17/2024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4/17/2024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martinsights.com/social-media-marketing/social-media-strategy/new-global-social-media-research/"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Ce7if3ct2W8?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nutshell.com/blog/cost-of-social-advertisin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WUniTVTi_Jk?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digital marketing can grow your business">
            <a:extLst>
              <a:ext uri="{FF2B5EF4-FFF2-40B4-BE49-F238E27FC236}">
                <a16:creationId xmlns:a16="http://schemas.microsoft.com/office/drawing/2014/main" id="{A2A85A5F-7102-B1A1-BF26-3C5B1A81C7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192" y="1447242"/>
            <a:ext cx="6909386" cy="3955623"/>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8560024" y="1559768"/>
            <a:ext cx="3238829" cy="3135379"/>
          </a:xfrm>
        </p:spPr>
        <p:txBody>
          <a:bodyPr>
            <a:normAutofit/>
          </a:bodyPr>
          <a:lstStyle/>
          <a:p>
            <a:r>
              <a:rPr lang="en-GB" sz="3000" b="1" dirty="0">
                <a:latin typeface="Arial" panose="020B0604020202020204" pitchFamily="34" charset="0"/>
                <a:cs typeface="Arial" panose="020B0604020202020204" pitchFamily="34" charset="0"/>
              </a:rPr>
              <a:t>BMBM5013 Marketing In Practice</a:t>
            </a:r>
            <a:br>
              <a:rPr lang="en-GB" sz="3000" b="1" dirty="0">
                <a:latin typeface="Arial" panose="020B0604020202020204" pitchFamily="34" charset="0"/>
                <a:cs typeface="Arial" panose="020B0604020202020204" pitchFamily="34" charset="0"/>
              </a:rPr>
            </a:b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Week 8 – Digital Marketing Techniques</a:t>
            </a:r>
            <a:br>
              <a:rPr lang="en-GB" sz="3000" b="1" dirty="0">
                <a:latin typeface="Arial" panose="020B0604020202020204" pitchFamily="34" charset="0"/>
                <a:cs typeface="Arial" panose="020B0604020202020204" pitchFamily="34" charset="0"/>
              </a:rPr>
            </a:br>
            <a:endParaRPr lang="en-GB" sz="3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8560024" y="4708186"/>
            <a:ext cx="3238829" cy="1496816"/>
          </a:xfrm>
        </p:spPr>
        <p:txBody>
          <a:bodyPr>
            <a:normAutofit/>
          </a:bodyPr>
          <a:lstStyle/>
          <a:p>
            <a:pPr>
              <a:spcAft>
                <a:spcPts val="600"/>
              </a:spcAft>
            </a:pPr>
            <a:r>
              <a:rPr lang="en-GB" b="1">
                <a:solidFill>
                  <a:schemeClr val="tx1">
                    <a:lumMod val="85000"/>
                    <a:lumOff val="15000"/>
                  </a:schemeClr>
                </a:solidFill>
                <a:latin typeface="Arial" panose="020B0604020202020204" pitchFamily="34" charset="0"/>
                <a:cs typeface="Arial" panose="020B0604020202020204" pitchFamily="34" charset="0"/>
              </a:rPr>
              <a:t>Gwyneth Jones</a:t>
            </a:r>
          </a:p>
        </p:txBody>
      </p:sp>
      <p:sp>
        <p:nvSpPr>
          <p:cNvPr id="1039" name="Rectangle 1038">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41" name="Straight Connector 1040">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362508"/>
            <a:ext cx="10068068" cy="1289312"/>
          </a:xfrm>
        </p:spPr>
        <p:txBody>
          <a:bodyPr>
            <a:normAutofit/>
          </a:bodyPr>
          <a:lstStyle/>
          <a:p>
            <a:r>
              <a:rPr lang="en-GB" b="1" u="sng" dirty="0">
                <a:latin typeface="Arial" panose="020B0604020202020204" pitchFamily="34" charset="0"/>
                <a:cs typeface="Arial" panose="020B0604020202020204" pitchFamily="34" charset="0"/>
              </a:rPr>
              <a:t>What is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92500" lnSpcReduction="20000"/>
          </a:bodyPr>
          <a:lstStyle/>
          <a:p>
            <a:r>
              <a:rPr lang="en-GB" sz="3200" b="0" i="0" dirty="0">
                <a:solidFill>
                  <a:srgbClr val="111111"/>
                </a:solidFill>
                <a:effectLst/>
                <a:latin typeface="Arial" panose="020B0604020202020204" pitchFamily="34" charset="0"/>
                <a:cs typeface="Arial" panose="020B0604020202020204" pitchFamily="34" charset="0"/>
              </a:rPr>
              <a:t>The term digital marketing refers to </a:t>
            </a:r>
            <a:r>
              <a:rPr lang="en-GB" sz="3200" b="0" i="0" dirty="0">
                <a:solidFill>
                  <a:srgbClr val="000000"/>
                </a:solidFill>
                <a:latin typeface="Arial" panose="020B0604020202020204" pitchFamily="34" charset="0"/>
                <a:ea typeface="DengXian" panose="02010600030101010101" pitchFamily="2" charset="-122"/>
                <a:cs typeface="Arial" panose="020B0604020202020204" pitchFamily="34" charset="0"/>
              </a:rPr>
              <a:t>a</a:t>
            </a:r>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ll marketing efforts that use an electronic device or the internet.</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kern="1200" dirty="0">
                <a:solidFill>
                  <a:srgbClr val="111111"/>
                </a:solidFill>
                <a:latin typeface="Arial" panose="020B0604020202020204" pitchFamily="34" charset="0"/>
                <a:ea typeface="DengXian" panose="02010600030101010101" pitchFamily="2" charset="-122"/>
                <a:cs typeface="Arial" panose="020B0604020202020204" pitchFamily="34" charset="0"/>
              </a:rPr>
              <a:t>T</a:t>
            </a:r>
            <a:r>
              <a:rPr lang="en-GB" sz="3200" b="0" i="0" dirty="0">
                <a:solidFill>
                  <a:srgbClr val="111111"/>
                </a:solidFill>
                <a:effectLst/>
                <a:latin typeface="Arial" panose="020B0604020202020204" pitchFamily="34" charset="0"/>
                <a:cs typeface="Arial" panose="020B0604020202020204" pitchFamily="34" charset="0"/>
              </a:rPr>
              <a:t>he use of websites, apps, mobile devices, social media, search engines, and other digital means to promote and sell products and services. </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b="0" i="0" dirty="0">
                <a:solidFill>
                  <a:srgbClr val="111111"/>
                </a:solidFill>
                <a:effectLst/>
                <a:latin typeface="Arial" panose="020B0604020202020204" pitchFamily="34" charset="0"/>
                <a:cs typeface="Arial" panose="020B0604020202020204" pitchFamily="34" charset="0"/>
              </a:rPr>
              <a:t>Digital marketing started to become popular with the widespread adoption of the internet in the 1990s.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3497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u="sng" dirty="0">
                <a:latin typeface="Arial" panose="020B0604020202020204" pitchFamily="34" charset="0"/>
                <a:cs typeface="Arial" panose="020B0604020202020204" pitchFamily="34" charset="0"/>
              </a:rPr>
              <a:t>Digital Marketing Media Categories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70000" lnSpcReduction="20000"/>
          </a:bodyPr>
          <a:lstStyle/>
          <a:p>
            <a:pPr marL="0" indent="0">
              <a:buNone/>
            </a:pPr>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Digital marketing can be split into three categories:</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b="1" i="0" dirty="0">
                <a:solidFill>
                  <a:srgbClr val="111111"/>
                </a:solidFill>
                <a:effectLst/>
                <a:latin typeface="Arial" panose="020B0604020202020204" pitchFamily="34" charset="0"/>
                <a:ea typeface="DengXian" panose="02010600030101010101" pitchFamily="2" charset="-122"/>
                <a:cs typeface="Arial" panose="020B0604020202020204" pitchFamily="34" charset="0"/>
              </a:rPr>
              <a:t>PAID</a:t>
            </a:r>
            <a:r>
              <a:rPr lang="en-GB" sz="3200" b="0" i="0" dirty="0">
                <a:solidFill>
                  <a:srgbClr val="111111"/>
                </a:solidFill>
                <a:effectLst/>
                <a:latin typeface="Arial" panose="020B0604020202020204" pitchFamily="34" charset="0"/>
                <a:ea typeface="DengXian" panose="02010600030101010101" pitchFamily="2" charset="-122"/>
                <a:cs typeface="Arial" panose="020B0604020202020204" pitchFamily="34" charset="0"/>
              </a:rPr>
              <a:t> - </a:t>
            </a:r>
            <a:r>
              <a:rPr lang="en-GB" sz="3200" b="0" i="0" dirty="0">
                <a:solidFill>
                  <a:srgbClr val="111111"/>
                </a:solidFill>
                <a:effectLst/>
                <a:latin typeface="Arial" panose="020B0604020202020204" pitchFamily="34" charset="0"/>
                <a:cs typeface="Arial" panose="020B0604020202020204" pitchFamily="34" charset="0"/>
              </a:rPr>
              <a:t> Media exposure you pay for on a platform or space owned by another business. E.g. Online banner adverts, paid social media adverts.</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b="1" dirty="0">
                <a:solidFill>
                  <a:srgbClr val="111111"/>
                </a:solidFill>
                <a:latin typeface="Arial" panose="020B0604020202020204" pitchFamily="34" charset="0"/>
                <a:cs typeface="Arial" panose="020B0604020202020204" pitchFamily="34" charset="0"/>
              </a:rPr>
              <a:t>OWNED</a:t>
            </a:r>
            <a:r>
              <a:rPr lang="en-GB" sz="3200" dirty="0">
                <a:solidFill>
                  <a:srgbClr val="111111"/>
                </a:solidFill>
                <a:latin typeface="Arial" panose="020B0604020202020204" pitchFamily="34" charset="0"/>
                <a:cs typeface="Arial" panose="020B0604020202020204" pitchFamily="34" charset="0"/>
              </a:rPr>
              <a:t> – Content on media that you own E.g. websites, blogs, newsletters, social media accounts.</a:t>
            </a:r>
          </a:p>
          <a:p>
            <a:endParaRPr lang="en-GB" sz="3200" dirty="0">
              <a:solidFill>
                <a:srgbClr val="111111"/>
              </a:solidFill>
              <a:latin typeface="Arial" panose="020B0604020202020204" pitchFamily="34" charset="0"/>
              <a:cs typeface="Arial" panose="020B0604020202020204" pitchFamily="34" charset="0"/>
            </a:endParaRPr>
          </a:p>
          <a:p>
            <a:r>
              <a:rPr lang="en-GB" sz="3200" b="1" dirty="0">
                <a:solidFill>
                  <a:srgbClr val="111111"/>
                </a:solidFill>
                <a:latin typeface="Arial" panose="020B0604020202020204" pitchFamily="34" charset="0"/>
                <a:cs typeface="Arial" panose="020B0604020202020204" pitchFamily="34" charset="0"/>
              </a:rPr>
              <a:t>EARNED</a:t>
            </a:r>
            <a:r>
              <a:rPr lang="en-GB" sz="3200" dirty="0">
                <a:solidFill>
                  <a:srgbClr val="111111"/>
                </a:solidFill>
                <a:latin typeface="Arial" panose="020B0604020202020204" pitchFamily="34" charset="0"/>
                <a:cs typeface="Arial" panose="020B0604020202020204" pitchFamily="34" charset="0"/>
              </a:rPr>
              <a:t> – When third parties mention your brand. E.g. Web sites, review sites, social posts and blogs.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96142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512956"/>
            <a:ext cx="10068068" cy="1138863"/>
          </a:xfrm>
        </p:spPr>
        <p:txBody>
          <a:bodyPr>
            <a:normAutofit fontScale="90000"/>
          </a:bodyPr>
          <a:lstStyle/>
          <a:p>
            <a:r>
              <a:rPr lang="en-GB" b="1" u="sng" dirty="0">
                <a:latin typeface="Arial" panose="020B0604020202020204" pitchFamily="34" charset="0"/>
                <a:cs typeface="Arial" panose="020B0604020202020204" pitchFamily="34" charset="0"/>
              </a:rPr>
              <a:t>DIGITAL MARKETING TECHNIQUES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Picture 2">
            <a:extLst>
              <a:ext uri="{FF2B5EF4-FFF2-40B4-BE49-F238E27FC236}">
                <a16:creationId xmlns:a16="http://schemas.microsoft.com/office/drawing/2014/main" id="{02B54562-CA1A-1C21-C257-BAF89F097A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964"/>
          <a:stretch/>
        </p:blipFill>
        <p:spPr bwMode="auto">
          <a:xfrm>
            <a:off x="313498" y="1651820"/>
            <a:ext cx="11488358" cy="484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8159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fontScale="90000"/>
          </a:bodyPr>
          <a:lstStyle/>
          <a:p>
            <a:r>
              <a:rPr lang="en-GB" b="1" u="sng" dirty="0">
                <a:latin typeface="Arial" panose="020B0604020202020204" pitchFamily="34" charset="0"/>
                <a:cs typeface="Arial" panose="020B0604020202020204" pitchFamily="34" charset="0"/>
              </a:rPr>
              <a:t>What is the Role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7" y="1614329"/>
            <a:ext cx="10884547" cy="4682561"/>
          </a:xfrm>
        </p:spPr>
        <p:txBody>
          <a:bodyPr>
            <a:normAutofit fontScale="92500" lnSpcReduction="20000"/>
          </a:bodyPr>
          <a:lstStyle/>
          <a:p>
            <a:pPr algn="just" fontAlgn="base"/>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Digital marketing has many options and strategies associated with it </a:t>
            </a:r>
          </a:p>
          <a:p>
            <a:pPr algn="just" fontAlgn="base"/>
            <a:endParaRPr lang="en-GB" sz="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algn="just" fontAlgn="base"/>
            <a:r>
              <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rPr>
              <a:t>O</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rganisations can get creative and experiment with a variety of marketing tactics on a budget. </a:t>
            </a:r>
          </a:p>
          <a:p>
            <a:pPr algn="just" fontAlgn="base"/>
            <a:endParaRPr lang="en-GB" sz="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algn="just" fontAlgn="base"/>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With digital marketing, you can also use tools like analytics dashboards to monitor the success and ROI of your campaigns more than you could with a traditional promotional content. </a:t>
            </a:r>
          </a:p>
          <a:p>
            <a:pPr algn="just" fontAlgn="base"/>
            <a:endPar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algn="just" fontAlgn="base"/>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So, what does this mean? </a:t>
            </a:r>
          </a:p>
          <a:p>
            <a:pPr lvl="1" algn="just" fontAlgn="base"/>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More marketing for less money </a:t>
            </a:r>
          </a:p>
          <a:p>
            <a:pPr lvl="1" algn="just" fontAlgn="base"/>
            <a:r>
              <a:rPr lang="en-GB" sz="2200" dirty="0">
                <a:solidFill>
                  <a:srgbClr val="000000"/>
                </a:solidFill>
                <a:latin typeface="Arial" panose="020B0604020202020204" pitchFamily="34" charset="0"/>
                <a:ea typeface="DengXian" panose="02010600030101010101" pitchFamily="2" charset="-122"/>
                <a:cs typeface="Arial" panose="020B0604020202020204" pitchFamily="34" charset="0"/>
              </a:rPr>
              <a:t>A</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chievement of organisational and marketing objectives </a:t>
            </a:r>
          </a:p>
          <a:p>
            <a:pPr lvl="1" algn="just" fontAlgn="base"/>
            <a:r>
              <a:rPr lang="en-GB" sz="2200" dirty="0">
                <a:solidFill>
                  <a:srgbClr val="000000"/>
                </a:solidFill>
                <a:latin typeface="Arial" panose="020B0604020202020204" pitchFamily="34" charset="0"/>
                <a:ea typeface="DengXian" panose="02010600030101010101" pitchFamily="2" charset="-122"/>
                <a:cs typeface="Arial" panose="020B0604020202020204" pitchFamily="34" charset="0"/>
              </a:rPr>
              <a:t>M</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arket share increase / </a:t>
            </a:r>
            <a:r>
              <a:rPr lang="en-GB" sz="2200" dirty="0">
                <a:solidFill>
                  <a:srgbClr val="000000"/>
                </a:solidFill>
                <a:latin typeface="Arial" panose="020B0604020202020204" pitchFamily="34" charset="0"/>
                <a:ea typeface="DengXian" panose="02010600030101010101" pitchFamily="2" charset="-122"/>
                <a:cs typeface="Arial" panose="020B0604020202020204" pitchFamily="34" charset="0"/>
              </a:rPr>
              <a:t>C</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ustomer base growth / </a:t>
            </a:r>
            <a:r>
              <a:rPr lang="en-GB" sz="2200" dirty="0">
                <a:solidFill>
                  <a:srgbClr val="000000"/>
                </a:solidFill>
                <a:latin typeface="Arial" panose="020B0604020202020204" pitchFamily="34" charset="0"/>
                <a:ea typeface="DengXian" panose="02010600030101010101" pitchFamily="2" charset="-122"/>
                <a:cs typeface="Arial" panose="020B0604020202020204" pitchFamily="34" charset="0"/>
              </a:rPr>
              <a:t>E</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ntry to new segment </a:t>
            </a:r>
            <a:endParaRPr lang="en-GB" sz="2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lvl="1" algn="just" fontAlgn="base"/>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Profit maximisation</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2649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u="sng"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lvl="0" indent="0" algn="just" rtl="0" fontAlgn="base">
              <a:buNone/>
              <a:tabLst>
                <a:tab pos="457200" algn="l"/>
              </a:tabLst>
            </a:pPr>
            <a:r>
              <a:rPr lang="en-GB" sz="28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Search Engine Optimization (SEO): </a:t>
            </a: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Optimising your website to rank higher in search engine results pages.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On page SEO: What is on the page when looking at a website</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Off page SEO: All of the activity that takes place "off the page" when looking to optimise your website – inbound links/backlinks. The number of publishers that link to you, and the relative "authority" of those publishers, affect how highly you rank for the keywords you care about.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Technical SEO: Backend of website and how pages are coded. </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45827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u="sng"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2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Content Marketing</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The creation and promotion of content assets for the purpose of generating brand awareness, traffic growth, lead generation, and customers. The channels that can play a part in your content marketing strategy include:</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Blog posts: Writing and publishing articles on a company blog helps you demonstrate your industry expertise and generates organic search traffic for your business. </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200" kern="12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Ebooks</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and whitepapers: </a:t>
            </a:r>
            <a:r>
              <a:rPr lang="en-GB" sz="2200" kern="1200" dirty="0" err="1">
                <a:solidFill>
                  <a:srgbClr val="000000"/>
                </a:solidFill>
                <a:effectLst/>
                <a:latin typeface="Arial" panose="020B0604020202020204" pitchFamily="34" charset="0"/>
                <a:ea typeface="DengXian" panose="02010600030101010101" pitchFamily="2" charset="-122"/>
                <a:cs typeface="Arial" panose="020B0604020202020204" pitchFamily="34" charset="0"/>
              </a:rPr>
              <a:t>Ebooks</a:t>
            </a: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whitepapers, and similar long-form content helps further educate website visitors. It also allows you to exchange content for a reader's contact information, generating leads for your company and moving people through the buyer's journey.</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gn="just" fontAlgn="base">
              <a:buFont typeface="Arial" panose="020B0604020202020204" pitchFamily="34" charset="0"/>
              <a:buChar char="•"/>
              <a:tabLst>
                <a:tab pos="914400" algn="l"/>
              </a:tabLst>
            </a:pPr>
            <a:r>
              <a:rPr lang="en-GB" sz="2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Infographics: Sometimes, readers want you to show, not tell. Infographics are a form of visual content that helps website visitors visualize a concept you want to help them learn.</a:t>
            </a:r>
            <a:endParaRPr lang="en-GB" sz="22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61070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u="sng"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4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Pay Per Click (PPC): </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PPC is a method of driving traffic to your website by paying a publisher every time your ad is clicked.</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fontAlgn="base">
              <a:buNone/>
            </a:pPr>
            <a:endPar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marL="0" indent="0" algn="just" fontAlgn="base">
              <a:buNone/>
            </a:pPr>
            <a:r>
              <a:rPr lang="en-GB" sz="24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Sponsored Content</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With sponsored content, you as a brand pay another company or entity to create and promote content that discusses your brand or service in some way. One popular type of sponsored content is influencer marketing. With this type of sponsored content, a brand sponsors an influencer in its industry to publish posts or videos related to the company on social media.</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38524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u="sng"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4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Social Media Marketing</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The channels you can use in social media marketing include: Facebook, X, TikTok, LinkedIn, Instagram, Snapchat, Pinterest.</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fontAlgn="base">
              <a:buFont typeface="Arial" panose="020B0604020202020204" pitchFamily="34" charset="0"/>
              <a:buChar char="•"/>
              <a:tabLst>
                <a:tab pos="457200" algn="l"/>
              </a:tabLst>
            </a:pP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Social Media </a:t>
            </a:r>
            <a:r>
              <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rPr>
              <a:t>Engagement</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Follows, Shares, Impressions. (No. of times a business’s posts appear on a newsfeed).</a:t>
            </a:r>
          </a:p>
          <a:p>
            <a:pPr marL="0" lvl="0" indent="0" algn="just" fontAlgn="base">
              <a:buNone/>
              <a:tabLst>
                <a:tab pos="457200" algn="l"/>
              </a:tabLst>
            </a:pP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p>
          <a:p>
            <a:pPr marL="342900" lvl="0" indent="-342900" algn="just" fontAlgn="base">
              <a:buFont typeface="Arial" panose="020B0604020202020204" pitchFamily="34" charset="0"/>
              <a:buChar char="•"/>
              <a:tabLst>
                <a:tab pos="457200" algn="l"/>
              </a:tabLst>
            </a:pPr>
            <a:r>
              <a:rPr lang="en-GB" sz="2400" dirty="0">
                <a:solidFill>
                  <a:srgbClr val="000000"/>
                </a:solidFill>
                <a:latin typeface="Arial" panose="020B0604020202020204" pitchFamily="34" charset="0"/>
                <a:ea typeface="DengXian" panose="02010600030101010101" pitchFamily="2" charset="-122"/>
                <a:cs typeface="Arial" panose="020B0604020202020204" pitchFamily="34" charset="0"/>
              </a:rPr>
              <a:t>S</a:t>
            </a:r>
            <a:r>
              <a:rPr lang="en-GB" sz="24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ocial media managers establish a posting schedule for the company's written and visual content. They might also work with the content marketing specialist to develop a strategy for which content to post on which social network.</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22709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Content Placeholder 6" descr="Turkey to require social media giants to appoint local representatives |  Daily Sabah">
            <a:extLst>
              <a:ext uri="{FF2B5EF4-FFF2-40B4-BE49-F238E27FC236}">
                <a16:creationId xmlns:a16="http://schemas.microsoft.com/office/drawing/2014/main" id="{0FF8FE7D-F016-2DE3-32E4-EDCCF48EA9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84832" y="1829598"/>
            <a:ext cx="7595616" cy="4235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785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u="sng" dirty="0">
                <a:latin typeface="Arial" panose="020B0604020202020204" pitchFamily="34" charset="0"/>
                <a:cs typeface="Arial" panose="020B0604020202020204" pitchFamily="34" charset="0"/>
              </a:rPr>
              <a:t>Global Social Media Statistics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dirty="0">
                <a:latin typeface="Arial" panose="020B0604020202020204" pitchFamily="34" charset="0"/>
                <a:cs typeface="Arial" panose="020B0604020202020204" pitchFamily="34" charset="0"/>
              </a:rPr>
              <a:t>Click on this link to see statistics on global Social Media trends from 2024:</a:t>
            </a:r>
          </a:p>
          <a:p>
            <a:endParaRPr lang="en-GB" sz="2400" dirty="0">
              <a:latin typeface="Arial" panose="020B0604020202020204" pitchFamily="34" charset="0"/>
              <a:cs typeface="Arial" panose="020B0604020202020204" pitchFamily="34" charset="0"/>
            </a:endParaRPr>
          </a:p>
          <a:p>
            <a:r>
              <a:rPr lang="en-GB" sz="2400" dirty="0">
                <a:hlinkClick r:id="rId2"/>
              </a:rPr>
              <a:t>Global social media statistics research summary 2024 [Jan 2024] (smartinsights.com)</a:t>
            </a:r>
            <a:endParaRPr lang="en-GB" sz="2400" dirty="0"/>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946739" y="505241"/>
            <a:ext cx="6281928" cy="1744183"/>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r>
              <a:rPr lang="en-GB" sz="2400" b="0" i="0" dirty="0">
                <a:effectLst/>
                <a:latin typeface="Arial" panose="020B0604020202020204" pitchFamily="34" charset="0"/>
                <a:cs typeface="Arial" panose="020B0604020202020204" pitchFamily="34" charset="0"/>
              </a:rPr>
              <a:t>Social media marketing refers to the use of social media platforms and networks to promote products, services, or brands. </a:t>
            </a:r>
          </a:p>
          <a:p>
            <a:pPr marL="0" indent="0">
              <a:buNone/>
            </a:pPr>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It involves creating and sharing content on social media platforms to engage audiences, build a brand's presence, drive traffic, and achieve marketing goals. </a:t>
            </a:r>
            <a:endParaRPr lang="en-GB" sz="2400" dirty="0">
              <a:latin typeface="Arial" panose="020B0604020202020204" pitchFamily="34" charset="0"/>
              <a:cs typeface="Arial" panose="020B0604020202020204" pitchFamily="34" charset="0"/>
            </a:endParaRPr>
          </a:p>
        </p:txBody>
      </p:sp>
      <p:pic>
        <p:nvPicPr>
          <p:cNvPr id="14" name="Picture 13" descr="Mobile device with apps">
            <a:extLst>
              <a:ext uri="{FF2B5EF4-FFF2-40B4-BE49-F238E27FC236}">
                <a16:creationId xmlns:a16="http://schemas.microsoft.com/office/drawing/2014/main" id="{80BB3748-BAEC-291F-8F6F-ECFCFFC4B864}"/>
              </a:ext>
            </a:extLst>
          </p:cNvPr>
          <p:cNvPicPr>
            <a:picLocks noChangeAspect="1"/>
          </p:cNvPicPr>
          <p:nvPr/>
        </p:nvPicPr>
        <p:blipFill rotWithShape="1">
          <a:blip r:embed="rId2"/>
          <a:srcRect l="51669" r="11983"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12</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88222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Platform Selection and Strategy Development:</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identify the most relevant social media platforms for their target audience and goals (e.g., Facebook, Instagram, Twitter, LinkedIn, TikTok).</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develop a comprehensive strategy outlining objectives, target audience, content types, posting schedules, and engagement tactics for each platform.</a:t>
            </a: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43992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Content Creation:</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create diverse and engaging content tailored to each platform's format and audience preferences. This includes images, videos, infographics, articles, polls, stories, and live streams.</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create content that aligns with the brand's tone, values, and objectives, aiming to inform, entertain, or inspire the audience.</a:t>
            </a:r>
          </a:p>
          <a:p>
            <a:pPr marL="0" indent="0" algn="l">
              <a:buNone/>
            </a:pP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29365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Audience Engagement and Community Building: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actively engage with their audience by responding to comments, messages, and mentions. They foster discussions, ask questions, and encourage user-generated content.</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Community building involves creating a sense of belonging and loyalty among followers by nurturing relationships and encouraging participation.</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Colourful carved figures of humans">
            <a:extLst>
              <a:ext uri="{FF2B5EF4-FFF2-40B4-BE49-F238E27FC236}">
                <a16:creationId xmlns:a16="http://schemas.microsoft.com/office/drawing/2014/main" id="{1358EBC7-8470-378A-4E3C-372F89F8302C}"/>
              </a:ext>
            </a:extLst>
          </p:cNvPr>
          <p:cNvPicPr>
            <a:picLocks noChangeAspect="1"/>
          </p:cNvPicPr>
          <p:nvPr/>
        </p:nvPicPr>
        <p:blipFill rotWithShape="1">
          <a:blip r:embed="rId2"/>
          <a:srcRect l="27224" r="26735"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10658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Paid Advertising and Targeting:</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utilize paid advertising options provided by social media platforms to reach specific target audiences through targeted ads.</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leverage advanced targeting options based on demographics, interests, behaviours, and retargeting strategies to maximize ad effectiveness.</a:t>
            </a:r>
          </a:p>
          <a:p>
            <a:pPr marL="0" indent="0" algn="l">
              <a:buNone/>
            </a:pPr>
            <a:endParaRPr lang="en-GB" sz="2400" b="0" i="0">
              <a:effectLst/>
              <a:latin typeface="Arial" panose="020B0604020202020204" pitchFamily="34" charset="0"/>
              <a:cs typeface="Arial" panose="020B0604020202020204" pitchFamily="34" charset="0"/>
            </a:endParaRPr>
          </a:p>
          <a:p>
            <a:pPr marL="0" indent="0" algn="l">
              <a:buNone/>
            </a:pP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17086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2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How to Master Social Media Advertising Like a Pro (Beginner Guide) Social Media Advertising Examples">
            <a:hlinkClick r:id="" action="ppaction://media"/>
            <a:extLst>
              <a:ext uri="{FF2B5EF4-FFF2-40B4-BE49-F238E27FC236}">
                <a16:creationId xmlns:a16="http://schemas.microsoft.com/office/drawing/2014/main" id="{4C53AB55-1D9F-774D-8DC1-77445A3A3FE3}"/>
              </a:ext>
            </a:extLst>
          </p:cNvPr>
          <p:cNvPicPr>
            <a:picLocks noGrp="1" noRot="1" noChangeAspect="1"/>
          </p:cNvPicPr>
          <p:nvPr>
            <p:ph idx="1"/>
            <a:videoFile r:link="rId1"/>
          </p:nvPr>
        </p:nvPicPr>
        <p:blipFill>
          <a:blip r:embed="rId3"/>
          <a:stretch>
            <a:fillRect/>
          </a:stretch>
        </p:blipFill>
        <p:spPr>
          <a:xfrm>
            <a:off x="234696" y="117363"/>
            <a:ext cx="11722608" cy="6623274"/>
          </a:xfrm>
          <a:prstGeom prst="rect">
            <a:avLst/>
          </a:prstGeom>
        </p:spPr>
      </p:pic>
    </p:spTree>
    <p:extLst>
      <p:ext uri="{BB962C8B-B14F-4D97-AF65-F5344CB8AC3E}">
        <p14:creationId xmlns:p14="http://schemas.microsoft.com/office/powerpoint/2010/main" val="2406909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487679" y="642593"/>
            <a:ext cx="6662929" cy="1744183"/>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87680" y="2386584"/>
            <a:ext cx="6662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Influencer Collaborations:</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Collaborating with influencers or brand advocates helps extend the brand's reach to promote products or services.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identify and partner with influencers whose audience aligns with the brand's target demographic for authentic endorsements.</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Top shot of a representation of networks with stick figures.">
            <a:extLst>
              <a:ext uri="{FF2B5EF4-FFF2-40B4-BE49-F238E27FC236}">
                <a16:creationId xmlns:a16="http://schemas.microsoft.com/office/drawing/2014/main" id="{DD565710-EE3B-B140-30CF-2728151ACB45}"/>
              </a:ext>
            </a:extLst>
          </p:cNvPr>
          <p:cNvPicPr>
            <a:picLocks noChangeAspect="1"/>
          </p:cNvPicPr>
          <p:nvPr/>
        </p:nvPicPr>
        <p:blipFill rotWithShape="1">
          <a:blip r:embed="rId2"/>
          <a:srcRect l="40343" r="16684" b="-2"/>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57910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u="sng"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fontScale="92500" lnSpcReduction="10000"/>
          </a:bodyPr>
          <a:lstStyle/>
          <a:p>
            <a:pPr marL="0" indent="0">
              <a:buNone/>
            </a:pPr>
            <a:r>
              <a:rPr lang="en-GB" sz="2000" b="1" i="0" dirty="0">
                <a:effectLst/>
                <a:latin typeface="Arial" panose="020B0604020202020204" pitchFamily="34" charset="0"/>
                <a:cs typeface="Arial" panose="020B0604020202020204" pitchFamily="34" charset="0"/>
              </a:rPr>
              <a:t>Analytics and Performance Tracking: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platforms offer analytics tools that help marketers track performance metrics like engagement rates, reach, conversions, and audience demographics.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Analysing these metrics enables marketers to measure the effectiveness of their strategies and make data-driven decisions to optimise future campaigns.</a:t>
            </a:r>
          </a:p>
          <a:p>
            <a:pPr>
              <a:buFont typeface="Arial" panose="020B0604020202020204" pitchFamily="34" charset="0"/>
              <a:buChar char="•"/>
            </a:pPr>
            <a:r>
              <a:rPr lang="en-GB" sz="2000" dirty="0">
                <a:hlinkClick r:id="rId2"/>
              </a:rPr>
              <a:t>What’s the Cost of Social Media Advertising? | Nutshell</a:t>
            </a:r>
            <a:endParaRPr lang="en-GB" sz="2000" b="0" i="0" dirty="0">
              <a:effectLst/>
              <a:latin typeface="Arial" panose="020B0604020202020204" pitchFamily="34" charset="0"/>
              <a:cs typeface="Arial" panose="020B0604020202020204" pitchFamily="34" charset="0"/>
            </a:endParaRP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Digital financial graph">
            <a:extLst>
              <a:ext uri="{FF2B5EF4-FFF2-40B4-BE49-F238E27FC236}">
                <a16:creationId xmlns:a16="http://schemas.microsoft.com/office/drawing/2014/main" id="{63E67B73-D7CD-46E2-579F-28704EF71144}"/>
              </a:ext>
            </a:extLst>
          </p:cNvPr>
          <p:cNvPicPr>
            <a:picLocks noChangeAspect="1"/>
          </p:cNvPicPr>
          <p:nvPr/>
        </p:nvPicPr>
        <p:blipFill rotWithShape="1">
          <a:blip r:embed="rId3"/>
          <a:srcRect l="36578" r="27074"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94255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2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Digital Marketing 101 - A Complete Beginner's Guide to Marketing (Explainer Video)">
            <a:hlinkClick r:id="" action="ppaction://media"/>
            <a:extLst>
              <a:ext uri="{FF2B5EF4-FFF2-40B4-BE49-F238E27FC236}">
                <a16:creationId xmlns:a16="http://schemas.microsoft.com/office/drawing/2014/main" id="{F27A104D-1982-5966-EAB7-94D8DCB0B8C7}"/>
              </a:ext>
            </a:extLst>
          </p:cNvPr>
          <p:cNvPicPr>
            <a:picLocks noGrp="1" noRot="1" noChangeAspect="1"/>
          </p:cNvPicPr>
          <p:nvPr>
            <p:ph idx="1"/>
            <a:videoFile r:link="rId1"/>
          </p:nvPr>
        </p:nvPicPr>
        <p:blipFill>
          <a:blip r:embed="rId3"/>
          <a:stretch>
            <a:fillRect/>
          </a:stretch>
        </p:blipFill>
        <p:spPr>
          <a:xfrm>
            <a:off x="234696" y="117363"/>
            <a:ext cx="11722608" cy="6623273"/>
          </a:xfrm>
          <a:prstGeom prst="rect">
            <a:avLst/>
          </a:prstGeom>
        </p:spPr>
      </p:pic>
    </p:spTree>
    <p:extLst>
      <p:ext uri="{BB962C8B-B14F-4D97-AF65-F5344CB8AC3E}">
        <p14:creationId xmlns:p14="http://schemas.microsoft.com/office/powerpoint/2010/main" val="3745429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1170</Words>
  <Application>Microsoft Office PowerPoint</Application>
  <PresentationFormat>Widescreen</PresentationFormat>
  <Paragraphs>112</Paragraphs>
  <Slides>20</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Franklin Gothic Book</vt:lpstr>
      <vt:lpstr>Garamond</vt:lpstr>
      <vt:lpstr>SavonVTI</vt:lpstr>
      <vt:lpstr>BMBM5013 Marketing In Practice  Week 8 – Digital Marketing Techniques </vt:lpstr>
      <vt:lpstr>What is Digital Marketing?</vt:lpstr>
      <vt:lpstr>Digital Marketing Media Categories</vt:lpstr>
      <vt:lpstr>DIGITAL MARKETING TECHNIQUES</vt:lpstr>
      <vt:lpstr>What is the Role of Digital Marketing?</vt:lpstr>
      <vt:lpstr>Types of Digital Marketing</vt:lpstr>
      <vt:lpstr>Types of Digital Marketing</vt:lpstr>
      <vt:lpstr>Types of Digital Marketing</vt:lpstr>
      <vt:lpstr>Types of Digital Marketing</vt:lpstr>
      <vt:lpstr>Social Media Marketing</vt:lpstr>
      <vt:lpstr>Global Social Media Statistics</vt:lpstr>
      <vt:lpstr>Social Media Marketing</vt:lpstr>
      <vt:lpstr>Social Media Marketing</vt:lpstr>
      <vt:lpstr>Social Media Marketing</vt:lpstr>
      <vt:lpstr>Social Media Marketing</vt:lpstr>
      <vt:lpstr>Social Media Marketing</vt:lpstr>
      <vt:lpstr>PowerPoint Presentation</vt:lpstr>
      <vt:lpstr>Social Media Marketing</vt:lpstr>
      <vt:lpstr>Social Media Marketing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104</cp:revision>
  <dcterms:created xsi:type="dcterms:W3CDTF">2020-02-19T10:23:55Z</dcterms:created>
  <dcterms:modified xsi:type="dcterms:W3CDTF">2024-04-17T00:44:00Z</dcterms:modified>
</cp:coreProperties>
</file>