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2" r:id="rId1"/>
  </p:sldMasterIdLst>
  <p:notesMasterIdLst>
    <p:notesMasterId r:id="rId24"/>
  </p:notesMasterIdLst>
  <p:sldIdLst>
    <p:sldId id="256" r:id="rId2"/>
    <p:sldId id="259" r:id="rId3"/>
    <p:sldId id="260" r:id="rId4"/>
    <p:sldId id="308" r:id="rId5"/>
    <p:sldId id="311" r:id="rId6"/>
    <p:sldId id="309" r:id="rId7"/>
    <p:sldId id="312" r:id="rId8"/>
    <p:sldId id="310" r:id="rId9"/>
    <p:sldId id="301" r:id="rId10"/>
    <p:sldId id="302" r:id="rId11"/>
    <p:sldId id="313" r:id="rId12"/>
    <p:sldId id="303" r:id="rId13"/>
    <p:sldId id="314" r:id="rId14"/>
    <p:sldId id="304" r:id="rId15"/>
    <p:sldId id="315" r:id="rId16"/>
    <p:sldId id="316" r:id="rId17"/>
    <p:sldId id="317" r:id="rId18"/>
    <p:sldId id="318" r:id="rId19"/>
    <p:sldId id="320" r:id="rId20"/>
    <p:sldId id="321" r:id="rId21"/>
    <p:sldId id="319" r:id="rId22"/>
    <p:sldId id="322"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883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9420"/>
    <p:restoredTop sz="53214"/>
  </p:normalViewPr>
  <p:slideViewPr>
    <p:cSldViewPr snapToGrid="0" snapToObjects="1">
      <p:cViewPr varScale="1">
        <p:scale>
          <a:sx n="49" d="100"/>
          <a:sy n="49" d="100"/>
        </p:scale>
        <p:origin x="1674"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51D22F-533C-7E4F-9C18-D683ED3021EB}" type="datetimeFigureOut">
              <a:rPr lang="en-US" smtClean="0"/>
              <a:t>4/18/2021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024AED-AB4A-1645-860B-007870A940DE}" type="slidenum">
              <a:rPr lang="en-US" smtClean="0"/>
              <a:t>‹#›</a:t>
            </a:fld>
            <a:endParaRPr lang="en-US"/>
          </a:p>
        </p:txBody>
      </p:sp>
    </p:spTree>
    <p:extLst>
      <p:ext uri="{BB962C8B-B14F-4D97-AF65-F5344CB8AC3E}">
        <p14:creationId xmlns:p14="http://schemas.microsoft.com/office/powerpoint/2010/main" val="5662408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watch?v=yRaHwKUqD9I"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What is EAL? </a:t>
            </a:r>
          </a:p>
          <a:p>
            <a:r>
              <a:rPr lang="en-US" sz="1200" dirty="0"/>
              <a:t>EAL is the term used to refer to learners whose first language is not English or Welsh and whose use of the English language </a:t>
            </a:r>
            <a:r>
              <a:rPr lang="en-US" sz="1200" b="1" dirty="0"/>
              <a:t>is in addition </a:t>
            </a:r>
            <a:r>
              <a:rPr lang="en-US" sz="1200" dirty="0"/>
              <a:t>to their first language.</a:t>
            </a:r>
            <a:r>
              <a:rPr lang="en-US" sz="1200" baseline="0" dirty="0"/>
              <a:t> </a:t>
            </a:r>
            <a:r>
              <a:rPr lang="en-US" sz="1200" dirty="0"/>
              <a:t>This encompasses learners who are fully bilingual and all those who are at different stages of learning English.</a:t>
            </a:r>
            <a:r>
              <a:rPr lang="en-US" sz="1200" baseline="0" dirty="0"/>
              <a:t> </a:t>
            </a:r>
            <a:r>
              <a:rPr lang="en-US" sz="1200" dirty="0"/>
              <a:t>EAL learners may be born in the UK, but into a family where the main language is not English (or Welsh).</a:t>
            </a:r>
          </a:p>
          <a:p>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dirty="0"/>
              <a:t>UNCRC? International agreement that sets out additional rights for children. The UK ratified the UNCRC in 1991 </a:t>
            </a:r>
          </a:p>
          <a:p>
            <a:endParaRPr lang="en-US" dirty="0"/>
          </a:p>
          <a:p>
            <a:r>
              <a:rPr lang="en-US" dirty="0"/>
              <a:t>Languages in Wales: 96</a:t>
            </a:r>
          </a:p>
        </p:txBody>
      </p:sp>
      <p:sp>
        <p:nvSpPr>
          <p:cNvPr id="4" name="Slide Number Placeholder 3"/>
          <p:cNvSpPr>
            <a:spLocks noGrp="1"/>
          </p:cNvSpPr>
          <p:nvPr>
            <p:ph type="sldNum" sz="quarter" idx="10"/>
          </p:nvPr>
        </p:nvSpPr>
        <p:spPr/>
        <p:txBody>
          <a:bodyPr/>
          <a:lstStyle/>
          <a:p>
            <a:fld id="{03024AED-AB4A-1645-860B-007870A940DE}" type="slidenum">
              <a:rPr lang="en-US" smtClean="0"/>
              <a:t>3</a:t>
            </a:fld>
            <a:endParaRPr lang="en-US"/>
          </a:p>
        </p:txBody>
      </p:sp>
    </p:spTree>
    <p:extLst>
      <p:ext uri="{BB962C8B-B14F-4D97-AF65-F5344CB8AC3E}">
        <p14:creationId xmlns:p14="http://schemas.microsoft.com/office/powerpoint/2010/main" val="18695457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hlinkClick r:id="rId3"/>
              </a:rPr>
              <a:t>https://www.youtube.com/watch?v=yRaHwKUqD9I</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3024AED-AB4A-1645-860B-007870A940DE}" type="slidenum">
              <a:rPr lang="en-US" smtClean="0"/>
              <a:t>10</a:t>
            </a:fld>
            <a:endParaRPr lang="en-US"/>
          </a:p>
        </p:txBody>
      </p:sp>
    </p:spTree>
    <p:extLst>
      <p:ext uri="{BB962C8B-B14F-4D97-AF65-F5344CB8AC3E}">
        <p14:creationId xmlns:p14="http://schemas.microsoft.com/office/powerpoint/2010/main" val="3960688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3024AED-AB4A-1645-860B-007870A940DE}" type="slidenum">
              <a:rPr lang="en-US" smtClean="0"/>
              <a:t>12</a:t>
            </a:fld>
            <a:endParaRPr lang="en-US"/>
          </a:p>
        </p:txBody>
      </p:sp>
    </p:spTree>
    <p:extLst>
      <p:ext uri="{BB962C8B-B14F-4D97-AF65-F5344CB8AC3E}">
        <p14:creationId xmlns:p14="http://schemas.microsoft.com/office/powerpoint/2010/main" val="13727979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3024AED-AB4A-1645-860B-007870A940DE}" type="slidenum">
              <a:rPr lang="en-US" smtClean="0"/>
              <a:t>15</a:t>
            </a:fld>
            <a:endParaRPr lang="en-US"/>
          </a:p>
        </p:txBody>
      </p:sp>
    </p:spTree>
    <p:extLst>
      <p:ext uri="{BB962C8B-B14F-4D97-AF65-F5344CB8AC3E}">
        <p14:creationId xmlns:p14="http://schemas.microsoft.com/office/powerpoint/2010/main" val="18506612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3024AED-AB4A-1645-860B-007870A940DE}" type="slidenum">
              <a:rPr lang="en-US" smtClean="0"/>
              <a:t>16</a:t>
            </a:fld>
            <a:endParaRPr lang="en-US"/>
          </a:p>
        </p:txBody>
      </p:sp>
    </p:spTree>
    <p:extLst>
      <p:ext uri="{BB962C8B-B14F-4D97-AF65-F5344CB8AC3E}">
        <p14:creationId xmlns:p14="http://schemas.microsoft.com/office/powerpoint/2010/main" val="1093833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3024AED-AB4A-1645-860B-007870A940DE}" type="slidenum">
              <a:rPr lang="en-US" smtClean="0"/>
              <a:t>22</a:t>
            </a:fld>
            <a:endParaRPr lang="en-US"/>
          </a:p>
        </p:txBody>
      </p:sp>
    </p:spTree>
    <p:extLst>
      <p:ext uri="{BB962C8B-B14F-4D97-AF65-F5344CB8AC3E}">
        <p14:creationId xmlns:p14="http://schemas.microsoft.com/office/powerpoint/2010/main" val="11703355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04DCB1FB-8423-364D-BD61-D8EEF90189E9}" type="datetimeFigureOut">
              <a:rPr lang="en-US" smtClean="0"/>
              <a:t>4/18/2021</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D47DBF63-034C-4A41-9903-AEB0C9B605CE}" type="slidenum">
              <a:rPr lang="en-US" smtClean="0"/>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DCB1FB-8423-364D-BD61-D8EEF90189E9}" type="datetimeFigureOut">
              <a:rPr lang="en-US" smtClean="0"/>
              <a:t>4/18/2021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7DBF63-034C-4A41-9903-AEB0C9B605C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04DCB1FB-8423-364D-BD61-D8EEF90189E9}" type="datetimeFigureOut">
              <a:rPr lang="en-US" smtClean="0"/>
              <a:t>4/18/2021</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D47DBF63-034C-4A41-9903-AEB0C9B605CE}" type="slidenum">
              <a:rPr lang="en-US" smtClean="0"/>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4DCB1FB-8423-364D-BD61-D8EEF90189E9}" type="datetimeFigureOut">
              <a:rPr lang="en-US" smtClean="0"/>
              <a:t>4/18/2021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47DBF63-034C-4A41-9903-AEB0C9B605CE}"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DCB1FB-8423-364D-BD61-D8EEF90189E9}" type="datetimeFigureOut">
              <a:rPr lang="en-US" smtClean="0"/>
              <a:t>4/18/2021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47DBF63-034C-4A41-9903-AEB0C9B605CE}"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4DCB1FB-8423-364D-BD61-D8EEF90189E9}" type="datetimeFigureOut">
              <a:rPr lang="en-US" smtClean="0"/>
              <a:t>4/18/2021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47DBF63-034C-4A41-9903-AEB0C9B605C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DCB1FB-8423-364D-BD61-D8EEF90189E9}" type="datetimeFigureOut">
              <a:rPr lang="en-US" smtClean="0"/>
              <a:t>4/18/2021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47DBF63-034C-4A41-9903-AEB0C9B605C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04DCB1FB-8423-364D-BD61-D8EEF90189E9}" type="datetimeFigureOut">
              <a:rPr lang="en-US" smtClean="0"/>
              <a:t>4/18/2021</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D47DBF63-034C-4A41-9903-AEB0C9B605CE}"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04DCB1FB-8423-364D-BD61-D8EEF90189E9}" type="datetimeFigureOut">
              <a:rPr lang="en-US" smtClean="0"/>
              <a:t>4/18/2021</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r>
              <a:rPr lang="en-US"/>
              <a:t>
              </a:t>
            </a:r>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D47DBF63-034C-4A41-9903-AEB0C9B605CE}"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DCB1FB-8423-364D-BD61-D8EEF90189E9}" type="datetimeFigureOut">
              <a:rPr lang="en-US" smtClean="0"/>
              <a:t>4/18/2021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7DBF63-034C-4A41-9903-AEB0C9B605C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DCB1FB-8423-364D-BD61-D8EEF90189E9}" type="datetimeFigureOut">
              <a:rPr lang="en-US" smtClean="0"/>
              <a:t>4/18/2021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47DBF63-034C-4A41-9903-AEB0C9B605CE}"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04DCB1FB-8423-364D-BD61-D8EEF90189E9}" type="datetimeFigureOut">
              <a:rPr lang="en-US" smtClean="0"/>
              <a:t>4/18/2021</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D47DBF63-034C-4A41-9903-AEB0C9B605CE}" type="slidenum">
              <a:rPr lang="en-US" smtClean="0"/>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55152204"/>
      </p:ext>
    </p:extLst>
  </p:cSld>
  <p:clrMap bg1="lt1" tx1="dk1" bg2="lt2" tx2="dk2" accent1="accent1" accent2="accent2" accent3="accent3" accent4="accent4" accent5="accent5" accent6="accent6" hlink="hlink" folHlink="folHlink"/>
  <p:sldLayoutIdLst>
    <p:sldLayoutId id="2147483763" r:id="rId1"/>
    <p:sldLayoutId id="2147483764" r:id="rId2"/>
    <p:sldLayoutId id="2147483765" r:id="rId3"/>
    <p:sldLayoutId id="2147483766" r:id="rId4"/>
    <p:sldLayoutId id="2147483767" r:id="rId5"/>
    <p:sldLayoutId id="2147483768" r:id="rId6"/>
    <p:sldLayoutId id="2147483769" r:id="rId7"/>
    <p:sldLayoutId id="2147483770" r:id="rId8"/>
    <p:sldLayoutId id="2147483771" r:id="rId9"/>
    <p:sldLayoutId id="2147483772" r:id="rId10"/>
    <p:sldLayoutId id="2147483773"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downloads.unicef.org.uk/wp-content/uploads/2010/05/UNCRC_united_nations_convention_on_the_rights_of_the_child.pdf?_ga=2.202779089.1764867493.1505378144-1028031246.1505378144" TargetMode="External"/><Relationship Id="rId2" Type="http://schemas.openxmlformats.org/officeDocument/2006/relationships/hyperlink" Target="https://naldic.org.uk/" TargetMode="External"/><Relationship Id="rId1" Type="http://schemas.openxmlformats.org/officeDocument/2006/relationships/slideLayout" Target="../slideLayouts/slideLayout2.xml"/><Relationship Id="rId5" Type="http://schemas.openxmlformats.org/officeDocument/2006/relationships/hyperlink" Target="http://www.ealaw.org.uk/" TargetMode="External"/><Relationship Id="rId4" Type="http://schemas.openxmlformats.org/officeDocument/2006/relationships/hyperlink" Target="https://downloads.unicef.org.uk/wp-content/uploads/2010/05/UNCRC_summary-1.pdf?_ga=2.103294528.1764867493.1505378144-1028031246.1505378144"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yRaHwKUqD9I"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br>
              <a:rPr lang="en-US" dirty="0"/>
            </a:br>
            <a:r>
              <a:rPr lang="en-US" dirty="0" err="1"/>
              <a:t>eal</a:t>
            </a:r>
            <a:r>
              <a:rPr lang="en-US" dirty="0"/>
              <a:t> 2</a:t>
            </a:r>
          </a:p>
        </p:txBody>
      </p:sp>
      <p:sp>
        <p:nvSpPr>
          <p:cNvPr id="3" name="Subtitle 2"/>
          <p:cNvSpPr>
            <a:spLocks noGrp="1"/>
          </p:cNvSpPr>
          <p:nvPr>
            <p:ph type="subTitle" idx="1"/>
          </p:nvPr>
        </p:nvSpPr>
        <p:spPr/>
        <p:txBody>
          <a:bodyPr/>
          <a:lstStyle/>
          <a:p>
            <a:r>
              <a:rPr lang="en-US" dirty="0"/>
              <a:t>JJC</a:t>
            </a:r>
          </a:p>
        </p:txBody>
      </p:sp>
    </p:spTree>
    <p:extLst>
      <p:ext uri="{BB962C8B-B14F-4D97-AF65-F5344CB8AC3E}">
        <p14:creationId xmlns:p14="http://schemas.microsoft.com/office/powerpoint/2010/main" val="18722724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206115"/>
            <a:ext cx="9601200" cy="1485900"/>
          </a:xfrm>
        </p:spPr>
        <p:txBody>
          <a:bodyPr/>
          <a:lstStyle/>
          <a:p>
            <a:r>
              <a:rPr lang="en-US" dirty="0"/>
              <a:t>Terminology </a:t>
            </a:r>
          </a:p>
        </p:txBody>
      </p:sp>
      <p:graphicFrame>
        <p:nvGraphicFramePr>
          <p:cNvPr id="4" name="Table 3"/>
          <p:cNvGraphicFramePr>
            <a:graphicFrameLocks noGrp="1"/>
          </p:cNvGraphicFramePr>
          <p:nvPr>
            <p:extLst>
              <p:ext uri="{D42A27DB-BD31-4B8C-83A1-F6EECF244321}">
                <p14:modId xmlns:p14="http://schemas.microsoft.com/office/powerpoint/2010/main" val="1364786736"/>
              </p:ext>
            </p:extLst>
          </p:nvPr>
        </p:nvGraphicFramePr>
        <p:xfrm>
          <a:off x="1371600" y="949065"/>
          <a:ext cx="10335718" cy="5852160"/>
        </p:xfrm>
        <a:graphic>
          <a:graphicData uri="http://schemas.openxmlformats.org/drawingml/2006/table">
            <a:tbl>
              <a:tblPr firstRow="1" bandRow="1">
                <a:tableStyleId>{C4B1156A-380E-4F78-BDF5-A606A8083BF9}</a:tableStyleId>
              </a:tblPr>
              <a:tblGrid>
                <a:gridCol w="1086787">
                  <a:extLst>
                    <a:ext uri="{9D8B030D-6E8A-4147-A177-3AD203B41FA5}">
                      <a16:colId xmlns:a16="http://schemas.microsoft.com/office/drawing/2014/main" val="20000"/>
                    </a:ext>
                  </a:extLst>
                </a:gridCol>
                <a:gridCol w="4332157">
                  <a:extLst>
                    <a:ext uri="{9D8B030D-6E8A-4147-A177-3AD203B41FA5}">
                      <a16:colId xmlns:a16="http://schemas.microsoft.com/office/drawing/2014/main" val="20001"/>
                    </a:ext>
                  </a:extLst>
                </a:gridCol>
                <a:gridCol w="1469036">
                  <a:extLst>
                    <a:ext uri="{9D8B030D-6E8A-4147-A177-3AD203B41FA5}">
                      <a16:colId xmlns:a16="http://schemas.microsoft.com/office/drawing/2014/main" val="20002"/>
                    </a:ext>
                  </a:extLst>
                </a:gridCol>
                <a:gridCol w="3447738">
                  <a:extLst>
                    <a:ext uri="{9D8B030D-6E8A-4147-A177-3AD203B41FA5}">
                      <a16:colId xmlns:a16="http://schemas.microsoft.com/office/drawing/2014/main" val="20003"/>
                    </a:ext>
                  </a:extLst>
                </a:gridCol>
              </a:tblGrid>
              <a:tr h="370840">
                <a:tc>
                  <a:txBody>
                    <a:bodyPr/>
                    <a:lstStyle/>
                    <a:p>
                      <a:r>
                        <a:rPr lang="en-US" sz="1400" b="1" dirty="0"/>
                        <a:t>EAL </a:t>
                      </a:r>
                    </a:p>
                    <a:p>
                      <a:endParaRPr lang="en-US" sz="1400" b="1" dirty="0"/>
                    </a:p>
                    <a:p>
                      <a:endParaRPr lang="en-US" sz="1400" b="1" dirty="0">
                        <a:solidFill>
                          <a:srgbClr val="00B050"/>
                        </a:solidFill>
                      </a:endParaRPr>
                    </a:p>
                    <a:p>
                      <a:r>
                        <a:rPr lang="en-US" sz="1400" b="1" dirty="0">
                          <a:solidFill>
                            <a:srgbClr val="00B050"/>
                          </a:solidFill>
                        </a:rPr>
                        <a:t>SIY </a:t>
                      </a:r>
                    </a:p>
                  </a:txBody>
                  <a:tcPr/>
                </a:tc>
                <a:tc>
                  <a: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sz="1400" b="0" dirty="0"/>
                        <a:t>English as an Additional Language. Used to refer to learners whose first language is NOT English or Welsh (</a:t>
                      </a:r>
                      <a:r>
                        <a:rPr lang="en-US" sz="1400" b="0" dirty="0" err="1"/>
                        <a:t>Estyn</a:t>
                      </a:r>
                      <a:r>
                        <a:rPr lang="en-US" sz="1400" b="0" dirty="0"/>
                        <a:t>, 2013) </a:t>
                      </a:r>
                    </a:p>
                    <a:p>
                      <a:pPr marL="0" marR="0" lvl="2" indent="0" algn="l" defTabSz="914400" rtl="0" eaLnBrk="1" fontAlgn="auto" latinLnBrk="0" hangingPunct="1">
                        <a:lnSpc>
                          <a:spcPct val="100000"/>
                        </a:lnSpc>
                        <a:spcBef>
                          <a:spcPts val="0"/>
                        </a:spcBef>
                        <a:spcAft>
                          <a:spcPts val="0"/>
                        </a:spcAft>
                        <a:buClrTx/>
                        <a:buSzTx/>
                        <a:buFontTx/>
                        <a:buNone/>
                        <a:tabLst/>
                        <a:defRPr/>
                      </a:pPr>
                      <a:r>
                        <a:rPr lang="en-US" sz="1400" b="0" dirty="0" err="1">
                          <a:solidFill>
                            <a:srgbClr val="00B050"/>
                          </a:solidFill>
                        </a:rPr>
                        <a:t>Saesneg</a:t>
                      </a:r>
                      <a:r>
                        <a:rPr lang="en-US" sz="1400" b="0" dirty="0">
                          <a:solidFill>
                            <a:srgbClr val="00B050"/>
                          </a:solidFill>
                        </a:rPr>
                        <a:t> </a:t>
                      </a:r>
                      <a:r>
                        <a:rPr lang="en-US" sz="1400" b="0" dirty="0" err="1">
                          <a:solidFill>
                            <a:srgbClr val="00B050"/>
                          </a:solidFill>
                        </a:rPr>
                        <a:t>fel</a:t>
                      </a:r>
                      <a:r>
                        <a:rPr lang="en-US" sz="1400" b="0" dirty="0">
                          <a:solidFill>
                            <a:srgbClr val="00B050"/>
                          </a:solidFill>
                        </a:rPr>
                        <a:t> </a:t>
                      </a:r>
                      <a:r>
                        <a:rPr lang="en-US" sz="1400" b="0" dirty="0" err="1">
                          <a:solidFill>
                            <a:srgbClr val="00B050"/>
                          </a:solidFill>
                        </a:rPr>
                        <a:t>Iaith</a:t>
                      </a:r>
                      <a:r>
                        <a:rPr lang="en-US" sz="1400" b="0" dirty="0">
                          <a:solidFill>
                            <a:srgbClr val="00B050"/>
                          </a:solidFill>
                        </a:rPr>
                        <a:t> </a:t>
                      </a:r>
                      <a:r>
                        <a:rPr lang="en-US" sz="1400" b="0" dirty="0" err="1">
                          <a:solidFill>
                            <a:srgbClr val="00B050"/>
                          </a:solidFill>
                        </a:rPr>
                        <a:t>Ychwanegol</a:t>
                      </a:r>
                      <a:r>
                        <a:rPr lang="en-US" sz="1400" b="0" dirty="0">
                          <a:solidFill>
                            <a:srgbClr val="00B050"/>
                          </a:solidFill>
                        </a:rPr>
                        <a:t>.</a:t>
                      </a:r>
                      <a:r>
                        <a:rPr lang="en-US" sz="1400" b="0" baseline="0" dirty="0">
                          <a:solidFill>
                            <a:srgbClr val="00B050"/>
                          </a:solidFill>
                        </a:rPr>
                        <a:t> </a:t>
                      </a:r>
                      <a:endParaRPr lang="en-US" sz="1400" b="0" dirty="0">
                        <a:solidFill>
                          <a:srgbClr val="00B050"/>
                        </a:solidFill>
                      </a:endParaRPr>
                    </a:p>
                  </a:txBody>
                  <a:tcPr/>
                </a:tc>
                <a:tc>
                  <a:txBody>
                    <a:bodyPr/>
                    <a:lstStyle/>
                    <a:p>
                      <a:r>
                        <a:rPr lang="en-US" sz="1400" b="1" dirty="0"/>
                        <a:t>PLASC</a:t>
                      </a:r>
                    </a:p>
                  </a:txBody>
                  <a:tcPr/>
                </a:tc>
                <a:tc>
                  <a:txBody>
                    <a:bodyPr/>
                    <a:lstStyle/>
                    <a:p>
                      <a:r>
                        <a:rPr lang="en-US" sz="1400" dirty="0">
                          <a:latin typeface="+mn-lt"/>
                        </a:rPr>
                        <a:t>Pupil</a:t>
                      </a:r>
                      <a:r>
                        <a:rPr lang="en-US" sz="1400" baseline="0" dirty="0">
                          <a:latin typeface="+mn-lt"/>
                        </a:rPr>
                        <a:t> Level Annual School Census. </a:t>
                      </a:r>
                      <a:r>
                        <a:rPr lang="en-US" sz="1400" b="0" i="0" kern="1200" baseline="0" dirty="0">
                          <a:solidFill>
                            <a:schemeClr val="dk1"/>
                          </a:solidFill>
                          <a:effectLst/>
                          <a:latin typeface="+mn-lt"/>
                          <a:ea typeface="+mn-ea"/>
                          <a:cs typeface="+mn-cs"/>
                        </a:rPr>
                        <a:t>A</a:t>
                      </a:r>
                      <a:r>
                        <a:rPr lang="en-US" sz="1400" b="0" i="0" kern="1200" dirty="0">
                          <a:solidFill>
                            <a:schemeClr val="dk1"/>
                          </a:solidFill>
                          <a:effectLst/>
                          <a:latin typeface="+mn-lt"/>
                          <a:ea typeface="+mn-ea"/>
                          <a:cs typeface="+mn-cs"/>
                        </a:rPr>
                        <a:t>n electronic collection of pupil and school level data provided by all maintained sector primary, middle, secondary, nursery and special schools in January each year.</a:t>
                      </a:r>
                      <a:endParaRPr lang="en-US" sz="1400" dirty="0">
                        <a:latin typeface="+mn-lt"/>
                      </a:endParaRPr>
                    </a:p>
                  </a:txBody>
                  <a:tcPr/>
                </a:tc>
                <a:extLst>
                  <a:ext uri="{0D108BD9-81ED-4DB2-BD59-A6C34878D82A}">
                    <a16:rowId xmlns:a16="http://schemas.microsoft.com/office/drawing/2014/main" val="10000"/>
                  </a:ext>
                </a:extLst>
              </a:tr>
              <a:tr h="370840">
                <a:tc>
                  <a:txBody>
                    <a:bodyPr/>
                    <a:lstStyle/>
                    <a:p>
                      <a:r>
                        <a:rPr lang="en-US" sz="1400" b="1" dirty="0"/>
                        <a:t>WAL</a:t>
                      </a:r>
                      <a:r>
                        <a:rPr lang="en-US" sz="1400" b="1" baseline="0" dirty="0"/>
                        <a:t> </a:t>
                      </a:r>
                    </a:p>
                    <a:p>
                      <a:endParaRPr lang="en-US" sz="1400" b="1" baseline="0" dirty="0"/>
                    </a:p>
                    <a:p>
                      <a:endParaRPr lang="en-US" sz="1400" b="1" baseline="0" dirty="0">
                        <a:solidFill>
                          <a:srgbClr val="00B050"/>
                        </a:solidFill>
                      </a:endParaRPr>
                    </a:p>
                    <a:p>
                      <a:r>
                        <a:rPr lang="en-US" sz="1400" b="1" baseline="0" dirty="0">
                          <a:solidFill>
                            <a:srgbClr val="00B050"/>
                          </a:solidFill>
                        </a:rPr>
                        <a:t>CIY</a:t>
                      </a:r>
                      <a:endParaRPr lang="en-US" sz="1400" b="1" dirty="0">
                        <a:solidFill>
                          <a:srgbClr val="00B050"/>
                        </a:solidFill>
                      </a:endParaRPr>
                    </a:p>
                  </a:txBody>
                  <a:tcPr/>
                </a:tc>
                <a:tc>
                  <a:txBody>
                    <a:bodyPr/>
                    <a:lstStyle/>
                    <a:p>
                      <a:r>
                        <a:rPr lang="en-US" sz="1400" dirty="0"/>
                        <a:t>Welsh</a:t>
                      </a:r>
                      <a:r>
                        <a:rPr lang="en-US" sz="1400" baseline="0" dirty="0"/>
                        <a:t> as an Additional Language. Used where the medium of education is Welsh and the learners first language is not English or Welsh. </a:t>
                      </a:r>
                    </a:p>
                    <a:p>
                      <a:r>
                        <a:rPr lang="en-US" sz="1400" baseline="0" dirty="0" err="1">
                          <a:solidFill>
                            <a:srgbClr val="00B050"/>
                          </a:solidFill>
                        </a:rPr>
                        <a:t>Cymraeg</a:t>
                      </a:r>
                      <a:r>
                        <a:rPr lang="en-US" sz="1400" baseline="0" dirty="0">
                          <a:solidFill>
                            <a:srgbClr val="00B050"/>
                          </a:solidFill>
                        </a:rPr>
                        <a:t> </a:t>
                      </a:r>
                      <a:r>
                        <a:rPr lang="en-US" sz="1400" baseline="0" dirty="0" err="1">
                          <a:solidFill>
                            <a:srgbClr val="00B050"/>
                          </a:solidFill>
                        </a:rPr>
                        <a:t>fel</a:t>
                      </a:r>
                      <a:r>
                        <a:rPr lang="en-US" sz="1400" baseline="0" dirty="0">
                          <a:solidFill>
                            <a:srgbClr val="00B050"/>
                          </a:solidFill>
                        </a:rPr>
                        <a:t> </a:t>
                      </a:r>
                      <a:r>
                        <a:rPr lang="en-US" sz="1400" baseline="0" dirty="0" err="1">
                          <a:solidFill>
                            <a:srgbClr val="00B050"/>
                          </a:solidFill>
                        </a:rPr>
                        <a:t>Iaith</a:t>
                      </a:r>
                      <a:r>
                        <a:rPr lang="en-US" sz="1400" baseline="0" dirty="0">
                          <a:solidFill>
                            <a:srgbClr val="00B050"/>
                          </a:solidFill>
                        </a:rPr>
                        <a:t> </a:t>
                      </a:r>
                      <a:r>
                        <a:rPr lang="en-US" sz="1400" baseline="0" dirty="0" err="1">
                          <a:solidFill>
                            <a:srgbClr val="00B050"/>
                          </a:solidFill>
                        </a:rPr>
                        <a:t>Ychwanegol</a:t>
                      </a:r>
                      <a:r>
                        <a:rPr lang="en-US" sz="1400" baseline="0" dirty="0">
                          <a:solidFill>
                            <a:srgbClr val="00B050"/>
                          </a:solidFill>
                        </a:rPr>
                        <a:t>.</a:t>
                      </a:r>
                      <a:endParaRPr lang="en-US" sz="1400" dirty="0">
                        <a:solidFill>
                          <a:srgbClr val="00B050"/>
                        </a:solidFill>
                      </a:endParaRPr>
                    </a:p>
                  </a:txBody>
                  <a:tcPr/>
                </a:tc>
                <a:tc>
                  <a:txBody>
                    <a:bodyPr/>
                    <a:lstStyle/>
                    <a:p>
                      <a:r>
                        <a:rPr lang="en-US" sz="1400" b="1" dirty="0">
                          <a:solidFill>
                            <a:schemeClr val="tx1"/>
                          </a:solidFill>
                        </a:rPr>
                        <a:t>BICS (Cummins, 1981)</a:t>
                      </a:r>
                    </a:p>
                  </a:txBody>
                  <a:tcPr/>
                </a:tc>
                <a:tc>
                  <a:txBody>
                    <a:bodyPr/>
                    <a:lstStyle/>
                    <a:p>
                      <a:r>
                        <a:rPr lang="en-US" sz="1400" dirty="0">
                          <a:solidFill>
                            <a:schemeClr val="tx1"/>
                          </a:solidFill>
                        </a:rPr>
                        <a:t>Basic</a:t>
                      </a:r>
                      <a:r>
                        <a:rPr lang="en-US" sz="1400" baseline="0" dirty="0">
                          <a:solidFill>
                            <a:schemeClr val="tx1"/>
                          </a:solidFill>
                        </a:rPr>
                        <a:t> Interpersonal Communication Skills </a:t>
                      </a:r>
                      <a:endParaRPr lang="en-US" sz="1400" dirty="0">
                        <a:solidFill>
                          <a:schemeClr val="tx1"/>
                        </a:solidFill>
                      </a:endParaRPr>
                    </a:p>
                  </a:txBody>
                  <a:tcPr/>
                </a:tc>
                <a:extLst>
                  <a:ext uri="{0D108BD9-81ED-4DB2-BD59-A6C34878D82A}">
                    <a16:rowId xmlns:a16="http://schemas.microsoft.com/office/drawing/2014/main" val="10001"/>
                  </a:ext>
                </a:extLst>
              </a:tr>
              <a:tr h="370840">
                <a:tc>
                  <a:txBody>
                    <a:bodyPr/>
                    <a:lstStyle/>
                    <a:p>
                      <a:r>
                        <a:rPr lang="en-US" sz="1400" b="1" dirty="0"/>
                        <a:t>ESL</a:t>
                      </a:r>
                    </a:p>
                  </a:txBody>
                  <a:tcPr/>
                </a:tc>
                <a:tc>
                  <a:txBody>
                    <a:bodyPr/>
                    <a:lstStyle/>
                    <a:p>
                      <a:r>
                        <a:rPr lang="en-US" sz="1400" dirty="0"/>
                        <a:t>English as a second language. </a:t>
                      </a:r>
                      <a:r>
                        <a:rPr lang="en-US" sz="1400" baseline="0" dirty="0"/>
                        <a:t> American (sometimes European) term for ‘EAL’</a:t>
                      </a:r>
                      <a:endParaRPr lang="en-US" sz="1400" dirty="0"/>
                    </a:p>
                  </a:txBody>
                  <a:tcPr/>
                </a:tc>
                <a:tc>
                  <a:txBody>
                    <a:bodyPr/>
                    <a:lstStyle/>
                    <a:p>
                      <a:r>
                        <a:rPr lang="en-US" sz="1400" b="1" dirty="0"/>
                        <a:t>CALP</a:t>
                      </a:r>
                      <a:r>
                        <a:rPr lang="en-US" sz="1400" b="1" baseline="0" dirty="0"/>
                        <a:t> </a:t>
                      </a:r>
                      <a:r>
                        <a:rPr lang="en-US" sz="1400" b="1" dirty="0">
                          <a:solidFill>
                            <a:schemeClr val="tx1"/>
                          </a:solidFill>
                        </a:rPr>
                        <a:t>(Cummins,</a:t>
                      </a:r>
                      <a:r>
                        <a:rPr lang="en-US" sz="1400" b="1" baseline="0" dirty="0">
                          <a:solidFill>
                            <a:schemeClr val="tx1"/>
                          </a:solidFill>
                        </a:rPr>
                        <a:t> </a:t>
                      </a:r>
                      <a:r>
                        <a:rPr lang="en-US" sz="1400" b="1" dirty="0">
                          <a:solidFill>
                            <a:schemeClr val="tx1"/>
                          </a:solidFill>
                        </a:rPr>
                        <a:t>1981)</a:t>
                      </a:r>
                    </a:p>
                    <a:p>
                      <a:endParaRPr lang="en-US" sz="1400" b="1" dirty="0"/>
                    </a:p>
                  </a:txBody>
                  <a:tcPr/>
                </a:tc>
                <a:tc>
                  <a:txBody>
                    <a:bodyPr/>
                    <a:lstStyle/>
                    <a:p>
                      <a:r>
                        <a:rPr lang="en-US" sz="1400" dirty="0"/>
                        <a:t>Cognitive Academic Language</a:t>
                      </a:r>
                      <a:r>
                        <a:rPr lang="en-US" sz="1400" baseline="0" dirty="0"/>
                        <a:t> Proficiency </a:t>
                      </a:r>
                      <a:endParaRPr lang="en-US" sz="1400" dirty="0"/>
                    </a:p>
                  </a:txBody>
                  <a:tcPr/>
                </a:tc>
                <a:extLst>
                  <a:ext uri="{0D108BD9-81ED-4DB2-BD59-A6C34878D82A}">
                    <a16:rowId xmlns:a16="http://schemas.microsoft.com/office/drawing/2014/main" val="10002"/>
                  </a:ext>
                </a:extLst>
              </a:tr>
              <a:tr h="370840">
                <a:tc>
                  <a:txBody>
                    <a:bodyPr/>
                    <a:lstStyle/>
                    <a:p>
                      <a:r>
                        <a:rPr lang="en-US" sz="1400" b="1" dirty="0"/>
                        <a:t>SLA </a:t>
                      </a:r>
                    </a:p>
                  </a:txBody>
                  <a:tcPr/>
                </a:tc>
                <a:tc>
                  <a:txBody>
                    <a:bodyPr/>
                    <a:lstStyle/>
                    <a:p>
                      <a:r>
                        <a:rPr lang="en-US" sz="1400" dirty="0"/>
                        <a:t>Second Language Acquisition </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1" dirty="0"/>
                        <a:t>CUP</a:t>
                      </a:r>
                    </a:p>
                    <a:p>
                      <a:endParaRPr lang="en-US" sz="1400" b="1" dirty="0"/>
                    </a:p>
                  </a:txBody>
                  <a:tcPr/>
                </a:tc>
                <a:tc>
                  <a:txBody>
                    <a:bodyPr/>
                    <a:lstStyle/>
                    <a:p>
                      <a:r>
                        <a:rPr lang="en-US" sz="1400" dirty="0"/>
                        <a:t>Common Underlying Proficiency (Iceberg Analogy) </a:t>
                      </a:r>
                    </a:p>
                  </a:txBody>
                  <a:tcPr/>
                </a:tc>
                <a:extLst>
                  <a:ext uri="{0D108BD9-81ED-4DB2-BD59-A6C34878D82A}">
                    <a16:rowId xmlns:a16="http://schemas.microsoft.com/office/drawing/2014/main" val="10003"/>
                  </a:ext>
                </a:extLst>
              </a:tr>
              <a:tr h="370840">
                <a:tc>
                  <a:txBody>
                    <a:bodyPr/>
                    <a:lstStyle/>
                    <a:p>
                      <a:r>
                        <a:rPr lang="en-US" sz="1400" b="1" dirty="0"/>
                        <a:t>BME </a:t>
                      </a:r>
                    </a:p>
                  </a:txBody>
                  <a:tcPr/>
                </a:tc>
                <a:tc>
                  <a:txBody>
                    <a:bodyPr/>
                    <a:lstStyle/>
                    <a:p>
                      <a:r>
                        <a:rPr lang="en-US" sz="1400" dirty="0"/>
                        <a:t>Black or</a:t>
                      </a:r>
                      <a:r>
                        <a:rPr lang="en-US" sz="1400" baseline="0" dirty="0"/>
                        <a:t> ethnic minority (</a:t>
                      </a:r>
                      <a:r>
                        <a:rPr lang="en-US" sz="1400" i="1" baseline="0" dirty="0"/>
                        <a:t>much debate over whether this is a helpful abbreviation or whether it is offensive</a:t>
                      </a:r>
                      <a:r>
                        <a:rPr lang="en-US" sz="1400" baseline="0" dirty="0"/>
                        <a:t>) </a:t>
                      </a:r>
                      <a:endParaRPr lang="en-US" sz="1400" dirty="0"/>
                    </a:p>
                  </a:txBody>
                  <a:tcPr/>
                </a:tc>
                <a:tc>
                  <a:txBody>
                    <a:bodyPr/>
                    <a:lstStyle/>
                    <a:p>
                      <a:r>
                        <a:rPr lang="en-US" sz="1400" b="1" dirty="0"/>
                        <a:t>LAD</a:t>
                      </a:r>
                    </a:p>
                    <a:p>
                      <a:r>
                        <a:rPr lang="en-US" sz="1400" b="1" dirty="0"/>
                        <a:t>(Chomsky, 1960s)</a:t>
                      </a:r>
                    </a:p>
                  </a:txBody>
                  <a:tcPr/>
                </a:tc>
                <a:tc>
                  <a:txBody>
                    <a:bodyPr/>
                    <a:lstStyle/>
                    <a:p>
                      <a:r>
                        <a:rPr lang="en-US" sz="1400" dirty="0"/>
                        <a:t>Language Acquisition Device (innate ability to learn language) </a:t>
                      </a:r>
                    </a:p>
                  </a:txBody>
                  <a:tcPr/>
                </a:tc>
                <a:extLst>
                  <a:ext uri="{0D108BD9-81ED-4DB2-BD59-A6C34878D82A}">
                    <a16:rowId xmlns:a16="http://schemas.microsoft.com/office/drawing/2014/main" val="10004"/>
                  </a:ext>
                </a:extLst>
              </a:tr>
              <a:tr h="370840">
                <a:tc>
                  <a:txBody>
                    <a:bodyPr/>
                    <a:lstStyle/>
                    <a:p>
                      <a:r>
                        <a:rPr lang="en-US" sz="1400" b="1" dirty="0"/>
                        <a:t>L1 / L2 </a:t>
                      </a:r>
                    </a:p>
                  </a:txBody>
                  <a:tcPr/>
                </a:tc>
                <a:tc>
                  <a:txBody>
                    <a:bodyPr/>
                    <a:lstStyle/>
                    <a:p>
                      <a:r>
                        <a:rPr lang="en-US" sz="1400" dirty="0"/>
                        <a:t>First</a:t>
                      </a:r>
                      <a:r>
                        <a:rPr lang="en-US" sz="1400" baseline="0" dirty="0"/>
                        <a:t> language/ second language. A linguistics term. </a:t>
                      </a:r>
                      <a:endParaRPr lang="en-US" sz="1400" dirty="0"/>
                    </a:p>
                  </a:txBody>
                  <a:tcPr/>
                </a:tc>
                <a:tc>
                  <a:txBody>
                    <a:bodyPr/>
                    <a:lstStyle/>
                    <a:p>
                      <a:r>
                        <a:rPr lang="en-US" sz="1400" b="1" dirty="0"/>
                        <a:t>LASS</a:t>
                      </a:r>
                    </a:p>
                    <a:p>
                      <a:r>
                        <a:rPr lang="en-US" sz="1400" b="1" dirty="0"/>
                        <a:t>(Bruner, 1960s)</a:t>
                      </a:r>
                    </a:p>
                  </a:txBody>
                  <a:tcPr/>
                </a:tc>
                <a:tc>
                  <a:txBody>
                    <a:bodyPr/>
                    <a:lstStyle/>
                    <a:p>
                      <a:r>
                        <a:rPr lang="en-US" sz="1400" dirty="0"/>
                        <a:t>Language Acquisition Support System (language learning is </a:t>
                      </a:r>
                      <a:r>
                        <a:rPr lang="en-US" sz="1400" dirty="0" err="1"/>
                        <a:t>scaffolded</a:t>
                      </a:r>
                      <a:r>
                        <a:rPr lang="en-US" sz="1400" dirty="0"/>
                        <a:t>)</a:t>
                      </a:r>
                    </a:p>
                  </a:txBody>
                  <a:tcPr/>
                </a:tc>
                <a:extLst>
                  <a:ext uri="{0D108BD9-81ED-4DB2-BD59-A6C34878D82A}">
                    <a16:rowId xmlns:a16="http://schemas.microsoft.com/office/drawing/2014/main" val="10005"/>
                  </a:ext>
                </a:extLst>
              </a:tr>
              <a:tr h="370840">
                <a:tc>
                  <a:txBody>
                    <a:bodyPr/>
                    <a:lstStyle/>
                    <a:p>
                      <a:r>
                        <a:rPr lang="en-US" sz="1400" b="1" dirty="0"/>
                        <a:t>NALDIC</a:t>
                      </a:r>
                    </a:p>
                  </a:txBody>
                  <a:tcPr/>
                </a:tc>
                <a:tc>
                  <a:txBody>
                    <a:bodyPr/>
                    <a:lstStyle/>
                    <a:p>
                      <a:r>
                        <a:rPr lang="en-US" sz="1400" dirty="0"/>
                        <a:t>National Association for English as an</a:t>
                      </a:r>
                      <a:r>
                        <a:rPr lang="en-US" sz="1400" baseline="0" dirty="0"/>
                        <a:t> Additional Language: </a:t>
                      </a:r>
                      <a:r>
                        <a:rPr lang="en-US" sz="1400" baseline="0" dirty="0">
                          <a:hlinkClick r:id="rId2"/>
                        </a:rPr>
                        <a:t>NALDIC</a:t>
                      </a:r>
                      <a:endParaRPr lang="en-US" sz="1400" dirty="0"/>
                    </a:p>
                  </a:txBody>
                  <a:tcPr/>
                </a:tc>
                <a:tc>
                  <a: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sz="1400" b="1" dirty="0">
                          <a:solidFill>
                            <a:schemeClr val="tx1"/>
                          </a:solidFill>
                        </a:rPr>
                        <a:t>UNCRC</a:t>
                      </a:r>
                    </a:p>
                  </a:txBody>
                  <a:tcPr/>
                </a:tc>
                <a:tc>
                  <a:txBody>
                    <a:bodyPr/>
                    <a:lstStyle/>
                    <a:p>
                      <a:pPr marL="0" marR="0" lvl="2" indent="0" algn="l" defTabSz="914400" rtl="0" eaLnBrk="1" fontAlgn="auto" latinLnBrk="0" hangingPunct="1">
                        <a:lnSpc>
                          <a:spcPct val="100000"/>
                        </a:lnSpc>
                        <a:spcBef>
                          <a:spcPts val="0"/>
                        </a:spcBef>
                        <a:spcAft>
                          <a:spcPts val="0"/>
                        </a:spcAft>
                        <a:buClrTx/>
                        <a:buSzTx/>
                        <a:buFontTx/>
                        <a:buNone/>
                        <a:tabLst/>
                        <a:defRPr/>
                      </a:pPr>
                      <a:r>
                        <a:rPr lang="en-US" sz="1400" b="0" dirty="0">
                          <a:solidFill>
                            <a:schemeClr val="tx1"/>
                          </a:solidFill>
                        </a:rPr>
                        <a:t>United Nation Conventions on the Rights of the child</a:t>
                      </a:r>
                    </a:p>
                    <a:p>
                      <a:pPr marL="0" marR="0" lvl="2" indent="0" algn="l" defTabSz="914400" rtl="0" eaLnBrk="1" fontAlgn="auto" latinLnBrk="0" hangingPunct="1">
                        <a:lnSpc>
                          <a:spcPct val="100000"/>
                        </a:lnSpc>
                        <a:spcBef>
                          <a:spcPts val="0"/>
                        </a:spcBef>
                        <a:spcAft>
                          <a:spcPts val="0"/>
                        </a:spcAft>
                        <a:buClrTx/>
                        <a:buSzTx/>
                        <a:buFontTx/>
                        <a:buNone/>
                        <a:tabLst/>
                        <a:defRPr/>
                      </a:pPr>
                      <a:r>
                        <a:rPr lang="en-US" sz="1400" b="0" dirty="0">
                          <a:solidFill>
                            <a:schemeClr val="tx1"/>
                          </a:solidFill>
                          <a:hlinkClick r:id="rId3"/>
                        </a:rPr>
                        <a:t>Full</a:t>
                      </a:r>
                      <a:r>
                        <a:rPr lang="en-US" sz="1400" b="0" baseline="0" dirty="0">
                          <a:solidFill>
                            <a:schemeClr val="tx1"/>
                          </a:solidFill>
                          <a:hlinkClick r:id="rId3"/>
                        </a:rPr>
                        <a:t> Convention </a:t>
                      </a:r>
                      <a:r>
                        <a:rPr lang="en-US" sz="1400" b="0" baseline="0" dirty="0">
                          <a:solidFill>
                            <a:schemeClr val="tx1"/>
                          </a:solidFill>
                        </a:rPr>
                        <a:t>        </a:t>
                      </a:r>
                      <a:r>
                        <a:rPr lang="en-US" sz="1400" b="0" baseline="0" dirty="0">
                          <a:solidFill>
                            <a:schemeClr val="tx1"/>
                          </a:solidFill>
                          <a:hlinkClick r:id="rId4"/>
                        </a:rPr>
                        <a:t>Unicef Summary </a:t>
                      </a:r>
                      <a:endParaRPr lang="en-US" sz="1400" b="0" dirty="0">
                        <a:solidFill>
                          <a:schemeClr val="tx1"/>
                        </a:solidFill>
                      </a:endParaRPr>
                    </a:p>
                  </a:txBody>
                  <a:tcPr/>
                </a:tc>
                <a:extLst>
                  <a:ext uri="{0D108BD9-81ED-4DB2-BD59-A6C34878D82A}">
                    <a16:rowId xmlns:a16="http://schemas.microsoft.com/office/drawing/2014/main" val="10006"/>
                  </a:ext>
                </a:extLst>
              </a:tr>
              <a:tr h="370840">
                <a:tc>
                  <a:txBody>
                    <a:bodyPr/>
                    <a:lstStyle/>
                    <a:p>
                      <a:r>
                        <a:rPr lang="en-US" sz="1400" dirty="0"/>
                        <a:t>EALAW</a:t>
                      </a:r>
                    </a:p>
                  </a:txBody>
                  <a:tcPr/>
                </a:tc>
                <a:tc>
                  <a:txBody>
                    <a:bodyPr/>
                    <a:lstStyle/>
                    <a:p>
                      <a:r>
                        <a:rPr lang="en-US" sz="1400" dirty="0"/>
                        <a:t>English as an Additional Language Association of Wales:</a:t>
                      </a:r>
                      <a:r>
                        <a:rPr lang="en-US" sz="1400" baseline="0" dirty="0"/>
                        <a:t> </a:t>
                      </a:r>
                      <a:r>
                        <a:rPr lang="en-US" sz="1400" baseline="0" dirty="0">
                          <a:hlinkClick r:id="rId5"/>
                        </a:rPr>
                        <a:t>EALAW</a:t>
                      </a:r>
                      <a:r>
                        <a:rPr lang="en-US" sz="1400" baseline="0" dirty="0"/>
                        <a:t> </a:t>
                      </a:r>
                      <a:endParaRPr lang="en-US" sz="1400" dirty="0"/>
                    </a:p>
                  </a:txBody>
                  <a:tcPr/>
                </a:tc>
                <a:tc>
                  <a:txBody>
                    <a:bodyPr/>
                    <a:lstStyle/>
                    <a:p>
                      <a:r>
                        <a:rPr lang="en-US" sz="1400" dirty="0"/>
                        <a:t>5SM</a:t>
                      </a:r>
                    </a:p>
                  </a:txBody>
                  <a:tcPr/>
                </a:tc>
                <a:tc>
                  <a:txBody>
                    <a:bodyPr/>
                    <a:lstStyle/>
                    <a:p>
                      <a:r>
                        <a:rPr lang="en-US" sz="1400" dirty="0"/>
                        <a:t>Five Stage Model Of English Language Acquisition (Wales) </a:t>
                      </a:r>
                    </a:p>
                  </a:txBody>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6182724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6600" dirty="0"/>
              <a:t>Re-Cap</a:t>
            </a:r>
            <a:endParaRPr lang="en-US" dirty="0"/>
          </a:p>
        </p:txBody>
      </p:sp>
      <p:sp>
        <p:nvSpPr>
          <p:cNvPr id="3" name="Content Placeholder 2"/>
          <p:cNvSpPr>
            <a:spLocks noGrp="1"/>
          </p:cNvSpPr>
          <p:nvPr>
            <p:ph idx="1"/>
          </p:nvPr>
        </p:nvSpPr>
        <p:spPr/>
        <p:txBody>
          <a:bodyPr>
            <a:normAutofit/>
          </a:bodyPr>
          <a:lstStyle/>
          <a:p>
            <a:r>
              <a:rPr lang="en-US" sz="2800" dirty="0"/>
              <a:t>What is EAL</a:t>
            </a:r>
          </a:p>
          <a:p>
            <a:r>
              <a:rPr lang="en-US" sz="2800" dirty="0"/>
              <a:t>What is the UNCRC</a:t>
            </a:r>
          </a:p>
          <a:p>
            <a:r>
              <a:rPr lang="en-US" sz="2800" dirty="0"/>
              <a:t>How many recorded languages are spoken throughout Wales? </a:t>
            </a:r>
          </a:p>
          <a:p>
            <a:r>
              <a:rPr lang="en-US" sz="2800" dirty="0"/>
              <a:t> </a:t>
            </a:r>
          </a:p>
        </p:txBody>
      </p:sp>
    </p:spTree>
    <p:extLst>
      <p:ext uri="{BB962C8B-B14F-4D97-AF65-F5344CB8AC3E}">
        <p14:creationId xmlns:p14="http://schemas.microsoft.com/office/powerpoint/2010/main" val="9137251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103057"/>
            <a:ext cx="9601200" cy="1485900"/>
          </a:xfrm>
        </p:spPr>
        <p:txBody>
          <a:bodyPr/>
          <a:lstStyle/>
          <a:p>
            <a:r>
              <a:rPr lang="en-US" dirty="0"/>
              <a:t>Arrival and Induction </a:t>
            </a:r>
          </a:p>
        </p:txBody>
      </p:sp>
      <p:sp>
        <p:nvSpPr>
          <p:cNvPr id="3" name="Content Placeholder 2"/>
          <p:cNvSpPr>
            <a:spLocks noGrp="1"/>
          </p:cNvSpPr>
          <p:nvPr>
            <p:ph idx="1"/>
          </p:nvPr>
        </p:nvSpPr>
        <p:spPr>
          <a:xfrm>
            <a:off x="996846" y="1110343"/>
            <a:ext cx="10935324" cy="4751614"/>
          </a:xfrm>
        </p:spPr>
        <p:txBody>
          <a:bodyPr>
            <a:normAutofit/>
          </a:bodyPr>
          <a:lstStyle/>
          <a:p>
            <a:r>
              <a:rPr lang="en-US" sz="2400" dirty="0"/>
              <a:t>It is common for learners who arrive from different countries to arrive mid-term, they are sometimes referred to as ‘latecomers’. Successful admissions policies will enable them to settle quickly and begin learning. </a:t>
            </a:r>
          </a:p>
          <a:p>
            <a:r>
              <a:rPr lang="en-US" sz="2400" dirty="0"/>
              <a:t>Office staff are often the first point of contact for new arrivals. Inform them, work with them. </a:t>
            </a:r>
          </a:p>
          <a:p>
            <a:r>
              <a:rPr lang="en-US" sz="2400" dirty="0"/>
              <a:t>The first meeting with a family and child will establish the basis of the home-school relationship and will provide information which will enable the child to settle into the new school quickly. For some minority ethnic parents or </a:t>
            </a:r>
            <a:r>
              <a:rPr lang="en-US" sz="2400" dirty="0" err="1"/>
              <a:t>carers</a:t>
            </a:r>
            <a:r>
              <a:rPr lang="en-US" sz="2400" dirty="0"/>
              <a:t> this may be their first experience of a UK school. Employ a translator if necessary. </a:t>
            </a:r>
          </a:p>
          <a:p>
            <a:pPr lvl="1">
              <a:buFontTx/>
              <a:buChar char="-"/>
            </a:pPr>
            <a:endParaRPr lang="en-US" dirty="0"/>
          </a:p>
          <a:p>
            <a:endParaRPr lang="en-US" dirty="0"/>
          </a:p>
          <a:p>
            <a:endParaRPr lang="en-US" dirty="0"/>
          </a:p>
          <a:p>
            <a:pPr>
              <a:buFont typeface="Arial" charset="0"/>
              <a:buChar char="•"/>
            </a:pPr>
            <a:endParaRPr lang="en-US" dirty="0"/>
          </a:p>
        </p:txBody>
      </p:sp>
    </p:spTree>
    <p:extLst>
      <p:ext uri="{BB962C8B-B14F-4D97-AF65-F5344CB8AC3E}">
        <p14:creationId xmlns:p14="http://schemas.microsoft.com/office/powerpoint/2010/main" val="4029738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First meeting with child and family </a:t>
            </a:r>
          </a:p>
        </p:txBody>
      </p:sp>
      <p:sp>
        <p:nvSpPr>
          <p:cNvPr id="4" name="TextBox 3"/>
          <p:cNvSpPr txBox="1"/>
          <p:nvPr/>
        </p:nvSpPr>
        <p:spPr>
          <a:xfrm>
            <a:off x="1109272" y="1428750"/>
            <a:ext cx="10822898" cy="7017306"/>
          </a:xfrm>
          <a:prstGeom prst="rect">
            <a:avLst/>
          </a:prstGeom>
          <a:noFill/>
        </p:spPr>
        <p:txBody>
          <a:bodyPr wrap="square" numCol="2" rtlCol="0">
            <a:spAutoFit/>
          </a:bodyPr>
          <a:lstStyle/>
          <a:p>
            <a:r>
              <a:rPr lang="en-US" sz="2800" dirty="0"/>
              <a:t>Use this opportunity to gather information such as; </a:t>
            </a:r>
          </a:p>
          <a:p>
            <a:endParaRPr lang="en-US" sz="2800" dirty="0"/>
          </a:p>
          <a:p>
            <a:pPr>
              <a:buFont typeface="Arial" charset="0"/>
              <a:buChar char="•"/>
            </a:pPr>
            <a:r>
              <a:rPr lang="en-US" sz="2000" dirty="0"/>
              <a:t> The child’s full name, correct spelling and pronunciation. Note if there is a name they prefer to be known by and where their personal and family names are positioned within the full name. </a:t>
            </a:r>
          </a:p>
          <a:p>
            <a:pPr>
              <a:buFont typeface="Arial" charset="0"/>
              <a:buChar char="•"/>
            </a:pPr>
            <a:r>
              <a:rPr lang="en-US" sz="2000" dirty="0"/>
              <a:t> Ethnicity </a:t>
            </a:r>
          </a:p>
          <a:p>
            <a:pPr>
              <a:buFont typeface="Arial" charset="0"/>
              <a:buChar char="•"/>
            </a:pPr>
            <a:r>
              <a:rPr lang="en-US" sz="2000" dirty="0"/>
              <a:t> Country of birth </a:t>
            </a:r>
          </a:p>
          <a:p>
            <a:pPr>
              <a:buFont typeface="Arial" charset="0"/>
              <a:buChar char="•"/>
            </a:pPr>
            <a:r>
              <a:rPr lang="en-US" sz="2000" dirty="0"/>
              <a:t> Date of arrival in UK, if not UK born </a:t>
            </a:r>
          </a:p>
          <a:p>
            <a:pPr>
              <a:buFont typeface="Arial" charset="0"/>
              <a:buChar char="•"/>
            </a:pPr>
            <a:r>
              <a:rPr lang="en-US" sz="2000" dirty="0"/>
              <a:t> Religion </a:t>
            </a:r>
          </a:p>
          <a:p>
            <a:pPr>
              <a:buFont typeface="Arial" charset="0"/>
              <a:buChar char="•"/>
            </a:pPr>
            <a:r>
              <a:rPr lang="en-US" sz="2000" dirty="0"/>
              <a:t> Siblings </a:t>
            </a:r>
          </a:p>
          <a:p>
            <a:pPr>
              <a:buFont typeface="Arial" charset="0"/>
              <a:buChar char="•"/>
            </a:pPr>
            <a:endParaRPr lang="en-US" sz="2000" dirty="0"/>
          </a:p>
          <a:p>
            <a:pPr>
              <a:buFont typeface="Arial" charset="0"/>
              <a:buChar char="•"/>
            </a:pPr>
            <a:endParaRPr lang="en-US" sz="2000" dirty="0"/>
          </a:p>
          <a:p>
            <a:pPr>
              <a:buFont typeface="Arial" charset="0"/>
              <a:buChar char="•"/>
            </a:pPr>
            <a:endParaRPr lang="en-US" sz="2000" dirty="0"/>
          </a:p>
          <a:p>
            <a:pPr>
              <a:buFont typeface="Arial" charset="0"/>
              <a:buChar char="•"/>
            </a:pPr>
            <a:endParaRPr lang="en-US" sz="2000" dirty="0"/>
          </a:p>
          <a:p>
            <a:pPr>
              <a:buFont typeface="Arial" charset="0"/>
              <a:buChar char="•"/>
            </a:pPr>
            <a:endParaRPr lang="en-US" sz="2000" dirty="0"/>
          </a:p>
          <a:p>
            <a:pPr>
              <a:buFont typeface="Arial" charset="0"/>
              <a:buChar char="•"/>
            </a:pPr>
            <a:endParaRPr lang="en-US" sz="2000" dirty="0"/>
          </a:p>
          <a:p>
            <a:pPr>
              <a:buFont typeface="Arial" charset="0"/>
              <a:buChar char="•"/>
            </a:pPr>
            <a:endParaRPr lang="en-US" sz="2000" dirty="0"/>
          </a:p>
          <a:p>
            <a:pPr>
              <a:buFont typeface="Arial" charset="0"/>
              <a:buChar char="•"/>
            </a:pPr>
            <a:endParaRPr lang="en-US" sz="2000" dirty="0"/>
          </a:p>
          <a:p>
            <a:pPr>
              <a:buFont typeface="Arial" charset="0"/>
              <a:buChar char="•"/>
            </a:pPr>
            <a:endParaRPr lang="en-US" sz="2000" dirty="0"/>
          </a:p>
          <a:p>
            <a:pPr>
              <a:buFont typeface="Arial" charset="0"/>
              <a:buChar char="•"/>
            </a:pPr>
            <a:r>
              <a:rPr lang="en-US" sz="2000" dirty="0"/>
              <a:t> Previous schooling, including pre-school. This should include: </a:t>
            </a:r>
          </a:p>
          <a:p>
            <a:r>
              <a:rPr lang="en-US" sz="2000" dirty="0"/>
              <a:t>-  any breaks in education </a:t>
            </a:r>
          </a:p>
          <a:p>
            <a:pPr marL="0" lvl="1" indent="0">
              <a:buNone/>
            </a:pPr>
            <a:r>
              <a:rPr lang="en-US" sz="2000" dirty="0"/>
              <a:t>-  prior language instruction </a:t>
            </a:r>
          </a:p>
          <a:p>
            <a:pPr marL="0" lvl="1" indent="0">
              <a:buNone/>
            </a:pPr>
            <a:r>
              <a:rPr lang="en-US" sz="2000" dirty="0"/>
              <a:t>-  subjects studied </a:t>
            </a:r>
          </a:p>
          <a:p>
            <a:pPr marL="0" lvl="1" indent="0">
              <a:buNone/>
            </a:pPr>
            <a:r>
              <a:rPr lang="en-US" sz="2000" dirty="0"/>
              <a:t>-  attitude to school and progress made, including assessment details (baseline, NC or other specific tests) </a:t>
            </a:r>
          </a:p>
          <a:p>
            <a:pPr lvl="1">
              <a:buFontTx/>
              <a:buChar char="-"/>
            </a:pPr>
            <a:r>
              <a:rPr lang="en-US" sz="2000" dirty="0"/>
              <a:t> particular abilities or learning needs </a:t>
            </a:r>
          </a:p>
          <a:p>
            <a:pPr>
              <a:buFont typeface="Arial" charset="0"/>
              <a:buChar char="•"/>
            </a:pPr>
            <a:r>
              <a:rPr lang="en-US" sz="2000" dirty="0"/>
              <a:t> Home language/s, proficiency in spoken and written, languages used in different contexts, such as with siblings and peers </a:t>
            </a:r>
          </a:p>
          <a:p>
            <a:pPr>
              <a:buFont typeface="Arial" charset="0"/>
              <a:buChar char="•"/>
            </a:pPr>
            <a:r>
              <a:rPr lang="en-US" sz="2000" dirty="0"/>
              <a:t> After-school or weekend learning </a:t>
            </a:r>
          </a:p>
          <a:p>
            <a:pPr>
              <a:buFont typeface="Arial" charset="0"/>
              <a:buChar char="•"/>
            </a:pPr>
            <a:r>
              <a:rPr lang="en-US" sz="2000" dirty="0"/>
              <a:t> Interests and hobbies </a:t>
            </a:r>
          </a:p>
          <a:p>
            <a:pPr>
              <a:buFont typeface="Arial" charset="0"/>
              <a:buChar char="•"/>
            </a:pPr>
            <a:r>
              <a:rPr lang="en-US" sz="2000" dirty="0"/>
              <a:t> Dietary restrictions and preferred diet </a:t>
            </a:r>
          </a:p>
          <a:p>
            <a:pPr>
              <a:buFont typeface="Arial" charset="0"/>
              <a:buChar char="•"/>
            </a:pPr>
            <a:r>
              <a:rPr lang="en-US" sz="2000" dirty="0"/>
              <a:t> Known medical conditions </a:t>
            </a:r>
          </a:p>
          <a:p>
            <a:pPr>
              <a:buFont typeface="Arial" charset="0"/>
              <a:buChar char="•"/>
            </a:pPr>
            <a:r>
              <a:rPr lang="en-US" sz="2000" dirty="0"/>
              <a:t> Other relevant information, for example, refugee status </a:t>
            </a:r>
          </a:p>
          <a:p>
            <a:endParaRPr lang="en-US" sz="1400" dirty="0"/>
          </a:p>
        </p:txBody>
      </p:sp>
    </p:spTree>
    <p:extLst>
      <p:ext uri="{BB962C8B-B14F-4D97-AF65-F5344CB8AC3E}">
        <p14:creationId xmlns:p14="http://schemas.microsoft.com/office/powerpoint/2010/main" val="15041770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6728" y="0"/>
            <a:ext cx="9601200" cy="1485900"/>
          </a:xfrm>
        </p:spPr>
        <p:txBody>
          <a:bodyPr/>
          <a:lstStyle/>
          <a:p>
            <a:r>
              <a:rPr lang="en-US" dirty="0"/>
              <a:t>Involving Parents </a:t>
            </a:r>
          </a:p>
        </p:txBody>
      </p:sp>
      <p:sp>
        <p:nvSpPr>
          <p:cNvPr id="3" name="Content Placeholder 2"/>
          <p:cNvSpPr>
            <a:spLocks noGrp="1"/>
          </p:cNvSpPr>
          <p:nvPr>
            <p:ph idx="1"/>
          </p:nvPr>
        </p:nvSpPr>
        <p:spPr>
          <a:xfrm>
            <a:off x="1056806" y="742950"/>
            <a:ext cx="10785424" cy="3260361"/>
          </a:xfrm>
        </p:spPr>
        <p:txBody>
          <a:bodyPr/>
          <a:lstStyle/>
          <a:p>
            <a:r>
              <a:rPr lang="en-US" dirty="0"/>
              <a:t>Parents are still made to feel as if they know nothing and that their understanding of their child may be flawed or limited. </a:t>
            </a:r>
          </a:p>
          <a:p>
            <a:r>
              <a:rPr lang="en-US" dirty="0"/>
              <a:t>This applies particularly to parents whose first language is not English, who have different ways of nurturing and raising their children, whose experiences will vary greatly from that of mainstream British society. </a:t>
            </a:r>
          </a:p>
          <a:p>
            <a:r>
              <a:rPr lang="en-US" dirty="0"/>
              <a:t>Parents feel threatened by education and authority and as a result tend to take a step back and not get involved or have an opinion. </a:t>
            </a:r>
          </a:p>
          <a:p>
            <a:r>
              <a:rPr lang="en-US" dirty="0"/>
              <a:t>All parents want the best for their children and deserve to be kept informed about how their children are making progress. </a:t>
            </a:r>
          </a:p>
          <a:p>
            <a:endParaRPr lang="en-US" dirty="0"/>
          </a:p>
        </p:txBody>
      </p:sp>
      <p:sp>
        <p:nvSpPr>
          <p:cNvPr id="4" name="TextBox 3"/>
          <p:cNvSpPr txBox="1"/>
          <p:nvPr/>
        </p:nvSpPr>
        <p:spPr>
          <a:xfrm>
            <a:off x="1056806" y="4003311"/>
            <a:ext cx="10785424" cy="5139869"/>
          </a:xfrm>
          <a:prstGeom prst="rect">
            <a:avLst/>
          </a:prstGeom>
          <a:noFill/>
        </p:spPr>
        <p:txBody>
          <a:bodyPr wrap="square" numCol="2" rtlCol="0">
            <a:spAutoFit/>
          </a:bodyPr>
          <a:lstStyle/>
          <a:p>
            <a:r>
              <a:rPr lang="en-US" dirty="0"/>
              <a:t>Information needs to be given to parents before their child starts school. Consider an ‘induction’ pack which could include: </a:t>
            </a:r>
            <a:endParaRPr lang="en-US" sz="1600" dirty="0"/>
          </a:p>
          <a:p>
            <a:endParaRPr lang="en-US" sz="1600" dirty="0"/>
          </a:p>
          <a:p>
            <a:r>
              <a:rPr lang="en-US" sz="1600" dirty="0"/>
              <a:t>- Information about the UK school system </a:t>
            </a:r>
          </a:p>
          <a:p>
            <a:r>
              <a:rPr lang="en-US" sz="1600" dirty="0"/>
              <a:t>- A school prospectus and the school’s expectations of learners </a:t>
            </a:r>
          </a:p>
          <a:p>
            <a:pPr marL="285750" indent="-285750">
              <a:buFontTx/>
              <a:buChar char="-"/>
            </a:pPr>
            <a:r>
              <a:rPr lang="en-US" sz="1600" dirty="0"/>
              <a:t>A plan of the school and which class their child will be in</a:t>
            </a:r>
          </a:p>
          <a:p>
            <a:pPr marL="285750" indent="-285750">
              <a:buFontTx/>
              <a:buChar char="-"/>
            </a:pPr>
            <a:r>
              <a:rPr lang="en-US" sz="1600" dirty="0"/>
              <a:t>An outline of the school day with pictures they can use with their child  </a:t>
            </a:r>
          </a:p>
          <a:p>
            <a:pPr marL="285750" indent="-285750">
              <a:buFontTx/>
              <a:buChar char="-"/>
            </a:pPr>
            <a:endParaRPr lang="en-US" sz="1600" dirty="0"/>
          </a:p>
          <a:p>
            <a:pPr marL="285750" indent="-285750">
              <a:buFontTx/>
              <a:buChar char="-"/>
            </a:pPr>
            <a:endParaRPr lang="en-US" sz="1600" dirty="0"/>
          </a:p>
          <a:p>
            <a:pPr marL="285750" indent="-285750">
              <a:buFontTx/>
              <a:buChar char="-"/>
            </a:pPr>
            <a:endParaRPr lang="en-US" sz="1600" dirty="0"/>
          </a:p>
          <a:p>
            <a:pPr marL="285750" indent="-285750">
              <a:buFontTx/>
              <a:buChar char="-"/>
            </a:pPr>
            <a:endParaRPr lang="en-US" sz="1600" dirty="0"/>
          </a:p>
          <a:p>
            <a:pPr marL="285750" indent="-285750">
              <a:buFontTx/>
              <a:buChar char="-"/>
            </a:pPr>
            <a:endParaRPr lang="en-US" sz="1600" dirty="0"/>
          </a:p>
          <a:p>
            <a:pPr marL="285750" indent="-285750">
              <a:buFontTx/>
              <a:buChar char="-"/>
            </a:pPr>
            <a:endParaRPr lang="en-US" sz="1600" dirty="0"/>
          </a:p>
          <a:p>
            <a:pPr marL="285750" indent="-285750">
              <a:buFontTx/>
              <a:buChar char="-"/>
            </a:pPr>
            <a:endParaRPr lang="en-US" sz="1600" dirty="0"/>
          </a:p>
          <a:p>
            <a:pPr marL="285750" indent="-285750">
              <a:buFontTx/>
              <a:buChar char="-"/>
            </a:pPr>
            <a:endParaRPr lang="en-US" sz="1600" dirty="0"/>
          </a:p>
          <a:p>
            <a:pPr marL="285750" indent="-285750">
              <a:buFontTx/>
              <a:buChar char="-"/>
            </a:pPr>
            <a:endParaRPr lang="en-US" sz="1600" dirty="0"/>
          </a:p>
          <a:p>
            <a:pPr marL="285750" indent="-285750">
              <a:buFontTx/>
              <a:buChar char="-"/>
            </a:pPr>
            <a:endParaRPr lang="en-US" sz="1600" dirty="0"/>
          </a:p>
          <a:p>
            <a:r>
              <a:rPr lang="en-US" sz="1600" dirty="0"/>
              <a:t>- After school clubs </a:t>
            </a:r>
          </a:p>
          <a:p>
            <a:r>
              <a:rPr lang="en-US" sz="1600" dirty="0"/>
              <a:t>- Calendar of term dates </a:t>
            </a:r>
          </a:p>
          <a:p>
            <a:r>
              <a:rPr lang="en-US" sz="1600" dirty="0"/>
              <a:t>- Additional support provided by the school </a:t>
            </a:r>
          </a:p>
          <a:p>
            <a:r>
              <a:rPr lang="en-US" sz="1600" dirty="0"/>
              <a:t>- How to get information about their children’s work and progress, and who to contact if they have any concerns </a:t>
            </a:r>
          </a:p>
          <a:p>
            <a:pPr marL="285750" indent="-285750">
              <a:buFontTx/>
              <a:buChar char="-"/>
            </a:pPr>
            <a:r>
              <a:rPr lang="en-US" sz="1600" dirty="0"/>
              <a:t>Pictures or photographs of uniform or dress requirements and where to buy from </a:t>
            </a:r>
          </a:p>
          <a:p>
            <a:pPr marL="285750" indent="-285750">
              <a:buFontTx/>
              <a:buChar char="-"/>
            </a:pPr>
            <a:r>
              <a:rPr lang="en-US" sz="1600" dirty="0"/>
              <a:t>Lunch arrangements; Need a packed lunch or cost of school dinners and information about Free School Meals </a:t>
            </a:r>
          </a:p>
          <a:p>
            <a:endParaRPr lang="en-US" dirty="0"/>
          </a:p>
        </p:txBody>
      </p:sp>
    </p:spTree>
    <p:extLst>
      <p:ext uri="{BB962C8B-B14F-4D97-AF65-F5344CB8AC3E}">
        <p14:creationId xmlns:p14="http://schemas.microsoft.com/office/powerpoint/2010/main" val="17656251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Information for parents</a:t>
            </a:r>
          </a:p>
        </p:txBody>
      </p:sp>
      <p:sp>
        <p:nvSpPr>
          <p:cNvPr id="4" name="TextBox 3"/>
          <p:cNvSpPr txBox="1"/>
          <p:nvPr/>
        </p:nvSpPr>
        <p:spPr>
          <a:xfrm>
            <a:off x="1024149" y="1718131"/>
            <a:ext cx="10785424" cy="5170646"/>
          </a:xfrm>
          <a:prstGeom prst="rect">
            <a:avLst/>
          </a:prstGeom>
          <a:noFill/>
        </p:spPr>
        <p:txBody>
          <a:bodyPr wrap="square" numCol="2" rtlCol="0">
            <a:spAutoFit/>
          </a:bodyPr>
          <a:lstStyle/>
          <a:p>
            <a:r>
              <a:rPr lang="en-US" dirty="0"/>
              <a:t>Information needs to be given to parents before their child starts school. Consider an ‘induction’ pack which could include: </a:t>
            </a:r>
            <a:endParaRPr lang="en-US" sz="1600" dirty="0"/>
          </a:p>
          <a:p>
            <a:endParaRPr lang="en-US" sz="1600" dirty="0"/>
          </a:p>
          <a:p>
            <a:r>
              <a:rPr lang="en-US" sz="1600" dirty="0"/>
              <a:t>- </a:t>
            </a:r>
            <a:r>
              <a:rPr lang="en-US" sz="2000" dirty="0"/>
              <a:t>Information about the UK school system </a:t>
            </a:r>
          </a:p>
          <a:p>
            <a:r>
              <a:rPr lang="en-US" sz="2000" dirty="0"/>
              <a:t>- A school prospectus and the school’s expectations of learners </a:t>
            </a:r>
          </a:p>
          <a:p>
            <a:pPr marL="285750" indent="-285750">
              <a:buFontTx/>
              <a:buChar char="-"/>
            </a:pPr>
            <a:r>
              <a:rPr lang="en-US" sz="2000" dirty="0"/>
              <a:t>A plan of the school and which class their child will be in</a:t>
            </a:r>
          </a:p>
          <a:p>
            <a:pPr marL="285750" indent="-285750">
              <a:buFontTx/>
              <a:buChar char="-"/>
            </a:pPr>
            <a:r>
              <a:rPr lang="en-US" sz="2000" dirty="0"/>
              <a:t>An outline of the school day with pictures they can use with their child  </a:t>
            </a:r>
          </a:p>
          <a:p>
            <a:pPr marL="285750" indent="-285750">
              <a:buFontTx/>
              <a:buChar char="-"/>
            </a:pPr>
            <a:endParaRPr lang="en-US" sz="2000" dirty="0"/>
          </a:p>
          <a:p>
            <a:pPr marL="285750" indent="-285750">
              <a:buFontTx/>
              <a:buChar char="-"/>
            </a:pPr>
            <a:endParaRPr lang="en-US" sz="2000" dirty="0"/>
          </a:p>
          <a:p>
            <a:pPr marL="285750" indent="-285750">
              <a:buFontTx/>
              <a:buChar char="-"/>
            </a:pPr>
            <a:endParaRPr lang="en-US" sz="2000" dirty="0"/>
          </a:p>
          <a:p>
            <a:pPr marL="285750" indent="-285750">
              <a:buFontTx/>
              <a:buChar char="-"/>
            </a:pPr>
            <a:endParaRPr lang="en-US" sz="2000" dirty="0"/>
          </a:p>
          <a:p>
            <a:pPr marL="285750" indent="-285750">
              <a:buFontTx/>
              <a:buChar char="-"/>
            </a:pPr>
            <a:endParaRPr lang="en-US" sz="2000" dirty="0"/>
          </a:p>
          <a:p>
            <a:pPr marL="285750" indent="-285750">
              <a:buFontTx/>
              <a:buChar char="-"/>
            </a:pPr>
            <a:endParaRPr lang="en-US" sz="2000" dirty="0"/>
          </a:p>
          <a:p>
            <a:r>
              <a:rPr lang="en-US" sz="2000" dirty="0"/>
              <a:t>- After school clubs </a:t>
            </a:r>
          </a:p>
          <a:p>
            <a:r>
              <a:rPr lang="en-US" sz="2000" dirty="0"/>
              <a:t>- Calendar of term dates </a:t>
            </a:r>
          </a:p>
          <a:p>
            <a:r>
              <a:rPr lang="en-US" sz="2000" dirty="0"/>
              <a:t>- Additional support provided by the school </a:t>
            </a:r>
          </a:p>
          <a:p>
            <a:r>
              <a:rPr lang="en-US" sz="2000" dirty="0"/>
              <a:t>- How to get information about their children’s work and progress, and who to contact if they have any concerns </a:t>
            </a:r>
          </a:p>
          <a:p>
            <a:pPr marL="285750" indent="-285750">
              <a:buFontTx/>
              <a:buChar char="-"/>
            </a:pPr>
            <a:r>
              <a:rPr lang="en-US" sz="2000" dirty="0"/>
              <a:t>Pictures or photographs of uniform or dress requirements and where to buy from </a:t>
            </a:r>
          </a:p>
          <a:p>
            <a:pPr marL="285750" indent="-285750">
              <a:buFontTx/>
              <a:buChar char="-"/>
            </a:pPr>
            <a:r>
              <a:rPr lang="en-US" sz="2000" dirty="0"/>
              <a:t>Lunch arrangements; Need a packed lunch or cost of school dinners and information about Free School Meals </a:t>
            </a:r>
          </a:p>
          <a:p>
            <a:endParaRPr lang="en-US" dirty="0"/>
          </a:p>
        </p:txBody>
      </p:sp>
    </p:spTree>
    <p:extLst>
      <p:ext uri="{BB962C8B-B14F-4D97-AF65-F5344CB8AC3E}">
        <p14:creationId xmlns:p14="http://schemas.microsoft.com/office/powerpoint/2010/main" val="5952404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6925" y="146154"/>
            <a:ext cx="9601200" cy="978108"/>
          </a:xfrm>
        </p:spPr>
        <p:txBody>
          <a:bodyPr/>
          <a:lstStyle/>
          <a:p>
            <a:r>
              <a:rPr lang="en-US"/>
              <a:t>Arrival of the EAL learner </a:t>
            </a:r>
          </a:p>
        </p:txBody>
      </p:sp>
      <p:sp>
        <p:nvSpPr>
          <p:cNvPr id="3" name="Content Placeholder 2"/>
          <p:cNvSpPr>
            <a:spLocks noGrp="1"/>
          </p:cNvSpPr>
          <p:nvPr>
            <p:ph idx="1"/>
          </p:nvPr>
        </p:nvSpPr>
        <p:spPr>
          <a:xfrm>
            <a:off x="876924" y="921894"/>
            <a:ext cx="10995285" cy="5673777"/>
          </a:xfrm>
        </p:spPr>
        <p:txBody>
          <a:bodyPr>
            <a:normAutofit fontScale="92500" lnSpcReduction="20000"/>
          </a:bodyPr>
          <a:lstStyle/>
          <a:p>
            <a:pPr>
              <a:buFont typeface="Wingdings" charset="2"/>
              <a:buChar char="§"/>
            </a:pPr>
            <a:r>
              <a:rPr lang="en-US" sz="2400" b="1" dirty="0"/>
              <a:t>Make the learner familiar with the environment </a:t>
            </a:r>
            <a:endParaRPr lang="en-US" sz="2400" dirty="0"/>
          </a:p>
          <a:p>
            <a:pPr>
              <a:buFont typeface="Arial" charset="0"/>
              <a:buChar char="•"/>
            </a:pPr>
            <a:r>
              <a:rPr lang="en-US" dirty="0"/>
              <a:t>Show the learner around the school again for re-</a:t>
            </a:r>
            <a:r>
              <a:rPr lang="en-US" dirty="0" err="1"/>
              <a:t>familiarisation</a:t>
            </a:r>
            <a:r>
              <a:rPr lang="en-US" dirty="0"/>
              <a:t>. Make sure that the classroom, office, toilets and the water supply are shown. </a:t>
            </a:r>
          </a:p>
          <a:p>
            <a:pPr>
              <a:buFont typeface="Arial" charset="0"/>
              <a:buChar char="•"/>
            </a:pPr>
            <a:r>
              <a:rPr lang="en-US" dirty="0"/>
              <a:t>Make sure that the school routine is understood. Prepare a visual timetable.. </a:t>
            </a:r>
          </a:p>
          <a:p>
            <a:pPr>
              <a:buFont typeface="Arial" charset="0"/>
              <a:buChar char="•"/>
            </a:pPr>
            <a:r>
              <a:rPr lang="en-US" dirty="0"/>
              <a:t>Set a clear routine. The learner will be anxious about what will happen next if the routine changes. </a:t>
            </a:r>
          </a:p>
          <a:p>
            <a:pPr>
              <a:buFont typeface="Wingdings" charset="2"/>
              <a:buChar char="§"/>
            </a:pPr>
            <a:r>
              <a:rPr lang="en-US" sz="2400" b="1" dirty="0"/>
              <a:t>Provide basic survival English </a:t>
            </a:r>
            <a:endParaRPr lang="en-US" sz="2400" dirty="0"/>
          </a:p>
          <a:p>
            <a:pPr>
              <a:buFont typeface="Arial" charset="0"/>
              <a:buChar char="•"/>
            </a:pPr>
            <a:r>
              <a:rPr lang="en-US" dirty="0"/>
              <a:t>Give the pupil picture cards of basic needs. </a:t>
            </a:r>
          </a:p>
          <a:p>
            <a:pPr>
              <a:buFont typeface="Wingdings" charset="2"/>
              <a:buChar char="§"/>
            </a:pPr>
            <a:r>
              <a:rPr lang="en-US" sz="2400" b="1" dirty="0"/>
              <a:t>Buddy System </a:t>
            </a:r>
          </a:p>
          <a:p>
            <a:pPr>
              <a:buFont typeface="Arial" charset="0"/>
              <a:buChar char="•"/>
            </a:pPr>
            <a:r>
              <a:rPr lang="en-US" sz="1900" dirty="0"/>
              <a:t>May need to be </a:t>
            </a:r>
            <a:r>
              <a:rPr lang="en-US" sz="1900" dirty="0" err="1"/>
              <a:t>scaffolded</a:t>
            </a:r>
            <a:r>
              <a:rPr lang="en-US" sz="1900" dirty="0"/>
              <a:t> by adults for learners in the Early Years. A friendship group may be more useful than one chosen ‘buddy’. </a:t>
            </a:r>
          </a:p>
          <a:p>
            <a:pPr>
              <a:buFont typeface="Arial"/>
              <a:buChar char="•"/>
            </a:pPr>
            <a:r>
              <a:rPr lang="en-US" sz="1900" dirty="0"/>
              <a:t>Where possible with same language speaker </a:t>
            </a:r>
          </a:p>
          <a:p>
            <a:pPr>
              <a:buFont typeface="Arial"/>
              <a:buChar char="•"/>
            </a:pPr>
            <a:r>
              <a:rPr lang="en-US" sz="1900" dirty="0"/>
              <a:t>Friendly and out-going pupils</a:t>
            </a:r>
          </a:p>
          <a:p>
            <a:pPr>
              <a:buFont typeface="Arial"/>
              <a:buChar char="•"/>
            </a:pPr>
            <a:r>
              <a:rPr lang="en-US" sz="1900" dirty="0"/>
              <a:t>Good role model of English, guard against placing EAL learners in groups with pupils with Special Educational Needs </a:t>
            </a:r>
          </a:p>
          <a:p>
            <a:pPr>
              <a:buFont typeface="Arial"/>
              <a:buChar char="•"/>
            </a:pPr>
            <a:r>
              <a:rPr lang="en-US" sz="1900" dirty="0"/>
              <a:t>If there is a pupil with the same first language in another class make arrangements for them to meet at other times </a:t>
            </a:r>
          </a:p>
          <a:p>
            <a:pPr>
              <a:buFont typeface="Arial" charset="0"/>
              <a:buChar char="•"/>
            </a:pPr>
            <a:endParaRPr lang="en-US" dirty="0"/>
          </a:p>
        </p:txBody>
      </p:sp>
    </p:spTree>
    <p:extLst>
      <p:ext uri="{BB962C8B-B14F-4D97-AF65-F5344CB8AC3E}">
        <p14:creationId xmlns:p14="http://schemas.microsoft.com/office/powerpoint/2010/main" val="9334836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Cultural Knowledge and Ability</a:t>
            </a:r>
          </a:p>
        </p:txBody>
      </p:sp>
      <p:sp>
        <p:nvSpPr>
          <p:cNvPr id="3" name="Content Placeholder 2"/>
          <p:cNvSpPr>
            <a:spLocks noGrp="1"/>
          </p:cNvSpPr>
          <p:nvPr>
            <p:ph idx="1"/>
          </p:nvPr>
        </p:nvSpPr>
        <p:spPr>
          <a:xfrm>
            <a:off x="1371600" y="1428750"/>
            <a:ext cx="9601200" cy="3581400"/>
          </a:xfrm>
        </p:spPr>
        <p:txBody>
          <a:bodyPr>
            <a:noAutofit/>
          </a:bodyPr>
          <a:lstStyle/>
          <a:p>
            <a:r>
              <a:rPr lang="en-US" sz="2400" dirty="0"/>
              <a:t>It is important to distinguish between cultural knowledge and ability (or intelligence) </a:t>
            </a:r>
          </a:p>
          <a:p>
            <a:r>
              <a:rPr lang="en-US" sz="2400" dirty="0"/>
              <a:t>The development of IQ testing in the early 1900’s created a belief that there were innate intellectual differences between different ethnicities and racial groups. </a:t>
            </a:r>
          </a:p>
          <a:p>
            <a:r>
              <a:rPr lang="en-US" sz="2400" b="1" dirty="0"/>
              <a:t>“A Nation of Morons” S.J Gould, 1917 </a:t>
            </a:r>
          </a:p>
          <a:p>
            <a:pPr>
              <a:buFont typeface="Arial" charset="0"/>
              <a:buChar char="•"/>
            </a:pPr>
            <a:r>
              <a:rPr lang="en-US" sz="2400" dirty="0"/>
              <a:t>Data from early IQ testing showed that the average mental age of white Americans was 13 years. For Black Americans it was considerably lower at 10.4 years </a:t>
            </a:r>
          </a:p>
          <a:p>
            <a:pPr>
              <a:buFont typeface="Arial" charset="0"/>
              <a:buChar char="•"/>
            </a:pPr>
            <a:r>
              <a:rPr lang="en-US" sz="2400" dirty="0"/>
              <a:t>The average Russian had a mental age of 11.34; Italians 11.01; and  Polish, 10.74</a:t>
            </a:r>
          </a:p>
          <a:p>
            <a:pPr>
              <a:buFont typeface="Arial" charset="0"/>
              <a:buChar char="•"/>
            </a:pPr>
            <a:r>
              <a:rPr lang="en-US" sz="2400" dirty="0"/>
              <a:t>Why do you think this was? </a:t>
            </a:r>
          </a:p>
        </p:txBody>
      </p:sp>
    </p:spTree>
    <p:extLst>
      <p:ext uri="{BB962C8B-B14F-4D97-AF65-F5344CB8AC3E}">
        <p14:creationId xmlns:p14="http://schemas.microsoft.com/office/powerpoint/2010/main" val="11343077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Cultural Knowledge </a:t>
            </a:r>
          </a:p>
        </p:txBody>
      </p:sp>
      <p:sp>
        <p:nvSpPr>
          <p:cNvPr id="3" name="Content Placeholder 2"/>
          <p:cNvSpPr>
            <a:spLocks noGrp="1"/>
          </p:cNvSpPr>
          <p:nvPr>
            <p:ph idx="1"/>
          </p:nvPr>
        </p:nvSpPr>
        <p:spPr>
          <a:xfrm>
            <a:off x="1371600" y="1663908"/>
            <a:ext cx="9601200" cy="4916774"/>
          </a:xfrm>
        </p:spPr>
        <p:txBody>
          <a:bodyPr>
            <a:normAutofit/>
          </a:bodyPr>
          <a:lstStyle/>
          <a:p>
            <a:r>
              <a:rPr lang="en-US" sz="2800" dirty="0"/>
              <a:t>Testing was based on cultural knowledge of the time. </a:t>
            </a:r>
            <a:r>
              <a:rPr lang="en-US" sz="2800" dirty="0" err="1"/>
              <a:t>e.g</a:t>
            </a:r>
            <a:endParaRPr lang="en-US" sz="2800" dirty="0"/>
          </a:p>
          <a:p>
            <a:r>
              <a:rPr lang="en-US" sz="2800" dirty="0"/>
              <a:t>Crisco is a; a) Medicine, b) disinfectant, c) toothpaste, d) food product </a:t>
            </a:r>
          </a:p>
          <a:p>
            <a:r>
              <a:rPr lang="en-US" sz="2800" dirty="0"/>
              <a:t>Christy Mathewson is  famous; a) writer, b) artist, c) baseball player, d) comedian</a:t>
            </a:r>
          </a:p>
          <a:p>
            <a:r>
              <a:rPr lang="en-US" sz="2800" dirty="0">
                <a:hlinkClick r:id="rId3"/>
              </a:rPr>
              <a:t>Celebrity Mastermind clip </a:t>
            </a:r>
            <a:r>
              <a:rPr lang="en-US" sz="2800" dirty="0"/>
              <a:t>[20.30]</a:t>
            </a:r>
          </a:p>
          <a:p>
            <a:r>
              <a:rPr lang="en-US" sz="2800" dirty="0"/>
              <a:t>“EAL learners are likely to be at a disadvantage in relation to a national curriculum that is culturally framed and based on ‘normative’ age-appropriate progression in learning and ‘native speaker’ language development” </a:t>
            </a:r>
            <a:r>
              <a:rPr lang="en-US" sz="2800" dirty="0" err="1"/>
              <a:t>Brentall</a:t>
            </a:r>
            <a:r>
              <a:rPr lang="en-US" sz="2800" dirty="0"/>
              <a:t>, (2009)</a:t>
            </a:r>
          </a:p>
        </p:txBody>
      </p:sp>
    </p:spTree>
    <p:extLst>
      <p:ext uri="{BB962C8B-B14F-4D97-AF65-F5344CB8AC3E}">
        <p14:creationId xmlns:p14="http://schemas.microsoft.com/office/powerpoint/2010/main" val="9985887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599" y="685799"/>
            <a:ext cx="10072255" cy="4966855"/>
          </a:xfrm>
        </p:spPr>
        <p:txBody>
          <a:bodyPr>
            <a:noAutofit/>
          </a:bodyPr>
          <a:lstStyle/>
          <a:p>
            <a:r>
              <a:rPr lang="en-US" sz="13800" dirty="0"/>
              <a:t>Successful teachers will</a:t>
            </a:r>
            <a:r>
              <a:rPr lang="is-IS" sz="13800" dirty="0"/>
              <a:t>… </a:t>
            </a:r>
            <a:endParaRPr lang="en-US" sz="13800" dirty="0"/>
          </a:p>
        </p:txBody>
      </p:sp>
    </p:spTree>
    <p:extLst>
      <p:ext uri="{BB962C8B-B14F-4D97-AF65-F5344CB8AC3E}">
        <p14:creationId xmlns:p14="http://schemas.microsoft.com/office/powerpoint/2010/main" val="7261443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6846" y="266075"/>
            <a:ext cx="9601200" cy="1485900"/>
          </a:xfrm>
        </p:spPr>
        <p:txBody>
          <a:bodyPr/>
          <a:lstStyle/>
          <a:p>
            <a:r>
              <a:rPr lang="en-US" dirty="0"/>
              <a:t>Provide a supportive learning environment</a:t>
            </a:r>
          </a:p>
        </p:txBody>
      </p:sp>
      <p:sp>
        <p:nvSpPr>
          <p:cNvPr id="3" name="Content Placeholder 2"/>
          <p:cNvSpPr>
            <a:spLocks noGrp="1"/>
          </p:cNvSpPr>
          <p:nvPr>
            <p:ph idx="1"/>
          </p:nvPr>
        </p:nvSpPr>
        <p:spPr>
          <a:xfrm>
            <a:off x="996846" y="1751975"/>
            <a:ext cx="10440649" cy="5216577"/>
          </a:xfrm>
        </p:spPr>
        <p:txBody>
          <a:bodyPr>
            <a:normAutofit/>
          </a:bodyPr>
          <a:lstStyle/>
          <a:p>
            <a:r>
              <a:rPr lang="en-US" sz="2600" dirty="0"/>
              <a:t>based on the following features: </a:t>
            </a:r>
          </a:p>
          <a:p>
            <a:pPr>
              <a:buFont typeface="Arial" charset="0"/>
              <a:buChar char="•"/>
            </a:pPr>
            <a:r>
              <a:rPr lang="en-US" dirty="0"/>
              <a:t>Structured lessons that draw pupils in from the start of the lesson </a:t>
            </a:r>
          </a:p>
          <a:p>
            <a:pPr>
              <a:buFont typeface="Arial" charset="0"/>
              <a:buChar char="•"/>
            </a:pPr>
            <a:r>
              <a:rPr lang="en-US" dirty="0"/>
              <a:t>Active and engaging tasks which encourage all pupils to participate </a:t>
            </a:r>
          </a:p>
          <a:p>
            <a:pPr>
              <a:buFont typeface="Arial" charset="0"/>
              <a:buChar char="•"/>
            </a:pPr>
            <a:r>
              <a:rPr lang="en-US" dirty="0"/>
              <a:t>Teaching and learning strategies that are oral and interactive </a:t>
            </a:r>
          </a:p>
          <a:p>
            <a:pPr>
              <a:buFont typeface="Arial" charset="0"/>
              <a:buChar char="•"/>
            </a:pPr>
            <a:r>
              <a:rPr lang="en-US" dirty="0"/>
              <a:t>An emphasis on short-term planning, which includes planning for input and support from other adults in the classroom, to ensure the learning opportunities are </a:t>
            </a:r>
            <a:r>
              <a:rPr lang="en-US" dirty="0" err="1"/>
              <a:t>maximised</a:t>
            </a:r>
            <a:r>
              <a:rPr lang="en-US" dirty="0"/>
              <a:t> </a:t>
            </a:r>
          </a:p>
          <a:p>
            <a:pPr>
              <a:buFont typeface="Arial" charset="0"/>
              <a:buChar char="•"/>
            </a:pPr>
            <a:r>
              <a:rPr lang="en-US" dirty="0"/>
              <a:t>Subject-specific language skills and conventions of particular forms of writing, which are made explicit and demonstrated by the teacher </a:t>
            </a:r>
          </a:p>
          <a:p>
            <a:pPr>
              <a:buFont typeface="Arial" charset="0"/>
              <a:buChar char="•"/>
            </a:pPr>
            <a:r>
              <a:rPr lang="en-US" dirty="0"/>
              <a:t>Planned opportunities for oral rehearsal in pairs and in small groups </a:t>
            </a:r>
          </a:p>
          <a:p>
            <a:pPr>
              <a:buFont typeface="Arial" charset="0"/>
              <a:buChar char="•"/>
            </a:pPr>
            <a:r>
              <a:rPr lang="en-US" dirty="0"/>
              <a:t>A requirement that pupils apply learning, supported by group work, before moving to independent activity </a:t>
            </a:r>
          </a:p>
          <a:p>
            <a:endParaRPr lang="en-US" dirty="0"/>
          </a:p>
        </p:txBody>
      </p:sp>
    </p:spTree>
    <p:extLst>
      <p:ext uri="{BB962C8B-B14F-4D97-AF65-F5344CB8AC3E}">
        <p14:creationId xmlns:p14="http://schemas.microsoft.com/office/powerpoint/2010/main" val="17961498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Access to the curriculum</a:t>
            </a:r>
          </a:p>
        </p:txBody>
      </p:sp>
      <p:sp>
        <p:nvSpPr>
          <p:cNvPr id="3" name="Content Placeholder 2"/>
          <p:cNvSpPr>
            <a:spLocks noGrp="1"/>
          </p:cNvSpPr>
          <p:nvPr>
            <p:ph idx="1"/>
          </p:nvPr>
        </p:nvSpPr>
        <p:spPr/>
        <p:txBody>
          <a:bodyPr/>
          <a:lstStyle/>
          <a:p>
            <a:pPr>
              <a:buFont typeface="Wingdings" charset="2"/>
              <a:buChar char="§"/>
            </a:pPr>
            <a:r>
              <a:rPr lang="en-US" b="1" dirty="0"/>
              <a:t>Access to the curriculum </a:t>
            </a:r>
            <a:r>
              <a:rPr lang="en-US" dirty="0"/>
              <a:t>can be provided by setting </a:t>
            </a:r>
            <a:r>
              <a:rPr lang="en-US" b="1" dirty="0"/>
              <a:t>suitable learning challenges</a:t>
            </a:r>
            <a:r>
              <a:rPr lang="en-US" dirty="0"/>
              <a:t>, which are based on prior knowledge and experience. These learning objectives must be: </a:t>
            </a:r>
          </a:p>
          <a:p>
            <a:pPr>
              <a:buFont typeface="Arial"/>
              <a:buChar char="•"/>
            </a:pPr>
            <a:r>
              <a:rPr lang="en-US" dirty="0"/>
              <a:t>Realistic</a:t>
            </a:r>
          </a:p>
          <a:p>
            <a:pPr>
              <a:buFont typeface="Arial"/>
              <a:buChar char="•"/>
            </a:pPr>
            <a:r>
              <a:rPr lang="en-US" dirty="0"/>
              <a:t>Achievable </a:t>
            </a:r>
          </a:p>
          <a:p>
            <a:endParaRPr lang="en-US" dirty="0"/>
          </a:p>
        </p:txBody>
      </p:sp>
    </p:spTree>
    <p:extLst>
      <p:ext uri="{BB962C8B-B14F-4D97-AF65-F5344CB8AC3E}">
        <p14:creationId xmlns:p14="http://schemas.microsoft.com/office/powerpoint/2010/main" val="14414404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86785" y="1071796"/>
            <a:ext cx="10545581" cy="5493895"/>
          </a:xfrm>
        </p:spPr>
        <p:txBody>
          <a:bodyPr>
            <a:normAutofit/>
          </a:bodyPr>
          <a:lstStyle/>
          <a:p>
            <a:pPr>
              <a:buFont typeface="Arial"/>
              <a:buChar char="•"/>
            </a:pPr>
            <a:r>
              <a:rPr lang="en-US" dirty="0"/>
              <a:t>Make opportunities for the pupil to become practically involved in the classroom, with a partner at first </a:t>
            </a:r>
            <a:r>
              <a:rPr lang="en-US" dirty="0" err="1"/>
              <a:t>e.g</a:t>
            </a:r>
            <a:r>
              <a:rPr lang="en-US" dirty="0"/>
              <a:t> distributing equipment, collecting exercise books </a:t>
            </a:r>
          </a:p>
          <a:p>
            <a:pPr>
              <a:buFont typeface="Arial" charset="0"/>
              <a:buChar char="•"/>
            </a:pPr>
            <a:r>
              <a:rPr lang="en-US" dirty="0"/>
              <a:t>Relate to the pupil’s cultural background within the curriculum and enable the pupil to draw on his/her own experience </a:t>
            </a:r>
          </a:p>
          <a:p>
            <a:pPr>
              <a:buFont typeface="Arial" charset="0"/>
              <a:buChar char="•"/>
            </a:pPr>
            <a:r>
              <a:rPr lang="en-US" dirty="0"/>
              <a:t>Provide as much visual support as possible in a wide variety of formats </a:t>
            </a:r>
            <a:r>
              <a:rPr lang="en-US" dirty="0" err="1"/>
              <a:t>e.g</a:t>
            </a:r>
            <a:r>
              <a:rPr lang="en-US" dirty="0"/>
              <a:t>;  Illustrate key words with simple pictures; Pre-teach key words before a unit and/or lesson, using a bilingual peer, support assistant or parent; Create a glossary book for the pupil to record new words and key language. If the pupil is literate in first language, they should be recorded in both languages, with a definition in first language. </a:t>
            </a:r>
          </a:p>
          <a:p>
            <a:pPr>
              <a:buFont typeface="Arial"/>
              <a:buChar char="•"/>
            </a:pPr>
            <a:r>
              <a:rPr lang="en-US" dirty="0"/>
              <a:t>Offer and use dictionaries; A variety of types </a:t>
            </a:r>
            <a:r>
              <a:rPr lang="en-US" dirty="0" err="1"/>
              <a:t>e.g</a:t>
            </a:r>
            <a:r>
              <a:rPr lang="en-US" dirty="0"/>
              <a:t>; Picture, Illustrated topic glossaries, Bilingual dictionaries if the pupil is confident in written L1, Common words in English. Pupils should be made to feel confident about using a dictionary within the classroom (modelling) </a:t>
            </a:r>
          </a:p>
          <a:p>
            <a:pPr>
              <a:buFont typeface="Arial" charset="0"/>
              <a:buChar char="•"/>
            </a:pPr>
            <a:r>
              <a:rPr lang="en-US" dirty="0"/>
              <a:t>Opportunities for talk should be planned  </a:t>
            </a:r>
            <a:r>
              <a:rPr lang="en-US" dirty="0" err="1"/>
              <a:t>e.g</a:t>
            </a:r>
            <a:r>
              <a:rPr lang="en-US" dirty="0"/>
              <a:t>; A ‘silent’ period is often a stage of development in learning EAL and a pupil should not be forced to respond. It is normal for understanding to surpass verbal output in the early stages. Create activities for </a:t>
            </a:r>
            <a:r>
              <a:rPr lang="en-US" dirty="0" err="1"/>
              <a:t>scaffolded</a:t>
            </a:r>
            <a:r>
              <a:rPr lang="en-US" dirty="0"/>
              <a:t> talk. Use paired discussion, preferably in first language if possible, before commencing written work. </a:t>
            </a:r>
          </a:p>
          <a:p>
            <a:pPr>
              <a:buFont typeface="Arial"/>
              <a:buChar char="•"/>
            </a:pPr>
            <a:endParaRPr lang="en-US" dirty="0"/>
          </a:p>
          <a:p>
            <a:pPr>
              <a:buFont typeface="Arial"/>
              <a:buChar char="•"/>
            </a:pPr>
            <a:endParaRPr lang="en-US" dirty="0"/>
          </a:p>
          <a:p>
            <a:endParaRPr lang="en-US" dirty="0"/>
          </a:p>
          <a:p>
            <a:pPr>
              <a:buFont typeface="Arial" charset="0"/>
              <a:buChar char="•"/>
            </a:pPr>
            <a:endParaRPr lang="en-US" dirty="0"/>
          </a:p>
          <a:p>
            <a:endParaRPr lang="en-US" dirty="0"/>
          </a:p>
        </p:txBody>
      </p:sp>
    </p:spTree>
    <p:extLst>
      <p:ext uri="{BB962C8B-B14F-4D97-AF65-F5344CB8AC3E}">
        <p14:creationId xmlns:p14="http://schemas.microsoft.com/office/powerpoint/2010/main" val="6046158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Childhood Bilingualism and school</a:t>
            </a:r>
          </a:p>
        </p:txBody>
      </p:sp>
      <p:sp>
        <p:nvSpPr>
          <p:cNvPr id="3" name="Content Placeholder 2"/>
          <p:cNvSpPr>
            <a:spLocks noGrp="1"/>
          </p:cNvSpPr>
          <p:nvPr>
            <p:ph idx="1"/>
          </p:nvPr>
        </p:nvSpPr>
        <p:spPr>
          <a:xfrm>
            <a:off x="1371600" y="1579417"/>
            <a:ext cx="9601200" cy="4682837"/>
          </a:xfrm>
        </p:spPr>
        <p:txBody>
          <a:bodyPr>
            <a:normAutofit fontScale="92500" lnSpcReduction="20000"/>
          </a:bodyPr>
          <a:lstStyle/>
          <a:p>
            <a:r>
              <a:rPr lang="en-US" dirty="0"/>
              <a:t>Some children learn multiple languages from earliest childhood, some acquire additional languages when they go to school </a:t>
            </a:r>
          </a:p>
          <a:p>
            <a:r>
              <a:rPr lang="en-US" dirty="0"/>
              <a:t>Bilingualism has been seen in research to have many positive attributes; the acquisition and maintenance of more than one language can open doors to many personal, social and economic opportunities. </a:t>
            </a:r>
          </a:p>
          <a:p>
            <a:r>
              <a:rPr lang="en-US" dirty="0"/>
              <a:t>Cummins (2000) highlights that children who already know one or more languages who arrive on their first day of school without an ‘age appropriate’ knowledge of the language of the school may be misdiagnosed as having a language delay or SEN. </a:t>
            </a:r>
          </a:p>
          <a:p>
            <a:r>
              <a:rPr lang="en-US" dirty="0"/>
              <a:t>This includes immigrant and minority language children who do not speak the school language at home  and also children who speak a different variety of the school language. </a:t>
            </a:r>
          </a:p>
          <a:p>
            <a:r>
              <a:rPr lang="en-US" dirty="0"/>
              <a:t>These children’s knowledge of a different language is often incorrectly interpreted as a lack of normal language development and a lack of background knowledge for school subjects. </a:t>
            </a:r>
          </a:p>
          <a:p>
            <a:r>
              <a:rPr lang="en-US" dirty="0"/>
              <a:t>As such they are often placed with SEN groups as the school is not equipped to provide adequate assessment of children’s ability through their own language. </a:t>
            </a:r>
          </a:p>
        </p:txBody>
      </p:sp>
    </p:spTree>
    <p:extLst>
      <p:ext uri="{BB962C8B-B14F-4D97-AF65-F5344CB8AC3E}">
        <p14:creationId xmlns:p14="http://schemas.microsoft.com/office/powerpoint/2010/main" val="512960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Types of Bilingualism </a:t>
            </a:r>
          </a:p>
        </p:txBody>
      </p:sp>
      <p:sp>
        <p:nvSpPr>
          <p:cNvPr id="3" name="Content Placeholder 2"/>
          <p:cNvSpPr>
            <a:spLocks noGrp="1"/>
          </p:cNvSpPr>
          <p:nvPr>
            <p:ph idx="1"/>
          </p:nvPr>
        </p:nvSpPr>
        <p:spPr/>
        <p:txBody>
          <a:bodyPr/>
          <a:lstStyle/>
          <a:p>
            <a:r>
              <a:rPr lang="en-US" dirty="0"/>
              <a:t>Simultaneous bilinguals: learn two or more languages from birth/very early childhood </a:t>
            </a:r>
          </a:p>
          <a:p>
            <a:r>
              <a:rPr lang="en-US" dirty="0"/>
              <a:t>Sequential bilinguals: acquire an additional language once in school or later </a:t>
            </a:r>
          </a:p>
          <a:p>
            <a:r>
              <a:rPr lang="en-US" dirty="0" err="1"/>
              <a:t>Lightbrown</a:t>
            </a:r>
            <a:r>
              <a:rPr lang="en-US" dirty="0"/>
              <a:t> and </a:t>
            </a:r>
            <a:r>
              <a:rPr lang="en-US" dirty="0" err="1"/>
              <a:t>Spada</a:t>
            </a:r>
            <a:r>
              <a:rPr lang="en-US" dirty="0"/>
              <a:t> (2013) identify that many parents and educators believe it is too difficult for children to cope with two languages – they fear children will be confused, not learn either language well or begin to lose their first language. </a:t>
            </a:r>
          </a:p>
          <a:p>
            <a:r>
              <a:rPr lang="en-US" dirty="0"/>
              <a:t>There is little support for this belief for children who have adequate opportunities to use each one. </a:t>
            </a:r>
          </a:p>
        </p:txBody>
      </p:sp>
    </p:spTree>
    <p:extLst>
      <p:ext uri="{BB962C8B-B14F-4D97-AF65-F5344CB8AC3E}">
        <p14:creationId xmlns:p14="http://schemas.microsoft.com/office/powerpoint/2010/main" val="20571961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BICS and CALP </a:t>
            </a:r>
          </a:p>
        </p:txBody>
      </p:sp>
      <p:sp>
        <p:nvSpPr>
          <p:cNvPr id="3" name="Content Placeholder 2"/>
          <p:cNvSpPr>
            <a:spLocks noGrp="1"/>
          </p:cNvSpPr>
          <p:nvPr>
            <p:ph idx="1"/>
          </p:nvPr>
        </p:nvSpPr>
        <p:spPr>
          <a:xfrm>
            <a:off x="1371600" y="1745673"/>
            <a:ext cx="9601200" cy="4121727"/>
          </a:xfrm>
        </p:spPr>
        <p:txBody>
          <a:bodyPr/>
          <a:lstStyle/>
          <a:p>
            <a:r>
              <a:rPr lang="en-US" dirty="0"/>
              <a:t>As children learn an additional language in school, they need to learn both the variety of language that children use amongst themselves (and in informal settings with familiar adults) as well as the variety that is used in academic settings. </a:t>
            </a:r>
          </a:p>
        </p:txBody>
      </p:sp>
    </p:spTree>
    <p:extLst>
      <p:ext uri="{BB962C8B-B14F-4D97-AF65-F5344CB8AC3E}">
        <p14:creationId xmlns:p14="http://schemas.microsoft.com/office/powerpoint/2010/main" val="1603986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nl-NL" dirty="0" err="1">
                <a:effectLst/>
              </a:rPr>
              <a:t>Cummins</a:t>
            </a:r>
            <a:r>
              <a:rPr lang="nl-NL" dirty="0">
                <a:effectLst/>
              </a:rPr>
              <a:t> (1984) </a:t>
            </a:r>
            <a:br>
              <a:rPr lang="nl-NL" dirty="0">
                <a:effectLst/>
              </a:rPr>
            </a:br>
            <a:endParaRPr lang="en-US" dirty="0"/>
          </a:p>
        </p:txBody>
      </p:sp>
      <p:sp>
        <p:nvSpPr>
          <p:cNvPr id="3" name="Content Placeholder 2"/>
          <p:cNvSpPr>
            <a:spLocks noGrp="1"/>
          </p:cNvSpPr>
          <p:nvPr>
            <p:ph idx="1"/>
          </p:nvPr>
        </p:nvSpPr>
        <p:spPr>
          <a:xfrm>
            <a:off x="2600024" y="1447800"/>
            <a:ext cx="7857664" cy="4938299"/>
          </a:xfrm>
        </p:spPr>
        <p:txBody>
          <a:bodyPr/>
          <a:lstStyle/>
          <a:p>
            <a:pPr marL="82296" indent="0">
              <a:buNone/>
            </a:pPr>
            <a:endParaRPr lang="en-US" dirty="0"/>
          </a:p>
          <a:p>
            <a:r>
              <a:rPr lang="en-US" sz="4400" b="1" dirty="0">
                <a:solidFill>
                  <a:srgbClr val="92D050"/>
                </a:solidFill>
              </a:rPr>
              <a:t>BICS: </a:t>
            </a:r>
            <a:r>
              <a:rPr lang="en-US" sz="4400" dirty="0"/>
              <a:t>Basic Interpersonal Communicative Skills (2 years)</a:t>
            </a:r>
          </a:p>
          <a:p>
            <a:pPr marL="82296" indent="0">
              <a:buNone/>
            </a:pPr>
            <a:endParaRPr lang="en-US" sz="4400" dirty="0"/>
          </a:p>
          <a:p>
            <a:r>
              <a:rPr lang="en-US" sz="4400" dirty="0">
                <a:solidFill>
                  <a:srgbClr val="D883FF"/>
                </a:solidFill>
              </a:rPr>
              <a:t>CALP:</a:t>
            </a:r>
            <a:r>
              <a:rPr lang="en-US" sz="4400" dirty="0"/>
              <a:t> Cognitive Academic Language Proficiency (5-7 years) </a:t>
            </a:r>
          </a:p>
          <a:p>
            <a:pPr marL="82296" indent="0">
              <a:buNone/>
            </a:pPr>
            <a:endParaRPr lang="en-US" dirty="0"/>
          </a:p>
          <a:p>
            <a:pPr marL="82296" indent="0">
              <a:buNone/>
            </a:pPr>
            <a:endParaRPr lang="en-US" dirty="0"/>
          </a:p>
        </p:txBody>
      </p:sp>
    </p:spTree>
    <p:extLst>
      <p:ext uri="{BB962C8B-B14F-4D97-AF65-F5344CB8AC3E}">
        <p14:creationId xmlns:p14="http://schemas.microsoft.com/office/powerpoint/2010/main" val="20871986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BICS (conversational fluency)</a:t>
            </a:r>
          </a:p>
        </p:txBody>
      </p:sp>
      <p:sp>
        <p:nvSpPr>
          <p:cNvPr id="3" name="Content Placeholder 2"/>
          <p:cNvSpPr>
            <a:spLocks noGrp="1"/>
          </p:cNvSpPr>
          <p:nvPr>
            <p:ph idx="1"/>
          </p:nvPr>
        </p:nvSpPr>
        <p:spPr/>
        <p:txBody>
          <a:bodyPr>
            <a:normAutofit/>
          </a:bodyPr>
          <a:lstStyle/>
          <a:p>
            <a:pPr marL="82296" indent="0">
              <a:buNone/>
            </a:pPr>
            <a:endParaRPr lang="en-US" dirty="0"/>
          </a:p>
          <a:p>
            <a:r>
              <a:rPr lang="en-US" b="1" dirty="0">
                <a:solidFill>
                  <a:srgbClr val="92D050"/>
                </a:solidFill>
              </a:rPr>
              <a:t>Everyday</a:t>
            </a:r>
            <a:r>
              <a:rPr lang="en-US" dirty="0"/>
              <a:t> vocabulary </a:t>
            </a:r>
          </a:p>
          <a:p>
            <a:r>
              <a:rPr lang="en-US" b="1" dirty="0">
                <a:solidFill>
                  <a:srgbClr val="92D050"/>
                </a:solidFill>
              </a:rPr>
              <a:t>Simple</a:t>
            </a:r>
            <a:r>
              <a:rPr lang="en-US" dirty="0"/>
              <a:t> structures </a:t>
            </a:r>
          </a:p>
          <a:p>
            <a:r>
              <a:rPr lang="en-US" b="1" dirty="0">
                <a:solidFill>
                  <a:srgbClr val="92D050"/>
                </a:solidFill>
              </a:rPr>
              <a:t>Spoken</a:t>
            </a:r>
            <a:r>
              <a:rPr lang="en-US" dirty="0"/>
              <a:t> language, or language written like speech </a:t>
            </a:r>
          </a:p>
          <a:p>
            <a:r>
              <a:rPr lang="en-US" dirty="0"/>
              <a:t>Meaning greatly supported </a:t>
            </a:r>
            <a:r>
              <a:rPr lang="en-US" b="1" dirty="0">
                <a:solidFill>
                  <a:srgbClr val="92D050"/>
                </a:solidFill>
              </a:rPr>
              <a:t>by gesture </a:t>
            </a:r>
            <a:r>
              <a:rPr lang="en-US" dirty="0"/>
              <a:t>and </a:t>
            </a:r>
            <a:r>
              <a:rPr lang="en-US" b="1" dirty="0">
                <a:solidFill>
                  <a:srgbClr val="92D050"/>
                </a:solidFill>
              </a:rPr>
              <a:t>tone of voice</a:t>
            </a:r>
            <a:endParaRPr lang="en-US" b="1" dirty="0">
              <a:ln w="12700">
                <a:solidFill>
                  <a:schemeClr val="tx2">
                    <a:satMod val="155000"/>
                  </a:schemeClr>
                </a:solidFill>
                <a:prstDash val="solid"/>
              </a:ln>
              <a:solidFill>
                <a:srgbClr val="CCFF66"/>
              </a:solidFill>
              <a:effectLst>
                <a:outerShdw blurRad="41275" dist="20320" dir="1800000" algn="tl" rotWithShape="0">
                  <a:srgbClr val="000000">
                    <a:alpha val="40000"/>
                  </a:srgbClr>
                </a:outerShdw>
              </a:effectLst>
            </a:endParaRPr>
          </a:p>
          <a:p>
            <a:r>
              <a:rPr lang="en-US" dirty="0"/>
              <a:t>Usually language used to </a:t>
            </a:r>
            <a:r>
              <a:rPr lang="en-US" b="1" dirty="0">
                <a:solidFill>
                  <a:srgbClr val="92D050"/>
                </a:solidFill>
              </a:rPr>
              <a:t>describe, name, narrate</a:t>
            </a:r>
            <a:endParaRPr lang="en-US" b="1" dirty="0">
              <a:ln w="12700">
                <a:solidFill>
                  <a:schemeClr val="tx2">
                    <a:satMod val="155000"/>
                  </a:schemeClr>
                </a:solidFill>
                <a:prstDash val="solid"/>
              </a:ln>
              <a:solidFill>
                <a:srgbClr val="CCFF66"/>
              </a:solidFill>
              <a:effectLst>
                <a:outerShdw blurRad="41275" dist="20320" dir="1800000" algn="tl" rotWithShape="0">
                  <a:srgbClr val="000000">
                    <a:alpha val="40000"/>
                  </a:srgbClr>
                </a:outerShdw>
              </a:effectLst>
            </a:endParaRPr>
          </a:p>
          <a:p>
            <a:endParaRPr lang="en-US" dirty="0"/>
          </a:p>
        </p:txBody>
      </p:sp>
    </p:spTree>
    <p:extLst>
      <p:ext uri="{BB962C8B-B14F-4D97-AF65-F5344CB8AC3E}">
        <p14:creationId xmlns:p14="http://schemas.microsoft.com/office/powerpoint/2010/main" val="17899583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CALP (</a:t>
            </a:r>
            <a:r>
              <a:rPr lang="en-US" dirty="0" err="1"/>
              <a:t>decontextualised</a:t>
            </a:r>
            <a:r>
              <a:rPr lang="en-US" dirty="0"/>
              <a:t> academic language) </a:t>
            </a:r>
          </a:p>
        </p:txBody>
      </p:sp>
      <p:sp>
        <p:nvSpPr>
          <p:cNvPr id="3" name="Content Placeholder 2"/>
          <p:cNvSpPr>
            <a:spLocks noGrp="1"/>
          </p:cNvSpPr>
          <p:nvPr>
            <p:ph idx="1"/>
          </p:nvPr>
        </p:nvSpPr>
        <p:spPr/>
        <p:txBody>
          <a:bodyPr>
            <a:normAutofit/>
          </a:bodyPr>
          <a:lstStyle/>
          <a:p>
            <a:r>
              <a:rPr lang="en-US" b="1" dirty="0">
                <a:solidFill>
                  <a:srgbClr val="D883FF"/>
                </a:solidFill>
                <a:latin typeface="+mj-lt"/>
                <a:ea typeface="Al Bayan Plain" charset="-78"/>
                <a:cs typeface="Al Bayan Plain" charset="-78"/>
              </a:rPr>
              <a:t>Non verbal </a:t>
            </a:r>
            <a:r>
              <a:rPr lang="en-US" dirty="0">
                <a:latin typeface="+mj-lt"/>
                <a:ea typeface="Al Bayan Plain" charset="-78"/>
                <a:cs typeface="Al Bayan Plain" charset="-78"/>
              </a:rPr>
              <a:t>cues often absent</a:t>
            </a:r>
          </a:p>
          <a:p>
            <a:r>
              <a:rPr lang="en-US" dirty="0">
                <a:effectLst>
                  <a:outerShdw blurRad="50800" dist="50800" dir="5400000" algn="ctr" rotWithShape="0">
                    <a:srgbClr val="CC66FF"/>
                  </a:outerShdw>
                </a:effectLst>
                <a:latin typeface="+mj-lt"/>
                <a:ea typeface="Al Bayan Plain" charset="-78"/>
                <a:cs typeface="Al Bayan Plain" charset="-78"/>
              </a:rPr>
              <a:t>Abstract </a:t>
            </a:r>
            <a:r>
              <a:rPr lang="en-US" dirty="0">
                <a:latin typeface="+mj-lt"/>
                <a:ea typeface="Al Bayan Plain" charset="-78"/>
                <a:cs typeface="Al Bayan Plain" charset="-78"/>
              </a:rPr>
              <a:t>or </a:t>
            </a:r>
            <a:r>
              <a:rPr lang="en-US" b="1" dirty="0">
                <a:solidFill>
                  <a:srgbClr val="D883FF"/>
                </a:solidFill>
                <a:latin typeface="+mj-lt"/>
                <a:ea typeface="Al Bayan Plain" charset="-78"/>
                <a:cs typeface="Al Bayan Plain" charset="-78"/>
              </a:rPr>
              <a:t>subject specific </a:t>
            </a:r>
            <a:r>
              <a:rPr lang="en-US" dirty="0">
                <a:latin typeface="+mj-lt"/>
                <a:ea typeface="Al Bayan Plain" charset="-78"/>
                <a:cs typeface="Al Bayan Plain" charset="-78"/>
              </a:rPr>
              <a:t>(e.g. ‘fraction’ and  ‘diffuse’) </a:t>
            </a:r>
          </a:p>
          <a:p>
            <a:r>
              <a:rPr lang="en-US" dirty="0">
                <a:latin typeface="+mj-lt"/>
                <a:ea typeface="Al Bayan Plain" charset="-78"/>
                <a:cs typeface="Al Bayan Plain" charset="-78"/>
              </a:rPr>
              <a:t>May include </a:t>
            </a:r>
            <a:r>
              <a:rPr lang="en-US" b="1" dirty="0">
                <a:solidFill>
                  <a:srgbClr val="D883FF"/>
                </a:solidFill>
                <a:latin typeface="+mj-lt"/>
                <a:ea typeface="Al Bayan Plain" charset="-78"/>
                <a:cs typeface="Al Bayan Plain" charset="-78"/>
              </a:rPr>
              <a:t>complex grammatical structures </a:t>
            </a:r>
          </a:p>
          <a:p>
            <a:r>
              <a:rPr lang="en-US" b="1" dirty="0">
                <a:solidFill>
                  <a:srgbClr val="D883FF"/>
                </a:solidFill>
                <a:latin typeface="+mj-lt"/>
                <a:ea typeface="Al Bayan Plain" charset="-78"/>
                <a:cs typeface="Al Bayan Plain" charset="-78"/>
              </a:rPr>
              <a:t>High Literacy demands </a:t>
            </a:r>
            <a:r>
              <a:rPr lang="en-US" dirty="0">
                <a:latin typeface="+mj-lt"/>
                <a:ea typeface="Al Bayan Plain" charset="-78"/>
                <a:cs typeface="Al Bayan Plain" charset="-78"/>
              </a:rPr>
              <a:t>(e.g. thinking deeply, efficiently and effectively about subject specific concepts) </a:t>
            </a:r>
          </a:p>
          <a:p>
            <a:r>
              <a:rPr lang="en-US" dirty="0">
                <a:latin typeface="+mj-lt"/>
                <a:ea typeface="Al Bayan Plain" charset="-78"/>
                <a:cs typeface="Al Bayan Plain" charset="-78"/>
              </a:rPr>
              <a:t>May need </a:t>
            </a:r>
            <a:r>
              <a:rPr lang="en-US" b="1" dirty="0">
                <a:solidFill>
                  <a:srgbClr val="D883FF"/>
                </a:solidFill>
                <a:latin typeface="+mj-lt"/>
                <a:ea typeface="Al Bayan Plain" charset="-78"/>
                <a:cs typeface="Al Bayan Plain" charset="-78"/>
              </a:rPr>
              <a:t>cultural/ linguistic knowledge </a:t>
            </a:r>
            <a:r>
              <a:rPr lang="en-US" dirty="0">
                <a:latin typeface="+mj-lt"/>
                <a:ea typeface="Al Bayan Plain" charset="-78"/>
                <a:cs typeface="Al Bayan Plain" charset="-78"/>
              </a:rPr>
              <a:t>to understand fully </a:t>
            </a:r>
          </a:p>
          <a:p>
            <a:r>
              <a:rPr lang="en-US" dirty="0">
                <a:latin typeface="+mj-lt"/>
                <a:ea typeface="Al Bayan Plain" charset="-78"/>
                <a:cs typeface="Al Bayan Plain" charset="-78"/>
              </a:rPr>
              <a:t>May involve </a:t>
            </a:r>
            <a:r>
              <a:rPr lang="en-US" b="1" dirty="0">
                <a:solidFill>
                  <a:srgbClr val="D883FF"/>
                </a:solidFill>
                <a:latin typeface="+mj-lt"/>
                <a:ea typeface="Al Bayan Plain" charset="-78"/>
                <a:cs typeface="Al Bayan Plain" charset="-78"/>
              </a:rPr>
              <a:t>higher order skills </a:t>
            </a:r>
            <a:r>
              <a:rPr lang="en-US" dirty="0">
                <a:latin typeface="+mj-lt"/>
                <a:ea typeface="Al Bayan Plain" charset="-78"/>
                <a:cs typeface="Al Bayan Plain" charset="-78"/>
              </a:rPr>
              <a:t>(e.g. </a:t>
            </a:r>
            <a:r>
              <a:rPr lang="en-US" dirty="0" err="1">
                <a:latin typeface="+mj-lt"/>
                <a:ea typeface="Al Bayan Plain" charset="-78"/>
                <a:cs typeface="Al Bayan Plain" charset="-78"/>
              </a:rPr>
              <a:t>hypothesising</a:t>
            </a:r>
            <a:r>
              <a:rPr lang="en-US" dirty="0">
                <a:latin typeface="+mj-lt"/>
                <a:ea typeface="Al Bayan Plain" charset="-78"/>
                <a:cs typeface="Al Bayan Plain" charset="-78"/>
              </a:rPr>
              <a:t>, </a:t>
            </a:r>
            <a:r>
              <a:rPr lang="en-US" dirty="0" err="1">
                <a:latin typeface="+mj-lt"/>
                <a:ea typeface="Al Bayan Plain" charset="-78"/>
                <a:cs typeface="Al Bayan Plain" charset="-78"/>
              </a:rPr>
              <a:t>synthesising</a:t>
            </a:r>
            <a:r>
              <a:rPr lang="en-US" dirty="0">
                <a:latin typeface="+mj-lt"/>
                <a:ea typeface="Al Bayan Plain" charset="-78"/>
                <a:cs typeface="Al Bayan Plain" charset="-78"/>
              </a:rPr>
              <a:t>, evaluating, and inferring) and associated language </a:t>
            </a:r>
          </a:p>
          <a:p>
            <a:endParaRPr lang="en-US" dirty="0"/>
          </a:p>
        </p:txBody>
      </p:sp>
    </p:spTree>
    <p:extLst>
      <p:ext uri="{BB962C8B-B14F-4D97-AF65-F5344CB8AC3E}">
        <p14:creationId xmlns:p14="http://schemas.microsoft.com/office/powerpoint/2010/main" val="17239584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Baker (2006)</a:t>
            </a:r>
          </a:p>
        </p:txBody>
      </p:sp>
      <p:sp>
        <p:nvSpPr>
          <p:cNvPr id="3" name="Content Placeholder 2"/>
          <p:cNvSpPr>
            <a:spLocks noGrp="1"/>
          </p:cNvSpPr>
          <p:nvPr>
            <p:ph idx="1"/>
          </p:nvPr>
        </p:nvSpPr>
        <p:spPr>
          <a:xfrm>
            <a:off x="1371600" y="1762496"/>
            <a:ext cx="10515600" cy="5410200"/>
          </a:xfrm>
        </p:spPr>
        <p:txBody>
          <a:bodyPr>
            <a:normAutofit/>
          </a:bodyPr>
          <a:lstStyle/>
          <a:p>
            <a:r>
              <a:rPr lang="en-US" sz="2800" dirty="0"/>
              <a:t>“BICS is said to occur when there are contextual supports and props for language delivery. Face-to-face `</a:t>
            </a:r>
            <a:r>
              <a:rPr lang="en-US" sz="2800" b="1" dirty="0"/>
              <a:t>context embedded</a:t>
            </a:r>
            <a:r>
              <a:rPr lang="en-US" sz="2800" dirty="0"/>
              <a:t>´ situations provide, for example, non-verbal support to secure understanding. Actions with eyes and hands, instant feedback, cues and clues support verbal language. “</a:t>
            </a:r>
          </a:p>
          <a:p>
            <a:r>
              <a:rPr lang="en-US" sz="2800" dirty="0"/>
              <a:t>“CALP, on the other hand, is said to occur in </a:t>
            </a:r>
            <a:r>
              <a:rPr lang="en-US" sz="2800" b="1" dirty="0"/>
              <a:t>'context reduced'</a:t>
            </a:r>
            <a:r>
              <a:rPr lang="en-US" sz="2800" dirty="0"/>
              <a:t> academic situations. Where higher order thinking skills (e.g. analysis, synthesis, evaluation) are required in the curriculum, language is `</a:t>
            </a:r>
            <a:r>
              <a:rPr lang="en-US" sz="2800" b="1" dirty="0" err="1"/>
              <a:t>disembedded</a:t>
            </a:r>
            <a:r>
              <a:rPr lang="en-US" sz="2800" b="1" dirty="0"/>
              <a:t>´</a:t>
            </a:r>
            <a:r>
              <a:rPr lang="en-US" sz="2800" dirty="0"/>
              <a:t> from a meaningful, supportive context. Where language is `</a:t>
            </a:r>
            <a:r>
              <a:rPr lang="en-US" sz="2800" dirty="0" err="1"/>
              <a:t>disembedded</a:t>
            </a:r>
            <a:r>
              <a:rPr lang="en-US" sz="2800" dirty="0"/>
              <a:t>´ the situation is often referred to as `</a:t>
            </a:r>
            <a:r>
              <a:rPr lang="en-US" sz="2800" b="1" dirty="0"/>
              <a:t>context reduced</a:t>
            </a:r>
            <a:r>
              <a:rPr lang="en-US" sz="2800" dirty="0"/>
              <a:t>" (Baker, 2006, p. 174)</a:t>
            </a:r>
          </a:p>
        </p:txBody>
      </p:sp>
    </p:spTree>
    <p:extLst>
      <p:ext uri="{BB962C8B-B14F-4D97-AF65-F5344CB8AC3E}">
        <p14:creationId xmlns:p14="http://schemas.microsoft.com/office/powerpoint/2010/main" val="12022475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Disparity between BICS &amp; CALP</a:t>
            </a:r>
          </a:p>
        </p:txBody>
      </p:sp>
      <p:sp>
        <p:nvSpPr>
          <p:cNvPr id="3" name="Content Placeholder 2"/>
          <p:cNvSpPr>
            <a:spLocks noGrp="1"/>
          </p:cNvSpPr>
          <p:nvPr>
            <p:ph idx="1"/>
          </p:nvPr>
        </p:nvSpPr>
        <p:spPr/>
        <p:txBody>
          <a:bodyPr>
            <a:noAutofit/>
          </a:bodyPr>
          <a:lstStyle/>
          <a:p>
            <a:r>
              <a:rPr lang="en-US" sz="3200" dirty="0"/>
              <a:t>There is often disparity between the language skills children are able to use for conversation and the language skills children need for academic purposes.</a:t>
            </a:r>
          </a:p>
          <a:p>
            <a:r>
              <a:rPr lang="en-US" sz="3200" dirty="0"/>
              <a:t>You can not assume that EAL pupils who have attained a high level of fluency and accuracy in everyday spoken English have the corresponding academic proficiencies.</a:t>
            </a:r>
          </a:p>
        </p:txBody>
      </p:sp>
    </p:spTree>
    <p:extLst>
      <p:ext uri="{BB962C8B-B14F-4D97-AF65-F5344CB8AC3E}">
        <p14:creationId xmlns:p14="http://schemas.microsoft.com/office/powerpoint/2010/main" val="1367753632"/>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majorFont>
      <a:minorFont>
        <a:latin typeface="Franklin Gothic Book" panose="020B0503020102020204"/>
        <a:ea typeface=""/>
        <a:cs typeface=""/>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Crop</Template>
  <TotalTime>2046</TotalTime>
  <Words>2522</Words>
  <Application>Microsoft Office PowerPoint</Application>
  <PresentationFormat>Widescreen</PresentationFormat>
  <Paragraphs>233</Paragraphs>
  <Slides>22</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Franklin Gothic Book</vt:lpstr>
      <vt:lpstr>Wingdings</vt:lpstr>
      <vt:lpstr>Crop</vt:lpstr>
      <vt:lpstr> eal 2</vt:lpstr>
      <vt:lpstr>Terminology </vt:lpstr>
      <vt:lpstr>Re-Cap</vt:lpstr>
      <vt:lpstr>Arrival and Induction </vt:lpstr>
      <vt:lpstr>First meeting with child and family </vt:lpstr>
      <vt:lpstr>Involving Parents </vt:lpstr>
      <vt:lpstr>Information for parents</vt:lpstr>
      <vt:lpstr>Arrival of the EAL learner </vt:lpstr>
      <vt:lpstr>Cultural Knowledge and Ability</vt:lpstr>
      <vt:lpstr>Cultural Knowledge </vt:lpstr>
      <vt:lpstr>Successful teachers will… </vt:lpstr>
      <vt:lpstr>Provide a supportive learning environment</vt:lpstr>
      <vt:lpstr>Access to the curriculum</vt:lpstr>
      <vt:lpstr>PowerPoint Presentation</vt:lpstr>
      <vt:lpstr>Childhood Bilingualism and school</vt:lpstr>
      <vt:lpstr>Types of Bilingualism </vt:lpstr>
      <vt:lpstr>BICS and CALP </vt:lpstr>
      <vt:lpstr>Cummins (1984)  </vt:lpstr>
      <vt:lpstr>BICS (conversational fluency)</vt:lpstr>
      <vt:lpstr>CALP (decontextualised academic language) </vt:lpstr>
      <vt:lpstr>Baker (2006)</vt:lpstr>
      <vt:lpstr>Disparity between BICS &amp; CALP</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eal in the early years</dc:title>
  <dc:creator>Laura Jones</dc:creator>
  <cp:lastModifiedBy>Jessica Clapham</cp:lastModifiedBy>
  <cp:revision>81</cp:revision>
  <dcterms:created xsi:type="dcterms:W3CDTF">2017-09-13T16:16:06Z</dcterms:created>
  <dcterms:modified xsi:type="dcterms:W3CDTF">2021-04-18T18:12:29Z</dcterms:modified>
</cp:coreProperties>
</file>