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0996D-6D54-56BC-5FD3-DEC899BF93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Childhood obesity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29748C-6A04-6A90-CFD5-C3D54B4659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Isabelle Coughlin</a:t>
            </a:r>
          </a:p>
          <a:p>
            <a:r>
              <a:rPr lang="en-GB" dirty="0"/>
              <a:t>2508665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297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2300B9-E49E-93F6-838C-CD6F5C5CF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7704" y="1172230"/>
            <a:ext cx="3840815" cy="454534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AEF9E-547F-5190-6CF7-C323F3F173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54065" y="2367092"/>
            <a:ext cx="5855415" cy="384744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Excess body fat affecting a child’s health and wellbeing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Commonly measured using body mass index (NHS CHOICES, 2024)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Growing public health concern in the uk and worldwide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Caused by multiple interacting factors, including diet, physical activity, genetics, family lifestyle</a:t>
            </a:r>
            <a:r>
              <a:rPr lang="en-GB" sz="1700"/>
              <a:t>, environmental and </a:t>
            </a:r>
            <a:r>
              <a:rPr lang="en-GB" sz="1700" dirty="0"/>
              <a:t>socioeconomic influences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Increases the risk of physical and mental health problems</a:t>
            </a:r>
            <a:endParaRPr lang="en-US" sz="17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F4E76-5DD8-AF7F-2736-0EE606DF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064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 dirty="0"/>
              <a:t>What is childhood obesity?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B678B4-2ECC-8511-21D2-5E693A180D90}"/>
              </a:ext>
            </a:extLst>
          </p:cNvPr>
          <p:cNvSpPr txBox="1"/>
          <p:nvPr/>
        </p:nvSpPr>
        <p:spPr>
          <a:xfrm>
            <a:off x="7721599" y="618517"/>
            <a:ext cx="2932290" cy="369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Action on Sugar, (2016)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909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0D56D-B81E-EE13-D2A5-4B5282C91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childhood obesity significant?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B3CB8-0502-5C10-D4C6-FA166889724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Major public health challenge </a:t>
            </a:r>
          </a:p>
          <a:p>
            <a:r>
              <a:rPr lang="en-GB" dirty="0"/>
              <a:t>Increase risk of chronic diseases - type 2 diabetes, high blood pressure, joint problems </a:t>
            </a:r>
          </a:p>
          <a:p>
            <a:r>
              <a:rPr lang="en-GB" dirty="0"/>
              <a:t>Impacts on mental health and wellbeing – low self esteem, anxiety and depression </a:t>
            </a:r>
          </a:p>
          <a:p>
            <a:r>
              <a:rPr lang="en-GB" dirty="0"/>
              <a:t>Can lead to bullying and social isolation </a:t>
            </a:r>
          </a:p>
          <a:p>
            <a:r>
              <a:rPr lang="en-GB" dirty="0"/>
              <a:t>Often continues into adulthood </a:t>
            </a:r>
          </a:p>
          <a:p>
            <a:r>
              <a:rPr lang="en-GB" dirty="0"/>
              <a:t>Early prevention and intervention are essential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670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5B749-D8A5-99F8-8559-31DD453BA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and risk factors of childhood obesity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EA7AD-B70A-A3E7-6760-6B467D999E5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Complex condition with multiple causes</a:t>
            </a:r>
          </a:p>
          <a:p>
            <a:r>
              <a:rPr lang="en-GB" dirty="0"/>
              <a:t>Poor diet (high sugar, fat and calorie intake)</a:t>
            </a:r>
          </a:p>
          <a:p>
            <a:r>
              <a:rPr lang="en-GB" dirty="0"/>
              <a:t>Physical inactivity and sedentary lifestyles </a:t>
            </a:r>
          </a:p>
          <a:p>
            <a:r>
              <a:rPr lang="en-GB" dirty="0"/>
              <a:t>Family and environmental influences </a:t>
            </a:r>
          </a:p>
          <a:p>
            <a:r>
              <a:rPr lang="en-GB" dirty="0"/>
              <a:t>Socioeconomic factors and access to healthy food</a:t>
            </a:r>
          </a:p>
          <a:p>
            <a:r>
              <a:rPr lang="en-GB" dirty="0"/>
              <a:t>Genetic predisposition </a:t>
            </a:r>
          </a:p>
          <a:p>
            <a:r>
              <a:rPr lang="en-GB" dirty="0"/>
              <a:t>Prevention through healthy habits and early intervention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517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FD6E2-68B8-CE81-A813-DB0B65566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impact of childhood obesity on mental health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3EC0C-2D15-6700-288E-9438FBAD3E0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Low self esteem and poor body image</a:t>
            </a:r>
          </a:p>
          <a:p>
            <a:r>
              <a:rPr lang="en-GB" dirty="0"/>
              <a:t>Bullying, teasing and discrimination </a:t>
            </a:r>
          </a:p>
          <a:p>
            <a:r>
              <a:rPr lang="en-GB" dirty="0"/>
              <a:t>Social isolation and reduced confidence </a:t>
            </a:r>
          </a:p>
          <a:p>
            <a:r>
              <a:rPr lang="en-GB" dirty="0"/>
              <a:t>Increased risk of anxiety and depression </a:t>
            </a:r>
          </a:p>
          <a:p>
            <a:r>
              <a:rPr lang="en-GB" dirty="0"/>
              <a:t>Can affect academic performance and daily life </a:t>
            </a:r>
          </a:p>
          <a:p>
            <a:r>
              <a:rPr lang="en-GB" dirty="0"/>
              <a:t>Emotional support and early intervention are essential </a:t>
            </a:r>
          </a:p>
          <a:p>
            <a:r>
              <a:rPr lang="en-GB" dirty="0"/>
              <a:t>Environmental factors can also influence wellbeing and health behaviours </a:t>
            </a:r>
          </a:p>
        </p:txBody>
      </p:sp>
    </p:spTree>
    <p:extLst>
      <p:ext uri="{BB962C8B-B14F-4D97-AF65-F5344CB8AC3E}">
        <p14:creationId xmlns:p14="http://schemas.microsoft.com/office/powerpoint/2010/main" val="2276997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33607-7EEE-6B56-680B-BC0E49EE1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preventing and reducing childhood obesity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EC5C4-A92F-3847-F8D7-27BD964A7D6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Promote healthy eating from and early age</a:t>
            </a:r>
          </a:p>
          <a:p>
            <a:r>
              <a:rPr lang="en-GB" dirty="0"/>
              <a:t>Encourage at least 60 minutes of daily physical activity</a:t>
            </a:r>
          </a:p>
          <a:p>
            <a:r>
              <a:rPr lang="en-GB" dirty="0"/>
              <a:t>Parents and carers as positive role models</a:t>
            </a:r>
          </a:p>
          <a:p>
            <a:r>
              <a:rPr lang="en-GB" dirty="0"/>
              <a:t>Schools to provide health education and nutritious meals</a:t>
            </a:r>
          </a:p>
          <a:p>
            <a:r>
              <a:rPr lang="en-GB" dirty="0"/>
              <a:t>Early identification and support from healthcare professionals </a:t>
            </a:r>
          </a:p>
          <a:p>
            <a:r>
              <a:rPr lang="en-GB" dirty="0"/>
              <a:t>Collaborative approach involving families, schools and communities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380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CED65-3C7F-EBF8-3102-9EAED733D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and </a:t>
            </a:r>
            <a:r>
              <a:rPr lang="en-GB" dirty="0" err="1"/>
              <a:t>nhs</a:t>
            </a:r>
            <a:r>
              <a:rPr lang="en-GB" dirty="0"/>
              <a:t> initiatives to tackle childhood obesity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D67F9-2065-4F46-8C5F-0CB2215519D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National child measurement programme (</a:t>
            </a:r>
            <a:r>
              <a:rPr lang="en-GB" dirty="0" err="1"/>
              <a:t>nhs</a:t>
            </a:r>
            <a:r>
              <a:rPr lang="en-GB" dirty="0"/>
              <a:t>, 2024)</a:t>
            </a:r>
          </a:p>
          <a:p>
            <a:r>
              <a:rPr lang="en-GB" dirty="0"/>
              <a:t>NHS weight management and family support services</a:t>
            </a:r>
          </a:p>
          <a:p>
            <a:r>
              <a:rPr lang="en-GB" dirty="0"/>
              <a:t>Community based healthy lifestyle programmes </a:t>
            </a:r>
          </a:p>
          <a:p>
            <a:r>
              <a:rPr lang="en-GB" dirty="0"/>
              <a:t>Restrictions on advertising unhealthy foods</a:t>
            </a:r>
          </a:p>
          <a:p>
            <a:r>
              <a:rPr lang="en-GB" dirty="0"/>
              <a:t>Soft drinks industry levy (hm treasury, 2018)</a:t>
            </a:r>
          </a:p>
          <a:p>
            <a:r>
              <a:rPr lang="en-GB" dirty="0"/>
              <a:t>Ongoing investment, education and prevention strategies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22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A4B7-CDEC-38F3-F41E-3BF003BEB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families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55D2C-1666-64BE-0502-F2106B91055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Emotional stress, guilt and worry for parents/carers</a:t>
            </a:r>
          </a:p>
          <a:p>
            <a:r>
              <a:rPr lang="en-GB" dirty="0"/>
              <a:t>Family lifestyle strongly influences children’s habits</a:t>
            </a:r>
          </a:p>
          <a:p>
            <a:r>
              <a:rPr lang="en-GB" dirty="0"/>
              <a:t>Financial barriers to healthy eating and exercise </a:t>
            </a:r>
          </a:p>
          <a:p>
            <a:r>
              <a:rPr lang="en-GB" dirty="0"/>
              <a:t>Busy schedules can limit healthy meal preparation and activity</a:t>
            </a:r>
          </a:p>
          <a:p>
            <a:r>
              <a:rPr lang="en-GB" dirty="0"/>
              <a:t>Increased healthcare appointments and support needs</a:t>
            </a:r>
          </a:p>
          <a:p>
            <a:r>
              <a:rPr lang="en-GB" dirty="0"/>
              <a:t>Family wide support is key to preventing childhood obesity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245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0D919-77C9-4FCD-A773-4DA69C3C9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4105A-17D2-0A2C-9775-08B65B55210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Childhood obesity is a complex public health issue</a:t>
            </a:r>
          </a:p>
          <a:p>
            <a:r>
              <a:rPr lang="en-GB" dirty="0"/>
              <a:t>Affects physical, mental and social wellbeing </a:t>
            </a:r>
          </a:p>
          <a:p>
            <a:r>
              <a:rPr lang="en-GB" dirty="0"/>
              <a:t>Influenced by diet, activity, family and environmental factors </a:t>
            </a:r>
          </a:p>
          <a:p>
            <a:r>
              <a:rPr lang="en-GB" dirty="0"/>
              <a:t>Impacts children, families and wider society</a:t>
            </a:r>
          </a:p>
          <a:p>
            <a:r>
              <a:rPr lang="en-GB" dirty="0"/>
              <a:t>Prevention requires collaboration between families, schools, healthcare and government </a:t>
            </a:r>
          </a:p>
          <a:p>
            <a:r>
              <a:rPr lang="en-GB" dirty="0"/>
              <a:t>Early intervention promotes healthier futures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184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56251-05FE-3643-1560-1AB9B57B749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8445" y="522110"/>
            <a:ext cx="9891888" cy="5305779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Ahmad, Q.I., Ahmad, C.B. and Ahmad, S.M. (2010). ‘Childhood Obesity’. Indian Journal of Endocrinology and Metabolism, [online] 14(1), p.19. Available at: https://</a:t>
            </a:r>
            <a:r>
              <a:rPr lang="en-GB" dirty="0" err="1"/>
              <a:t>journals.lww.com</a:t>
            </a:r>
            <a:r>
              <a:rPr lang="en-GB" dirty="0"/>
              <a:t>/</a:t>
            </a:r>
            <a:r>
              <a:rPr lang="en-GB" dirty="0" err="1"/>
              <a:t>indjem</a:t>
            </a:r>
            <a:r>
              <a:rPr lang="en-GB" dirty="0"/>
              <a:t>/</a:t>
            </a:r>
            <a:r>
              <a:rPr lang="en-GB" dirty="0" err="1"/>
              <a:t>Fulltext</a:t>
            </a:r>
            <a:r>
              <a:rPr lang="en-GB" dirty="0"/>
              <a:t>/2010/14010/Childhood_Obesity.5.aspx.</a:t>
            </a:r>
          </a:p>
          <a:p>
            <a:r>
              <a:rPr lang="en-GB" dirty="0" err="1"/>
              <a:t>Ang</a:t>
            </a:r>
            <a:r>
              <a:rPr lang="en-GB" dirty="0"/>
              <a:t>, Y.N., Wee, B.S., Poh, B.K. and Ismail, M.N. (2012). ‘Multifactorial Influences of Childhood Obesity’. Current Obesity Reports, 2(1), pp.10–22.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/10.1007/s13679-012-0042-7.</a:t>
            </a:r>
          </a:p>
          <a:p>
            <a:r>
              <a:rPr lang="en-GB" dirty="0"/>
              <a:t>Cunningham, S.A., Kramer, M.R. and Narayan, K.M.V. (2014). ‘Incidence of Childhood Obesity in the United States’. New England Journal of Medicine, [online] 370(5), </a:t>
            </a:r>
            <a:r>
              <a:rPr lang="en-GB" dirty="0" err="1"/>
              <a:t>Consequencespp.403</a:t>
            </a:r>
            <a:r>
              <a:rPr lang="en-GB" dirty="0"/>
              <a:t>–411.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/10.1056/</a:t>
            </a:r>
            <a:r>
              <a:rPr lang="en-GB" dirty="0" err="1"/>
              <a:t>nejmoa1309753</a:t>
            </a:r>
            <a:r>
              <a:rPr lang="en-GB" dirty="0"/>
              <a:t>.</a:t>
            </a:r>
          </a:p>
          <a:p>
            <a:r>
              <a:rPr lang="en-GB" dirty="0" err="1"/>
              <a:t>Dehghan</a:t>
            </a:r>
            <a:r>
              <a:rPr lang="en-GB" dirty="0"/>
              <a:t>, M., </a:t>
            </a:r>
            <a:r>
              <a:rPr lang="en-GB" dirty="0" err="1"/>
              <a:t>Akhtar-Danesh</a:t>
            </a:r>
            <a:r>
              <a:rPr lang="en-GB" dirty="0"/>
              <a:t>, N. and Merchant, A.T. (2005). ‘Childhood obesity, prevalence and prevention’. Nutrition Journal, [online] 4(1).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/10.1186/1475-2891-4-24.</a:t>
            </a:r>
          </a:p>
          <a:p>
            <a:r>
              <a:rPr lang="en-GB" dirty="0"/>
              <a:t>Goran , M.I. (2017). ‘Childhood obesity: causes, consequences, and intervention approaches’. [online] Boca Raton, FL: CRC Press / Taylor &amp; </a:t>
            </a:r>
            <a:r>
              <a:rPr lang="en-GB" dirty="0" err="1"/>
              <a:t>francis</a:t>
            </a:r>
            <a:r>
              <a:rPr lang="en-GB" dirty="0"/>
              <a:t>. Available at: https://</a:t>
            </a:r>
            <a:r>
              <a:rPr lang="en-GB" dirty="0" err="1"/>
              <a:t>s3-euw1-ap-pe-df-pch</a:t>
            </a:r>
            <a:r>
              <a:rPr lang="en-GB" dirty="0"/>
              <a:t>-content-store-p.s3.eu-</a:t>
            </a:r>
            <a:r>
              <a:rPr lang="en-GB" dirty="0" err="1"/>
              <a:t>west-1.amazonaws.com</a:t>
            </a:r>
            <a:r>
              <a:rPr lang="en-GB" dirty="0"/>
              <a:t>/9781315370958/b40d948e-778d-459e-889e-384b632ff005/</a:t>
            </a:r>
            <a:r>
              <a:rPr lang="en-GB" dirty="0" err="1"/>
              <a:t>relatedobjects</a:t>
            </a:r>
            <a:r>
              <a:rPr lang="en-GB" dirty="0"/>
              <a:t>/preview.pdf?AWSAccessKeyId=</a:t>
            </a:r>
            <a:r>
              <a:rPr lang="en-GB" dirty="0" err="1"/>
              <a:t>ASIAQFVOSJ57SOGMIPTL</a:t>
            </a:r>
            <a:r>
              <a:rPr lang="en-GB" dirty="0"/>
              <a:t>&amp;Expires=1781210283&amp;Signature=ZxLik0NmoC46DnPMY9MOzvy8bvA%3D&amp;response-content-disposition=attachment%3B%20filename%3D%2210.1201_9781315370958_previewpdf.pdf%22&amp;</a:t>
            </a:r>
            <a:r>
              <a:rPr lang="en-GB" dirty="0" err="1"/>
              <a:t>x-amz-security-token</a:t>
            </a:r>
            <a:r>
              <a:rPr lang="en-GB" dirty="0"/>
              <a:t>=IQoJb3JpZ2luX2VjEDoaCXVzLWVhc3QtMSJHMEUCIQCk1dYtO65LxlJmnqYTBniekN%2BzdkRiKWiOe6EXs86VcwIgOYxObv676M9BwFDix2QkTqyCEhb7ebH0Qfms1Zpbr44qjQQIAxAEGgwwMTIxNzcyNjQ1MTEiDHVvYVRw9zTfQDOy0yrqA8Hp6cIuZ%2BF7lUfyBOClvd6W4DS85kSzhgbOPYNNbPHN1HaH4ZcodhLqkLj2M4jR5yHlO9An1lqgWmMJRsFlZYsvdDM84L3r23NHjcxjIhs9k6L3uD5YsKB%2BUDZF66IEziRLFVEciSvzqeJCcm8LWJ2duT8UzJSI4hoaNR1571Ec0P39Upc2q83Mh2IWK1jZnyRXKnTJHqd%2BJOaUcfIJsNhSw7sNxUZ2dW5HZKn0VV%2Bk2QRdUZ2bY3ahXiWhgr2cli4Pj2FTUYaJ9WCOyzXwTjknB1GsxxM7BFUVH6hHyk8r8xodk9%</a:t>
            </a:r>
            <a:r>
              <a:rPr lang="en-GB" dirty="0" err="1"/>
              <a:t>2B70elM9nxjVNyl</a:t>
            </a:r>
            <a:r>
              <a:rPr lang="en-GB" dirty="0"/>
              <a:t>%2FOF1L1eLnaQ7lP7dubxh703ofiTG21yIHwinoJDgeGmB%2B8mPv0zdSKfxdfBYtecfZ9d8wZv5jVRyddIsBjgbJCfpTI9GAB4UUAcbsJ4dytmBciLn0mrZAvc%</a:t>
            </a:r>
            <a:r>
              <a:rPr lang="en-GB" dirty="0" err="1"/>
              <a:t>2BBdZUGBci</a:t>
            </a:r>
            <a:r>
              <a:rPr lang="en-GB" dirty="0"/>
              <a:t>%2BgXCpW9ZOHPY%2F%2FHQPWu5lyqiRix7wpvizMHIKUbd2YK17WZiyj2hkPwdoquCz5YdzAL1TvS8bLeWESrprTH54g9iCBb4iVrUPPgEKi4Xa1nm9VIKGLc7uS1%2F8YFeE9ZL83NDzxm7dvYRRWhsoZsCP0NBSyved1hWwRzmjSFYE8vwNIU%2Fxgq2Ue6H1wa6EP0lN7Gy3tgKZER%2Fbtcwyeur0QY6pQEWpjoNvhXcRgvHyq17ySs%2FdkPPktjkIiNdq91sBFk748kLCRpb1XasoIyfs56IVIe7CUFal%</a:t>
            </a:r>
            <a:r>
              <a:rPr lang="en-GB" dirty="0" err="1"/>
              <a:t>2F3fpR8</a:t>
            </a:r>
            <a:r>
              <a:rPr lang="en-GB" dirty="0"/>
              <a:t>%2BD1dq0kC3OY3ev0MAoWKBLzCukP8iotP%</a:t>
            </a:r>
            <a:r>
              <a:rPr lang="en-GB" dirty="0" err="1"/>
              <a:t>2B9ojVHaDljuvKzoFMlbQYW</a:t>
            </a:r>
            <a:r>
              <a:rPr lang="en-GB" dirty="0"/>
              <a:t>%2B4x6oU%2B0y4cLFiFDpmDprFK514VjlpwBBZzONdP%2BYGJp0snAMu6HMLAMlGkfPXAp3oaaMOtxyU7pr6cOh46qlLa5ho%3D [Accessed 11 Jun. 2026].</a:t>
            </a:r>
          </a:p>
          <a:p>
            <a:r>
              <a:rPr lang="en-GB" dirty="0"/>
              <a:t>HM Treasury (2018). ‘Soft Drinks Industry Levy comes into effect’. [online] GOV.UK. Available at: https://www.gov.uk/government/news/soft-drinks-industry-levy-comes-into-effect [Accessed 12 Jun. 2026].</a:t>
            </a:r>
          </a:p>
          <a:p>
            <a:r>
              <a:rPr lang="en-GB" dirty="0" err="1"/>
              <a:t>Kraak</a:t>
            </a:r>
            <a:r>
              <a:rPr lang="en-GB" dirty="0"/>
              <a:t> , V.A., </a:t>
            </a:r>
            <a:r>
              <a:rPr lang="en-GB" dirty="0" err="1"/>
              <a:t>Liverman</a:t>
            </a:r>
            <a:r>
              <a:rPr lang="en-GB" dirty="0"/>
              <a:t>, C.T. and </a:t>
            </a:r>
            <a:r>
              <a:rPr lang="en-GB" dirty="0" err="1"/>
              <a:t>Koplan</a:t>
            </a:r>
            <a:r>
              <a:rPr lang="en-GB" dirty="0"/>
              <a:t> , J.P. (2026). ‘Preventing Childhood Obesity’. [online] Google Books. Available at: https://books.google.co.uk/books/about/Preventing_Childhood_Obesity.html?id=</a:t>
            </a:r>
            <a:r>
              <a:rPr lang="en-GB" dirty="0" err="1"/>
              <a:t>sLtDWbrLgm4C</a:t>
            </a:r>
            <a:r>
              <a:rPr lang="en-GB" dirty="0"/>
              <a:t>&amp;</a:t>
            </a:r>
            <a:r>
              <a:rPr lang="en-GB" dirty="0" err="1"/>
              <a:t>redir_esc</a:t>
            </a:r>
            <a:r>
              <a:rPr lang="en-GB" dirty="0"/>
              <a:t>=y [Accessed 11 Jun. 2026].</a:t>
            </a:r>
          </a:p>
          <a:p>
            <a:r>
              <a:rPr lang="en-GB" dirty="0"/>
              <a:t>Lakshman, R., Elks, C.E. and </a:t>
            </a:r>
            <a:r>
              <a:rPr lang="en-GB" dirty="0" err="1"/>
              <a:t>Ong</a:t>
            </a:r>
            <a:r>
              <a:rPr lang="en-GB" dirty="0"/>
              <a:t>, K.K. (2012). ‘Childhood Obesity’. Circulation, [online] 126(14), pp.1770–1779.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/10.1161/circulationaha.111.047738.</a:t>
            </a:r>
          </a:p>
          <a:p>
            <a:r>
              <a:rPr lang="en-GB" dirty="0"/>
              <a:t>Lee, Y. (2009). ‘75 Consequences of Childhood </a:t>
            </a:r>
            <a:r>
              <a:rPr lang="en-GB" dirty="0" err="1"/>
              <a:t>Obesity-Yung</a:t>
            </a:r>
            <a:r>
              <a:rPr lang="en-GB" dirty="0"/>
              <a:t> </a:t>
            </a:r>
            <a:r>
              <a:rPr lang="en-GB" dirty="0" err="1"/>
              <a:t>Seng</a:t>
            </a:r>
            <a:r>
              <a:rPr lang="en-GB" dirty="0"/>
              <a:t> Lee’. Consequences of Childhood Obesity, [online] 38(1). Available at: https://</a:t>
            </a:r>
            <a:r>
              <a:rPr lang="en-GB" dirty="0" err="1"/>
              <a:t>annals.edu.sg</a:t>
            </a:r>
            <a:r>
              <a:rPr lang="en-GB" dirty="0"/>
              <a:t>/pdf/38VolNo1Jan2009/V38N1p75.pdf.</a:t>
            </a:r>
          </a:p>
          <a:p>
            <a:r>
              <a:rPr lang="en-GB" dirty="0"/>
              <a:t>NHS (2024). ‘National Child Measurement Programme - NHS Digital’. [online] NHS Digital. Available at: https://</a:t>
            </a:r>
            <a:r>
              <a:rPr lang="en-GB" dirty="0" err="1"/>
              <a:t>digital.nhs.uk</a:t>
            </a:r>
            <a:r>
              <a:rPr lang="en-GB" dirty="0"/>
              <a:t>/services/national-child-measurement-programme/.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622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11B1DAF-5893-940C-CF7F-80417C357E8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776288"/>
            <a:ext cx="10363200" cy="501491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NHS Choices (2024). ‘Calculate body mass index (BMI) for children and teenagers’. [online] NHS. Available at:  https://</a:t>
            </a:r>
            <a:r>
              <a:rPr lang="en-GB" dirty="0" err="1"/>
              <a:t>www.nhs.uk</a:t>
            </a:r>
            <a:r>
              <a:rPr lang="en-GB" dirty="0"/>
              <a:t>/health-assessment-tools/calculate-your-body-mass-index/</a:t>
            </a:r>
            <a:r>
              <a:rPr lang="en-GB" dirty="0" err="1"/>
              <a:t>calculate-bmi-for</a:t>
            </a:r>
            <a:r>
              <a:rPr lang="en-GB" dirty="0"/>
              <a:t>-children-teenagers [Accessed 12 Jun. 2026].</a:t>
            </a:r>
          </a:p>
          <a:p>
            <a:r>
              <a:rPr lang="en-GB" dirty="0"/>
              <a:t>Procter, K.L. (2007). ‘The aetiology of childhood obesity: a review’. Nutrition Research Reviews, 20(1), pp.29–45. </a:t>
            </a:r>
            <a:r>
              <a:rPr lang="en-GB" dirty="0" err="1"/>
              <a:t>doi:https</a:t>
            </a:r>
            <a:r>
              <a:rPr lang="en-GB" dirty="0"/>
              <a:t>://</a:t>
            </a:r>
            <a:r>
              <a:rPr lang="en-GB" dirty="0" err="1"/>
              <a:t>doi.org</a:t>
            </a:r>
            <a:r>
              <a:rPr lang="en-GB" dirty="0"/>
              <a:t>/10.1017/s0954422407746991.</a:t>
            </a:r>
          </a:p>
          <a:p>
            <a:r>
              <a:rPr lang="en-GB" dirty="0"/>
              <a:t>Reeves, G.M., </a:t>
            </a:r>
            <a:r>
              <a:rPr lang="en-GB" dirty="0" err="1"/>
              <a:t>Postolache</a:t>
            </a:r>
            <a:r>
              <a:rPr lang="en-GB" dirty="0"/>
              <a:t>, T.T. and </a:t>
            </a:r>
            <a:r>
              <a:rPr lang="en-GB" dirty="0" err="1"/>
              <a:t>Snitker</a:t>
            </a:r>
            <a:r>
              <a:rPr lang="en-GB" dirty="0"/>
              <a:t>, S. (2008). ‘Childhood Obesity and Depression: Connection between these Growing Problems in Growing Children’. International journal of child health and human development : IJCHD, [online] 1(2), p.103. Available at: https://</a:t>
            </a:r>
            <a:r>
              <a:rPr lang="en-GB" dirty="0" err="1"/>
              <a:t>pmc.ncbi.nlm.nih.gov</a:t>
            </a:r>
            <a:r>
              <a:rPr lang="en-GB" dirty="0"/>
              <a:t>/articles/PMC2568994/ [Accessed 12 Jun. 2026].</a:t>
            </a:r>
          </a:p>
          <a:p>
            <a:r>
              <a:rPr lang="en-GB" dirty="0"/>
              <a:t>Reilly, J.J. (2007). ‘Childhood Obesity: An Overview’. Children &amp; Society, [online] 21(5), pp.390–396.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/10.1111/j.1099-0860.2007.00092.x.</a:t>
            </a:r>
          </a:p>
          <a:p>
            <a:r>
              <a:rPr lang="en-GB" dirty="0"/>
              <a:t>Sahoo, K., Sahoo, B., </a:t>
            </a:r>
            <a:r>
              <a:rPr lang="en-GB" dirty="0" err="1"/>
              <a:t>Choudhury</a:t>
            </a:r>
            <a:r>
              <a:rPr lang="en-GB" dirty="0"/>
              <a:t>, A.K., Sofi, N.Y., Kumar, R. and </a:t>
            </a:r>
            <a:r>
              <a:rPr lang="en-GB" dirty="0" err="1"/>
              <a:t>Bhadoria</a:t>
            </a:r>
            <a:r>
              <a:rPr lang="en-GB" dirty="0"/>
              <a:t>, A.S. (2015). ‘Childhood obesity: Causes and Consequences’. Journal of Family Medicine and Primary Care, [online] 4(2), p.187.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/10.4103/2249-4863.154628.</a:t>
            </a:r>
          </a:p>
          <a:p>
            <a:r>
              <a:rPr lang="en-GB" dirty="0" err="1"/>
              <a:t>Speiser</a:t>
            </a:r>
            <a:r>
              <a:rPr lang="en-GB" dirty="0"/>
              <a:t>, P.W., Rudolf, M.C.J., Anhalt, H., </a:t>
            </a:r>
            <a:r>
              <a:rPr lang="en-GB" dirty="0" err="1"/>
              <a:t>Camacho-Hubner</a:t>
            </a:r>
            <a:r>
              <a:rPr lang="en-GB" dirty="0"/>
              <a:t>, C., </a:t>
            </a:r>
            <a:r>
              <a:rPr lang="en-GB" dirty="0" err="1"/>
              <a:t>Chiarelli</a:t>
            </a:r>
            <a:r>
              <a:rPr lang="en-GB" dirty="0"/>
              <a:t>, F., </a:t>
            </a:r>
            <a:r>
              <a:rPr lang="en-GB" dirty="0" err="1"/>
              <a:t>Eliakim</a:t>
            </a:r>
            <a:r>
              <a:rPr lang="en-GB" dirty="0"/>
              <a:t>, A., </a:t>
            </a:r>
            <a:r>
              <a:rPr lang="en-GB" dirty="0" err="1"/>
              <a:t>Freemark</a:t>
            </a:r>
            <a:r>
              <a:rPr lang="en-GB" dirty="0"/>
              <a:t>, M., </a:t>
            </a:r>
            <a:r>
              <a:rPr lang="en-GB" dirty="0" err="1"/>
              <a:t>Gruters</a:t>
            </a:r>
            <a:r>
              <a:rPr lang="en-GB" dirty="0"/>
              <a:t>, A., </a:t>
            </a:r>
            <a:r>
              <a:rPr lang="en-GB" dirty="0" err="1"/>
              <a:t>Hershkovitz</a:t>
            </a:r>
            <a:r>
              <a:rPr lang="en-GB" dirty="0"/>
              <a:t>, E., </a:t>
            </a:r>
            <a:r>
              <a:rPr lang="en-GB" dirty="0" err="1"/>
              <a:t>Iughetti</a:t>
            </a:r>
            <a:r>
              <a:rPr lang="en-GB" dirty="0"/>
              <a:t>, L., </a:t>
            </a:r>
            <a:r>
              <a:rPr lang="en-GB" dirty="0" err="1"/>
              <a:t>Krude</a:t>
            </a:r>
            <a:r>
              <a:rPr lang="en-GB" dirty="0"/>
              <a:t>, H., </a:t>
            </a:r>
            <a:r>
              <a:rPr lang="en-GB" dirty="0" err="1"/>
              <a:t>Latzer</a:t>
            </a:r>
            <a:r>
              <a:rPr lang="en-GB" dirty="0"/>
              <a:t>, Y., Lustig, R.H., </a:t>
            </a:r>
            <a:r>
              <a:rPr lang="en-GB" dirty="0" err="1"/>
              <a:t>Pescovitz</a:t>
            </a:r>
            <a:r>
              <a:rPr lang="en-GB" dirty="0"/>
              <a:t>, O.H., </a:t>
            </a:r>
            <a:r>
              <a:rPr lang="en-GB" dirty="0" err="1"/>
              <a:t>Pinhas-Hamiel</a:t>
            </a:r>
            <a:r>
              <a:rPr lang="en-GB" dirty="0"/>
              <a:t>, O., </a:t>
            </a:r>
            <a:r>
              <a:rPr lang="en-GB" dirty="0" err="1"/>
              <a:t>Rogol</a:t>
            </a:r>
            <a:r>
              <a:rPr lang="en-GB" dirty="0"/>
              <a:t>, A.D., </a:t>
            </a:r>
            <a:r>
              <a:rPr lang="en-GB" dirty="0" err="1"/>
              <a:t>Shalitin</a:t>
            </a:r>
            <a:r>
              <a:rPr lang="en-GB" dirty="0"/>
              <a:t>, S., Sultan, C., Stein, D. and </a:t>
            </a:r>
            <a:r>
              <a:rPr lang="en-GB" dirty="0" err="1"/>
              <a:t>Vardi</a:t>
            </a:r>
            <a:r>
              <a:rPr lang="en-GB" dirty="0"/>
              <a:t>, P. (2005). ‘Childhood Obesity’. The Journal of Clinical Endocrinology &amp; Metabolism, [online] 90(3), pp.1871–1887. </a:t>
            </a:r>
            <a:r>
              <a:rPr lang="en-GB" dirty="0" err="1"/>
              <a:t>doi</a:t>
            </a:r>
            <a:r>
              <a:rPr lang="en-GB" dirty="0"/>
              <a:t>: https://</a:t>
            </a:r>
            <a:r>
              <a:rPr lang="en-GB" dirty="0" err="1"/>
              <a:t>doi.org</a:t>
            </a:r>
            <a:r>
              <a:rPr lang="en-GB" dirty="0"/>
              <a:t>/10.1210/</a:t>
            </a:r>
            <a:r>
              <a:rPr lang="en-GB" dirty="0" err="1"/>
              <a:t>jc.2004-1389</a:t>
            </a:r>
            <a:r>
              <a:rPr lang="en-GB" dirty="0"/>
              <a:t>.</a:t>
            </a:r>
          </a:p>
          <a:p>
            <a:r>
              <a:rPr lang="en-GB" dirty="0"/>
              <a:t>World Health </a:t>
            </a:r>
            <a:r>
              <a:rPr lang="en-GB" dirty="0" err="1"/>
              <a:t>Organization</a:t>
            </a:r>
            <a:r>
              <a:rPr lang="en-GB" dirty="0"/>
              <a:t> (2025). ‘Noncommunicable diseases: Childhood Overweight and Obesity’. [online] www.who.int. Available at: https://www.who.int/news-room/questions-and-answers/item/noncommunicable-diseases-childhood-overweight-and-obesity [Accessed 12 Jun. 2026].</a:t>
            </a:r>
          </a:p>
          <a:p>
            <a:r>
              <a:rPr lang="en-GB" dirty="0" err="1"/>
              <a:t>www.actiononsugar.org</a:t>
            </a:r>
            <a:r>
              <a:rPr lang="en-GB" dirty="0"/>
              <a:t>. (n.d.). ‘Items - World Health Organisation publishes report: Commission on Ending Childhood Obesity (25th Jan) - Action on Sugar’. [online] Available at: https://</a:t>
            </a:r>
            <a:r>
              <a:rPr lang="en-GB" dirty="0" err="1"/>
              <a:t>www.actiononsugar.org</a:t>
            </a:r>
            <a:r>
              <a:rPr lang="en-GB" dirty="0"/>
              <a:t>/news-centre/sugar-in-the-news/2016/items/world-health-organisation-publishes-report-commission-on-ending-childhood-obesity-25th-jan.html [Accessed 12 Jun. 2026].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88687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Droplet</vt:lpstr>
      <vt:lpstr>Childhood obesity</vt:lpstr>
      <vt:lpstr>What is childhood obesity?</vt:lpstr>
      <vt:lpstr>Why is childhood obesity significant?</vt:lpstr>
      <vt:lpstr>Causes and risk factors of childhood obesity</vt:lpstr>
      <vt:lpstr>The impact of childhood obesity on mental health</vt:lpstr>
      <vt:lpstr>Strategies for preventing and reducing childhood obesity</vt:lpstr>
      <vt:lpstr>Government and nhs initiatives to tackle childhood obesity </vt:lpstr>
      <vt:lpstr>Impact on families</vt:lpstr>
      <vt:lpstr>Conclusion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Childhood obesity</dc:title>
  <dc:creator>Isabelle Coughlin (2508665)</dc:creator>
  <cp:lastModifiedBy>Isabelle Coughlin (2508665)</cp:lastModifiedBy>
  <cp:revision>3</cp:revision>
  <dcterms:created xsi:type="dcterms:W3CDTF">2026-06-12T10:39:59Z</dcterms:created>
  <dcterms:modified xsi:type="dcterms:W3CDTF">2026-09-09T16:08:17Z</dcterms:modified>
</cp:coreProperties>
</file>