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sldIdLst>
    <p:sldId id="256" r:id="rId5"/>
    <p:sldId id="266" r:id="rId6"/>
    <p:sldId id="257" r:id="rId7"/>
    <p:sldId id="261" r:id="rId8"/>
    <p:sldId id="268" r:id="rId9"/>
    <p:sldId id="258" r:id="rId10"/>
    <p:sldId id="269" r:id="rId11"/>
    <p:sldId id="270" r:id="rId12"/>
    <p:sldId id="271" r:id="rId13"/>
    <p:sldId id="263" r:id="rId14"/>
    <p:sldId id="267" r:id="rId15"/>
    <p:sldId id="272" r:id="rId16"/>
    <p:sldId id="273" r:id="rId17"/>
    <p:sldId id="259" r:id="rId18"/>
    <p:sldId id="264" r:id="rId19"/>
    <p:sldId id="260" r:id="rId20"/>
    <p:sldId id="275" r:id="rId21"/>
    <p:sldId id="265" r:id="rId22"/>
    <p:sldId id="262" r:id="rId23"/>
    <p:sldId id="274"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14122F-4175-4F19-84F6-205E0C33441E}" v="2852" dt="2022-11-23T14:49:42.6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75" d="100"/>
          <a:sy n="75" d="100"/>
        </p:scale>
        <p:origin x="324"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82E9F2-33D6-4D6C-B9DB-D62C46E26DAD}"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27B37B8B-DD3D-4247-B396-E6EBD952B04F}">
      <dgm:prSet/>
      <dgm:spPr/>
      <dgm:t>
        <a:bodyPr/>
        <a:lstStyle/>
        <a:p>
          <a:r>
            <a:rPr lang="en-GB" dirty="0"/>
            <a:t>What is human resource management theories/ topics</a:t>
          </a:r>
        </a:p>
        <a:p>
          <a:r>
            <a:rPr lang="en-US" dirty="0"/>
            <a:t>Theory is the planning of how to HRM are going to manage the organization. E.g. A structure to be followed </a:t>
          </a:r>
        </a:p>
      </dgm:t>
    </dgm:pt>
    <dgm:pt modelId="{B8CE7B4B-B551-4F0B-BC20-3FEA77D69EBD}" type="parTrans" cxnId="{78B03E9B-8ABD-4140-98FA-1B6B857B622C}">
      <dgm:prSet/>
      <dgm:spPr/>
      <dgm:t>
        <a:bodyPr/>
        <a:lstStyle/>
        <a:p>
          <a:endParaRPr lang="en-US"/>
        </a:p>
      </dgm:t>
    </dgm:pt>
    <dgm:pt modelId="{830FE420-4859-465C-9345-45E479B0F8A9}" type="sibTrans" cxnId="{78B03E9B-8ABD-4140-98FA-1B6B857B622C}">
      <dgm:prSet/>
      <dgm:spPr/>
      <dgm:t>
        <a:bodyPr/>
        <a:lstStyle/>
        <a:p>
          <a:endParaRPr lang="en-US"/>
        </a:p>
      </dgm:t>
    </dgm:pt>
    <dgm:pt modelId="{EC9CA1EE-307C-4F02-9039-C6B513450B30}">
      <dgm:prSet/>
      <dgm:spPr/>
      <dgm:t>
        <a:bodyPr/>
        <a:lstStyle/>
        <a:p>
          <a:r>
            <a:rPr lang="en-GB" dirty="0"/>
            <a:t>Benefit from theory in the organization</a:t>
          </a:r>
        </a:p>
        <a:p>
          <a:r>
            <a:rPr lang="en-GB" dirty="0"/>
            <a:t>The theory is a guideline to both the employee and the employer to achieve the goal</a:t>
          </a:r>
          <a:endParaRPr lang="en-US" dirty="0"/>
        </a:p>
      </dgm:t>
    </dgm:pt>
    <dgm:pt modelId="{95EAD188-9F84-4C96-BD92-FFA151DFF8AB}" type="parTrans" cxnId="{DE51CB90-6F6C-47AF-BB16-D548D6855205}">
      <dgm:prSet/>
      <dgm:spPr/>
      <dgm:t>
        <a:bodyPr/>
        <a:lstStyle/>
        <a:p>
          <a:endParaRPr lang="en-US"/>
        </a:p>
      </dgm:t>
    </dgm:pt>
    <dgm:pt modelId="{275A4CCC-BA21-4F3A-B1A0-2E0B3C16F611}" type="sibTrans" cxnId="{DE51CB90-6F6C-47AF-BB16-D548D6855205}">
      <dgm:prSet/>
      <dgm:spPr/>
      <dgm:t>
        <a:bodyPr/>
        <a:lstStyle/>
        <a:p>
          <a:endParaRPr lang="en-US"/>
        </a:p>
      </dgm:t>
    </dgm:pt>
    <dgm:pt modelId="{3E64B0E8-C33E-46F9-BADC-AAB74DD29EBA}">
      <dgm:prSet/>
      <dgm:spPr/>
      <dgm:t>
        <a:bodyPr/>
        <a:lstStyle/>
        <a:p>
          <a:r>
            <a:rPr lang="en-GB" dirty="0"/>
            <a:t>How the theories play part in the organization</a:t>
          </a:r>
        </a:p>
        <a:p>
          <a:r>
            <a:rPr lang="en-GB" dirty="0"/>
            <a:t>A theory is put in place so both employee and employer can understand and follow. All organisations face challenges from time to time. When a theory is used a guidance to help resolve issues</a:t>
          </a:r>
          <a:endParaRPr lang="en-US" dirty="0"/>
        </a:p>
      </dgm:t>
    </dgm:pt>
    <dgm:pt modelId="{ABED086D-9641-4DB0-A57C-627FBDF7B162}" type="parTrans" cxnId="{FECF4996-4B76-42F8-8C9E-9CBE33858A50}">
      <dgm:prSet/>
      <dgm:spPr/>
      <dgm:t>
        <a:bodyPr/>
        <a:lstStyle/>
        <a:p>
          <a:endParaRPr lang="en-US"/>
        </a:p>
      </dgm:t>
    </dgm:pt>
    <dgm:pt modelId="{BE524F56-057B-45DB-8594-7AC68F28D0D3}" type="sibTrans" cxnId="{FECF4996-4B76-42F8-8C9E-9CBE33858A50}">
      <dgm:prSet/>
      <dgm:spPr/>
      <dgm:t>
        <a:bodyPr/>
        <a:lstStyle/>
        <a:p>
          <a:endParaRPr lang="en-US"/>
        </a:p>
      </dgm:t>
    </dgm:pt>
    <dgm:pt modelId="{97C1A79F-2589-41BF-8132-37A6CEC22845}">
      <dgm:prSet/>
      <dgm:spPr/>
      <dgm:t>
        <a:bodyPr/>
        <a:lstStyle/>
        <a:p>
          <a:r>
            <a:rPr lang="en-GB" dirty="0"/>
            <a:t>HRM theories</a:t>
          </a:r>
        </a:p>
        <a:p>
          <a:r>
            <a:rPr lang="en-US" dirty="0"/>
            <a:t>3 theories are discussed in more details</a:t>
          </a:r>
        </a:p>
      </dgm:t>
    </dgm:pt>
    <dgm:pt modelId="{0869F6A0-E1E9-4977-85BF-17D0B9D1436B}" type="parTrans" cxnId="{B0E63094-8406-4119-997D-A7F82E26FCE7}">
      <dgm:prSet/>
      <dgm:spPr/>
      <dgm:t>
        <a:bodyPr/>
        <a:lstStyle/>
        <a:p>
          <a:endParaRPr lang="en-US"/>
        </a:p>
      </dgm:t>
    </dgm:pt>
    <dgm:pt modelId="{E6BFFECB-C663-4BE4-9C76-5AB51FD86B3A}" type="sibTrans" cxnId="{B0E63094-8406-4119-997D-A7F82E26FCE7}">
      <dgm:prSet/>
      <dgm:spPr/>
      <dgm:t>
        <a:bodyPr/>
        <a:lstStyle/>
        <a:p>
          <a:endParaRPr lang="en-US"/>
        </a:p>
      </dgm:t>
    </dgm:pt>
    <dgm:pt modelId="{9E54DB43-3B5F-4ED8-87E1-60BFA563472E}" type="pres">
      <dgm:prSet presAssocID="{3482E9F2-33D6-4D6C-B9DB-D62C46E26DAD}" presName="linear" presStyleCnt="0">
        <dgm:presLayoutVars>
          <dgm:animLvl val="lvl"/>
          <dgm:resizeHandles val="exact"/>
        </dgm:presLayoutVars>
      </dgm:prSet>
      <dgm:spPr/>
    </dgm:pt>
    <dgm:pt modelId="{A15EE3CF-43D4-42D0-8FD6-FDD72758A66D}" type="pres">
      <dgm:prSet presAssocID="{27B37B8B-DD3D-4247-B396-E6EBD952B04F}" presName="parentText" presStyleLbl="node1" presStyleIdx="0" presStyleCnt="4">
        <dgm:presLayoutVars>
          <dgm:chMax val="0"/>
          <dgm:bulletEnabled val="1"/>
        </dgm:presLayoutVars>
      </dgm:prSet>
      <dgm:spPr/>
    </dgm:pt>
    <dgm:pt modelId="{029F621E-FD34-4193-8143-76D04C352693}" type="pres">
      <dgm:prSet presAssocID="{830FE420-4859-465C-9345-45E479B0F8A9}" presName="spacer" presStyleCnt="0"/>
      <dgm:spPr/>
    </dgm:pt>
    <dgm:pt modelId="{BD6BF0A8-4DF6-4C02-9D39-EEA03EE661C0}" type="pres">
      <dgm:prSet presAssocID="{EC9CA1EE-307C-4F02-9039-C6B513450B30}" presName="parentText" presStyleLbl="node1" presStyleIdx="1" presStyleCnt="4" custLinFactNeighborX="-89">
        <dgm:presLayoutVars>
          <dgm:chMax val="0"/>
          <dgm:bulletEnabled val="1"/>
        </dgm:presLayoutVars>
      </dgm:prSet>
      <dgm:spPr/>
    </dgm:pt>
    <dgm:pt modelId="{1421459D-5411-4B63-8450-56F645C775F8}" type="pres">
      <dgm:prSet presAssocID="{275A4CCC-BA21-4F3A-B1A0-2E0B3C16F611}" presName="spacer" presStyleCnt="0"/>
      <dgm:spPr/>
    </dgm:pt>
    <dgm:pt modelId="{2026E933-6F66-43D7-BC0A-E85EE060DFB3}" type="pres">
      <dgm:prSet presAssocID="{3E64B0E8-C33E-46F9-BADC-AAB74DD29EBA}" presName="parentText" presStyleLbl="node1" presStyleIdx="2" presStyleCnt="4" custLinFactNeighborX="0" custLinFactNeighborY="42526">
        <dgm:presLayoutVars>
          <dgm:chMax val="0"/>
          <dgm:bulletEnabled val="1"/>
        </dgm:presLayoutVars>
      </dgm:prSet>
      <dgm:spPr/>
    </dgm:pt>
    <dgm:pt modelId="{08824583-C36E-4AF8-BBA5-1AFA0B43BA3D}" type="pres">
      <dgm:prSet presAssocID="{BE524F56-057B-45DB-8594-7AC68F28D0D3}" presName="spacer" presStyleCnt="0"/>
      <dgm:spPr/>
    </dgm:pt>
    <dgm:pt modelId="{EDAA3A0B-C009-483A-8A1D-0D3E35329DE7}" type="pres">
      <dgm:prSet presAssocID="{97C1A79F-2589-41BF-8132-37A6CEC22845}" presName="parentText" presStyleLbl="node1" presStyleIdx="3" presStyleCnt="4">
        <dgm:presLayoutVars>
          <dgm:chMax val="0"/>
          <dgm:bulletEnabled val="1"/>
        </dgm:presLayoutVars>
      </dgm:prSet>
      <dgm:spPr/>
    </dgm:pt>
  </dgm:ptLst>
  <dgm:cxnLst>
    <dgm:cxn modelId="{29EE9921-C6F7-4AF5-B836-B006E69668B3}" type="presOf" srcId="{3482E9F2-33D6-4D6C-B9DB-D62C46E26DAD}" destId="{9E54DB43-3B5F-4ED8-87E1-60BFA563472E}" srcOrd="0" destOrd="0" presId="urn:microsoft.com/office/officeart/2005/8/layout/vList2"/>
    <dgm:cxn modelId="{F82D495D-A38D-4DCF-B838-0F438F30EC5B}" type="presOf" srcId="{27B37B8B-DD3D-4247-B396-E6EBD952B04F}" destId="{A15EE3CF-43D4-42D0-8FD6-FDD72758A66D}" srcOrd="0" destOrd="0" presId="urn:microsoft.com/office/officeart/2005/8/layout/vList2"/>
    <dgm:cxn modelId="{B3216E80-7307-4F89-A8C5-BABAAEE9A443}" type="presOf" srcId="{3E64B0E8-C33E-46F9-BADC-AAB74DD29EBA}" destId="{2026E933-6F66-43D7-BC0A-E85EE060DFB3}" srcOrd="0" destOrd="0" presId="urn:microsoft.com/office/officeart/2005/8/layout/vList2"/>
    <dgm:cxn modelId="{2B3E5A88-BC8E-4046-A894-B4A90CAE3471}" type="presOf" srcId="{EC9CA1EE-307C-4F02-9039-C6B513450B30}" destId="{BD6BF0A8-4DF6-4C02-9D39-EEA03EE661C0}" srcOrd="0" destOrd="0" presId="urn:microsoft.com/office/officeart/2005/8/layout/vList2"/>
    <dgm:cxn modelId="{DE51CB90-6F6C-47AF-BB16-D548D6855205}" srcId="{3482E9F2-33D6-4D6C-B9DB-D62C46E26DAD}" destId="{EC9CA1EE-307C-4F02-9039-C6B513450B30}" srcOrd="1" destOrd="0" parTransId="{95EAD188-9F84-4C96-BD92-FFA151DFF8AB}" sibTransId="{275A4CCC-BA21-4F3A-B1A0-2E0B3C16F611}"/>
    <dgm:cxn modelId="{B0E63094-8406-4119-997D-A7F82E26FCE7}" srcId="{3482E9F2-33D6-4D6C-B9DB-D62C46E26DAD}" destId="{97C1A79F-2589-41BF-8132-37A6CEC22845}" srcOrd="3" destOrd="0" parTransId="{0869F6A0-E1E9-4977-85BF-17D0B9D1436B}" sibTransId="{E6BFFECB-C663-4BE4-9C76-5AB51FD86B3A}"/>
    <dgm:cxn modelId="{FECF4996-4B76-42F8-8C9E-9CBE33858A50}" srcId="{3482E9F2-33D6-4D6C-B9DB-D62C46E26DAD}" destId="{3E64B0E8-C33E-46F9-BADC-AAB74DD29EBA}" srcOrd="2" destOrd="0" parTransId="{ABED086D-9641-4DB0-A57C-627FBDF7B162}" sibTransId="{BE524F56-057B-45DB-8594-7AC68F28D0D3}"/>
    <dgm:cxn modelId="{78B03E9B-8ABD-4140-98FA-1B6B857B622C}" srcId="{3482E9F2-33D6-4D6C-B9DB-D62C46E26DAD}" destId="{27B37B8B-DD3D-4247-B396-E6EBD952B04F}" srcOrd="0" destOrd="0" parTransId="{B8CE7B4B-B551-4F0B-BC20-3FEA77D69EBD}" sibTransId="{830FE420-4859-465C-9345-45E479B0F8A9}"/>
    <dgm:cxn modelId="{E9AB82D9-46DA-42EB-A015-7EB0405F2F8C}" type="presOf" srcId="{97C1A79F-2589-41BF-8132-37A6CEC22845}" destId="{EDAA3A0B-C009-483A-8A1D-0D3E35329DE7}" srcOrd="0" destOrd="0" presId="urn:microsoft.com/office/officeart/2005/8/layout/vList2"/>
    <dgm:cxn modelId="{07A5368B-B2AA-4B73-ACBE-4A359BC81EF4}" type="presParOf" srcId="{9E54DB43-3B5F-4ED8-87E1-60BFA563472E}" destId="{A15EE3CF-43D4-42D0-8FD6-FDD72758A66D}" srcOrd="0" destOrd="0" presId="urn:microsoft.com/office/officeart/2005/8/layout/vList2"/>
    <dgm:cxn modelId="{1067E322-C085-4806-ABE1-E0DA59B816A7}" type="presParOf" srcId="{9E54DB43-3B5F-4ED8-87E1-60BFA563472E}" destId="{029F621E-FD34-4193-8143-76D04C352693}" srcOrd="1" destOrd="0" presId="urn:microsoft.com/office/officeart/2005/8/layout/vList2"/>
    <dgm:cxn modelId="{DF7C3955-B2A6-4F19-8AF7-71F73CA3EC59}" type="presParOf" srcId="{9E54DB43-3B5F-4ED8-87E1-60BFA563472E}" destId="{BD6BF0A8-4DF6-4C02-9D39-EEA03EE661C0}" srcOrd="2" destOrd="0" presId="urn:microsoft.com/office/officeart/2005/8/layout/vList2"/>
    <dgm:cxn modelId="{6EECB5E1-EC58-40D1-A7E6-658DE9231D5C}" type="presParOf" srcId="{9E54DB43-3B5F-4ED8-87E1-60BFA563472E}" destId="{1421459D-5411-4B63-8450-56F645C775F8}" srcOrd="3" destOrd="0" presId="urn:microsoft.com/office/officeart/2005/8/layout/vList2"/>
    <dgm:cxn modelId="{0523D87D-A753-40B4-8C93-919D7A4357CB}" type="presParOf" srcId="{9E54DB43-3B5F-4ED8-87E1-60BFA563472E}" destId="{2026E933-6F66-43D7-BC0A-E85EE060DFB3}" srcOrd="4" destOrd="0" presId="urn:microsoft.com/office/officeart/2005/8/layout/vList2"/>
    <dgm:cxn modelId="{CEC4551E-F93E-416E-9865-D01389D663E8}" type="presParOf" srcId="{9E54DB43-3B5F-4ED8-87E1-60BFA563472E}" destId="{08824583-C36E-4AF8-BBA5-1AFA0B43BA3D}" srcOrd="5" destOrd="0" presId="urn:microsoft.com/office/officeart/2005/8/layout/vList2"/>
    <dgm:cxn modelId="{0B975C18-74A4-45B0-81AA-A079151C644A}" type="presParOf" srcId="{9E54DB43-3B5F-4ED8-87E1-60BFA563472E}" destId="{EDAA3A0B-C009-483A-8A1D-0D3E35329DE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095656-18E0-4F04-B82E-C070F499C55A}"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D7C2D7BB-09A3-4CF0-BD15-8D56910BDD7B}">
      <dgm:prSet/>
      <dgm:spPr/>
      <dgm:t>
        <a:bodyPr/>
        <a:lstStyle/>
        <a:p>
          <a:r>
            <a:rPr lang="en-GB"/>
            <a:t>1, Clarity, clear and precise</a:t>
          </a:r>
        </a:p>
      </dgm:t>
    </dgm:pt>
    <dgm:pt modelId="{D4ACB1FB-2A77-4F34-95AA-32084284C5BB}" type="parTrans" cxnId="{8422EBBA-1B9C-4E7A-8B61-E3F6F8C3026E}">
      <dgm:prSet/>
      <dgm:spPr/>
      <dgm:t>
        <a:bodyPr/>
        <a:lstStyle/>
        <a:p>
          <a:endParaRPr lang="en-GB"/>
        </a:p>
      </dgm:t>
    </dgm:pt>
    <dgm:pt modelId="{BE1F05EF-BF84-4547-8EFB-E16F54F14536}" type="sibTrans" cxnId="{8422EBBA-1B9C-4E7A-8B61-E3F6F8C3026E}">
      <dgm:prSet/>
      <dgm:spPr/>
      <dgm:t>
        <a:bodyPr/>
        <a:lstStyle/>
        <a:p>
          <a:endParaRPr lang="en-GB"/>
        </a:p>
      </dgm:t>
    </dgm:pt>
    <dgm:pt modelId="{7BF4DC5F-6EEF-4499-AA9A-AF4FDD20D321}">
      <dgm:prSet/>
      <dgm:spPr/>
      <dgm:t>
        <a:bodyPr/>
        <a:lstStyle/>
        <a:p>
          <a:r>
            <a:rPr lang="en-GB"/>
            <a:t>2, Challenge, achievable and motivating but not too easy</a:t>
          </a:r>
        </a:p>
      </dgm:t>
    </dgm:pt>
    <dgm:pt modelId="{6FE91861-A4CA-4E72-9CA7-0FCF7B9E7855}" type="parTrans" cxnId="{C5E215FD-9875-4553-9810-05407C2C29AB}">
      <dgm:prSet/>
      <dgm:spPr/>
      <dgm:t>
        <a:bodyPr/>
        <a:lstStyle/>
        <a:p>
          <a:endParaRPr lang="en-GB"/>
        </a:p>
      </dgm:t>
    </dgm:pt>
    <dgm:pt modelId="{5FD1FEB0-2683-4FF0-8F13-DC80C6211773}" type="sibTrans" cxnId="{C5E215FD-9875-4553-9810-05407C2C29AB}">
      <dgm:prSet/>
      <dgm:spPr/>
      <dgm:t>
        <a:bodyPr/>
        <a:lstStyle/>
        <a:p>
          <a:endParaRPr lang="en-GB"/>
        </a:p>
      </dgm:t>
    </dgm:pt>
    <dgm:pt modelId="{90C29A43-90F9-44A6-86C4-FFA037B10404}">
      <dgm:prSet/>
      <dgm:spPr/>
      <dgm:t>
        <a:bodyPr/>
        <a:lstStyle/>
        <a:p>
          <a:r>
            <a:rPr lang="en-GB"/>
            <a:t>3, Commitment, wanting to do this </a:t>
          </a:r>
        </a:p>
      </dgm:t>
    </dgm:pt>
    <dgm:pt modelId="{EFE36697-5719-45EA-A319-560E45DD80AD}" type="parTrans" cxnId="{B5C633C6-F56A-4C47-B7E3-40393A4FB06F}">
      <dgm:prSet/>
      <dgm:spPr/>
      <dgm:t>
        <a:bodyPr/>
        <a:lstStyle/>
        <a:p>
          <a:endParaRPr lang="en-GB"/>
        </a:p>
      </dgm:t>
    </dgm:pt>
    <dgm:pt modelId="{97DDC23B-3661-4D3A-AE05-98C818AD89A0}" type="sibTrans" cxnId="{B5C633C6-F56A-4C47-B7E3-40393A4FB06F}">
      <dgm:prSet/>
      <dgm:spPr/>
      <dgm:t>
        <a:bodyPr/>
        <a:lstStyle/>
        <a:p>
          <a:endParaRPr lang="en-GB"/>
        </a:p>
      </dgm:t>
    </dgm:pt>
    <dgm:pt modelId="{A7739C1F-9057-4CF7-8796-1387DDDFEC34}">
      <dgm:prSet/>
      <dgm:spPr/>
      <dgm:t>
        <a:bodyPr/>
        <a:lstStyle/>
        <a:p>
          <a:r>
            <a:rPr lang="en-GB"/>
            <a:t>4, Feedback, important to measure progress </a:t>
          </a:r>
        </a:p>
      </dgm:t>
    </dgm:pt>
    <dgm:pt modelId="{DA76DA56-B180-4A09-A0BE-FFCCDADD0171}" type="parTrans" cxnId="{D24FACA9-C4D2-4E56-ABBA-38638DEEC490}">
      <dgm:prSet/>
      <dgm:spPr/>
      <dgm:t>
        <a:bodyPr/>
        <a:lstStyle/>
        <a:p>
          <a:endParaRPr lang="en-GB"/>
        </a:p>
      </dgm:t>
    </dgm:pt>
    <dgm:pt modelId="{E10D3FA4-7421-4E9F-B0BF-5138AC8409EE}" type="sibTrans" cxnId="{D24FACA9-C4D2-4E56-ABBA-38638DEEC490}">
      <dgm:prSet/>
      <dgm:spPr/>
      <dgm:t>
        <a:bodyPr/>
        <a:lstStyle/>
        <a:p>
          <a:endParaRPr lang="en-GB"/>
        </a:p>
      </dgm:t>
    </dgm:pt>
    <dgm:pt modelId="{F33C9F00-A325-4F38-A99D-79814F8D4218}">
      <dgm:prSet/>
      <dgm:spPr/>
      <dgm:t>
        <a:bodyPr/>
        <a:lstStyle/>
        <a:p>
          <a:r>
            <a:rPr lang="en-GB"/>
            <a:t>5, Task complexity, breakdown goal to smaller sections to achieve</a:t>
          </a:r>
        </a:p>
      </dgm:t>
    </dgm:pt>
    <dgm:pt modelId="{DCB9A505-D4E9-4555-98D6-83A28F14DDB5}" type="parTrans" cxnId="{3476FD29-7563-4DAE-9E84-9EFF8A566596}">
      <dgm:prSet/>
      <dgm:spPr/>
      <dgm:t>
        <a:bodyPr/>
        <a:lstStyle/>
        <a:p>
          <a:endParaRPr lang="en-GB"/>
        </a:p>
      </dgm:t>
    </dgm:pt>
    <dgm:pt modelId="{0BF9E4B6-31C4-4717-854C-5D984A7274FB}" type="sibTrans" cxnId="{3476FD29-7563-4DAE-9E84-9EFF8A566596}">
      <dgm:prSet/>
      <dgm:spPr/>
      <dgm:t>
        <a:bodyPr/>
        <a:lstStyle/>
        <a:p>
          <a:endParaRPr lang="en-GB"/>
        </a:p>
      </dgm:t>
    </dgm:pt>
    <dgm:pt modelId="{5FB1BC88-C361-4FAB-8398-77589BABFA99}" type="pres">
      <dgm:prSet presAssocID="{1A095656-18E0-4F04-B82E-C070F499C55A}" presName="Name0" presStyleCnt="0">
        <dgm:presLayoutVars>
          <dgm:chMax val="7"/>
          <dgm:chPref val="7"/>
          <dgm:dir/>
        </dgm:presLayoutVars>
      </dgm:prSet>
      <dgm:spPr/>
    </dgm:pt>
    <dgm:pt modelId="{1ABFC750-8959-4145-BA16-DA31291DDA4D}" type="pres">
      <dgm:prSet presAssocID="{1A095656-18E0-4F04-B82E-C070F499C55A}" presName="Name1" presStyleCnt="0"/>
      <dgm:spPr/>
    </dgm:pt>
    <dgm:pt modelId="{8B9EB022-4D0E-411A-BC98-E1E735C6EA1C}" type="pres">
      <dgm:prSet presAssocID="{1A095656-18E0-4F04-B82E-C070F499C55A}" presName="cycle" presStyleCnt="0"/>
      <dgm:spPr/>
    </dgm:pt>
    <dgm:pt modelId="{A790623D-9ABE-4CA4-958D-2245764A60FB}" type="pres">
      <dgm:prSet presAssocID="{1A095656-18E0-4F04-B82E-C070F499C55A}" presName="srcNode" presStyleLbl="node1" presStyleIdx="0" presStyleCnt="5"/>
      <dgm:spPr/>
    </dgm:pt>
    <dgm:pt modelId="{41B263A0-9315-480A-BB39-3BF343ED0A99}" type="pres">
      <dgm:prSet presAssocID="{1A095656-18E0-4F04-B82E-C070F499C55A}" presName="conn" presStyleLbl="parChTrans1D2" presStyleIdx="0" presStyleCnt="1"/>
      <dgm:spPr/>
    </dgm:pt>
    <dgm:pt modelId="{FD0C31F1-61B6-4FAF-BC3A-2BD1E042E3D0}" type="pres">
      <dgm:prSet presAssocID="{1A095656-18E0-4F04-B82E-C070F499C55A}" presName="extraNode" presStyleLbl="node1" presStyleIdx="0" presStyleCnt="5"/>
      <dgm:spPr/>
    </dgm:pt>
    <dgm:pt modelId="{C47BAF5E-07CF-4516-8247-6F6B15A4C405}" type="pres">
      <dgm:prSet presAssocID="{1A095656-18E0-4F04-B82E-C070F499C55A}" presName="dstNode" presStyleLbl="node1" presStyleIdx="0" presStyleCnt="5"/>
      <dgm:spPr/>
    </dgm:pt>
    <dgm:pt modelId="{322A4679-F552-4570-AE42-59CFCD288DC8}" type="pres">
      <dgm:prSet presAssocID="{D7C2D7BB-09A3-4CF0-BD15-8D56910BDD7B}" presName="text_1" presStyleLbl="node1" presStyleIdx="0" presStyleCnt="5">
        <dgm:presLayoutVars>
          <dgm:bulletEnabled val="1"/>
        </dgm:presLayoutVars>
      </dgm:prSet>
      <dgm:spPr/>
    </dgm:pt>
    <dgm:pt modelId="{910820A7-0929-4617-938E-CA8478403C42}" type="pres">
      <dgm:prSet presAssocID="{D7C2D7BB-09A3-4CF0-BD15-8D56910BDD7B}" presName="accent_1" presStyleCnt="0"/>
      <dgm:spPr/>
    </dgm:pt>
    <dgm:pt modelId="{A07E40D3-A669-487E-B2EC-059E9C2866A4}" type="pres">
      <dgm:prSet presAssocID="{D7C2D7BB-09A3-4CF0-BD15-8D56910BDD7B}" presName="accentRepeatNode" presStyleLbl="solidFgAcc1" presStyleIdx="0" presStyleCnt="5"/>
      <dgm:spPr/>
    </dgm:pt>
    <dgm:pt modelId="{DEBA1B2E-D2D0-4AB8-A74A-D3AECF82EC4F}" type="pres">
      <dgm:prSet presAssocID="{7BF4DC5F-6EEF-4499-AA9A-AF4FDD20D321}" presName="text_2" presStyleLbl="node1" presStyleIdx="1" presStyleCnt="5">
        <dgm:presLayoutVars>
          <dgm:bulletEnabled val="1"/>
        </dgm:presLayoutVars>
      </dgm:prSet>
      <dgm:spPr/>
    </dgm:pt>
    <dgm:pt modelId="{540437DF-39AE-4649-B000-17C6C2F45C92}" type="pres">
      <dgm:prSet presAssocID="{7BF4DC5F-6EEF-4499-AA9A-AF4FDD20D321}" presName="accent_2" presStyleCnt="0"/>
      <dgm:spPr/>
    </dgm:pt>
    <dgm:pt modelId="{9EC3DE58-F6B6-4D88-B6F7-8AA2D818D253}" type="pres">
      <dgm:prSet presAssocID="{7BF4DC5F-6EEF-4499-AA9A-AF4FDD20D321}" presName="accentRepeatNode" presStyleLbl="solidFgAcc1" presStyleIdx="1" presStyleCnt="5"/>
      <dgm:spPr/>
    </dgm:pt>
    <dgm:pt modelId="{174D1CFB-3D60-4FF4-A8CC-63CDC3762BDD}" type="pres">
      <dgm:prSet presAssocID="{90C29A43-90F9-44A6-86C4-FFA037B10404}" presName="text_3" presStyleLbl="node1" presStyleIdx="2" presStyleCnt="5">
        <dgm:presLayoutVars>
          <dgm:bulletEnabled val="1"/>
        </dgm:presLayoutVars>
      </dgm:prSet>
      <dgm:spPr/>
    </dgm:pt>
    <dgm:pt modelId="{CA73692A-0C9C-4DE7-924E-5B7ED464FD52}" type="pres">
      <dgm:prSet presAssocID="{90C29A43-90F9-44A6-86C4-FFA037B10404}" presName="accent_3" presStyleCnt="0"/>
      <dgm:spPr/>
    </dgm:pt>
    <dgm:pt modelId="{0A44E2FA-AD46-41B8-98D7-86BAEB7B5A3A}" type="pres">
      <dgm:prSet presAssocID="{90C29A43-90F9-44A6-86C4-FFA037B10404}" presName="accentRepeatNode" presStyleLbl="solidFgAcc1" presStyleIdx="2" presStyleCnt="5"/>
      <dgm:spPr/>
    </dgm:pt>
    <dgm:pt modelId="{48797E57-BF41-4C9D-89B2-0B0A98B2079B}" type="pres">
      <dgm:prSet presAssocID="{A7739C1F-9057-4CF7-8796-1387DDDFEC34}" presName="text_4" presStyleLbl="node1" presStyleIdx="3" presStyleCnt="5">
        <dgm:presLayoutVars>
          <dgm:bulletEnabled val="1"/>
        </dgm:presLayoutVars>
      </dgm:prSet>
      <dgm:spPr/>
    </dgm:pt>
    <dgm:pt modelId="{88CDFE36-BA3C-4D41-A9A2-E98AFBD71890}" type="pres">
      <dgm:prSet presAssocID="{A7739C1F-9057-4CF7-8796-1387DDDFEC34}" presName="accent_4" presStyleCnt="0"/>
      <dgm:spPr/>
    </dgm:pt>
    <dgm:pt modelId="{64DC19F0-F727-423F-ADEE-8F36260365A9}" type="pres">
      <dgm:prSet presAssocID="{A7739C1F-9057-4CF7-8796-1387DDDFEC34}" presName="accentRepeatNode" presStyleLbl="solidFgAcc1" presStyleIdx="3" presStyleCnt="5"/>
      <dgm:spPr/>
    </dgm:pt>
    <dgm:pt modelId="{0DE43786-6A7F-41DE-A8EF-1A5D185D97D9}" type="pres">
      <dgm:prSet presAssocID="{F33C9F00-A325-4F38-A99D-79814F8D4218}" presName="text_5" presStyleLbl="node1" presStyleIdx="4" presStyleCnt="5">
        <dgm:presLayoutVars>
          <dgm:bulletEnabled val="1"/>
        </dgm:presLayoutVars>
      </dgm:prSet>
      <dgm:spPr/>
    </dgm:pt>
    <dgm:pt modelId="{01617277-424A-4641-97C9-5F77D8E0DBC0}" type="pres">
      <dgm:prSet presAssocID="{F33C9F00-A325-4F38-A99D-79814F8D4218}" presName="accent_5" presStyleCnt="0"/>
      <dgm:spPr/>
    </dgm:pt>
    <dgm:pt modelId="{67AC1C26-CD56-4EE9-89C8-539CAB49678B}" type="pres">
      <dgm:prSet presAssocID="{F33C9F00-A325-4F38-A99D-79814F8D4218}" presName="accentRepeatNode" presStyleLbl="solidFgAcc1" presStyleIdx="4" presStyleCnt="5"/>
      <dgm:spPr/>
    </dgm:pt>
  </dgm:ptLst>
  <dgm:cxnLst>
    <dgm:cxn modelId="{3476FD29-7563-4DAE-9E84-9EFF8A566596}" srcId="{1A095656-18E0-4F04-B82E-C070F499C55A}" destId="{F33C9F00-A325-4F38-A99D-79814F8D4218}" srcOrd="4" destOrd="0" parTransId="{DCB9A505-D4E9-4555-98D6-83A28F14DDB5}" sibTransId="{0BF9E4B6-31C4-4717-854C-5D984A7274FB}"/>
    <dgm:cxn modelId="{644C1A3A-EAFF-4B29-A6B9-FA0EB6227945}" type="presOf" srcId="{7BF4DC5F-6EEF-4499-AA9A-AF4FDD20D321}" destId="{DEBA1B2E-D2D0-4AB8-A74A-D3AECF82EC4F}" srcOrd="0" destOrd="0" presId="urn:microsoft.com/office/officeart/2008/layout/VerticalCurvedList"/>
    <dgm:cxn modelId="{4B4A8A65-1D32-44AA-8025-709AD162BC12}" type="presOf" srcId="{F33C9F00-A325-4F38-A99D-79814F8D4218}" destId="{0DE43786-6A7F-41DE-A8EF-1A5D185D97D9}" srcOrd="0" destOrd="0" presId="urn:microsoft.com/office/officeart/2008/layout/VerticalCurvedList"/>
    <dgm:cxn modelId="{99D7A86E-8488-465C-8F11-3CB7CA2D8618}" type="presOf" srcId="{A7739C1F-9057-4CF7-8796-1387DDDFEC34}" destId="{48797E57-BF41-4C9D-89B2-0B0A98B2079B}" srcOrd="0" destOrd="0" presId="urn:microsoft.com/office/officeart/2008/layout/VerticalCurvedList"/>
    <dgm:cxn modelId="{218C6577-3C09-4827-893D-145417137BD7}" type="presOf" srcId="{90C29A43-90F9-44A6-86C4-FFA037B10404}" destId="{174D1CFB-3D60-4FF4-A8CC-63CDC3762BDD}" srcOrd="0" destOrd="0" presId="urn:microsoft.com/office/officeart/2008/layout/VerticalCurvedList"/>
    <dgm:cxn modelId="{7C796D9A-A4D9-458A-9B4E-C231DEE91FD2}" type="presOf" srcId="{D7C2D7BB-09A3-4CF0-BD15-8D56910BDD7B}" destId="{322A4679-F552-4570-AE42-59CFCD288DC8}" srcOrd="0" destOrd="0" presId="urn:microsoft.com/office/officeart/2008/layout/VerticalCurvedList"/>
    <dgm:cxn modelId="{D24FACA9-C4D2-4E56-ABBA-38638DEEC490}" srcId="{1A095656-18E0-4F04-B82E-C070F499C55A}" destId="{A7739C1F-9057-4CF7-8796-1387DDDFEC34}" srcOrd="3" destOrd="0" parTransId="{DA76DA56-B180-4A09-A0BE-FFCCDADD0171}" sibTransId="{E10D3FA4-7421-4E9F-B0BF-5138AC8409EE}"/>
    <dgm:cxn modelId="{8422EBBA-1B9C-4E7A-8B61-E3F6F8C3026E}" srcId="{1A095656-18E0-4F04-B82E-C070F499C55A}" destId="{D7C2D7BB-09A3-4CF0-BD15-8D56910BDD7B}" srcOrd="0" destOrd="0" parTransId="{D4ACB1FB-2A77-4F34-95AA-32084284C5BB}" sibTransId="{BE1F05EF-BF84-4547-8EFB-E16F54F14536}"/>
    <dgm:cxn modelId="{B5C633C6-F56A-4C47-B7E3-40393A4FB06F}" srcId="{1A095656-18E0-4F04-B82E-C070F499C55A}" destId="{90C29A43-90F9-44A6-86C4-FFA037B10404}" srcOrd="2" destOrd="0" parTransId="{EFE36697-5719-45EA-A319-560E45DD80AD}" sibTransId="{97DDC23B-3661-4D3A-AE05-98C818AD89A0}"/>
    <dgm:cxn modelId="{A56AF9EA-44BA-4CD0-A8C8-1504C602B687}" type="presOf" srcId="{1A095656-18E0-4F04-B82E-C070F499C55A}" destId="{5FB1BC88-C361-4FAB-8398-77589BABFA99}" srcOrd="0" destOrd="0" presId="urn:microsoft.com/office/officeart/2008/layout/VerticalCurvedList"/>
    <dgm:cxn modelId="{B4A70DFD-8250-44C6-8F67-9477D91B8E32}" type="presOf" srcId="{BE1F05EF-BF84-4547-8EFB-E16F54F14536}" destId="{41B263A0-9315-480A-BB39-3BF343ED0A99}" srcOrd="0" destOrd="0" presId="urn:microsoft.com/office/officeart/2008/layout/VerticalCurvedList"/>
    <dgm:cxn modelId="{C5E215FD-9875-4553-9810-05407C2C29AB}" srcId="{1A095656-18E0-4F04-B82E-C070F499C55A}" destId="{7BF4DC5F-6EEF-4499-AA9A-AF4FDD20D321}" srcOrd="1" destOrd="0" parTransId="{6FE91861-A4CA-4E72-9CA7-0FCF7B9E7855}" sibTransId="{5FD1FEB0-2683-4FF0-8F13-DC80C6211773}"/>
    <dgm:cxn modelId="{19D64B19-C804-4F39-84D4-30FC7B0E03DB}" type="presParOf" srcId="{5FB1BC88-C361-4FAB-8398-77589BABFA99}" destId="{1ABFC750-8959-4145-BA16-DA31291DDA4D}" srcOrd="0" destOrd="0" presId="urn:microsoft.com/office/officeart/2008/layout/VerticalCurvedList"/>
    <dgm:cxn modelId="{F54C5605-6154-4B19-815D-134F6C783F96}" type="presParOf" srcId="{1ABFC750-8959-4145-BA16-DA31291DDA4D}" destId="{8B9EB022-4D0E-411A-BC98-E1E735C6EA1C}" srcOrd="0" destOrd="0" presId="urn:microsoft.com/office/officeart/2008/layout/VerticalCurvedList"/>
    <dgm:cxn modelId="{5407674B-1D81-4817-8BCE-C872D5937B27}" type="presParOf" srcId="{8B9EB022-4D0E-411A-BC98-E1E735C6EA1C}" destId="{A790623D-9ABE-4CA4-958D-2245764A60FB}" srcOrd="0" destOrd="0" presId="urn:microsoft.com/office/officeart/2008/layout/VerticalCurvedList"/>
    <dgm:cxn modelId="{A25C06F5-C164-4CBA-873E-CD968E7EF3C9}" type="presParOf" srcId="{8B9EB022-4D0E-411A-BC98-E1E735C6EA1C}" destId="{41B263A0-9315-480A-BB39-3BF343ED0A99}" srcOrd="1" destOrd="0" presId="urn:microsoft.com/office/officeart/2008/layout/VerticalCurvedList"/>
    <dgm:cxn modelId="{313DBC20-B633-4080-9B36-C5C16E609068}" type="presParOf" srcId="{8B9EB022-4D0E-411A-BC98-E1E735C6EA1C}" destId="{FD0C31F1-61B6-4FAF-BC3A-2BD1E042E3D0}" srcOrd="2" destOrd="0" presId="urn:microsoft.com/office/officeart/2008/layout/VerticalCurvedList"/>
    <dgm:cxn modelId="{505AD48B-4A64-4F82-8D36-DFC937C0A244}" type="presParOf" srcId="{8B9EB022-4D0E-411A-BC98-E1E735C6EA1C}" destId="{C47BAF5E-07CF-4516-8247-6F6B15A4C405}" srcOrd="3" destOrd="0" presId="urn:microsoft.com/office/officeart/2008/layout/VerticalCurvedList"/>
    <dgm:cxn modelId="{BEE19A64-EE7B-4585-B69C-5C7CAC9CA778}" type="presParOf" srcId="{1ABFC750-8959-4145-BA16-DA31291DDA4D}" destId="{322A4679-F552-4570-AE42-59CFCD288DC8}" srcOrd="1" destOrd="0" presId="urn:microsoft.com/office/officeart/2008/layout/VerticalCurvedList"/>
    <dgm:cxn modelId="{7335A117-2895-4D46-A1FA-73E180443519}" type="presParOf" srcId="{1ABFC750-8959-4145-BA16-DA31291DDA4D}" destId="{910820A7-0929-4617-938E-CA8478403C42}" srcOrd="2" destOrd="0" presId="urn:microsoft.com/office/officeart/2008/layout/VerticalCurvedList"/>
    <dgm:cxn modelId="{E3904B02-0E4E-406F-B7FA-1DDC74CD5628}" type="presParOf" srcId="{910820A7-0929-4617-938E-CA8478403C42}" destId="{A07E40D3-A669-487E-B2EC-059E9C2866A4}" srcOrd="0" destOrd="0" presId="urn:microsoft.com/office/officeart/2008/layout/VerticalCurvedList"/>
    <dgm:cxn modelId="{B7BBFC23-2784-4219-87FA-8962AD5CA654}" type="presParOf" srcId="{1ABFC750-8959-4145-BA16-DA31291DDA4D}" destId="{DEBA1B2E-D2D0-4AB8-A74A-D3AECF82EC4F}" srcOrd="3" destOrd="0" presId="urn:microsoft.com/office/officeart/2008/layout/VerticalCurvedList"/>
    <dgm:cxn modelId="{2382EA6C-60BD-447B-9257-B85088AA97E1}" type="presParOf" srcId="{1ABFC750-8959-4145-BA16-DA31291DDA4D}" destId="{540437DF-39AE-4649-B000-17C6C2F45C92}" srcOrd="4" destOrd="0" presId="urn:microsoft.com/office/officeart/2008/layout/VerticalCurvedList"/>
    <dgm:cxn modelId="{07299462-4FDB-4097-A23F-20BC1BE44890}" type="presParOf" srcId="{540437DF-39AE-4649-B000-17C6C2F45C92}" destId="{9EC3DE58-F6B6-4D88-B6F7-8AA2D818D253}" srcOrd="0" destOrd="0" presId="urn:microsoft.com/office/officeart/2008/layout/VerticalCurvedList"/>
    <dgm:cxn modelId="{3B539302-B34D-4A04-96BF-3F722513F8F4}" type="presParOf" srcId="{1ABFC750-8959-4145-BA16-DA31291DDA4D}" destId="{174D1CFB-3D60-4FF4-A8CC-63CDC3762BDD}" srcOrd="5" destOrd="0" presId="urn:microsoft.com/office/officeart/2008/layout/VerticalCurvedList"/>
    <dgm:cxn modelId="{85D4890D-DD0E-40EA-93B4-D2A9E4D44953}" type="presParOf" srcId="{1ABFC750-8959-4145-BA16-DA31291DDA4D}" destId="{CA73692A-0C9C-4DE7-924E-5B7ED464FD52}" srcOrd="6" destOrd="0" presId="urn:microsoft.com/office/officeart/2008/layout/VerticalCurvedList"/>
    <dgm:cxn modelId="{F1759776-F3DB-4ECC-8B34-2E1710B490EE}" type="presParOf" srcId="{CA73692A-0C9C-4DE7-924E-5B7ED464FD52}" destId="{0A44E2FA-AD46-41B8-98D7-86BAEB7B5A3A}" srcOrd="0" destOrd="0" presId="urn:microsoft.com/office/officeart/2008/layout/VerticalCurvedList"/>
    <dgm:cxn modelId="{FA6A8CC2-3C87-4382-9874-8C0CC0F39B34}" type="presParOf" srcId="{1ABFC750-8959-4145-BA16-DA31291DDA4D}" destId="{48797E57-BF41-4C9D-89B2-0B0A98B2079B}" srcOrd="7" destOrd="0" presId="urn:microsoft.com/office/officeart/2008/layout/VerticalCurvedList"/>
    <dgm:cxn modelId="{98AC3C2D-0110-4B3B-B982-CB2C5CF971A7}" type="presParOf" srcId="{1ABFC750-8959-4145-BA16-DA31291DDA4D}" destId="{88CDFE36-BA3C-4D41-A9A2-E98AFBD71890}" srcOrd="8" destOrd="0" presId="urn:microsoft.com/office/officeart/2008/layout/VerticalCurvedList"/>
    <dgm:cxn modelId="{C2B3B63C-B0D0-4BE9-AA50-1957A36A9C39}" type="presParOf" srcId="{88CDFE36-BA3C-4D41-A9A2-E98AFBD71890}" destId="{64DC19F0-F727-423F-ADEE-8F36260365A9}" srcOrd="0" destOrd="0" presId="urn:microsoft.com/office/officeart/2008/layout/VerticalCurvedList"/>
    <dgm:cxn modelId="{F996FD29-3B30-4722-8EB3-ED92C2D5A6AF}" type="presParOf" srcId="{1ABFC750-8959-4145-BA16-DA31291DDA4D}" destId="{0DE43786-6A7F-41DE-A8EF-1A5D185D97D9}" srcOrd="9" destOrd="0" presId="urn:microsoft.com/office/officeart/2008/layout/VerticalCurvedList"/>
    <dgm:cxn modelId="{F17A76DB-D242-4B54-89BA-7D94419F3A72}" type="presParOf" srcId="{1ABFC750-8959-4145-BA16-DA31291DDA4D}" destId="{01617277-424A-4641-97C9-5F77D8E0DBC0}" srcOrd="10" destOrd="0" presId="urn:microsoft.com/office/officeart/2008/layout/VerticalCurvedList"/>
    <dgm:cxn modelId="{6E431824-0737-4C95-8CC7-7E86B141AAC0}" type="presParOf" srcId="{01617277-424A-4641-97C9-5F77D8E0DBC0}" destId="{67AC1C26-CD56-4EE9-89C8-539CAB49678B}"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5EE3CF-43D4-42D0-8FD6-FDD72758A66D}">
      <dsp:nvSpPr>
        <dsp:cNvPr id="0" name=""/>
        <dsp:cNvSpPr/>
      </dsp:nvSpPr>
      <dsp:spPr>
        <a:xfrm>
          <a:off x="0" y="51487"/>
          <a:ext cx="6656769" cy="11700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What is human resource management theories/ topics</a:t>
          </a:r>
        </a:p>
        <a:p>
          <a:pPr marL="0" lvl="0" indent="0" algn="l" defTabSz="711200">
            <a:lnSpc>
              <a:spcPct val="90000"/>
            </a:lnSpc>
            <a:spcBef>
              <a:spcPct val="0"/>
            </a:spcBef>
            <a:spcAft>
              <a:spcPct val="35000"/>
            </a:spcAft>
            <a:buNone/>
          </a:pPr>
          <a:r>
            <a:rPr lang="en-US" sz="1600" kern="1200" dirty="0"/>
            <a:t>Theory is the planning of how to HRM are going to manage the organization. E.g. A structure to be followed </a:t>
          </a:r>
        </a:p>
      </dsp:txBody>
      <dsp:txXfrm>
        <a:off x="57115" y="108602"/>
        <a:ext cx="6542539" cy="1055770"/>
      </dsp:txXfrm>
    </dsp:sp>
    <dsp:sp modelId="{BD6BF0A8-4DF6-4C02-9D39-EEA03EE661C0}">
      <dsp:nvSpPr>
        <dsp:cNvPr id="0" name=""/>
        <dsp:cNvSpPr/>
      </dsp:nvSpPr>
      <dsp:spPr>
        <a:xfrm>
          <a:off x="0" y="1267567"/>
          <a:ext cx="6656769" cy="1170000"/>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Benefit from theory in the organization</a:t>
          </a:r>
        </a:p>
        <a:p>
          <a:pPr marL="0" lvl="0" indent="0" algn="l" defTabSz="711200">
            <a:lnSpc>
              <a:spcPct val="90000"/>
            </a:lnSpc>
            <a:spcBef>
              <a:spcPct val="0"/>
            </a:spcBef>
            <a:spcAft>
              <a:spcPct val="35000"/>
            </a:spcAft>
            <a:buNone/>
          </a:pPr>
          <a:r>
            <a:rPr lang="en-GB" sz="1600" kern="1200" dirty="0"/>
            <a:t>The theory is a guideline to both the employee and the employer to achieve the goal</a:t>
          </a:r>
          <a:endParaRPr lang="en-US" sz="1600" kern="1200" dirty="0"/>
        </a:p>
      </dsp:txBody>
      <dsp:txXfrm>
        <a:off x="57115" y="1324682"/>
        <a:ext cx="6542539" cy="1055770"/>
      </dsp:txXfrm>
    </dsp:sp>
    <dsp:sp modelId="{2026E933-6F66-43D7-BC0A-E85EE060DFB3}">
      <dsp:nvSpPr>
        <dsp:cNvPr id="0" name=""/>
        <dsp:cNvSpPr/>
      </dsp:nvSpPr>
      <dsp:spPr>
        <a:xfrm>
          <a:off x="0" y="2503243"/>
          <a:ext cx="6656769" cy="1170000"/>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How the theories play part in the organization</a:t>
          </a:r>
        </a:p>
        <a:p>
          <a:pPr marL="0" lvl="0" indent="0" algn="l" defTabSz="711200">
            <a:lnSpc>
              <a:spcPct val="90000"/>
            </a:lnSpc>
            <a:spcBef>
              <a:spcPct val="0"/>
            </a:spcBef>
            <a:spcAft>
              <a:spcPct val="35000"/>
            </a:spcAft>
            <a:buNone/>
          </a:pPr>
          <a:r>
            <a:rPr lang="en-GB" sz="1600" kern="1200" dirty="0"/>
            <a:t>A theory is put in place so both employee and employer can understand and follow. All organisations face challenges from time to time. When a theory is used a guidance to help resolve issues</a:t>
          </a:r>
          <a:endParaRPr lang="en-US" sz="1600" kern="1200" dirty="0"/>
        </a:p>
      </dsp:txBody>
      <dsp:txXfrm>
        <a:off x="57115" y="2560358"/>
        <a:ext cx="6542539" cy="1055770"/>
      </dsp:txXfrm>
    </dsp:sp>
    <dsp:sp modelId="{EDAA3A0B-C009-483A-8A1D-0D3E35329DE7}">
      <dsp:nvSpPr>
        <dsp:cNvPr id="0" name=""/>
        <dsp:cNvSpPr/>
      </dsp:nvSpPr>
      <dsp:spPr>
        <a:xfrm>
          <a:off x="0" y="3699727"/>
          <a:ext cx="6656769" cy="11700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HRM theories</a:t>
          </a:r>
        </a:p>
        <a:p>
          <a:pPr marL="0" lvl="0" indent="0" algn="l" defTabSz="711200">
            <a:lnSpc>
              <a:spcPct val="90000"/>
            </a:lnSpc>
            <a:spcBef>
              <a:spcPct val="0"/>
            </a:spcBef>
            <a:spcAft>
              <a:spcPct val="35000"/>
            </a:spcAft>
            <a:buNone/>
          </a:pPr>
          <a:r>
            <a:rPr lang="en-US" sz="1600" kern="1200" dirty="0"/>
            <a:t>3 theories are discussed in more details</a:t>
          </a:r>
        </a:p>
      </dsp:txBody>
      <dsp:txXfrm>
        <a:off x="57115" y="3756842"/>
        <a:ext cx="6542539" cy="10557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B263A0-9315-480A-BB39-3BF343ED0A99}">
      <dsp:nvSpPr>
        <dsp:cNvPr id="0" name=""/>
        <dsp:cNvSpPr/>
      </dsp:nvSpPr>
      <dsp:spPr>
        <a:xfrm>
          <a:off x="-4387036" y="-672892"/>
          <a:ext cx="5226558" cy="5226558"/>
        </a:xfrm>
        <a:prstGeom prst="blockArc">
          <a:avLst>
            <a:gd name="adj1" fmla="val 18900000"/>
            <a:gd name="adj2" fmla="val 2700000"/>
            <a:gd name="adj3" fmla="val 413"/>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22A4679-F552-4570-AE42-59CFCD288DC8}">
      <dsp:nvSpPr>
        <dsp:cNvPr id="0" name=""/>
        <dsp:cNvSpPr/>
      </dsp:nvSpPr>
      <dsp:spPr>
        <a:xfrm>
          <a:off x="367606" y="242470"/>
          <a:ext cx="8176768" cy="48525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5169"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a:t>1, Clarity, clear and precise</a:t>
          </a:r>
        </a:p>
      </dsp:txBody>
      <dsp:txXfrm>
        <a:off x="367606" y="242470"/>
        <a:ext cx="8176768" cy="485251"/>
      </dsp:txXfrm>
    </dsp:sp>
    <dsp:sp modelId="{A07E40D3-A669-487E-B2EC-059E9C2866A4}">
      <dsp:nvSpPr>
        <dsp:cNvPr id="0" name=""/>
        <dsp:cNvSpPr/>
      </dsp:nvSpPr>
      <dsp:spPr>
        <a:xfrm>
          <a:off x="64324" y="181814"/>
          <a:ext cx="606564" cy="606564"/>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EBA1B2E-D2D0-4AB8-A74A-D3AECF82EC4F}">
      <dsp:nvSpPr>
        <dsp:cNvPr id="0" name=""/>
        <dsp:cNvSpPr/>
      </dsp:nvSpPr>
      <dsp:spPr>
        <a:xfrm>
          <a:off x="715324" y="970115"/>
          <a:ext cx="7829051" cy="48525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5169"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a:t>2, Challenge, achievable and motivating but not too easy</a:t>
          </a:r>
        </a:p>
      </dsp:txBody>
      <dsp:txXfrm>
        <a:off x="715324" y="970115"/>
        <a:ext cx="7829051" cy="485251"/>
      </dsp:txXfrm>
    </dsp:sp>
    <dsp:sp modelId="{9EC3DE58-F6B6-4D88-B6F7-8AA2D818D253}">
      <dsp:nvSpPr>
        <dsp:cNvPr id="0" name=""/>
        <dsp:cNvSpPr/>
      </dsp:nvSpPr>
      <dsp:spPr>
        <a:xfrm>
          <a:off x="412041" y="909459"/>
          <a:ext cx="606564" cy="606564"/>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4D1CFB-3D60-4FF4-A8CC-63CDC3762BDD}">
      <dsp:nvSpPr>
        <dsp:cNvPr id="0" name=""/>
        <dsp:cNvSpPr/>
      </dsp:nvSpPr>
      <dsp:spPr>
        <a:xfrm>
          <a:off x="822045" y="1697760"/>
          <a:ext cx="7722329" cy="48525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5169"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a:t>3, Commitment, wanting to do this </a:t>
          </a:r>
        </a:p>
      </dsp:txBody>
      <dsp:txXfrm>
        <a:off x="822045" y="1697760"/>
        <a:ext cx="7722329" cy="485251"/>
      </dsp:txXfrm>
    </dsp:sp>
    <dsp:sp modelId="{0A44E2FA-AD46-41B8-98D7-86BAEB7B5A3A}">
      <dsp:nvSpPr>
        <dsp:cNvPr id="0" name=""/>
        <dsp:cNvSpPr/>
      </dsp:nvSpPr>
      <dsp:spPr>
        <a:xfrm>
          <a:off x="518763" y="1637104"/>
          <a:ext cx="606564" cy="606564"/>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8797E57-BF41-4C9D-89B2-0B0A98B2079B}">
      <dsp:nvSpPr>
        <dsp:cNvPr id="0" name=""/>
        <dsp:cNvSpPr/>
      </dsp:nvSpPr>
      <dsp:spPr>
        <a:xfrm>
          <a:off x="715324" y="2425405"/>
          <a:ext cx="7829051" cy="48525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5169"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a:t>4, Feedback, important to measure progress </a:t>
          </a:r>
        </a:p>
      </dsp:txBody>
      <dsp:txXfrm>
        <a:off x="715324" y="2425405"/>
        <a:ext cx="7829051" cy="485251"/>
      </dsp:txXfrm>
    </dsp:sp>
    <dsp:sp modelId="{64DC19F0-F727-423F-ADEE-8F36260365A9}">
      <dsp:nvSpPr>
        <dsp:cNvPr id="0" name=""/>
        <dsp:cNvSpPr/>
      </dsp:nvSpPr>
      <dsp:spPr>
        <a:xfrm>
          <a:off x="412041" y="2364749"/>
          <a:ext cx="606564" cy="606564"/>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E43786-6A7F-41DE-A8EF-1A5D185D97D9}">
      <dsp:nvSpPr>
        <dsp:cNvPr id="0" name=""/>
        <dsp:cNvSpPr/>
      </dsp:nvSpPr>
      <dsp:spPr>
        <a:xfrm>
          <a:off x="367606" y="3153050"/>
          <a:ext cx="8176768" cy="48525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5169"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a:t>5, Task complexity, breakdown goal to smaller sections to achieve</a:t>
          </a:r>
        </a:p>
      </dsp:txBody>
      <dsp:txXfrm>
        <a:off x="367606" y="3153050"/>
        <a:ext cx="8176768" cy="485251"/>
      </dsp:txXfrm>
    </dsp:sp>
    <dsp:sp modelId="{67AC1C26-CD56-4EE9-89C8-539CAB49678B}">
      <dsp:nvSpPr>
        <dsp:cNvPr id="0" name=""/>
        <dsp:cNvSpPr/>
      </dsp:nvSpPr>
      <dsp:spPr>
        <a:xfrm>
          <a:off x="64324" y="3092393"/>
          <a:ext cx="606564" cy="606564"/>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1B8F32D-D8B6-4B9E-9CBF-DCAC30B7B93D}" type="datetimeFigureOut">
              <a:rPr lang="en-US" smtClean="0"/>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993242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B8F32D-D8B6-4B9E-9CBF-DCAC30B7B93D}" type="datetimeFigureOut">
              <a:rPr lang="en-US" smtClean="0"/>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771740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B8F32D-D8B6-4B9E-9CBF-DCAC30B7B93D}" type="datetimeFigureOut">
              <a:rPr lang="en-US" smtClean="0"/>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87911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1B8F32D-D8B6-4B9E-9CBF-DCAC30B7B93D}" type="datetimeFigureOut">
              <a:rPr lang="en-US" smtClean="0"/>
              <a:t>11/22/2022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56819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1B8F32D-D8B6-4B9E-9CBF-DCAC30B7B93D}" type="datetimeFigureOut">
              <a:rPr lang="en-US" smtClean="0"/>
              <a:t>11/22/2022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70162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1B8F32D-D8B6-4B9E-9CBF-DCAC30B7B93D}" type="datetimeFigureOut">
              <a:rPr lang="en-US" smtClean="0"/>
              <a:t>11/22/2022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667708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B8F32D-D8B6-4B9E-9CBF-DCAC30B7B93D}" type="datetimeFigureOut">
              <a:rPr lang="en-US" smtClean="0"/>
              <a:t>11/22/2022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69992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B8F32D-D8B6-4B9E-9CBF-DCAC30B7B93D}" type="datetimeFigureOut">
              <a:rPr lang="en-US" smtClean="0"/>
              <a:t>11/22/2022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688359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B8F32D-D8B6-4B9E-9CBF-DCAC30B7B93D}" type="datetimeFigureOut">
              <a:rPr lang="en-US" smtClean="0"/>
              <a:t>11/22/2022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682981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B8F32D-D8B6-4B9E-9CBF-DCAC30B7B93D}" type="datetimeFigureOut">
              <a:rPr lang="en-US" smtClean="0"/>
              <a:pPr/>
              <a:t>11/22/2022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0553ECD-7F6D-420D-93CA-D8D15EB427AC}" type="slidenum">
              <a:rPr lang="en-US" smtClean="0"/>
              <a:pPr/>
              <a:t>‹#›</a:t>
            </a:fld>
            <a:endParaRPr lang="en-US" dirty="0"/>
          </a:p>
        </p:txBody>
      </p:sp>
    </p:spTree>
    <p:extLst>
      <p:ext uri="{BB962C8B-B14F-4D97-AF65-F5344CB8AC3E}">
        <p14:creationId xmlns:p14="http://schemas.microsoft.com/office/powerpoint/2010/main" val="2927749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B8F32D-D8B6-4B9E-9CBF-DCAC30B7B93D}" type="datetimeFigureOut">
              <a:rPr lang="en-US" smtClean="0"/>
              <a:pPr/>
              <a:t>11/22/2022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0553ECD-7F6D-420D-93CA-D8D15EB427AC}"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014480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B8F32D-D8B6-4B9E-9CBF-DCAC30B7B93D}" type="datetimeFigureOut">
              <a:rPr lang="en-US" smtClean="0"/>
              <a:pPr/>
              <a:t>11/22/2022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0553ECD-7F6D-420D-93CA-D8D15EB427AC}" type="slidenum">
              <a:rPr lang="en-US" smtClean="0"/>
              <a:pPr/>
              <a:t>‹#›</a:t>
            </a:fld>
            <a:endParaRPr lang="en-US" dirty="0"/>
          </a:p>
        </p:txBody>
      </p:sp>
    </p:spTree>
    <p:extLst>
      <p:ext uri="{BB962C8B-B14F-4D97-AF65-F5344CB8AC3E}">
        <p14:creationId xmlns:p14="http://schemas.microsoft.com/office/powerpoint/2010/main" val="39382008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B8F32D-D8B6-4B9E-9CBF-DCAC30B7B93D}" type="datetimeFigureOut">
              <a:rPr lang="en-US" smtClean="0"/>
              <a:pPr/>
              <a:t>11/22/2022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0553ECD-7F6D-420D-93CA-D8D15EB427AC}"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679729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B8F32D-D8B6-4B9E-9CBF-DCAC30B7B93D}" type="datetimeFigureOut">
              <a:rPr lang="en-US" smtClean="0"/>
              <a:pPr/>
              <a:t>11/22/2022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0553ECD-7F6D-420D-93CA-D8D15EB427AC}" type="slidenum">
              <a:rPr lang="en-US" smtClean="0"/>
              <a:pPr/>
              <a:t>‹#›</a:t>
            </a:fld>
            <a:endParaRPr lang="en-US" dirty="0"/>
          </a:p>
        </p:txBody>
      </p:sp>
    </p:spTree>
    <p:extLst>
      <p:ext uri="{BB962C8B-B14F-4D97-AF65-F5344CB8AC3E}">
        <p14:creationId xmlns:p14="http://schemas.microsoft.com/office/powerpoint/2010/main" val="16968859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B8F32D-D8B6-4B9E-9CBF-DCAC30B7B93D}" type="datetimeFigureOut">
              <a:rPr lang="en-US" smtClean="0"/>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642935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B8F32D-D8B6-4B9E-9CBF-DCAC30B7B93D}" type="datetimeFigureOut">
              <a:rPr lang="en-US" smtClean="0"/>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079749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1B8F32D-D8B6-4B9E-9CBF-DCAC30B7B93D}" type="datetimeFigureOut">
              <a:rPr lang="en-US" smtClean="0"/>
              <a:pPr/>
              <a:t>11/22/2022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0553ECD-7F6D-420D-93CA-D8D15EB427AC}" type="slidenum">
              <a:rPr lang="en-US" smtClean="0"/>
              <a:pPr/>
              <a:t>‹#›</a:t>
            </a:fld>
            <a:endParaRPr lang="en-US" dirty="0"/>
          </a:p>
        </p:txBody>
      </p:sp>
    </p:spTree>
    <p:extLst>
      <p:ext uri="{BB962C8B-B14F-4D97-AF65-F5344CB8AC3E}">
        <p14:creationId xmlns:p14="http://schemas.microsoft.com/office/powerpoint/2010/main" val="2394532717"/>
      </p:ext>
    </p:extLst>
  </p:cSld>
  <p:clrMap bg1="dk1" tx1="lt1" bg2="dk2" tx2="lt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 id="2147483786" r:id="rId13"/>
    <p:sldLayoutId id="2147483787" r:id="rId14"/>
    <p:sldLayoutId id="2147483788" r:id="rId15"/>
    <p:sldLayoutId id="214748378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journals.sagepub.com/doi/abs/10.1177/002216788102100406?journalCode=jhpa" TargetMode="External"/><Relationship Id="rId2" Type="http://schemas.openxmlformats.org/officeDocument/2006/relationships/hyperlink" Target="https://www.briankhaney.com/hierarchy-of-needs-meets-reinventing-orgs/" TargetMode="External"/><Relationship Id="rId1" Type="http://schemas.openxmlformats.org/officeDocument/2006/relationships/slideLayout" Target="../slideLayouts/slideLayout2.xml"/><Relationship Id="rId4" Type="http://schemas.openxmlformats.org/officeDocument/2006/relationships/hyperlink" Target="https://www.simplypsychology.org/herzbergs-two-factor-theory.htm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sodexoengage.com/blog/rewards-recognition/applying-maslows-hierarchy-of-needs-theory-to-hr-responsibilities" TargetMode="External"/><Relationship Id="rId2" Type="http://schemas.openxmlformats.org/officeDocument/2006/relationships/hyperlink" Target="https://www.researchgate.net/publication/332537797_The_Importance_of_Training_and_Development_in_Employee_Performance_and_Evaluation" TargetMode="External"/><Relationship Id="rId1" Type="http://schemas.openxmlformats.org/officeDocument/2006/relationships/slideLayout" Target="../slideLayouts/slideLayout2.xml"/><Relationship Id="rId4" Type="http://schemas.openxmlformats.org/officeDocument/2006/relationships/hyperlink" Target="https://www.futurelearn.com/info/courses/supporting-learning-primary/0/steps/586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83126D6A-623E-F055-76A2-6F9D63F1F270}"/>
              </a:ext>
            </a:extLst>
          </p:cNvPr>
          <p:cNvPicPr>
            <a:picLocks noChangeAspect="1"/>
          </p:cNvPicPr>
          <p:nvPr/>
        </p:nvPicPr>
        <p:blipFill rotWithShape="1">
          <a:blip r:embed="rId2">
            <a:duotone>
              <a:prstClr val="black"/>
              <a:prstClr val="white"/>
            </a:duotone>
          </a:blip>
          <a:srcRect l="2294" t="9091" r="30076"/>
          <a:stretch/>
        </p:blipFill>
        <p:spPr>
          <a:xfrm>
            <a:off x="5053263" y="-1"/>
            <a:ext cx="7135561" cy="6858001"/>
          </a:xfrm>
          <a:custGeom>
            <a:avLst/>
            <a:gdLst/>
            <a:ahLst/>
            <a:cxnLst/>
            <a:rect l="l" t="t" r="r" b="b"/>
            <a:pathLst>
              <a:path w="7135561" h="6858001">
                <a:moveTo>
                  <a:pt x="450267" y="0"/>
                </a:moveTo>
                <a:lnTo>
                  <a:pt x="7135561" y="0"/>
                </a:lnTo>
                <a:lnTo>
                  <a:pt x="7135561" y="6858001"/>
                </a:lnTo>
                <a:lnTo>
                  <a:pt x="98089" y="6858001"/>
                </a:lnTo>
                <a:lnTo>
                  <a:pt x="1873508" y="4521201"/>
                </a:lnTo>
                <a:close/>
                <a:moveTo>
                  <a:pt x="0" y="0"/>
                </a:moveTo>
                <a:lnTo>
                  <a:pt x="450267" y="0"/>
                </a:lnTo>
                <a:lnTo>
                  <a:pt x="0" y="482"/>
                </a:lnTo>
                <a:close/>
              </a:path>
            </a:pathLst>
          </a:custGeom>
        </p:spPr>
      </p:pic>
      <p:sp>
        <p:nvSpPr>
          <p:cNvPr id="2" name="Title 1">
            <a:extLst>
              <a:ext uri="{FF2B5EF4-FFF2-40B4-BE49-F238E27FC236}">
                <a16:creationId xmlns:a16="http://schemas.microsoft.com/office/drawing/2014/main" id="{466F78D8-29C2-0900-9069-8F49F7F6741A}"/>
              </a:ext>
            </a:extLst>
          </p:cNvPr>
          <p:cNvSpPr>
            <a:spLocks noGrp="1"/>
          </p:cNvSpPr>
          <p:nvPr>
            <p:ph type="ctrTitle"/>
          </p:nvPr>
        </p:nvSpPr>
        <p:spPr>
          <a:xfrm>
            <a:off x="668866" y="1678666"/>
            <a:ext cx="5123515" cy="2369093"/>
          </a:xfrm>
        </p:spPr>
        <p:txBody>
          <a:bodyPr>
            <a:normAutofit fontScale="90000"/>
          </a:bodyPr>
          <a:lstStyle/>
          <a:p>
            <a:pPr>
              <a:lnSpc>
                <a:spcPct val="90000"/>
              </a:lnSpc>
            </a:pPr>
            <a:r>
              <a:rPr lang="en-GB" sz="3600" dirty="0"/>
              <a:t>Human Resource Management</a:t>
            </a:r>
            <a:br>
              <a:rPr lang="en-GB" sz="3600" dirty="0"/>
            </a:br>
            <a:r>
              <a:rPr lang="en-GB" sz="3600" dirty="0"/>
              <a:t>LCMB7000</a:t>
            </a:r>
            <a:br>
              <a:rPr lang="en-GB" sz="3000" dirty="0"/>
            </a:br>
            <a:br>
              <a:rPr lang="en-GB" sz="3000" dirty="0"/>
            </a:br>
            <a:endParaRPr lang="en-GB" sz="3000" dirty="0"/>
          </a:p>
        </p:txBody>
      </p:sp>
      <p:sp>
        <p:nvSpPr>
          <p:cNvPr id="3" name="Subtitle 2">
            <a:extLst>
              <a:ext uri="{FF2B5EF4-FFF2-40B4-BE49-F238E27FC236}">
                <a16:creationId xmlns:a16="http://schemas.microsoft.com/office/drawing/2014/main" id="{DE843AFA-B2EB-26AF-B777-D34982581B9A}"/>
              </a:ext>
            </a:extLst>
          </p:cNvPr>
          <p:cNvSpPr>
            <a:spLocks noGrp="1"/>
          </p:cNvSpPr>
          <p:nvPr>
            <p:ph type="subTitle" idx="1"/>
          </p:nvPr>
        </p:nvSpPr>
        <p:spPr>
          <a:xfrm>
            <a:off x="677335" y="4050831"/>
            <a:ext cx="5113217" cy="1096901"/>
          </a:xfrm>
        </p:spPr>
        <p:txBody>
          <a:bodyPr>
            <a:normAutofit/>
          </a:bodyPr>
          <a:lstStyle/>
          <a:p>
            <a:pPr algn="ctr"/>
            <a:r>
              <a:rPr lang="en-GB" sz="3600" dirty="0">
                <a:solidFill>
                  <a:srgbClr val="92D050"/>
                </a:solidFill>
              </a:rPr>
              <a:t>Individual presentation</a:t>
            </a:r>
          </a:p>
        </p:txBody>
      </p:sp>
      <p:cxnSp>
        <p:nvCxnSpPr>
          <p:cNvPr id="49" name="Straight Connector 8">
            <a:extLst>
              <a:ext uri="{FF2B5EF4-FFF2-40B4-BE49-F238E27FC236}">
                <a16:creationId xmlns:a16="http://schemas.microsoft.com/office/drawing/2014/main" id="{D6329892-480C-49E2-BD6B-45E98C9537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0" name="Straight Connector 10">
            <a:extLst>
              <a:ext uri="{FF2B5EF4-FFF2-40B4-BE49-F238E27FC236}">
                <a16:creationId xmlns:a16="http://schemas.microsoft.com/office/drawing/2014/main" id="{27138EE9-D930-4AF5-8DCA-D506DFDDAC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1" name="Rectangle 23">
            <a:extLst>
              <a:ext uri="{FF2B5EF4-FFF2-40B4-BE49-F238E27FC236}">
                <a16:creationId xmlns:a16="http://schemas.microsoft.com/office/drawing/2014/main" id="{8B2A878B-CC9E-4401-8BAA-9D344B5AB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5">
            <a:extLst>
              <a:ext uri="{FF2B5EF4-FFF2-40B4-BE49-F238E27FC236}">
                <a16:creationId xmlns:a16="http://schemas.microsoft.com/office/drawing/2014/main" id="{6DD53AF4-988B-41E6-AB9C-E5ADE7FCA8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24">
            <a:extLst>
              <a:ext uri="{FF2B5EF4-FFF2-40B4-BE49-F238E27FC236}">
                <a16:creationId xmlns:a16="http://schemas.microsoft.com/office/drawing/2014/main" id="{E3E2BE66-B731-4E8F-92AE-434C347FE9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7">
            <a:extLst>
              <a:ext uri="{FF2B5EF4-FFF2-40B4-BE49-F238E27FC236}">
                <a16:creationId xmlns:a16="http://schemas.microsoft.com/office/drawing/2014/main" id="{1C04AA99-545A-4E18-A307-965126386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8">
            <a:extLst>
              <a:ext uri="{FF2B5EF4-FFF2-40B4-BE49-F238E27FC236}">
                <a16:creationId xmlns:a16="http://schemas.microsoft.com/office/drawing/2014/main" id="{D21765B3-48FB-47ED-AFBD-CE5834471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9">
            <a:extLst>
              <a:ext uri="{FF2B5EF4-FFF2-40B4-BE49-F238E27FC236}">
                <a16:creationId xmlns:a16="http://schemas.microsoft.com/office/drawing/2014/main" id="{9908EBEC-783D-4C0E-AE8E-165D6FAC6C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29">
            <a:extLst>
              <a:ext uri="{FF2B5EF4-FFF2-40B4-BE49-F238E27FC236}">
                <a16:creationId xmlns:a16="http://schemas.microsoft.com/office/drawing/2014/main" id="{D9A05D3D-E46B-44B4-BDFD-F9F117379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126623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7EAE3-67DB-BE05-F367-3F007F67E359}"/>
              </a:ext>
            </a:extLst>
          </p:cNvPr>
          <p:cNvSpPr>
            <a:spLocks noGrp="1"/>
          </p:cNvSpPr>
          <p:nvPr>
            <p:ph type="title"/>
          </p:nvPr>
        </p:nvSpPr>
        <p:spPr>
          <a:xfrm>
            <a:off x="677335" y="1282701"/>
            <a:ext cx="5096060" cy="4307148"/>
          </a:xfrm>
        </p:spPr>
        <p:txBody>
          <a:bodyPr vert="horz" lIns="91440" tIns="45720" rIns="91440" bIns="45720" rtlCol="0" anchor="ctr">
            <a:normAutofit fontScale="90000"/>
          </a:bodyPr>
          <a:lstStyle/>
          <a:p>
            <a:pPr algn="ctr">
              <a:lnSpc>
                <a:spcPct val="90000"/>
              </a:lnSpc>
            </a:pPr>
            <a:r>
              <a:rPr lang="en-US" sz="4600" dirty="0"/>
              <a:t>Lecturer: Vasilios Tavlaridis</a:t>
            </a:r>
            <a:br>
              <a:rPr lang="en-US" sz="4600" dirty="0"/>
            </a:br>
            <a:r>
              <a:rPr lang="en-US" sz="4600" dirty="0"/>
              <a:t>Student:</a:t>
            </a:r>
            <a:br>
              <a:rPr lang="en-US" sz="4600" dirty="0"/>
            </a:br>
            <a:r>
              <a:rPr lang="en-US" sz="4600" dirty="0"/>
              <a:t>Manjit Kaur Gharu</a:t>
            </a:r>
            <a:br>
              <a:rPr lang="en-US" sz="4600" dirty="0"/>
            </a:br>
            <a:r>
              <a:rPr lang="en-US" sz="4600" dirty="0"/>
              <a:t>Student ID: 1814769</a:t>
            </a:r>
            <a:br>
              <a:rPr lang="en-US" sz="4600" dirty="0"/>
            </a:br>
            <a:endParaRPr lang="en-US" sz="4600" dirty="0"/>
          </a:p>
        </p:txBody>
      </p:sp>
    </p:spTree>
    <p:extLst>
      <p:ext uri="{BB962C8B-B14F-4D97-AF65-F5344CB8AC3E}">
        <p14:creationId xmlns:p14="http://schemas.microsoft.com/office/powerpoint/2010/main" val="267238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Colourful carved figures of humans">
            <a:extLst>
              <a:ext uri="{FF2B5EF4-FFF2-40B4-BE49-F238E27FC236}">
                <a16:creationId xmlns:a16="http://schemas.microsoft.com/office/drawing/2014/main" id="{300DF0C4-F3EC-6928-C250-7E7D9A287F22}"/>
              </a:ext>
            </a:extLst>
          </p:cNvPr>
          <p:cNvPicPr>
            <a:picLocks noChangeAspect="1"/>
          </p:cNvPicPr>
          <p:nvPr/>
        </p:nvPicPr>
        <p:blipFill rotWithShape="1">
          <a:blip r:embed="rId2"/>
          <a:srcRect l="8963" r="8731"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24EC92A-ED07-F46D-2D2B-0B9DF1E0F547}"/>
              </a:ext>
            </a:extLst>
          </p:cNvPr>
          <p:cNvSpPr>
            <a:spLocks noGrp="1"/>
          </p:cNvSpPr>
          <p:nvPr>
            <p:ph type="title"/>
          </p:nvPr>
        </p:nvSpPr>
        <p:spPr>
          <a:xfrm>
            <a:off x="677333" y="609600"/>
            <a:ext cx="3851123" cy="1320800"/>
          </a:xfrm>
        </p:spPr>
        <p:txBody>
          <a:bodyPr>
            <a:normAutofit/>
          </a:bodyPr>
          <a:lstStyle/>
          <a:p>
            <a:r>
              <a:rPr lang="en-GB"/>
              <a:t>Introduction</a:t>
            </a:r>
          </a:p>
        </p:txBody>
      </p:sp>
      <p:sp>
        <p:nvSpPr>
          <p:cNvPr id="3" name="Content Placeholder 2">
            <a:extLst>
              <a:ext uri="{FF2B5EF4-FFF2-40B4-BE49-F238E27FC236}">
                <a16:creationId xmlns:a16="http://schemas.microsoft.com/office/drawing/2014/main" id="{6C788474-AB6C-984D-1D3E-26202AFAA9D5}"/>
              </a:ext>
            </a:extLst>
          </p:cNvPr>
          <p:cNvSpPr>
            <a:spLocks noGrp="1"/>
          </p:cNvSpPr>
          <p:nvPr>
            <p:ph idx="1"/>
          </p:nvPr>
        </p:nvSpPr>
        <p:spPr>
          <a:xfrm>
            <a:off x="677334" y="1552575"/>
            <a:ext cx="4285192" cy="4333876"/>
          </a:xfrm>
        </p:spPr>
        <p:txBody>
          <a:bodyPr>
            <a:normAutofit/>
          </a:bodyPr>
          <a:lstStyle/>
          <a:p>
            <a:r>
              <a:rPr lang="en-GB" dirty="0">
                <a:latin typeface="Arial" panose="020B0604020202020204" pitchFamily="34" charset="0"/>
                <a:cs typeface="Arial" panose="020B0604020202020204" pitchFamily="34" charset="0"/>
              </a:rPr>
              <a:t>Human Resource Management </a:t>
            </a:r>
          </a:p>
          <a:p>
            <a:r>
              <a:rPr lang="en-GB" dirty="0">
                <a:latin typeface="Arial" panose="020B0604020202020204" pitchFamily="34" charset="0"/>
                <a:cs typeface="Arial" panose="020B0604020202020204" pitchFamily="34" charset="0"/>
              </a:rPr>
              <a:t>HRM is responsible of managing the people in the organisation and help them achieve the company goal</a:t>
            </a:r>
          </a:p>
          <a:p>
            <a:r>
              <a:rPr lang="en-GB" dirty="0">
                <a:latin typeface="Arial" panose="020B0604020202020204" pitchFamily="34" charset="0"/>
                <a:cs typeface="Arial" panose="020B0604020202020204" pitchFamily="34" charset="0"/>
              </a:rPr>
              <a:t>Preparation to motivate employees with pay and rewards</a:t>
            </a:r>
          </a:p>
          <a:p>
            <a:r>
              <a:rPr lang="en-GB" dirty="0">
                <a:latin typeface="Arial" panose="020B0604020202020204" pitchFamily="34" charset="0"/>
                <a:cs typeface="Arial" panose="020B0604020202020204" pitchFamily="34" charset="0"/>
              </a:rPr>
              <a:t>Creating employees who are the best version of themselves to represent the organisation as they are customer facing</a:t>
            </a:r>
          </a:p>
          <a:p>
            <a:r>
              <a:rPr lang="en-GB" dirty="0">
                <a:latin typeface="Arial" panose="020B0604020202020204" pitchFamily="34" charset="0"/>
                <a:cs typeface="Arial" panose="020B0604020202020204" pitchFamily="34" charset="0"/>
              </a:rPr>
              <a:t>Resolve workplace issues when required</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cxnSp>
        <p:nvCxnSpPr>
          <p:cNvPr id="36"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37"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3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249176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ipe(down)">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wipe(down)">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wipe(down)">
                                      <p:cBhvr>
                                        <p:cTn id="3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 name="Rectangle 8">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E6A93F-F785-2E51-A677-088CCB03E980}"/>
              </a:ext>
            </a:extLst>
          </p:cNvPr>
          <p:cNvSpPr>
            <a:spLocks noGrp="1"/>
          </p:cNvSpPr>
          <p:nvPr>
            <p:ph type="title"/>
          </p:nvPr>
        </p:nvSpPr>
        <p:spPr>
          <a:xfrm>
            <a:off x="652481" y="1382486"/>
            <a:ext cx="3547581" cy="4093028"/>
          </a:xfrm>
        </p:spPr>
        <p:txBody>
          <a:bodyPr anchor="ctr">
            <a:normAutofit/>
          </a:bodyPr>
          <a:lstStyle/>
          <a:p>
            <a:r>
              <a:rPr lang="en-GB" sz="4400"/>
              <a:t>Human Resource management theories/ Topics </a:t>
            </a:r>
          </a:p>
        </p:txBody>
      </p:sp>
      <p:grpSp>
        <p:nvGrpSpPr>
          <p:cNvPr id="52" name="Group 10">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53" name="Straight Connector 12">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4" name="Rectangle 21">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5" name="Content Placeholder 2">
            <a:extLst>
              <a:ext uri="{FF2B5EF4-FFF2-40B4-BE49-F238E27FC236}">
                <a16:creationId xmlns:a16="http://schemas.microsoft.com/office/drawing/2014/main" id="{5C383950-59BE-C141-251B-A94DB56E6ED7}"/>
              </a:ext>
            </a:extLst>
          </p:cNvPr>
          <p:cNvGraphicFramePr>
            <a:graphicFrameLocks noGrp="1"/>
          </p:cNvGraphicFramePr>
          <p:nvPr>
            <p:ph idx="1"/>
            <p:extLst>
              <p:ext uri="{D42A27DB-BD31-4B8C-83A1-F6EECF244321}">
                <p14:modId xmlns:p14="http://schemas.microsoft.com/office/powerpoint/2010/main" val="787213276"/>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1539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A675A-8575-ECBC-28B2-361D089669A9}"/>
              </a:ext>
            </a:extLst>
          </p:cNvPr>
          <p:cNvSpPr>
            <a:spLocks noGrp="1"/>
          </p:cNvSpPr>
          <p:nvPr>
            <p:ph type="title"/>
          </p:nvPr>
        </p:nvSpPr>
        <p:spPr/>
        <p:txBody>
          <a:bodyPr/>
          <a:lstStyle/>
          <a:p>
            <a:r>
              <a:rPr lang="en-GB" dirty="0"/>
              <a:t>Topics discussion</a:t>
            </a:r>
          </a:p>
        </p:txBody>
      </p:sp>
      <p:sp>
        <p:nvSpPr>
          <p:cNvPr id="3" name="Content Placeholder 2">
            <a:extLst>
              <a:ext uri="{FF2B5EF4-FFF2-40B4-BE49-F238E27FC236}">
                <a16:creationId xmlns:a16="http://schemas.microsoft.com/office/drawing/2014/main" id="{CC20C801-CFE3-502E-4553-2B4FA9971CBE}"/>
              </a:ext>
            </a:extLst>
          </p:cNvPr>
          <p:cNvSpPr>
            <a:spLocks noGrp="1"/>
          </p:cNvSpPr>
          <p:nvPr>
            <p:ph idx="1"/>
          </p:nvPr>
        </p:nvSpPr>
        <p:spPr/>
        <p:txBody>
          <a:bodyPr/>
          <a:lstStyle/>
          <a:p>
            <a:r>
              <a:rPr lang="en-GB" sz="2400" dirty="0"/>
              <a:t>Training and development</a:t>
            </a:r>
          </a:p>
          <a:p>
            <a:endParaRPr lang="en-GB" dirty="0"/>
          </a:p>
          <a:p>
            <a:r>
              <a:rPr lang="en-GB" sz="2400" dirty="0"/>
              <a:t>Performance management</a:t>
            </a:r>
          </a:p>
          <a:p>
            <a:endParaRPr lang="en-GB" dirty="0"/>
          </a:p>
          <a:p>
            <a:r>
              <a:rPr lang="en-GB" sz="2400" dirty="0"/>
              <a:t>Wellbeing</a:t>
            </a:r>
          </a:p>
        </p:txBody>
      </p:sp>
    </p:spTree>
    <p:extLst>
      <p:ext uri="{BB962C8B-B14F-4D97-AF65-F5344CB8AC3E}">
        <p14:creationId xmlns:p14="http://schemas.microsoft.com/office/powerpoint/2010/main" val="1589996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975CE-EC41-E144-16D4-CFC3ACD1C647}"/>
              </a:ext>
            </a:extLst>
          </p:cNvPr>
          <p:cNvSpPr>
            <a:spLocks noGrp="1"/>
          </p:cNvSpPr>
          <p:nvPr>
            <p:ph type="title"/>
          </p:nvPr>
        </p:nvSpPr>
        <p:spPr/>
        <p:txBody>
          <a:bodyPr/>
          <a:lstStyle/>
          <a:p>
            <a:pPr algn="ctr"/>
            <a:r>
              <a:rPr lang="en-GB" dirty="0"/>
              <a:t>Training and Development</a:t>
            </a:r>
          </a:p>
        </p:txBody>
      </p:sp>
      <p:sp>
        <p:nvSpPr>
          <p:cNvPr id="3" name="Content Placeholder 2">
            <a:extLst>
              <a:ext uri="{FF2B5EF4-FFF2-40B4-BE49-F238E27FC236}">
                <a16:creationId xmlns:a16="http://schemas.microsoft.com/office/drawing/2014/main" id="{D8829746-7AD8-4C5E-4483-588E6C404094}"/>
              </a:ext>
            </a:extLst>
          </p:cNvPr>
          <p:cNvSpPr>
            <a:spLocks noGrp="1"/>
          </p:cNvSpPr>
          <p:nvPr>
            <p:ph idx="1"/>
          </p:nvPr>
        </p:nvSpPr>
        <p:spPr/>
        <p:txBody>
          <a:bodyPr>
            <a:normAutofit/>
          </a:bodyPr>
          <a:lstStyle/>
          <a:p>
            <a:r>
              <a:rPr lang="en-GB" dirty="0"/>
              <a:t>Benefits to organisation involving employee achievements and reach targets to be a successful organisation, goal setting which helps employees and employers see the path of success. </a:t>
            </a:r>
          </a:p>
          <a:p>
            <a:pPr marL="0" indent="0">
              <a:buNone/>
            </a:pPr>
            <a:endParaRPr lang="en-GB" dirty="0"/>
          </a:p>
          <a:p>
            <a:r>
              <a:rPr lang="en-GB" dirty="0"/>
              <a:t>Knowledgeable employees and developing employees to celebrate success</a:t>
            </a:r>
          </a:p>
          <a:p>
            <a:pPr marL="0" indent="0">
              <a:buNone/>
            </a:pPr>
            <a:endParaRPr lang="en-GB" dirty="0"/>
          </a:p>
          <a:p>
            <a:r>
              <a:rPr lang="en-GB" dirty="0"/>
              <a:t>Development from within rather than </a:t>
            </a:r>
            <a:r>
              <a:rPr lang="en-GB" dirty="0">
                <a:solidFill>
                  <a:schemeClr val="tx1"/>
                </a:solidFill>
              </a:rPr>
              <a:t>outsourcing</a:t>
            </a:r>
            <a:r>
              <a:rPr lang="en-GB" dirty="0">
                <a:solidFill>
                  <a:srgbClr val="FF0000"/>
                </a:solidFill>
              </a:rPr>
              <a:t> </a:t>
            </a:r>
            <a:r>
              <a:rPr lang="en-GB" dirty="0"/>
              <a:t>advertisement for posts, saving budget on external recruitment and advertising the post</a:t>
            </a:r>
          </a:p>
          <a:p>
            <a:endParaRPr lang="en-GB" dirty="0"/>
          </a:p>
          <a:p>
            <a:endParaRPr lang="en-GB" dirty="0"/>
          </a:p>
        </p:txBody>
      </p:sp>
    </p:spTree>
    <p:extLst>
      <p:ext uri="{BB962C8B-B14F-4D97-AF65-F5344CB8AC3E}">
        <p14:creationId xmlns:p14="http://schemas.microsoft.com/office/powerpoint/2010/main" val="2957686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BD35-6322-5B03-374B-64D74D4F258B}"/>
              </a:ext>
            </a:extLst>
          </p:cNvPr>
          <p:cNvSpPr>
            <a:spLocks noGrp="1"/>
          </p:cNvSpPr>
          <p:nvPr>
            <p:ph type="title"/>
          </p:nvPr>
        </p:nvSpPr>
        <p:spPr/>
        <p:txBody>
          <a:bodyPr/>
          <a:lstStyle/>
          <a:p>
            <a:r>
              <a:rPr lang="en-GB" dirty="0"/>
              <a:t>Training and development continued…..</a:t>
            </a:r>
          </a:p>
        </p:txBody>
      </p:sp>
      <p:sp>
        <p:nvSpPr>
          <p:cNvPr id="3" name="Content Placeholder 2">
            <a:extLst>
              <a:ext uri="{FF2B5EF4-FFF2-40B4-BE49-F238E27FC236}">
                <a16:creationId xmlns:a16="http://schemas.microsoft.com/office/drawing/2014/main" id="{867CCD45-3FCF-D24E-05CD-90D6D4E8FA8B}"/>
              </a:ext>
            </a:extLst>
          </p:cNvPr>
          <p:cNvSpPr>
            <a:spLocks noGrp="1"/>
          </p:cNvSpPr>
          <p:nvPr>
            <p:ph idx="1"/>
          </p:nvPr>
        </p:nvSpPr>
        <p:spPr/>
        <p:txBody>
          <a:bodyPr>
            <a:normAutofit/>
          </a:bodyPr>
          <a:lstStyle/>
          <a:p>
            <a:r>
              <a:rPr lang="en-GB" dirty="0"/>
              <a:t>This leads to internal recruitment (decreasing costs on recruitment marketing)</a:t>
            </a:r>
          </a:p>
          <a:p>
            <a:pPr marL="0" indent="0">
              <a:buNone/>
            </a:pPr>
            <a:endParaRPr lang="en-GB" dirty="0"/>
          </a:p>
          <a:p>
            <a:r>
              <a:rPr lang="en-GB" dirty="0"/>
              <a:t>Employee motivation, achievable goals set for employees to aim for. Guidelines and support put in place for employees to successfully achieve and rewards to motivate</a:t>
            </a:r>
            <a:endParaRPr lang="en-GB" dirty="0">
              <a:solidFill>
                <a:srgbClr val="FF0000"/>
              </a:solidFill>
            </a:endParaRPr>
          </a:p>
          <a:p>
            <a:pPr marL="0" indent="0">
              <a:buNone/>
            </a:pPr>
            <a:endParaRPr lang="en-GB" dirty="0">
              <a:solidFill>
                <a:srgbClr val="FF0000"/>
              </a:solidFill>
            </a:endParaRPr>
          </a:p>
          <a:p>
            <a:r>
              <a:rPr lang="en-GB" dirty="0"/>
              <a:t>Employee job satisfaction, training which is job related to create more knowledgeable employees who are confident with key skills to enhance their job and customer experience. This results to customer satisfaction and organisation success</a:t>
            </a:r>
          </a:p>
          <a:p>
            <a:pPr marL="0" indent="0">
              <a:buNone/>
            </a:pPr>
            <a:endParaRPr lang="en-GB" dirty="0">
              <a:solidFill>
                <a:srgbClr val="FF0000"/>
              </a:solidFill>
            </a:endParaRPr>
          </a:p>
          <a:p>
            <a:endParaRPr lang="en-GB" dirty="0"/>
          </a:p>
        </p:txBody>
      </p:sp>
    </p:spTree>
    <p:extLst>
      <p:ext uri="{BB962C8B-B14F-4D97-AF65-F5344CB8AC3E}">
        <p14:creationId xmlns:p14="http://schemas.microsoft.com/office/powerpoint/2010/main" val="733084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009A1-EB8C-5642-4C2F-CFB23D624B5C}"/>
              </a:ext>
            </a:extLst>
          </p:cNvPr>
          <p:cNvSpPr>
            <a:spLocks noGrp="1"/>
          </p:cNvSpPr>
          <p:nvPr>
            <p:ph type="title"/>
          </p:nvPr>
        </p:nvSpPr>
        <p:spPr/>
        <p:txBody>
          <a:bodyPr/>
          <a:lstStyle/>
          <a:p>
            <a:r>
              <a:rPr lang="en-GB" dirty="0"/>
              <a:t>Maslow theory of motivation (Sodexo, 2022)</a:t>
            </a:r>
          </a:p>
        </p:txBody>
      </p:sp>
      <p:pic>
        <p:nvPicPr>
          <p:cNvPr id="10" name="Content Placeholder 9">
            <a:extLst>
              <a:ext uri="{FF2B5EF4-FFF2-40B4-BE49-F238E27FC236}">
                <a16:creationId xmlns:a16="http://schemas.microsoft.com/office/drawing/2014/main" id="{471CAFB8-B450-E5C0-1077-80D5CC926225}"/>
              </a:ext>
            </a:extLst>
          </p:cNvPr>
          <p:cNvPicPr>
            <a:picLocks noGrp="1" noChangeAspect="1"/>
          </p:cNvPicPr>
          <p:nvPr>
            <p:ph idx="1"/>
          </p:nvPr>
        </p:nvPicPr>
        <p:blipFill>
          <a:blip r:embed="rId2"/>
          <a:stretch>
            <a:fillRect/>
          </a:stretch>
        </p:blipFill>
        <p:spPr>
          <a:xfrm>
            <a:off x="806630" y="1820333"/>
            <a:ext cx="8338778" cy="4622800"/>
          </a:xfrm>
        </p:spPr>
      </p:pic>
    </p:spTree>
    <p:extLst>
      <p:ext uri="{BB962C8B-B14F-4D97-AF65-F5344CB8AC3E}">
        <p14:creationId xmlns:p14="http://schemas.microsoft.com/office/powerpoint/2010/main" val="2211524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D3DF3-0099-6E39-A725-7CE6838758C7}"/>
              </a:ext>
            </a:extLst>
          </p:cNvPr>
          <p:cNvSpPr>
            <a:spLocks noGrp="1"/>
          </p:cNvSpPr>
          <p:nvPr>
            <p:ph type="title"/>
          </p:nvPr>
        </p:nvSpPr>
        <p:spPr/>
        <p:txBody>
          <a:bodyPr/>
          <a:lstStyle/>
          <a:p>
            <a:r>
              <a:rPr lang="en-GB" dirty="0"/>
              <a:t>Maslow theory of motivation continued…..</a:t>
            </a:r>
          </a:p>
        </p:txBody>
      </p:sp>
      <p:graphicFrame>
        <p:nvGraphicFramePr>
          <p:cNvPr id="4" name="Table 4">
            <a:extLst>
              <a:ext uri="{FF2B5EF4-FFF2-40B4-BE49-F238E27FC236}">
                <a16:creationId xmlns:a16="http://schemas.microsoft.com/office/drawing/2014/main" id="{AB296F58-B164-332F-1AD5-6E4BE80C1ABF}"/>
              </a:ext>
            </a:extLst>
          </p:cNvPr>
          <p:cNvGraphicFramePr>
            <a:graphicFrameLocks noGrp="1"/>
          </p:cNvGraphicFramePr>
          <p:nvPr>
            <p:ph idx="1"/>
            <p:extLst>
              <p:ext uri="{D42A27DB-BD31-4B8C-83A1-F6EECF244321}">
                <p14:modId xmlns:p14="http://schemas.microsoft.com/office/powerpoint/2010/main" val="329878849"/>
              </p:ext>
            </p:extLst>
          </p:nvPr>
        </p:nvGraphicFramePr>
        <p:xfrm>
          <a:off x="677863" y="2160588"/>
          <a:ext cx="8596312" cy="3576320"/>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263861716"/>
                    </a:ext>
                  </a:extLst>
                </a:gridCol>
                <a:gridCol w="4298156">
                  <a:extLst>
                    <a:ext uri="{9D8B030D-6E8A-4147-A177-3AD203B41FA5}">
                      <a16:colId xmlns:a16="http://schemas.microsoft.com/office/drawing/2014/main" val="3972177236"/>
                    </a:ext>
                  </a:extLst>
                </a:gridCol>
              </a:tblGrid>
              <a:tr h="370840">
                <a:tc>
                  <a:txBody>
                    <a:bodyPr/>
                    <a:lstStyle/>
                    <a:p>
                      <a:r>
                        <a:rPr lang="en-GB" dirty="0"/>
                        <a:t>Employee needs </a:t>
                      </a:r>
                    </a:p>
                  </a:txBody>
                  <a:tcPr/>
                </a:tc>
                <a:tc>
                  <a:txBody>
                    <a:bodyPr/>
                    <a:lstStyle/>
                    <a:p>
                      <a:r>
                        <a:rPr lang="en-GB" dirty="0"/>
                        <a:t>In the workplace</a:t>
                      </a:r>
                    </a:p>
                  </a:txBody>
                  <a:tcPr/>
                </a:tc>
                <a:extLst>
                  <a:ext uri="{0D108BD9-81ED-4DB2-BD59-A6C34878D82A}">
                    <a16:rowId xmlns:a16="http://schemas.microsoft.com/office/drawing/2014/main" val="3156465079"/>
                  </a:ext>
                </a:extLst>
              </a:tr>
              <a:tr h="370840">
                <a:tc>
                  <a:txBody>
                    <a:bodyPr/>
                    <a:lstStyle/>
                    <a:p>
                      <a:r>
                        <a:rPr lang="en-GB" dirty="0">
                          <a:solidFill>
                            <a:srgbClr val="002060"/>
                          </a:solidFill>
                        </a:rPr>
                        <a:t>Physiological</a:t>
                      </a:r>
                    </a:p>
                  </a:txBody>
                  <a:tcPr/>
                </a:tc>
                <a:tc>
                  <a:txBody>
                    <a:bodyPr/>
                    <a:lstStyle/>
                    <a:p>
                      <a:r>
                        <a:rPr lang="en-GB" dirty="0"/>
                        <a:t>Income and working environment</a:t>
                      </a:r>
                    </a:p>
                  </a:txBody>
                  <a:tcPr/>
                </a:tc>
                <a:extLst>
                  <a:ext uri="{0D108BD9-81ED-4DB2-BD59-A6C34878D82A}">
                    <a16:rowId xmlns:a16="http://schemas.microsoft.com/office/drawing/2014/main" val="1061105752"/>
                  </a:ext>
                </a:extLst>
              </a:tr>
              <a:tr h="370840">
                <a:tc>
                  <a:txBody>
                    <a:bodyPr/>
                    <a:lstStyle/>
                    <a:p>
                      <a:r>
                        <a:rPr lang="en-GB" dirty="0">
                          <a:solidFill>
                            <a:srgbClr val="00B0F0"/>
                          </a:solidFill>
                        </a:rPr>
                        <a:t>Safety</a:t>
                      </a:r>
                    </a:p>
                  </a:txBody>
                  <a:tcPr/>
                </a:tc>
                <a:tc>
                  <a:txBody>
                    <a:bodyPr/>
                    <a:lstStyle/>
                    <a:p>
                      <a:r>
                        <a:rPr lang="en-GB" dirty="0"/>
                        <a:t>Secure job, understand the job role, health and safety</a:t>
                      </a:r>
                    </a:p>
                  </a:txBody>
                  <a:tcPr/>
                </a:tc>
                <a:extLst>
                  <a:ext uri="{0D108BD9-81ED-4DB2-BD59-A6C34878D82A}">
                    <a16:rowId xmlns:a16="http://schemas.microsoft.com/office/drawing/2014/main" val="1499967948"/>
                  </a:ext>
                </a:extLst>
              </a:tr>
              <a:tr h="370840">
                <a:tc>
                  <a:txBody>
                    <a:bodyPr/>
                    <a:lstStyle/>
                    <a:p>
                      <a:r>
                        <a:rPr lang="en-GB" dirty="0">
                          <a:solidFill>
                            <a:srgbClr val="92D050"/>
                          </a:solidFill>
                        </a:rPr>
                        <a:t>Social</a:t>
                      </a:r>
                    </a:p>
                  </a:txBody>
                  <a:tcPr/>
                </a:tc>
                <a:tc>
                  <a:txBody>
                    <a:bodyPr/>
                    <a:lstStyle/>
                    <a:p>
                      <a:r>
                        <a:rPr lang="en-GB" dirty="0"/>
                        <a:t>Teamwork, team development and social workplace gatherings</a:t>
                      </a:r>
                    </a:p>
                  </a:txBody>
                  <a:tcPr/>
                </a:tc>
                <a:extLst>
                  <a:ext uri="{0D108BD9-81ED-4DB2-BD59-A6C34878D82A}">
                    <a16:rowId xmlns:a16="http://schemas.microsoft.com/office/drawing/2014/main" val="750085028"/>
                  </a:ext>
                </a:extLst>
              </a:tr>
              <a:tr h="370840">
                <a:tc>
                  <a:txBody>
                    <a:bodyPr/>
                    <a:lstStyle/>
                    <a:p>
                      <a:r>
                        <a:rPr lang="en-GB" dirty="0">
                          <a:solidFill>
                            <a:schemeClr val="accent4"/>
                          </a:solidFill>
                        </a:rPr>
                        <a:t>Esteem</a:t>
                      </a:r>
                    </a:p>
                  </a:txBody>
                  <a:tcPr/>
                </a:tc>
                <a:tc>
                  <a:txBody>
                    <a:bodyPr/>
                    <a:lstStyle/>
                    <a:p>
                      <a:r>
                        <a:rPr lang="en-GB" dirty="0"/>
                        <a:t>Job title, building trust, being recognised for achievements </a:t>
                      </a:r>
                    </a:p>
                  </a:txBody>
                  <a:tcPr/>
                </a:tc>
                <a:extLst>
                  <a:ext uri="{0D108BD9-81ED-4DB2-BD59-A6C34878D82A}">
                    <a16:rowId xmlns:a16="http://schemas.microsoft.com/office/drawing/2014/main" val="703545127"/>
                  </a:ext>
                </a:extLst>
              </a:tr>
              <a:tr h="370840">
                <a:tc>
                  <a:txBody>
                    <a:bodyPr/>
                    <a:lstStyle/>
                    <a:p>
                      <a:r>
                        <a:rPr lang="en-GB" dirty="0">
                          <a:solidFill>
                            <a:srgbClr val="FFC000"/>
                          </a:solidFill>
                        </a:rPr>
                        <a:t>Self- actualisation</a:t>
                      </a:r>
                    </a:p>
                  </a:txBody>
                  <a:tcPr/>
                </a:tc>
                <a:tc>
                  <a:txBody>
                    <a:bodyPr/>
                    <a:lstStyle/>
                    <a:p>
                      <a:r>
                        <a:rPr lang="en-GB" dirty="0"/>
                        <a:t>Developing options, challenging the workload, managing the job with success</a:t>
                      </a:r>
                    </a:p>
                  </a:txBody>
                  <a:tcPr/>
                </a:tc>
                <a:extLst>
                  <a:ext uri="{0D108BD9-81ED-4DB2-BD59-A6C34878D82A}">
                    <a16:rowId xmlns:a16="http://schemas.microsoft.com/office/drawing/2014/main" val="155688997"/>
                  </a:ext>
                </a:extLst>
              </a:tr>
            </a:tbl>
          </a:graphicData>
        </a:graphic>
      </p:graphicFrame>
    </p:spTree>
    <p:extLst>
      <p:ext uri="{BB962C8B-B14F-4D97-AF65-F5344CB8AC3E}">
        <p14:creationId xmlns:p14="http://schemas.microsoft.com/office/powerpoint/2010/main" val="6129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FB1E-0411-FC23-F9D2-A09BC720A9BA}"/>
              </a:ext>
            </a:extLst>
          </p:cNvPr>
          <p:cNvSpPr>
            <a:spLocks noGrp="1"/>
          </p:cNvSpPr>
          <p:nvPr>
            <p:ph type="title"/>
          </p:nvPr>
        </p:nvSpPr>
        <p:spPr/>
        <p:txBody>
          <a:bodyPr/>
          <a:lstStyle/>
          <a:p>
            <a:pPr algn="ctr"/>
            <a:r>
              <a:rPr lang="en-GB" dirty="0"/>
              <a:t>Examples of theory in the organisation</a:t>
            </a:r>
          </a:p>
        </p:txBody>
      </p:sp>
      <p:sp>
        <p:nvSpPr>
          <p:cNvPr id="3" name="Content Placeholder 2">
            <a:extLst>
              <a:ext uri="{FF2B5EF4-FFF2-40B4-BE49-F238E27FC236}">
                <a16:creationId xmlns:a16="http://schemas.microsoft.com/office/drawing/2014/main" id="{FD18D3D8-6252-6E42-1335-0F92E1760CAF}"/>
              </a:ext>
            </a:extLst>
          </p:cNvPr>
          <p:cNvSpPr>
            <a:spLocks noGrp="1"/>
          </p:cNvSpPr>
          <p:nvPr>
            <p:ph idx="1"/>
          </p:nvPr>
        </p:nvSpPr>
        <p:spPr/>
        <p:txBody>
          <a:bodyPr/>
          <a:lstStyle/>
          <a:p>
            <a:r>
              <a:rPr lang="en-GB" dirty="0"/>
              <a:t>Maslow theory- human motivation based on different levels of needs</a:t>
            </a:r>
          </a:p>
          <a:p>
            <a:r>
              <a:rPr lang="en-GB" dirty="0"/>
              <a:t>Maslow hierarchy of needs created by psychologist Abraham </a:t>
            </a:r>
            <a:r>
              <a:rPr lang="en-GB" dirty="0" err="1"/>
              <a:t>Marslow</a:t>
            </a:r>
            <a:r>
              <a:rPr lang="en-GB" dirty="0"/>
              <a:t>.</a:t>
            </a:r>
          </a:p>
          <a:p>
            <a:r>
              <a:rPr lang="en-GB" dirty="0"/>
              <a:t>This theory is about reaching individual needs which is prioritised to achieve</a:t>
            </a:r>
          </a:p>
          <a:p>
            <a:r>
              <a:rPr lang="en-GB" dirty="0"/>
              <a:t>Abraham Maslow developed theory in 1943. The theory of Human Motivation</a:t>
            </a:r>
          </a:p>
          <a:p>
            <a:r>
              <a:rPr lang="en-GB" dirty="0"/>
              <a:t>People have 5 sets of needs which employees fulfil</a:t>
            </a:r>
          </a:p>
          <a:p>
            <a:r>
              <a:rPr lang="en-GB" dirty="0"/>
              <a:t>Starting from the bottom, when employee is satisfied then the employee is motivated to aim for the next needs (University of Reading)</a:t>
            </a:r>
          </a:p>
          <a:p>
            <a:endParaRPr lang="en-GB" dirty="0"/>
          </a:p>
          <a:p>
            <a:endParaRPr lang="en-GB" dirty="0"/>
          </a:p>
        </p:txBody>
      </p:sp>
    </p:spTree>
    <p:extLst>
      <p:ext uri="{BB962C8B-B14F-4D97-AF65-F5344CB8AC3E}">
        <p14:creationId xmlns:p14="http://schemas.microsoft.com/office/powerpoint/2010/main" val="1537624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D628F-BB05-B22D-A52B-84A51144E774}"/>
              </a:ext>
            </a:extLst>
          </p:cNvPr>
          <p:cNvSpPr>
            <a:spLocks noGrp="1"/>
          </p:cNvSpPr>
          <p:nvPr>
            <p:ph type="title"/>
          </p:nvPr>
        </p:nvSpPr>
        <p:spPr/>
        <p:txBody>
          <a:bodyPr/>
          <a:lstStyle/>
          <a:p>
            <a:r>
              <a:rPr lang="en-GB" dirty="0"/>
              <a:t>Examples of theory in the organisation</a:t>
            </a:r>
          </a:p>
        </p:txBody>
      </p:sp>
      <p:sp>
        <p:nvSpPr>
          <p:cNvPr id="3" name="Content Placeholder 2">
            <a:extLst>
              <a:ext uri="{FF2B5EF4-FFF2-40B4-BE49-F238E27FC236}">
                <a16:creationId xmlns:a16="http://schemas.microsoft.com/office/drawing/2014/main" id="{4C5254C5-6BF3-5EF2-A442-C2930D1409B5}"/>
              </a:ext>
            </a:extLst>
          </p:cNvPr>
          <p:cNvSpPr>
            <a:spLocks noGrp="1"/>
          </p:cNvSpPr>
          <p:nvPr>
            <p:ph idx="1"/>
          </p:nvPr>
        </p:nvSpPr>
        <p:spPr/>
        <p:txBody>
          <a:bodyPr/>
          <a:lstStyle/>
          <a:p>
            <a:r>
              <a:rPr lang="en-GB" dirty="0"/>
              <a:t>Herzberg theory- motivation theory 2-way factor</a:t>
            </a:r>
          </a:p>
          <a:p>
            <a:r>
              <a:rPr lang="en-GB" dirty="0"/>
              <a:t>Professor Fredrick Herzberg an American psychologist (1923- 2000)</a:t>
            </a:r>
          </a:p>
          <a:p>
            <a:r>
              <a:rPr lang="en-GB" dirty="0"/>
              <a:t>Non-financial factors which can motivate employees</a:t>
            </a:r>
          </a:p>
          <a:p>
            <a:endParaRPr lang="en-GB" dirty="0"/>
          </a:p>
          <a:p>
            <a:endParaRPr lang="en-GB" dirty="0"/>
          </a:p>
        </p:txBody>
      </p:sp>
      <p:graphicFrame>
        <p:nvGraphicFramePr>
          <p:cNvPr id="4" name="Table 4">
            <a:extLst>
              <a:ext uri="{FF2B5EF4-FFF2-40B4-BE49-F238E27FC236}">
                <a16:creationId xmlns:a16="http://schemas.microsoft.com/office/drawing/2014/main" id="{701505A7-CAEB-B7C4-237C-E3F3BF4C97BA}"/>
              </a:ext>
            </a:extLst>
          </p:cNvPr>
          <p:cNvGraphicFramePr>
            <a:graphicFrameLocks noGrp="1"/>
          </p:cNvGraphicFramePr>
          <p:nvPr>
            <p:extLst>
              <p:ext uri="{D42A27DB-BD31-4B8C-83A1-F6EECF244321}">
                <p14:modId xmlns:p14="http://schemas.microsoft.com/office/powerpoint/2010/main" val="793107767"/>
              </p:ext>
            </p:extLst>
          </p:nvPr>
        </p:nvGraphicFramePr>
        <p:xfrm>
          <a:off x="1134533" y="3810000"/>
          <a:ext cx="7586134" cy="1515533"/>
        </p:xfrm>
        <a:graphic>
          <a:graphicData uri="http://schemas.openxmlformats.org/drawingml/2006/table">
            <a:tbl>
              <a:tblPr firstRow="1" bandRow="1">
                <a:tableStyleId>{5C22544A-7EE6-4342-B048-85BDC9FD1C3A}</a:tableStyleId>
              </a:tblPr>
              <a:tblGrid>
                <a:gridCol w="3793067">
                  <a:extLst>
                    <a:ext uri="{9D8B030D-6E8A-4147-A177-3AD203B41FA5}">
                      <a16:colId xmlns:a16="http://schemas.microsoft.com/office/drawing/2014/main" val="2576721774"/>
                    </a:ext>
                  </a:extLst>
                </a:gridCol>
                <a:gridCol w="3793067">
                  <a:extLst>
                    <a:ext uri="{9D8B030D-6E8A-4147-A177-3AD203B41FA5}">
                      <a16:colId xmlns:a16="http://schemas.microsoft.com/office/drawing/2014/main" val="482945033"/>
                    </a:ext>
                  </a:extLst>
                </a:gridCol>
              </a:tblGrid>
              <a:tr h="509834">
                <a:tc>
                  <a:txBody>
                    <a:bodyPr/>
                    <a:lstStyle/>
                    <a:p>
                      <a:pPr algn="ctr"/>
                      <a:r>
                        <a:rPr lang="en-GB" dirty="0"/>
                        <a:t>Motivators </a:t>
                      </a:r>
                    </a:p>
                  </a:txBody>
                  <a:tcPr/>
                </a:tc>
                <a:tc>
                  <a:txBody>
                    <a:bodyPr/>
                    <a:lstStyle/>
                    <a:p>
                      <a:pPr algn="ctr"/>
                      <a:r>
                        <a:rPr lang="en-GB" dirty="0"/>
                        <a:t>Hygiene</a:t>
                      </a:r>
                    </a:p>
                  </a:txBody>
                  <a:tcPr/>
                </a:tc>
                <a:extLst>
                  <a:ext uri="{0D108BD9-81ED-4DB2-BD59-A6C34878D82A}">
                    <a16:rowId xmlns:a16="http://schemas.microsoft.com/office/drawing/2014/main" val="3816069765"/>
                  </a:ext>
                </a:extLst>
              </a:tr>
              <a:tr h="1005699">
                <a:tc>
                  <a:txBody>
                    <a:bodyPr/>
                    <a:lstStyle/>
                    <a:p>
                      <a:r>
                        <a:rPr lang="en-GB" dirty="0"/>
                        <a:t>Factors which motivate employees to do more at work  </a:t>
                      </a:r>
                    </a:p>
                  </a:txBody>
                  <a:tcPr/>
                </a:tc>
                <a:tc>
                  <a:txBody>
                    <a:bodyPr/>
                    <a:lstStyle/>
                    <a:p>
                      <a:r>
                        <a:rPr lang="en-GB" dirty="0"/>
                        <a:t>Factors that de motivate employees if not in the workplace </a:t>
                      </a:r>
                    </a:p>
                  </a:txBody>
                  <a:tcPr/>
                </a:tc>
                <a:extLst>
                  <a:ext uri="{0D108BD9-81ED-4DB2-BD59-A6C34878D82A}">
                    <a16:rowId xmlns:a16="http://schemas.microsoft.com/office/drawing/2014/main" val="1087107282"/>
                  </a:ext>
                </a:extLst>
              </a:tr>
            </a:tbl>
          </a:graphicData>
        </a:graphic>
      </p:graphicFrame>
    </p:spTree>
    <p:extLst>
      <p:ext uri="{BB962C8B-B14F-4D97-AF65-F5344CB8AC3E}">
        <p14:creationId xmlns:p14="http://schemas.microsoft.com/office/powerpoint/2010/main" val="14015870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36B9D-6C98-D381-3E5F-C5C46E22F5D3}"/>
              </a:ext>
            </a:extLst>
          </p:cNvPr>
          <p:cNvSpPr>
            <a:spLocks noGrp="1"/>
          </p:cNvSpPr>
          <p:nvPr>
            <p:ph type="title"/>
          </p:nvPr>
        </p:nvSpPr>
        <p:spPr/>
        <p:txBody>
          <a:bodyPr/>
          <a:lstStyle/>
          <a:p>
            <a:r>
              <a:rPr lang="en-GB" dirty="0"/>
              <a:t>Herzberg two-way factor theory</a:t>
            </a:r>
            <a:br>
              <a:rPr lang="en-GB" dirty="0"/>
            </a:br>
            <a:r>
              <a:rPr lang="en-GB" dirty="0"/>
              <a:t>(Nickerson, 2021)</a:t>
            </a:r>
          </a:p>
        </p:txBody>
      </p:sp>
      <p:pic>
        <p:nvPicPr>
          <p:cNvPr id="5" name="Content Placeholder 4">
            <a:extLst>
              <a:ext uri="{FF2B5EF4-FFF2-40B4-BE49-F238E27FC236}">
                <a16:creationId xmlns:a16="http://schemas.microsoft.com/office/drawing/2014/main" id="{5E90301F-5B00-AD43-A86D-57A4912E3712}"/>
              </a:ext>
            </a:extLst>
          </p:cNvPr>
          <p:cNvPicPr>
            <a:picLocks noGrp="1" noChangeAspect="1"/>
          </p:cNvPicPr>
          <p:nvPr>
            <p:ph idx="1"/>
          </p:nvPr>
        </p:nvPicPr>
        <p:blipFill>
          <a:blip r:embed="rId2"/>
          <a:stretch>
            <a:fillRect/>
          </a:stretch>
        </p:blipFill>
        <p:spPr>
          <a:xfrm>
            <a:off x="1650207" y="2160588"/>
            <a:ext cx="6651624" cy="3881437"/>
          </a:xfrm>
        </p:spPr>
      </p:pic>
    </p:spTree>
    <p:extLst>
      <p:ext uri="{BB962C8B-B14F-4D97-AF65-F5344CB8AC3E}">
        <p14:creationId xmlns:p14="http://schemas.microsoft.com/office/powerpoint/2010/main" val="4255293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4C098-667F-793F-3C12-FADEA2DEA5C7}"/>
              </a:ext>
            </a:extLst>
          </p:cNvPr>
          <p:cNvSpPr>
            <a:spLocks noGrp="1"/>
          </p:cNvSpPr>
          <p:nvPr>
            <p:ph type="title"/>
          </p:nvPr>
        </p:nvSpPr>
        <p:spPr/>
        <p:txBody>
          <a:bodyPr/>
          <a:lstStyle/>
          <a:p>
            <a:r>
              <a:rPr lang="en-GB" dirty="0"/>
              <a:t>Herzberg continued……</a:t>
            </a:r>
          </a:p>
        </p:txBody>
      </p:sp>
      <p:sp>
        <p:nvSpPr>
          <p:cNvPr id="3" name="Content Placeholder 2">
            <a:extLst>
              <a:ext uri="{FF2B5EF4-FFF2-40B4-BE49-F238E27FC236}">
                <a16:creationId xmlns:a16="http://schemas.microsoft.com/office/drawing/2014/main" id="{A516DDA8-7AF5-9E14-CE06-0BCA042C4C7D}"/>
              </a:ext>
            </a:extLst>
          </p:cNvPr>
          <p:cNvSpPr>
            <a:spLocks noGrp="1"/>
          </p:cNvSpPr>
          <p:nvPr>
            <p:ph idx="1"/>
          </p:nvPr>
        </p:nvSpPr>
        <p:spPr/>
        <p:txBody>
          <a:bodyPr/>
          <a:lstStyle/>
          <a:p>
            <a:r>
              <a:rPr lang="en-GB" dirty="0"/>
              <a:t>Herzberg stated the hygiene factors de motivate employees and must be met</a:t>
            </a:r>
          </a:p>
          <a:p>
            <a:r>
              <a:rPr lang="en-GB" dirty="0"/>
              <a:t>Herzberg stated the motivator factors help to encourage employees to remain motivated</a:t>
            </a:r>
          </a:p>
          <a:p>
            <a:endParaRPr lang="en-GB" dirty="0"/>
          </a:p>
          <a:p>
            <a:endParaRPr lang="en-GB" dirty="0"/>
          </a:p>
        </p:txBody>
      </p:sp>
    </p:spTree>
    <p:extLst>
      <p:ext uri="{BB962C8B-B14F-4D97-AF65-F5344CB8AC3E}">
        <p14:creationId xmlns:p14="http://schemas.microsoft.com/office/powerpoint/2010/main" val="776811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2456-03A2-A5A7-1D2F-AFC03A78421E}"/>
              </a:ext>
            </a:extLst>
          </p:cNvPr>
          <p:cNvSpPr>
            <a:spLocks noGrp="1"/>
          </p:cNvSpPr>
          <p:nvPr>
            <p:ph type="title"/>
          </p:nvPr>
        </p:nvSpPr>
        <p:spPr/>
        <p:txBody>
          <a:bodyPr/>
          <a:lstStyle/>
          <a:p>
            <a:pPr algn="ctr"/>
            <a:r>
              <a:rPr lang="en-GB" dirty="0"/>
              <a:t>Performance Management</a:t>
            </a:r>
          </a:p>
        </p:txBody>
      </p:sp>
      <p:sp>
        <p:nvSpPr>
          <p:cNvPr id="3" name="Content Placeholder 2">
            <a:extLst>
              <a:ext uri="{FF2B5EF4-FFF2-40B4-BE49-F238E27FC236}">
                <a16:creationId xmlns:a16="http://schemas.microsoft.com/office/drawing/2014/main" id="{D8CBA483-59DD-5090-F051-6641AAB71E50}"/>
              </a:ext>
            </a:extLst>
          </p:cNvPr>
          <p:cNvSpPr>
            <a:spLocks noGrp="1"/>
          </p:cNvSpPr>
          <p:nvPr>
            <p:ph idx="1"/>
          </p:nvPr>
        </p:nvSpPr>
        <p:spPr/>
        <p:txBody>
          <a:bodyPr/>
          <a:lstStyle/>
          <a:p>
            <a:r>
              <a:rPr lang="en-GB" dirty="0"/>
              <a:t>What is performance management, tool for organisation growth</a:t>
            </a:r>
          </a:p>
          <a:p>
            <a:r>
              <a:rPr lang="en-GB" dirty="0"/>
              <a:t>How is performance management measured </a:t>
            </a:r>
          </a:p>
          <a:p>
            <a:r>
              <a:rPr lang="en-GB" dirty="0"/>
              <a:t>Tracking each employee, helping employee to progress</a:t>
            </a:r>
          </a:p>
          <a:p>
            <a:r>
              <a:rPr lang="en-GB" dirty="0"/>
              <a:t>Lock’s Goal setting theory 1960’s</a:t>
            </a:r>
          </a:p>
          <a:p>
            <a:r>
              <a:rPr lang="en-GB" dirty="0"/>
              <a:t>Performance, Achievements, Recognition, Responsibility, Growth opportunities</a:t>
            </a:r>
          </a:p>
          <a:p>
            <a:r>
              <a:rPr lang="en-GB" dirty="0"/>
              <a:t>Key performance indicators (KPI’s indicators) and metrics, performance appraisals, 360degree feedback, reflect on performance to plan success </a:t>
            </a:r>
          </a:p>
        </p:txBody>
      </p:sp>
    </p:spTree>
    <p:extLst>
      <p:ext uri="{BB962C8B-B14F-4D97-AF65-F5344CB8AC3E}">
        <p14:creationId xmlns:p14="http://schemas.microsoft.com/office/powerpoint/2010/main" val="4195209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E089F-E15C-8AD6-E6B3-C8C21B500999}"/>
              </a:ext>
            </a:extLst>
          </p:cNvPr>
          <p:cNvSpPr>
            <a:spLocks noGrp="1"/>
          </p:cNvSpPr>
          <p:nvPr>
            <p:ph type="title"/>
          </p:nvPr>
        </p:nvSpPr>
        <p:spPr/>
        <p:txBody>
          <a:bodyPr/>
          <a:lstStyle/>
          <a:p>
            <a:pPr algn="ctr"/>
            <a:r>
              <a:rPr lang="en-GB" dirty="0"/>
              <a:t>Example of theory in the organisation</a:t>
            </a:r>
          </a:p>
        </p:txBody>
      </p:sp>
      <p:graphicFrame>
        <p:nvGraphicFramePr>
          <p:cNvPr id="4" name="Content Placeholder 3">
            <a:extLst>
              <a:ext uri="{FF2B5EF4-FFF2-40B4-BE49-F238E27FC236}">
                <a16:creationId xmlns:a16="http://schemas.microsoft.com/office/drawing/2014/main" id="{8ACDD734-00EB-6690-8088-4C89876C9176}"/>
              </a:ext>
            </a:extLst>
          </p:cNvPr>
          <p:cNvGraphicFramePr>
            <a:graphicFrameLocks noGrp="1"/>
          </p:cNvGraphicFramePr>
          <p:nvPr>
            <p:ph idx="1"/>
            <p:extLst>
              <p:ext uri="{D42A27DB-BD31-4B8C-83A1-F6EECF244321}">
                <p14:modId xmlns:p14="http://schemas.microsoft.com/office/powerpoint/2010/main" val="4011266918"/>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2584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CA0B-F597-72D4-2BB4-35ED70DC6115}"/>
              </a:ext>
            </a:extLst>
          </p:cNvPr>
          <p:cNvSpPr>
            <a:spLocks noGrp="1"/>
          </p:cNvSpPr>
          <p:nvPr>
            <p:ph type="title"/>
          </p:nvPr>
        </p:nvSpPr>
        <p:spPr/>
        <p:txBody>
          <a:bodyPr/>
          <a:lstStyle/>
          <a:p>
            <a:pPr algn="ctr"/>
            <a:r>
              <a:rPr lang="en-GB" dirty="0"/>
              <a:t>Wellbeing</a:t>
            </a:r>
          </a:p>
        </p:txBody>
      </p:sp>
      <p:sp>
        <p:nvSpPr>
          <p:cNvPr id="3" name="Content Placeholder 2">
            <a:extLst>
              <a:ext uri="{FF2B5EF4-FFF2-40B4-BE49-F238E27FC236}">
                <a16:creationId xmlns:a16="http://schemas.microsoft.com/office/drawing/2014/main" id="{4FE1349D-529C-7DD2-FB93-8C659342C51A}"/>
              </a:ext>
            </a:extLst>
          </p:cNvPr>
          <p:cNvSpPr>
            <a:spLocks noGrp="1"/>
          </p:cNvSpPr>
          <p:nvPr>
            <p:ph idx="1"/>
          </p:nvPr>
        </p:nvSpPr>
        <p:spPr/>
        <p:txBody>
          <a:bodyPr/>
          <a:lstStyle/>
          <a:p>
            <a:r>
              <a:rPr lang="en-GB" dirty="0"/>
              <a:t>Emotional support</a:t>
            </a:r>
          </a:p>
          <a:p>
            <a:r>
              <a:rPr lang="en-GB" dirty="0"/>
              <a:t>Open door policy</a:t>
            </a:r>
          </a:p>
          <a:p>
            <a:r>
              <a:rPr lang="en-GB" dirty="0"/>
              <a:t>Reaching out for help if needed. </a:t>
            </a:r>
          </a:p>
          <a:p>
            <a:r>
              <a:rPr lang="en-GB" dirty="0"/>
              <a:t>Carol Ryff- 6 factor model pf psychological wellbeing theory</a:t>
            </a:r>
            <a:endParaRPr lang="en-GB" dirty="0">
              <a:solidFill>
                <a:srgbClr val="FF0000"/>
              </a:solidFill>
            </a:endParaRPr>
          </a:p>
          <a:p>
            <a:r>
              <a:rPr lang="en-GB" dirty="0"/>
              <a:t>Emotional intelligence</a:t>
            </a:r>
          </a:p>
          <a:p>
            <a:r>
              <a:rPr lang="en-GB" dirty="0"/>
              <a:t>Listening and understanding employees</a:t>
            </a:r>
          </a:p>
          <a:p>
            <a:r>
              <a:rPr lang="en-GB" dirty="0"/>
              <a:t>Give example of theory in organisation</a:t>
            </a:r>
          </a:p>
        </p:txBody>
      </p:sp>
    </p:spTree>
    <p:extLst>
      <p:ext uri="{BB962C8B-B14F-4D97-AF65-F5344CB8AC3E}">
        <p14:creationId xmlns:p14="http://schemas.microsoft.com/office/powerpoint/2010/main" val="2217414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08D79-30A9-AEE6-A886-FFFB8EA66D66}"/>
              </a:ext>
            </a:extLst>
          </p:cNvPr>
          <p:cNvSpPr>
            <a:spLocks noGrp="1"/>
          </p:cNvSpPr>
          <p:nvPr>
            <p:ph type="title"/>
          </p:nvPr>
        </p:nvSpPr>
        <p:spPr/>
        <p:txBody>
          <a:bodyPr/>
          <a:lstStyle/>
          <a:p>
            <a:r>
              <a:rPr lang="en-GB" dirty="0"/>
              <a:t>Wellbeing continued…..</a:t>
            </a:r>
            <a:br>
              <a:rPr lang="en-GB" dirty="0"/>
            </a:br>
            <a:r>
              <a:rPr lang="en-GB" dirty="0"/>
              <a:t>(</a:t>
            </a:r>
            <a:r>
              <a:rPr lang="en-GB" dirty="0" err="1"/>
              <a:t>RnCeus</a:t>
            </a:r>
            <a:r>
              <a:rPr lang="en-GB" dirty="0"/>
              <a:t>, 2019)</a:t>
            </a:r>
          </a:p>
        </p:txBody>
      </p:sp>
      <p:pic>
        <p:nvPicPr>
          <p:cNvPr id="5" name="Content Placeholder 4">
            <a:extLst>
              <a:ext uri="{FF2B5EF4-FFF2-40B4-BE49-F238E27FC236}">
                <a16:creationId xmlns:a16="http://schemas.microsoft.com/office/drawing/2014/main" id="{130C5441-6A48-0629-ADE3-91F5866B3D57}"/>
              </a:ext>
            </a:extLst>
          </p:cNvPr>
          <p:cNvPicPr>
            <a:picLocks noGrp="1" noChangeAspect="1"/>
          </p:cNvPicPr>
          <p:nvPr>
            <p:ph idx="1"/>
          </p:nvPr>
        </p:nvPicPr>
        <p:blipFill>
          <a:blip r:embed="rId2"/>
          <a:stretch>
            <a:fillRect/>
          </a:stretch>
        </p:blipFill>
        <p:spPr>
          <a:xfrm>
            <a:off x="2756831" y="2160588"/>
            <a:ext cx="4438376" cy="3881437"/>
          </a:xfrm>
        </p:spPr>
      </p:pic>
    </p:spTree>
    <p:extLst>
      <p:ext uri="{BB962C8B-B14F-4D97-AF65-F5344CB8AC3E}">
        <p14:creationId xmlns:p14="http://schemas.microsoft.com/office/powerpoint/2010/main" val="30503849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7CBB7-2D51-AF83-D3A4-4AA4A6E70F76}"/>
              </a:ext>
            </a:extLst>
          </p:cNvPr>
          <p:cNvSpPr>
            <a:spLocks noGrp="1"/>
          </p:cNvSpPr>
          <p:nvPr>
            <p:ph type="title"/>
          </p:nvPr>
        </p:nvSpPr>
        <p:spPr/>
        <p:txBody>
          <a:bodyPr/>
          <a:lstStyle/>
          <a:p>
            <a:pPr algn="ctr"/>
            <a:r>
              <a:rPr lang="en-GB" dirty="0"/>
              <a:t>Wellbeing continued…..</a:t>
            </a:r>
          </a:p>
        </p:txBody>
      </p:sp>
      <p:sp>
        <p:nvSpPr>
          <p:cNvPr id="3" name="Content Placeholder 2">
            <a:extLst>
              <a:ext uri="{FF2B5EF4-FFF2-40B4-BE49-F238E27FC236}">
                <a16:creationId xmlns:a16="http://schemas.microsoft.com/office/drawing/2014/main" id="{DA6592AD-6AC3-8B77-D1E8-480C43AC1F37}"/>
              </a:ext>
            </a:extLst>
          </p:cNvPr>
          <p:cNvSpPr>
            <a:spLocks noGrp="1"/>
          </p:cNvSpPr>
          <p:nvPr>
            <p:ph idx="1"/>
          </p:nvPr>
        </p:nvSpPr>
        <p:spPr/>
        <p:txBody>
          <a:bodyPr/>
          <a:lstStyle/>
          <a:p>
            <a:r>
              <a:rPr lang="en-GB" dirty="0"/>
              <a:t>Martin Seligman studying positive psychology</a:t>
            </a:r>
          </a:p>
          <a:p>
            <a:r>
              <a:rPr lang="en-GB" dirty="0"/>
              <a:t>Understanding of guidance to positivity</a:t>
            </a:r>
          </a:p>
          <a:p>
            <a:r>
              <a:rPr lang="en-GB" dirty="0"/>
              <a:t>Positive psychology leads to strengthening employees </a:t>
            </a:r>
          </a:p>
          <a:p>
            <a:r>
              <a:rPr lang="en-GB" dirty="0"/>
              <a:t>Many factors can result to employees who can lead to being upset, work related and personal factors. </a:t>
            </a:r>
          </a:p>
          <a:p>
            <a:r>
              <a:rPr lang="en-GB" dirty="0"/>
              <a:t>Employees need to encourage employees to think positive to remain happy</a:t>
            </a:r>
          </a:p>
          <a:p>
            <a:endParaRPr lang="en-GB" dirty="0"/>
          </a:p>
          <a:p>
            <a:endParaRPr lang="en-GB" dirty="0"/>
          </a:p>
        </p:txBody>
      </p:sp>
    </p:spTree>
    <p:extLst>
      <p:ext uri="{BB962C8B-B14F-4D97-AF65-F5344CB8AC3E}">
        <p14:creationId xmlns:p14="http://schemas.microsoft.com/office/powerpoint/2010/main" val="36314102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1026D-CA87-4D79-C54A-D4982A24C62A}"/>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55276FD5-D99C-C933-5E98-BBB6D3371AD0}"/>
              </a:ext>
            </a:extLst>
          </p:cNvPr>
          <p:cNvSpPr>
            <a:spLocks noGrp="1"/>
          </p:cNvSpPr>
          <p:nvPr>
            <p:ph idx="1"/>
          </p:nvPr>
        </p:nvSpPr>
        <p:spPr/>
        <p:txBody>
          <a:bodyPr>
            <a:normAutofit/>
          </a:bodyPr>
          <a:lstStyle/>
          <a:p>
            <a:r>
              <a:rPr lang="en-GB" dirty="0"/>
              <a:t>Haney, B Hierarchy of Needs Meets Reinventing Orgs Available: </a:t>
            </a:r>
            <a:r>
              <a:rPr lang="en-GB" u="sng" dirty="0">
                <a:solidFill>
                  <a:schemeClr val="accent1"/>
                </a:solidFill>
                <a:hlinkClick r:id="rId2"/>
              </a:rPr>
              <a:t>https://www.briankhaney.com/hierarchy-of-needs-meets-reinventing-orgs/</a:t>
            </a:r>
            <a:endParaRPr lang="en-GB" u="sng" dirty="0">
              <a:solidFill>
                <a:schemeClr val="accent1"/>
              </a:solidFill>
            </a:endParaRPr>
          </a:p>
          <a:p>
            <a:r>
              <a:rPr lang="en-GB" dirty="0" err="1">
                <a:solidFill>
                  <a:schemeClr val="tx1"/>
                </a:solidFill>
              </a:rPr>
              <a:t>Mathes</a:t>
            </a:r>
            <a:r>
              <a:rPr lang="en-GB" dirty="0">
                <a:solidFill>
                  <a:schemeClr val="tx1"/>
                </a:solidFill>
              </a:rPr>
              <a:t>, E Maslow’s hierarchy of needs as a guide for living Available at: </a:t>
            </a:r>
            <a:r>
              <a:rPr lang="en-GB" u="sng" dirty="0">
                <a:solidFill>
                  <a:schemeClr val="accent1"/>
                </a:solidFill>
                <a:hlinkClick r:id="rId3"/>
              </a:rPr>
              <a:t>https://journals.sagepub.com/doi/abs/10.1177/002216788102100406?journalCode=jhpa</a:t>
            </a:r>
            <a:endParaRPr lang="en-GB" u="sng" dirty="0">
              <a:solidFill>
                <a:schemeClr val="accent1"/>
              </a:solidFill>
            </a:endParaRPr>
          </a:p>
          <a:p>
            <a:r>
              <a:rPr lang="en-GB" dirty="0">
                <a:solidFill>
                  <a:schemeClr val="tx1"/>
                </a:solidFill>
              </a:rPr>
              <a:t>Nickerson, C (2021) Herzberg’s Motivation Two-Factor Theory Available at: </a:t>
            </a:r>
            <a:r>
              <a:rPr lang="en-GB" u="sng" dirty="0">
                <a:solidFill>
                  <a:schemeClr val="accent1"/>
                </a:solidFill>
                <a:hlinkClick r:id="rId4"/>
              </a:rPr>
              <a:t>https://www.simplypsychology.org/herzbergs-two-factor-theory.html</a:t>
            </a:r>
            <a:endParaRPr lang="en-GB" u="sng" dirty="0">
              <a:solidFill>
                <a:schemeClr val="accent1"/>
              </a:solidFill>
            </a:endParaRPr>
          </a:p>
          <a:p>
            <a:r>
              <a:rPr lang="en-GB" dirty="0" err="1">
                <a:solidFill>
                  <a:schemeClr val="tx1"/>
                </a:solidFill>
              </a:rPr>
              <a:t>RnCeus</a:t>
            </a:r>
            <a:r>
              <a:rPr lang="en-GB" dirty="0">
                <a:solidFill>
                  <a:schemeClr val="tx1"/>
                </a:solidFill>
              </a:rPr>
              <a:t>, (2019) Positive psychological constructs feelings of positive well-being and optimism Available at: https://www.rnceus.com/CHF3/pos_constructs.html</a:t>
            </a:r>
            <a:endParaRPr lang="en-GB" dirty="0"/>
          </a:p>
          <a:p>
            <a:endParaRPr lang="en-GB" dirty="0"/>
          </a:p>
        </p:txBody>
      </p:sp>
    </p:spTree>
    <p:extLst>
      <p:ext uri="{BB962C8B-B14F-4D97-AF65-F5344CB8AC3E}">
        <p14:creationId xmlns:p14="http://schemas.microsoft.com/office/powerpoint/2010/main" val="14080606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19B76-34B9-1BD4-C8E8-651619F9283D}"/>
              </a:ext>
            </a:extLst>
          </p:cNvPr>
          <p:cNvSpPr>
            <a:spLocks noGrp="1"/>
          </p:cNvSpPr>
          <p:nvPr>
            <p:ph type="title"/>
          </p:nvPr>
        </p:nvSpPr>
        <p:spPr/>
        <p:txBody>
          <a:bodyPr/>
          <a:lstStyle/>
          <a:p>
            <a:r>
              <a:rPr lang="en-GB" dirty="0"/>
              <a:t>References continued…..</a:t>
            </a:r>
          </a:p>
        </p:txBody>
      </p:sp>
      <p:sp>
        <p:nvSpPr>
          <p:cNvPr id="3" name="Content Placeholder 2">
            <a:extLst>
              <a:ext uri="{FF2B5EF4-FFF2-40B4-BE49-F238E27FC236}">
                <a16:creationId xmlns:a16="http://schemas.microsoft.com/office/drawing/2014/main" id="{ECC1269D-7780-3A41-67C8-C20695A92C07}"/>
              </a:ext>
            </a:extLst>
          </p:cNvPr>
          <p:cNvSpPr>
            <a:spLocks noGrp="1"/>
          </p:cNvSpPr>
          <p:nvPr>
            <p:ph idx="1"/>
          </p:nvPr>
        </p:nvSpPr>
        <p:spPr/>
        <p:txBody>
          <a:bodyPr/>
          <a:lstStyle/>
          <a:p>
            <a:r>
              <a:rPr lang="en-GB" dirty="0" err="1">
                <a:solidFill>
                  <a:schemeClr val="tx1"/>
                </a:solidFill>
              </a:rPr>
              <a:t>Rodriguex</a:t>
            </a:r>
            <a:r>
              <a:rPr lang="en-GB" dirty="0">
                <a:solidFill>
                  <a:schemeClr val="tx1"/>
                </a:solidFill>
              </a:rPr>
              <a:t>, J, Walters, K The Importance of Training and Development in Employee Performance and Evaluation Available at: </a:t>
            </a:r>
            <a:r>
              <a:rPr lang="en-GB" dirty="0">
                <a:hlinkClick r:id="rId2"/>
              </a:rPr>
              <a:t>(PDF) The Importance of Training and Development in Employee Performance and Evaluation (researchgate.net)</a:t>
            </a:r>
            <a:endParaRPr lang="en-GB" dirty="0"/>
          </a:p>
          <a:p>
            <a:r>
              <a:rPr lang="en-GB" dirty="0"/>
              <a:t>Sodexo Applying Maslow’s Hierarchy of Needs to the Workplace Available at: </a:t>
            </a:r>
            <a:r>
              <a:rPr lang="en-GB" dirty="0">
                <a:hlinkClick r:id="rId3"/>
              </a:rPr>
              <a:t>https://www.sodexoengage.com/blog/rewards-recognition/applying-maslows-hierarchy-of-needs-theory-to-hr-responsibilities</a:t>
            </a:r>
            <a:endParaRPr lang="en-GB" dirty="0"/>
          </a:p>
          <a:p>
            <a:r>
              <a:rPr lang="en-GB" dirty="0"/>
              <a:t>University of Reading Maslow’s hierarchy of needs Available at: </a:t>
            </a:r>
            <a:r>
              <a:rPr lang="en-GB" dirty="0">
                <a:hlinkClick r:id="rId4"/>
              </a:rPr>
              <a:t>https://www.futurelearn.com/info/courses/supporting-learning-primary/0/steps/58666</a:t>
            </a:r>
            <a:endParaRPr lang="en-GB" dirty="0"/>
          </a:p>
          <a:p>
            <a:endParaRPr lang="en-GB" dirty="0"/>
          </a:p>
        </p:txBody>
      </p:sp>
    </p:spTree>
    <p:extLst>
      <p:ext uri="{BB962C8B-B14F-4D97-AF65-F5344CB8AC3E}">
        <p14:creationId xmlns:p14="http://schemas.microsoft.com/office/powerpoint/2010/main" val="363488576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41463F6D3C828498329B72D077752C2" ma:contentTypeVersion="5" ma:contentTypeDescription="Create a new document." ma:contentTypeScope="" ma:versionID="7a9dd2aa65a61a57e0da43fb59d41f4d">
  <xsd:schema xmlns:xsd="http://www.w3.org/2001/XMLSchema" xmlns:xs="http://www.w3.org/2001/XMLSchema" xmlns:p="http://schemas.microsoft.com/office/2006/metadata/properties" xmlns:ns3="2bc71283-48fe-4006-adf2-88bd732334ca" targetNamespace="http://schemas.microsoft.com/office/2006/metadata/properties" ma:root="true" ma:fieldsID="70b27feb76390bfed84786adf0f4f8cc" ns3:_="">
    <xsd:import namespace="2bc71283-48fe-4006-adf2-88bd732334c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bc71283-48fe-4006-adf2-88bd732334c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56F7EB-53F9-4202-BEED-4C90ADD1D5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bc71283-48fe-4006-adf2-88bd732334c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71FE719-6207-4052-BDE9-B40C6CE4EB5C}">
  <ds:schemaRefs>
    <ds:schemaRef ds:uri="http://schemas.microsoft.com/sharepoint/v3/contenttype/forms"/>
  </ds:schemaRefs>
</ds:datastoreItem>
</file>

<file path=customXml/itemProps3.xml><?xml version="1.0" encoding="utf-8"?>
<ds:datastoreItem xmlns:ds="http://schemas.openxmlformats.org/officeDocument/2006/customXml" ds:itemID="{4A451D31-C0F6-4D26-B597-86156428B67A}">
  <ds:schemaRefs>
    <ds:schemaRef ds:uri="http://purl.org/dc/terms/"/>
    <ds:schemaRef ds:uri="http://purl.org/dc/elements/1.1/"/>
    <ds:schemaRef ds:uri="http://schemas.microsoft.com/office/2006/metadata/propertie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2bc71283-48fe-4006-adf2-88bd732334ca"/>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4606</TotalTime>
  <Words>990</Words>
  <Application>Microsoft Office PowerPoint</Application>
  <PresentationFormat>Widescreen</PresentationFormat>
  <Paragraphs>106</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Trebuchet MS</vt:lpstr>
      <vt:lpstr>Wingdings 3</vt:lpstr>
      <vt:lpstr>Facet</vt:lpstr>
      <vt:lpstr>Human Resource Management LCMB7000  </vt:lpstr>
      <vt:lpstr>Lecturer: Vasilios Tavlaridis Student: Manjit Kaur Gharu Student ID: 1814769 </vt:lpstr>
      <vt:lpstr>Introduction</vt:lpstr>
      <vt:lpstr>Human Resource management theories/ Topics </vt:lpstr>
      <vt:lpstr>Topics discussion</vt:lpstr>
      <vt:lpstr>Training and Development</vt:lpstr>
      <vt:lpstr>Training and development continued…..</vt:lpstr>
      <vt:lpstr>Maslow theory of motivation (Sodexo, 2022)</vt:lpstr>
      <vt:lpstr>Maslow theory of motivation continued…..</vt:lpstr>
      <vt:lpstr>Examples of theory in the organisation</vt:lpstr>
      <vt:lpstr>Examples of theory in the organisation</vt:lpstr>
      <vt:lpstr>Herzberg two-way factor theory (Nickerson, 2021)</vt:lpstr>
      <vt:lpstr>Herzberg continued……</vt:lpstr>
      <vt:lpstr>Performance Management</vt:lpstr>
      <vt:lpstr>Example of theory in the organisation</vt:lpstr>
      <vt:lpstr>Wellbeing</vt:lpstr>
      <vt:lpstr>Wellbeing continued….. (RnCeus, 2019)</vt:lpstr>
      <vt:lpstr>Wellbeing continued…..</vt:lpstr>
      <vt:lpstr>References</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 LCMB7000</dc:title>
  <dc:creator>Manjit Gharu (1814769)</dc:creator>
  <cp:lastModifiedBy>Manjit Gharu (1814769)</cp:lastModifiedBy>
  <cp:revision>2</cp:revision>
  <dcterms:created xsi:type="dcterms:W3CDTF">2022-11-03T14:37:41Z</dcterms:created>
  <dcterms:modified xsi:type="dcterms:W3CDTF">2022-11-23T14:54:30Z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0x010100E41463F6D3C828498329B72D077752C2</vt:lpwstr>
  </property>
</Properties>
</file>