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60" r:id="rId2"/>
    <p:sldId id="256" r:id="rId3"/>
    <p:sldId id="267" r:id="rId4"/>
    <p:sldId id="282" r:id="rId5"/>
    <p:sldId id="288" r:id="rId6"/>
    <p:sldId id="278" r:id="rId7"/>
    <p:sldId id="284" r:id="rId8"/>
    <p:sldId id="275" r:id="rId9"/>
    <p:sldId id="277" r:id="rId10"/>
    <p:sldId id="259" r:id="rId11"/>
    <p:sldId id="280" r:id="rId12"/>
    <p:sldId id="270" r:id="rId13"/>
    <p:sldId id="286" r:id="rId14"/>
    <p:sldId id="287"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clrMode="gray"/>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2" d="100"/>
          <a:sy n="72" d="100"/>
        </p:scale>
        <p:origin x="-2376" y="-112"/>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2" d="100"/>
          <a:sy n="72" d="100"/>
        </p:scale>
        <p:origin x="-2976" y="-96"/>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handoutMaster" Target="handoutMasters/handoutMaster1.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1429" tIns="45714" rIns="91429" bIns="45714" rtlCol="0"/>
          <a:lstStyle>
            <a:lvl1pPr algn="l">
              <a:defRPr sz="1200"/>
            </a:lvl1pPr>
          </a:lstStyle>
          <a:p>
            <a:endParaRPr lang="en-US"/>
          </a:p>
        </p:txBody>
      </p:sp>
      <p:sp>
        <p:nvSpPr>
          <p:cNvPr id="3" name="Date Placeholder 2"/>
          <p:cNvSpPr>
            <a:spLocks noGrp="1"/>
          </p:cNvSpPr>
          <p:nvPr>
            <p:ph type="dt" sz="quarter" idx="1"/>
          </p:nvPr>
        </p:nvSpPr>
        <p:spPr>
          <a:xfrm>
            <a:off x="3809079" y="0"/>
            <a:ext cx="2914015" cy="488712"/>
          </a:xfrm>
          <a:prstGeom prst="rect">
            <a:avLst/>
          </a:prstGeom>
        </p:spPr>
        <p:txBody>
          <a:bodyPr vert="horz" lIns="91429" tIns="45714" rIns="91429" bIns="45714" rtlCol="0"/>
          <a:lstStyle>
            <a:lvl1pPr algn="r">
              <a:defRPr sz="1200"/>
            </a:lvl1pPr>
          </a:lstStyle>
          <a:p>
            <a:fld id="{B321466F-44D8-7F4C-8E05-C37BDE117FE3}" type="datetimeFigureOut">
              <a:rPr lang="en-US" smtClean="0"/>
              <a:t>23/11/17</a:t>
            </a:fld>
            <a:endParaRPr lang="en-US"/>
          </a:p>
        </p:txBody>
      </p:sp>
      <p:sp>
        <p:nvSpPr>
          <p:cNvPr id="4" name="Footer Placeholder 3"/>
          <p:cNvSpPr>
            <a:spLocks noGrp="1"/>
          </p:cNvSpPr>
          <p:nvPr>
            <p:ph type="ftr" sz="quarter" idx="2"/>
          </p:nvPr>
        </p:nvSpPr>
        <p:spPr>
          <a:xfrm>
            <a:off x="1" y="9283830"/>
            <a:ext cx="2914015" cy="488712"/>
          </a:xfrm>
          <a:prstGeom prst="rect">
            <a:avLst/>
          </a:prstGeom>
        </p:spPr>
        <p:txBody>
          <a:bodyPr vert="horz" lIns="91429" tIns="45714" rIns="91429" bIns="45714" rtlCol="0" anchor="b"/>
          <a:lstStyle>
            <a:lvl1pPr algn="l">
              <a:defRPr sz="1200"/>
            </a:lvl1pPr>
          </a:lstStyle>
          <a:p>
            <a:endParaRPr lang="en-US"/>
          </a:p>
        </p:txBody>
      </p:sp>
      <p:sp>
        <p:nvSpPr>
          <p:cNvPr id="5" name="Slide Number Placeholder 4"/>
          <p:cNvSpPr>
            <a:spLocks noGrp="1"/>
          </p:cNvSpPr>
          <p:nvPr>
            <p:ph type="sldNum" sz="quarter" idx="3"/>
          </p:nvPr>
        </p:nvSpPr>
        <p:spPr>
          <a:xfrm>
            <a:off x="3809079" y="9283830"/>
            <a:ext cx="2914015" cy="488712"/>
          </a:xfrm>
          <a:prstGeom prst="rect">
            <a:avLst/>
          </a:prstGeom>
        </p:spPr>
        <p:txBody>
          <a:bodyPr vert="horz" lIns="91429" tIns="45714" rIns="91429" bIns="45714" rtlCol="0" anchor="b"/>
          <a:lstStyle>
            <a:lvl1pPr algn="r">
              <a:defRPr sz="1200"/>
            </a:lvl1pPr>
          </a:lstStyle>
          <a:p>
            <a:fld id="{A13EE4D4-FBD0-B54A-842A-7707553BEA9D}" type="slidenum">
              <a:rPr lang="en-US" smtClean="0"/>
              <a:t>‹#›</a:t>
            </a:fld>
            <a:endParaRPr lang="en-US"/>
          </a:p>
        </p:txBody>
      </p:sp>
    </p:spTree>
    <p:extLst>
      <p:ext uri="{BB962C8B-B14F-4D97-AF65-F5344CB8AC3E}">
        <p14:creationId xmlns:p14="http://schemas.microsoft.com/office/powerpoint/2010/main" val="10202088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1429" tIns="45714" rIns="91429" bIns="45714" rtlCol="0"/>
          <a:lstStyle>
            <a:lvl1pPr algn="l">
              <a:defRPr sz="1200"/>
            </a:lvl1pPr>
          </a:lstStyle>
          <a:p>
            <a:endParaRPr lang="en-US"/>
          </a:p>
        </p:txBody>
      </p:sp>
      <p:sp>
        <p:nvSpPr>
          <p:cNvPr id="3" name="Date Placeholder 2"/>
          <p:cNvSpPr>
            <a:spLocks noGrp="1"/>
          </p:cNvSpPr>
          <p:nvPr>
            <p:ph type="dt" idx="1"/>
          </p:nvPr>
        </p:nvSpPr>
        <p:spPr>
          <a:xfrm>
            <a:off x="3809079" y="0"/>
            <a:ext cx="2914015" cy="488712"/>
          </a:xfrm>
          <a:prstGeom prst="rect">
            <a:avLst/>
          </a:prstGeom>
        </p:spPr>
        <p:txBody>
          <a:bodyPr vert="horz" lIns="91429" tIns="45714" rIns="91429" bIns="45714" rtlCol="0"/>
          <a:lstStyle>
            <a:lvl1pPr algn="r">
              <a:defRPr sz="1200"/>
            </a:lvl1pPr>
          </a:lstStyle>
          <a:p>
            <a:fld id="{946ADE21-6114-E244-91A3-F71D14961BDD}" type="datetimeFigureOut">
              <a:rPr lang="en-US" smtClean="0"/>
              <a:t>23/11/17</a:t>
            </a:fld>
            <a:endParaRPr lang="en-US"/>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29" tIns="45714" rIns="91429" bIns="45714" rtlCol="0" anchor="ctr"/>
          <a:lstStyle/>
          <a:p>
            <a:endParaRPr lang="en-US"/>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29" tIns="45714" rIns="91429" bIns="45714"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1" y="9283830"/>
            <a:ext cx="2914015" cy="488712"/>
          </a:xfrm>
          <a:prstGeom prst="rect">
            <a:avLst/>
          </a:prstGeom>
        </p:spPr>
        <p:txBody>
          <a:bodyPr vert="horz" lIns="91429" tIns="45714" rIns="91429" bIns="45714"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29" tIns="45714" rIns="91429" bIns="45714" rtlCol="0" anchor="b"/>
          <a:lstStyle>
            <a:lvl1pPr algn="r">
              <a:defRPr sz="1200"/>
            </a:lvl1pPr>
          </a:lstStyle>
          <a:p>
            <a:fld id="{C636DFB3-D324-BC49-9E59-FE778E795B54}" type="slidenum">
              <a:rPr lang="en-US" smtClean="0"/>
              <a:t>‹#›</a:t>
            </a:fld>
            <a:endParaRPr lang="en-US"/>
          </a:p>
        </p:txBody>
      </p:sp>
    </p:spTree>
    <p:extLst>
      <p:ext uri="{BB962C8B-B14F-4D97-AF65-F5344CB8AC3E}">
        <p14:creationId xmlns:p14="http://schemas.microsoft.com/office/powerpoint/2010/main" val="303367162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636DFB3-D324-BC49-9E59-FE778E795B54}" type="slidenum">
              <a:rPr lang="en-US" smtClean="0"/>
              <a:t>12</a:t>
            </a:fld>
            <a:endParaRPr lang="en-US"/>
          </a:p>
        </p:txBody>
      </p:sp>
    </p:spTree>
    <p:extLst>
      <p:ext uri="{BB962C8B-B14F-4D97-AF65-F5344CB8AC3E}">
        <p14:creationId xmlns:p14="http://schemas.microsoft.com/office/powerpoint/2010/main" val="2586278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7A305E4-E295-1E44-A461-C620FED5AC17}" type="datetimeFigureOut">
              <a:rPr lang="en-US" smtClean="0"/>
              <a:t>23/11/17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2607985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7A305E4-E295-1E44-A461-C620FED5AC17}" type="datetimeFigureOut">
              <a:rPr lang="en-US" smtClean="0"/>
              <a:t>23/11/17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3785206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7A305E4-E295-1E44-A461-C620FED5AC17}" type="datetimeFigureOut">
              <a:rPr lang="en-US" smtClean="0"/>
              <a:t>23/11/17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4156312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7A305E4-E295-1E44-A461-C620FED5AC17}" type="datetimeFigureOut">
              <a:rPr lang="en-US" smtClean="0"/>
              <a:t>23/11/17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494535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7A305E4-E295-1E44-A461-C620FED5AC17}" type="datetimeFigureOut">
              <a:rPr lang="en-US" smtClean="0"/>
              <a:t>23/11/17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3122332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7A305E4-E295-1E44-A461-C620FED5AC17}" type="datetimeFigureOut">
              <a:rPr lang="en-US" smtClean="0"/>
              <a:t>23/11/17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1215763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A305E4-E295-1E44-A461-C620FED5AC17}" type="datetimeFigureOut">
              <a:rPr lang="en-US" smtClean="0"/>
              <a:t>23/11/17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2096063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7A305E4-E295-1E44-A461-C620FED5AC17}" type="datetimeFigureOut">
              <a:rPr lang="en-US" smtClean="0"/>
              <a:t>23/11/17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1131307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7A305E4-E295-1E44-A461-C620FED5AC17}" type="datetimeFigureOut">
              <a:rPr lang="en-US" smtClean="0"/>
              <a:t>23/11/17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3529696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7A305E4-E295-1E44-A461-C620FED5AC17}" type="datetimeFigureOut">
              <a:rPr lang="en-US" smtClean="0"/>
              <a:t>23/11/17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2475034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7A305E4-E295-1E44-A461-C620FED5AC17}" type="datetimeFigureOut">
              <a:rPr lang="en-US" smtClean="0"/>
              <a:t>23/11/17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147106708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A305E4-E295-1E44-A461-C620FED5AC17}" type="datetimeFigureOut">
              <a:rPr lang="en-US" smtClean="0"/>
              <a:t>23/11/17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1E7AC0-7C72-934B-978E-47E343E005CF}" type="slidenum">
              <a:rPr lang="en-US" smtClean="0"/>
              <a:t>‹#›</a:t>
            </a:fld>
            <a:endParaRPr lang="en-US"/>
          </a:p>
        </p:txBody>
      </p:sp>
    </p:spTree>
    <p:extLst>
      <p:ext uri="{BB962C8B-B14F-4D97-AF65-F5344CB8AC3E}">
        <p14:creationId xmlns:p14="http://schemas.microsoft.com/office/powerpoint/2010/main" val="841707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z9RWgVbvklA" TargetMode="Externa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z9RWgVbvklA" TargetMode="External"/><Relationship Id="rId4" Type="http://schemas.openxmlformats.org/officeDocument/2006/relationships/hyperlink" Target="http://www.bbc.co.uk/news/business-32608772" TargetMode="External"/><Relationship Id="rId5" Type="http://schemas.openxmlformats.org/officeDocument/2006/relationships/hyperlink" Target="https://www.estyn.gov.wales/sites/default/files/documents/Guidance%20handbook%20for%20the%20inspection%20of%20secondary%20schools%20-%202017_0.pdf" TargetMode="External"/><Relationship Id="rId6" Type="http://schemas.openxmlformats.org/officeDocument/2006/relationships/hyperlink" Target="https://www.google.co.uk/url?sa=i&amp;rct=j&amp;q=&amp;esrc=s&amp;source=images&amp;cd=&amp;cad=ria&amp;uact=8&amp;ved=0ahUKEwixqZS1wwcrXAhWkK8AKHVcMCI0QjRwlBw&amp;url=https:/www.youtube.com/watch?v=83qYd7iwx4U&amp;psig=AOvVaw0d5RtbW07xXBvSIbPDv4Txust=1511176426286388" TargetMode="External"/><Relationship Id="rId1" Type="http://schemas.openxmlformats.org/officeDocument/2006/relationships/slideLayout" Target="../slideLayouts/slideLayout2.xml"/><Relationship Id="rId2" Type="http://schemas.openxmlformats.org/officeDocument/2006/relationships/hyperlink" Target="https://www.theguardian.com/world/2016/oct/12/gaokao-china-toughest-school-exam-in-world"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Eh5iKxMrXAahXrKcAKHT92Cd0QjRwIBw&amp;url=https://en.wikipedia.org/wiki/Flag_of_Wales&amp;psig=AOvVaw27PlwQUcS4R0BEUr_oa0JF&amp;ust=1511177245871301" TargetMode="External"/><Relationship Id="rId4" Type="http://schemas.openxmlformats.org/officeDocument/2006/relationships/hyperlink" Target="https://media-proquest-" TargetMode="External"/><Relationship Id="rId1" Type="http://schemas.openxmlformats.org/officeDocument/2006/relationships/slideLayout" Target="../slideLayouts/slideLayout2.xml"/><Relationship Id="rId2" Type="http://schemas.openxmlformats.org/officeDocument/2006/relationships/hyperlink" Target="https://www.google.co.uk/url?sa=i&amp;rct=j&amp;q=esrc=s&amp;source=images&amp;cd=cad=rja&amp;uact=8&amp;ved=0ahUKEwjWi7vG0NLXAhXEL8AKHXdQBcwQjRwIBw&amp;url=http://www.scoolguide.co.uk/blog/the-new-primary-national-curriculum-a-parents-guide&amp;psig=AOvVaw3HLM-9IIob_H8XrcnXGTL4&amp;ust=1511455264614627"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assembly.wales/en/abthome/role-of-assembly-how-it-works/Pages/role-of-assembly-how-it-works.aspx" TargetMode="External"/><Relationship Id="rId4" Type="http://schemas.openxmlformats.org/officeDocument/2006/relationships/hyperlink" Target="https://www.oecd.org/china/Education-in-China-a-snapshot.pdf" TargetMode="External"/><Relationship Id="rId5" Type="http://schemas.openxmlformats.org/officeDocument/2006/relationships/hyperlink" Target="https://www.theguardian.com/world/2015/oct/29/china-abandons-one-child-policy" TargetMode="External"/><Relationship Id="rId6" Type="http://schemas.openxmlformats.org/officeDocument/2006/relationships/hyperlink" Target="http://www.scmp.com/news/china/society/article/2097512/gaokao-how-one-exam-can-set-course-students-life-china" TargetMode="External"/><Relationship Id="rId7" Type="http://schemas.openxmlformats.org/officeDocument/2006/relationships/hyperlink" Target="https://www.swansea.gov.uk/applyforanurseryplace" TargetMode="External"/><Relationship Id="rId8" Type="http://schemas.openxmlformats.org/officeDocument/2006/relationships/hyperlink" Target="http://www.bbc.co.uk/news/world-asia-china-36457453" TargetMode="External"/><Relationship Id="rId9" Type="http://schemas.openxmlformats.org/officeDocument/2006/relationships/hyperlink" Target="https://www.theguardian.com/world/2014/oct/09/east-asian-school-success-culture-curriculum-teaching" TargetMode="External"/><Relationship Id="rId10" Type="http://schemas.openxmlformats.org/officeDocument/2006/relationships/hyperlink" Target="http://gov.wales/statistics-and-research/mid-year-estimates-population/?lang=en" TargetMode="External"/><Relationship Id="rId11" Type="http://schemas.openxmlformats.org/officeDocument/2006/relationships/hyperlink" Target="http://gov.wales/docs/dcells/publications/170103-parents-guide-en-v2.pdf" TargetMode="External"/><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3.xml.rels><?xml version="1.0" encoding="UTF-8" standalone="yes"?>
<Relationships xmlns="http://schemas.openxmlformats.org/package/2006/relationships"><Relationship Id="rId3" Type="http://schemas.openxmlformats.org/officeDocument/2006/relationships/hyperlink" Target="http://gov.wales/topics/educationandskills/schoolshome/curriculuminwales/curriculum-for-wales-curriculum-for-life/?lang=en" TargetMode="External"/><Relationship Id="rId4" Type="http://schemas.openxmlformats.org/officeDocument/2006/relationships/hyperlink" Target="http://learning.gov.wales/resources/collections/performance-management?lang=en%23collection-3" TargetMode="External"/><Relationship Id="rId5" Type="http://schemas.openxmlformats.org/officeDocument/2006/relationships/hyperlink" Target="http://journals.sagepub.com.ezproxy.uwtsd.ac.uk/doi/pdf/10.1177/1478210316645248" TargetMode="External"/><Relationship Id="rId1" Type="http://schemas.openxmlformats.org/officeDocument/2006/relationships/slideLayout" Target="../slideLayouts/slideLayout2.xml"/><Relationship Id="rId2" Type="http://schemas.openxmlformats.org/officeDocument/2006/relationships/hyperlink" Target="http://learning.gov.wales/resources/collections/national-reading-and-numeracy-tests?lang=e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180239" y="5057508"/>
            <a:ext cx="8963761" cy="1400383"/>
          </a:xfrm>
          <a:prstGeom prst="rect">
            <a:avLst/>
          </a:prstGeom>
          <a:noFill/>
        </p:spPr>
        <p:txBody>
          <a:bodyPr wrap="square" rtlCol="0">
            <a:spAutoFit/>
          </a:bodyPr>
          <a:lstStyle/>
          <a:p>
            <a:r>
              <a:rPr lang="en-US" sz="2400" dirty="0" smtClean="0">
                <a:latin typeface="Arial"/>
                <a:cs typeface="Arial"/>
              </a:rPr>
              <a:t>‘The curriculum offered by a school, and the curriculum received by individual pupils, should not be simply a collection of separate subjects’ (DES/WO</a:t>
            </a:r>
            <a:r>
              <a:rPr lang="en-US" sz="2400" dirty="0" smtClean="0">
                <a:latin typeface="Arial"/>
                <a:cs typeface="Arial"/>
              </a:rPr>
              <a:t>, 1981 </a:t>
            </a:r>
            <a:r>
              <a:rPr lang="en-US" sz="2400" dirty="0" smtClean="0">
                <a:latin typeface="Arial"/>
                <a:cs typeface="Arial"/>
              </a:rPr>
              <a:t>cited in </a:t>
            </a:r>
            <a:r>
              <a:rPr lang="en-US" sz="2400" dirty="0" smtClean="0">
                <a:latin typeface="Arial"/>
                <a:cs typeface="Arial"/>
              </a:rPr>
              <a:t>Kelly, </a:t>
            </a:r>
            <a:r>
              <a:rPr lang="en-US" sz="2400" dirty="0" smtClean="0">
                <a:latin typeface="Arial"/>
                <a:cs typeface="Arial"/>
              </a:rPr>
              <a:t>2009, p. 9). </a:t>
            </a:r>
          </a:p>
          <a:p>
            <a:pPr algn="r"/>
            <a:r>
              <a:rPr lang="en-US" sz="1300" dirty="0" smtClean="0">
                <a:latin typeface="Arial"/>
                <a:cs typeface="Arial"/>
              </a:rPr>
              <a:t>Google images (2017)</a:t>
            </a:r>
            <a:endParaRPr lang="en-US" sz="1300" dirty="0">
              <a:latin typeface="Arial"/>
              <a:cs typeface="Arial"/>
            </a:endParaRPr>
          </a:p>
        </p:txBody>
      </p:sp>
      <p:sp>
        <p:nvSpPr>
          <p:cNvPr id="24" name="TextBox 23"/>
          <p:cNvSpPr txBox="1"/>
          <p:nvPr/>
        </p:nvSpPr>
        <p:spPr>
          <a:xfrm>
            <a:off x="1206501" y="55490"/>
            <a:ext cx="6683374" cy="1569660"/>
          </a:xfrm>
          <a:prstGeom prst="rect">
            <a:avLst/>
          </a:prstGeom>
          <a:noFill/>
        </p:spPr>
        <p:txBody>
          <a:bodyPr wrap="square" rtlCol="0">
            <a:spAutoFit/>
          </a:bodyPr>
          <a:lstStyle/>
          <a:p>
            <a:pPr algn="ctr"/>
            <a:r>
              <a:rPr lang="en-US" sz="2400" dirty="0" smtClean="0">
                <a:latin typeface="Arial"/>
                <a:cs typeface="Arial"/>
              </a:rPr>
              <a:t>A comparison of the Curriculum in China and  Wales for secondary education</a:t>
            </a:r>
          </a:p>
          <a:p>
            <a:pPr algn="ctr"/>
            <a:endParaRPr lang="en-US" sz="2400" dirty="0">
              <a:latin typeface="Arial"/>
              <a:cs typeface="Arial"/>
            </a:endParaRPr>
          </a:p>
          <a:p>
            <a:pPr algn="ctr"/>
            <a:endParaRPr lang="en-US" sz="2400" dirty="0">
              <a:latin typeface="Arial"/>
              <a:cs typeface="Arial"/>
            </a:endParaRPr>
          </a:p>
        </p:txBody>
      </p:sp>
      <p:pic>
        <p:nvPicPr>
          <p:cNvPr id="25" name="Picture 24"/>
          <p:cNvPicPr>
            <a:picLocks noChangeAspect="1"/>
          </p:cNvPicPr>
          <p:nvPr/>
        </p:nvPicPr>
        <p:blipFill>
          <a:blip r:embed="rId2"/>
          <a:stretch>
            <a:fillRect/>
          </a:stretch>
        </p:blipFill>
        <p:spPr>
          <a:xfrm>
            <a:off x="2416645" y="968080"/>
            <a:ext cx="4381725" cy="3505380"/>
          </a:xfrm>
          <a:prstGeom prst="rect">
            <a:avLst/>
          </a:prstGeom>
        </p:spPr>
      </p:pic>
      <p:sp>
        <p:nvSpPr>
          <p:cNvPr id="3" name="AutoShape 4" descr="Image result for magnifying glass with curriculum written inside"/>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382892976"/>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206376" y="200951"/>
            <a:ext cx="5661861" cy="5106823"/>
          </a:xfrm>
          <a:prstGeom prst="rect">
            <a:avLst/>
          </a:prstGeom>
          <a:ln w="25400">
            <a:solidFill>
              <a:schemeClr val="accent2"/>
            </a:solidFill>
          </a:ln>
        </p:spPr>
      </p:pic>
      <p:sp>
        <p:nvSpPr>
          <p:cNvPr id="8" name="TextBox 7"/>
          <p:cNvSpPr txBox="1"/>
          <p:nvPr/>
        </p:nvSpPr>
        <p:spPr>
          <a:xfrm>
            <a:off x="4550612" y="3989088"/>
            <a:ext cx="1317625" cy="523220"/>
          </a:xfrm>
          <a:prstGeom prst="rect">
            <a:avLst/>
          </a:prstGeom>
          <a:noFill/>
        </p:spPr>
        <p:txBody>
          <a:bodyPr wrap="square" rtlCol="0">
            <a:spAutoFit/>
          </a:bodyPr>
          <a:lstStyle/>
          <a:p>
            <a:r>
              <a:rPr lang="en-US" sz="2800" b="1" dirty="0" smtClean="0">
                <a:latin typeface="Arial"/>
                <a:cs typeface="Arial"/>
              </a:rPr>
              <a:t>China</a:t>
            </a:r>
            <a:endParaRPr lang="en-US" sz="2800" b="1" dirty="0">
              <a:latin typeface="Arial"/>
              <a:cs typeface="Arial"/>
            </a:endParaRPr>
          </a:p>
        </p:txBody>
      </p:sp>
      <p:sp>
        <p:nvSpPr>
          <p:cNvPr id="9" name="Right Arrow 8"/>
          <p:cNvSpPr/>
          <p:nvPr/>
        </p:nvSpPr>
        <p:spPr>
          <a:xfrm rot="13067936">
            <a:off x="3616871" y="3427303"/>
            <a:ext cx="1444624" cy="190500"/>
          </a:xfrm>
          <a:prstGeom prst="rightArrow">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0" name="TextBox 9"/>
          <p:cNvSpPr txBox="1"/>
          <p:nvPr/>
        </p:nvSpPr>
        <p:spPr>
          <a:xfrm>
            <a:off x="918229" y="1978778"/>
            <a:ext cx="1365250" cy="523220"/>
          </a:xfrm>
          <a:prstGeom prst="rect">
            <a:avLst/>
          </a:prstGeom>
          <a:noFill/>
        </p:spPr>
        <p:txBody>
          <a:bodyPr wrap="square" rtlCol="0">
            <a:spAutoFit/>
          </a:bodyPr>
          <a:lstStyle/>
          <a:p>
            <a:r>
              <a:rPr lang="en-US" sz="2800" b="1" dirty="0" smtClean="0">
                <a:latin typeface="Arial"/>
                <a:cs typeface="Arial"/>
              </a:rPr>
              <a:t>Wales</a:t>
            </a:r>
            <a:endParaRPr lang="en-US" sz="2800" b="1" dirty="0">
              <a:latin typeface="Arial"/>
              <a:cs typeface="Arial"/>
            </a:endParaRPr>
          </a:p>
        </p:txBody>
      </p:sp>
      <p:sp>
        <p:nvSpPr>
          <p:cNvPr id="11" name="Right Arrow 10"/>
          <p:cNvSpPr/>
          <p:nvPr/>
        </p:nvSpPr>
        <p:spPr>
          <a:xfrm rot="1709620">
            <a:off x="1758512" y="2617026"/>
            <a:ext cx="858119" cy="186675"/>
          </a:xfrm>
          <a:prstGeom prst="rightArrow">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3" name="Oval 12"/>
          <p:cNvSpPr/>
          <p:nvPr/>
        </p:nvSpPr>
        <p:spPr>
          <a:xfrm>
            <a:off x="2618152" y="2861505"/>
            <a:ext cx="386889" cy="286170"/>
          </a:xfrm>
          <a:prstGeom prst="ellipse">
            <a:avLst/>
          </a:prstGeom>
          <a:noFill/>
          <a:ln w="25400" cmpd="sng">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4" name="Picture 13"/>
          <p:cNvPicPr>
            <a:picLocks noChangeAspect="1"/>
          </p:cNvPicPr>
          <p:nvPr/>
        </p:nvPicPr>
        <p:blipFill>
          <a:blip r:embed="rId3"/>
          <a:stretch>
            <a:fillRect/>
          </a:stretch>
        </p:blipFill>
        <p:spPr>
          <a:xfrm>
            <a:off x="368546" y="5515557"/>
            <a:ext cx="1082948" cy="866358"/>
          </a:xfrm>
          <a:prstGeom prst="rect">
            <a:avLst/>
          </a:prstGeom>
        </p:spPr>
      </p:pic>
      <p:sp>
        <p:nvSpPr>
          <p:cNvPr id="16" name="TextBox 15"/>
          <p:cNvSpPr txBox="1"/>
          <p:nvPr/>
        </p:nvSpPr>
        <p:spPr>
          <a:xfrm>
            <a:off x="206377" y="6322255"/>
            <a:ext cx="8603515" cy="492443"/>
          </a:xfrm>
          <a:prstGeom prst="rect">
            <a:avLst/>
          </a:prstGeom>
          <a:noFill/>
        </p:spPr>
        <p:txBody>
          <a:bodyPr wrap="square" rtlCol="0">
            <a:spAutoFit/>
          </a:bodyPr>
          <a:lstStyle/>
          <a:p>
            <a:r>
              <a:rPr lang="en-US" sz="1300" dirty="0">
                <a:latin typeface="Arial"/>
                <a:cs typeface="Arial"/>
              </a:rPr>
              <a:t> Google images (2017) OECD (2016</a:t>
            </a:r>
            <a:r>
              <a:rPr lang="en-US" sz="1300" dirty="0" smtClean="0">
                <a:latin typeface="Arial"/>
                <a:cs typeface="Arial"/>
              </a:rPr>
              <a:t>) National Assembly for Wales (2017) Phillips (2015</a:t>
            </a:r>
            <a:r>
              <a:rPr lang="en-US" sz="1300" dirty="0">
                <a:latin typeface="Arial"/>
                <a:cs typeface="Arial"/>
              </a:rPr>
              <a:t>) Swansea Council (2017) </a:t>
            </a:r>
            <a:r>
              <a:rPr lang="en-US" sz="1300" dirty="0" smtClean="0">
                <a:latin typeface="Arial"/>
                <a:cs typeface="Arial"/>
              </a:rPr>
              <a:t>Welsh Government (2017) Wood (2011)</a:t>
            </a:r>
            <a:endParaRPr lang="en-US" sz="1300" dirty="0">
              <a:latin typeface="Arial"/>
              <a:cs typeface="Arial"/>
            </a:endParaRPr>
          </a:p>
        </p:txBody>
      </p:sp>
      <p:graphicFrame>
        <p:nvGraphicFramePr>
          <p:cNvPr id="17" name="Table 16"/>
          <p:cNvGraphicFramePr>
            <a:graphicFrameLocks noGrp="1"/>
          </p:cNvGraphicFramePr>
          <p:nvPr>
            <p:extLst>
              <p:ext uri="{D42A27DB-BD31-4B8C-83A1-F6EECF244321}">
                <p14:modId xmlns:p14="http://schemas.microsoft.com/office/powerpoint/2010/main" val="3237924508"/>
              </p:ext>
            </p:extLst>
          </p:nvPr>
        </p:nvGraphicFramePr>
        <p:xfrm>
          <a:off x="6071209" y="742147"/>
          <a:ext cx="2853106" cy="4024429"/>
        </p:xfrm>
        <a:graphic>
          <a:graphicData uri="http://schemas.openxmlformats.org/drawingml/2006/table">
            <a:tbl>
              <a:tblPr firstRow="1" bandRow="1">
                <a:tableStyleId>{5C22544A-7EE6-4342-B048-85BDC9FD1C3A}</a:tableStyleId>
              </a:tblPr>
              <a:tblGrid>
                <a:gridCol w="1426553">
                  <a:extLst>
                    <a:ext uri="{9D8B030D-6E8A-4147-A177-3AD203B41FA5}">
                      <a16:colId xmlns:a16="http://schemas.microsoft.com/office/drawing/2014/main" xmlns="" val="20000"/>
                    </a:ext>
                  </a:extLst>
                </a:gridCol>
                <a:gridCol w="1426553">
                  <a:extLst>
                    <a:ext uri="{9D8B030D-6E8A-4147-A177-3AD203B41FA5}">
                      <a16:colId xmlns:a16="http://schemas.microsoft.com/office/drawing/2014/main" xmlns="" val="20001"/>
                    </a:ext>
                  </a:extLst>
                </a:gridCol>
              </a:tblGrid>
              <a:tr h="472710">
                <a:tc>
                  <a:txBody>
                    <a:bodyPr/>
                    <a:lstStyle/>
                    <a:p>
                      <a:pPr algn="ctr"/>
                      <a:r>
                        <a:rPr lang="en-US" dirty="0" smtClean="0"/>
                        <a:t>China</a:t>
                      </a:r>
                    </a:p>
                    <a:p>
                      <a:pPr algn="ctr"/>
                      <a:r>
                        <a:rPr lang="en-US" dirty="0" smtClean="0"/>
                        <a:t>(2016)</a:t>
                      </a:r>
                      <a:endParaRPr lang="en-US" dirty="0"/>
                    </a:p>
                  </a:txBody>
                  <a:tcPr/>
                </a:tc>
                <a:tc>
                  <a:txBody>
                    <a:bodyPr/>
                    <a:lstStyle/>
                    <a:p>
                      <a:pPr algn="ctr"/>
                      <a:r>
                        <a:rPr lang="en-US" dirty="0" smtClean="0"/>
                        <a:t>Wales</a:t>
                      </a:r>
                    </a:p>
                    <a:p>
                      <a:pPr algn="ctr"/>
                      <a:r>
                        <a:rPr lang="en-US" dirty="0" smtClean="0"/>
                        <a:t>(2016)</a:t>
                      </a:r>
                      <a:endParaRPr lang="en-US" dirty="0"/>
                    </a:p>
                  </a:txBody>
                  <a:tcPr/>
                </a:tc>
                <a:extLst>
                  <a:ext uri="{0D108BD9-81ED-4DB2-BD59-A6C34878D82A}">
                    <a16:rowId xmlns:a16="http://schemas.microsoft.com/office/drawing/2014/main" xmlns="" val="10000"/>
                  </a:ext>
                </a:extLst>
              </a:tr>
              <a:tr h="296839">
                <a:tc>
                  <a:txBody>
                    <a:bodyPr/>
                    <a:lstStyle/>
                    <a:p>
                      <a:pPr algn="ctr"/>
                      <a:r>
                        <a:rPr lang="en-US" dirty="0" smtClean="0"/>
                        <a:t>1.3 billion</a:t>
                      </a:r>
                      <a:endParaRPr lang="en-US" dirty="0"/>
                    </a:p>
                  </a:txBody>
                  <a:tcPr/>
                </a:tc>
                <a:tc>
                  <a:txBody>
                    <a:bodyPr/>
                    <a:lstStyle/>
                    <a:p>
                      <a:pPr algn="ctr"/>
                      <a:r>
                        <a:rPr lang="en-US" dirty="0" smtClean="0"/>
                        <a:t>3.1 million</a:t>
                      </a:r>
                      <a:endParaRPr lang="en-US" dirty="0"/>
                    </a:p>
                  </a:txBody>
                  <a:tcPr/>
                </a:tc>
                <a:extLst>
                  <a:ext uri="{0D108BD9-81ED-4DB2-BD59-A6C34878D82A}">
                    <a16:rowId xmlns:a16="http://schemas.microsoft.com/office/drawing/2014/main" xmlns="" val="10001"/>
                  </a:ext>
                </a:extLst>
              </a:tr>
              <a:tr h="3018589">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600" dirty="0" smtClean="0">
                          <a:latin typeface="Arial" panose="020B0604020202020204" pitchFamily="34" charset="0"/>
                          <a:cs typeface="Arial" panose="020B0604020202020204" pitchFamily="34" charset="0"/>
                        </a:rPr>
                        <a:t>Ministry of Education</a:t>
                      </a:r>
                    </a:p>
                    <a:p>
                      <a:pPr algn="ctr"/>
                      <a:endParaRPr lang="en-US" sz="1600" dirty="0" smtClean="0">
                        <a:latin typeface="Arial" panose="020B0604020202020204" pitchFamily="34" charset="0"/>
                        <a:cs typeface="Arial" panose="020B0604020202020204" pitchFamily="34" charset="0"/>
                      </a:endParaRPr>
                    </a:p>
                    <a:p>
                      <a:pPr algn="ctr"/>
                      <a:endParaRPr lang="en-US" sz="1600" dirty="0" smtClean="0">
                        <a:latin typeface="Arial" panose="020B0604020202020204" pitchFamily="34" charset="0"/>
                        <a:cs typeface="Arial" panose="020B0604020202020204" pitchFamily="34" charset="0"/>
                      </a:endParaRPr>
                    </a:p>
                    <a:p>
                      <a:pPr algn="ctr"/>
                      <a:r>
                        <a:rPr lang="en-US" sz="1600" dirty="0" smtClean="0">
                          <a:latin typeface="Arial" panose="020B0604020202020204" pitchFamily="34" charset="0"/>
                          <a:cs typeface="Arial" panose="020B0604020202020204" pitchFamily="34" charset="0"/>
                        </a:rPr>
                        <a:t>6-14</a:t>
                      </a:r>
                    </a:p>
                    <a:p>
                      <a:pPr algn="ctr"/>
                      <a:r>
                        <a:rPr lang="en-US" sz="1600" dirty="0" smtClean="0">
                          <a:latin typeface="Arial" panose="020B0604020202020204" pitchFamily="34" charset="0"/>
                          <a:cs typeface="Arial" panose="020B0604020202020204" pitchFamily="34" charset="0"/>
                        </a:rPr>
                        <a:t>Compulsory</a:t>
                      </a:r>
                    </a:p>
                    <a:p>
                      <a:pPr algn="ctr"/>
                      <a:endParaRPr lang="en-US" sz="1600" dirty="0" smtClean="0">
                        <a:latin typeface="Arial" panose="020B0604020202020204" pitchFamily="34" charset="0"/>
                        <a:cs typeface="Arial" panose="020B0604020202020204" pitchFamily="34" charset="0"/>
                      </a:endParaRPr>
                    </a:p>
                    <a:p>
                      <a:pPr algn="ctr"/>
                      <a:endParaRPr lang="en-US" sz="1600" dirty="0" smtClean="0">
                        <a:latin typeface="Arial" panose="020B0604020202020204" pitchFamily="34" charset="0"/>
                        <a:cs typeface="Arial" panose="020B0604020202020204" pitchFamily="34" charset="0"/>
                      </a:endParaRPr>
                    </a:p>
                    <a:p>
                      <a:pPr algn="ctr"/>
                      <a:r>
                        <a:rPr lang="en-US" sz="1600" dirty="0" smtClean="0">
                          <a:latin typeface="Arial" panose="020B0604020202020204" pitchFamily="34" charset="0"/>
                          <a:cs typeface="Arial" panose="020B0604020202020204" pitchFamily="34" charset="0"/>
                        </a:rPr>
                        <a:t>State/private</a:t>
                      </a:r>
                    </a:p>
                    <a:p>
                      <a:endParaRPr lang="en-US" sz="1600" dirty="0" smtClean="0">
                        <a:latin typeface="Arial" panose="020B0604020202020204" pitchFamily="34" charset="0"/>
                        <a:cs typeface="Arial" panose="020B0604020202020204" pitchFamily="34" charset="0"/>
                      </a:endParaRPr>
                    </a:p>
                    <a:p>
                      <a:endParaRPr lang="en-US" sz="1600" dirty="0" smtClean="0">
                        <a:latin typeface="Arial" panose="020B0604020202020204" pitchFamily="34" charset="0"/>
                        <a:cs typeface="Arial" panose="020B0604020202020204" pitchFamily="34" charset="0"/>
                      </a:endParaRPr>
                    </a:p>
                  </a:txBody>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600" dirty="0" smtClean="0">
                          <a:latin typeface="Arial" panose="020B0604020202020204" pitchFamily="34" charset="0"/>
                          <a:cs typeface="Arial" panose="020B0604020202020204" pitchFamily="34" charset="0"/>
                        </a:rPr>
                        <a:t>Welsh Assembly/</a:t>
                      </a:r>
                    </a:p>
                    <a:p>
                      <a:pPr marL="0" marR="0" indent="0" algn="ctr" defTabSz="457200" rtl="0" eaLnBrk="1" fontAlgn="auto" latinLnBrk="0" hangingPunct="1">
                        <a:lnSpc>
                          <a:spcPct val="100000"/>
                        </a:lnSpc>
                        <a:spcBef>
                          <a:spcPts val="0"/>
                        </a:spcBef>
                        <a:spcAft>
                          <a:spcPts val="0"/>
                        </a:spcAft>
                        <a:buClrTx/>
                        <a:buSzTx/>
                        <a:buFontTx/>
                        <a:buNone/>
                        <a:tabLst/>
                        <a:defRPr/>
                      </a:pPr>
                      <a:r>
                        <a:rPr lang="en-US" sz="1600" dirty="0" smtClean="0">
                          <a:latin typeface="Arial" panose="020B0604020202020204" pitchFamily="34" charset="0"/>
                          <a:cs typeface="Arial" panose="020B0604020202020204" pitchFamily="34" charset="0"/>
                        </a:rPr>
                        <a:t>Government</a:t>
                      </a:r>
                    </a:p>
                    <a:p>
                      <a:pPr algn="ctr"/>
                      <a:endParaRPr lang="en-US" sz="1600" dirty="0" smtClean="0">
                        <a:latin typeface="Arial" panose="020B0604020202020204" pitchFamily="34" charset="0"/>
                        <a:cs typeface="Arial" panose="020B0604020202020204" pitchFamily="34" charset="0"/>
                      </a:endParaRPr>
                    </a:p>
                    <a:p>
                      <a:pPr algn="ctr"/>
                      <a:r>
                        <a:rPr lang="en-US" sz="1600" dirty="0" smtClean="0">
                          <a:latin typeface="Arial" panose="020B0604020202020204" pitchFamily="34" charset="0"/>
                          <a:cs typeface="Arial" panose="020B0604020202020204" pitchFamily="34" charset="0"/>
                        </a:rPr>
                        <a:t>4-16</a:t>
                      </a:r>
                    </a:p>
                    <a:p>
                      <a:pPr algn="ctr"/>
                      <a:r>
                        <a:rPr lang="en-US" sz="1600" dirty="0" smtClean="0">
                          <a:latin typeface="Arial" panose="020B0604020202020204" pitchFamily="34" charset="0"/>
                          <a:cs typeface="Arial" panose="020B0604020202020204" pitchFamily="34" charset="0"/>
                        </a:rPr>
                        <a:t>Compulsory</a:t>
                      </a:r>
                    </a:p>
                    <a:p>
                      <a:pPr algn="ctr"/>
                      <a:endParaRPr lang="en-US" sz="1600" dirty="0" smtClean="0">
                        <a:latin typeface="Arial" panose="020B0604020202020204" pitchFamily="34" charset="0"/>
                        <a:cs typeface="Arial" panose="020B0604020202020204" pitchFamily="34" charset="0"/>
                      </a:endParaRPr>
                    </a:p>
                    <a:p>
                      <a:pPr algn="ctr"/>
                      <a:r>
                        <a:rPr lang="en-US" sz="1600" baseline="0" dirty="0" smtClean="0">
                          <a:latin typeface="Arial" panose="020B0604020202020204" pitchFamily="34" charset="0"/>
                          <a:cs typeface="Arial" panose="020B0604020202020204" pitchFamily="34" charset="0"/>
                        </a:rPr>
                        <a:t>State/ private/welsh medium</a:t>
                      </a:r>
                    </a:p>
                    <a:p>
                      <a:pPr algn="ctr"/>
                      <a:endParaRPr lang="en-US" sz="1600" dirty="0" smtClean="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2"/>
                  </a:ext>
                </a:extLst>
              </a:tr>
            </a:tbl>
          </a:graphicData>
        </a:graphic>
      </p:graphicFrame>
    </p:spTree>
    <p:extLst>
      <p:ext uri="{BB962C8B-B14F-4D97-AF65-F5344CB8AC3E}">
        <p14:creationId xmlns:p14="http://schemas.microsoft.com/office/powerpoint/2010/main" val="256807282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2250" y="142877"/>
            <a:ext cx="8804204" cy="6524862"/>
          </a:xfrm>
          <a:prstGeom prst="rect">
            <a:avLst/>
          </a:prstGeom>
          <a:ln w="76200" cmpd="sng">
            <a:solidFill>
              <a:schemeClr val="accent2"/>
            </a:solidFill>
          </a:ln>
        </p:spPr>
        <p:txBody>
          <a:bodyPr wrap="square">
            <a:spAutoFit/>
          </a:bodyPr>
          <a:lstStyle/>
          <a:p>
            <a:pPr algn="ctr"/>
            <a:r>
              <a:rPr lang="en-GB" sz="2400" b="1" dirty="0" smtClean="0">
                <a:latin typeface="Arial"/>
                <a:cs typeface="Arial"/>
              </a:rPr>
              <a:t> Product Curriculum</a:t>
            </a:r>
          </a:p>
          <a:p>
            <a:endParaRPr lang="en-GB" sz="2200" dirty="0" smtClean="0">
              <a:latin typeface="Arial"/>
              <a:cs typeface="Arial"/>
            </a:endParaRPr>
          </a:p>
          <a:p>
            <a:r>
              <a:rPr lang="en-GB" sz="2200" dirty="0" smtClean="0">
                <a:latin typeface="Arial"/>
                <a:cs typeface="Arial"/>
              </a:rPr>
              <a:t> 1. What are the aims and objectives?</a:t>
            </a:r>
          </a:p>
          <a:p>
            <a:r>
              <a:rPr lang="en-GB" sz="2200" dirty="0">
                <a:solidFill>
                  <a:schemeClr val="accent2"/>
                </a:solidFill>
                <a:latin typeface="Arial"/>
                <a:cs typeface="Arial"/>
              </a:rPr>
              <a:t> </a:t>
            </a:r>
            <a:r>
              <a:rPr lang="en-GB" sz="2200" dirty="0" smtClean="0">
                <a:solidFill>
                  <a:schemeClr val="accent2"/>
                </a:solidFill>
                <a:latin typeface="Arial"/>
                <a:cs typeface="Arial"/>
              </a:rPr>
              <a:t>Moral citizens/ good exam results/ strong future workforce/ strengthen economy/ compete globally/ reduce poverty.</a:t>
            </a:r>
            <a:endParaRPr lang="en-GB" sz="2200" dirty="0">
              <a:solidFill>
                <a:schemeClr val="accent2"/>
              </a:solidFill>
              <a:latin typeface="Arial"/>
              <a:cs typeface="Arial"/>
            </a:endParaRPr>
          </a:p>
          <a:p>
            <a:endParaRPr lang="en-GB" sz="2200" dirty="0" smtClean="0">
              <a:latin typeface="Arial"/>
              <a:cs typeface="Arial"/>
            </a:endParaRPr>
          </a:p>
          <a:p>
            <a:r>
              <a:rPr lang="en-GB" sz="2200" dirty="0" smtClean="0">
                <a:latin typeface="Arial"/>
                <a:cs typeface="Arial"/>
              </a:rPr>
              <a:t> 2. How would these be obtained?</a:t>
            </a:r>
          </a:p>
          <a:p>
            <a:r>
              <a:rPr lang="en-GB" sz="2200" dirty="0">
                <a:latin typeface="Arial"/>
                <a:cs typeface="Arial"/>
              </a:rPr>
              <a:t> </a:t>
            </a:r>
            <a:r>
              <a:rPr lang="en-GB" sz="2200" dirty="0" smtClean="0">
                <a:solidFill>
                  <a:schemeClr val="accent2"/>
                </a:solidFill>
                <a:latin typeface="Arial"/>
                <a:cs typeface="Arial"/>
              </a:rPr>
              <a:t>Authoritarian approach/teacher led/ teach to test/ rote learning memorisation/ 9 years free compulsory education.</a:t>
            </a:r>
          </a:p>
          <a:p>
            <a:endParaRPr lang="en-GB" sz="2200" dirty="0" smtClean="0">
              <a:latin typeface="Arial"/>
              <a:cs typeface="Arial"/>
            </a:endParaRPr>
          </a:p>
          <a:p>
            <a:r>
              <a:rPr lang="en-GB" sz="2200" dirty="0" smtClean="0">
                <a:latin typeface="Arial"/>
                <a:cs typeface="Arial"/>
              </a:rPr>
              <a:t>3.  How would they be organised?</a:t>
            </a:r>
          </a:p>
          <a:p>
            <a:r>
              <a:rPr lang="en-GB" sz="2200" dirty="0" smtClean="0">
                <a:solidFill>
                  <a:schemeClr val="accent2"/>
                </a:solidFill>
                <a:latin typeface="Arial"/>
                <a:cs typeface="Arial"/>
              </a:rPr>
              <a:t> </a:t>
            </a:r>
            <a:r>
              <a:rPr lang="en-GB" sz="2200" dirty="0">
                <a:solidFill>
                  <a:schemeClr val="accent2"/>
                </a:solidFill>
                <a:latin typeface="Arial"/>
                <a:cs typeface="Arial"/>
              </a:rPr>
              <a:t>T</a:t>
            </a:r>
            <a:r>
              <a:rPr lang="en-GB" sz="2200" dirty="0" smtClean="0">
                <a:solidFill>
                  <a:schemeClr val="accent2"/>
                </a:solidFill>
                <a:latin typeface="Arial"/>
                <a:cs typeface="Arial"/>
              </a:rPr>
              <a:t>eacher planning/ collaboration with colleagues/Long hours/ home work/ self study.</a:t>
            </a:r>
          </a:p>
          <a:p>
            <a:endParaRPr lang="en-GB" sz="2200" dirty="0" smtClean="0">
              <a:latin typeface="Arial"/>
              <a:cs typeface="Arial"/>
            </a:endParaRPr>
          </a:p>
          <a:p>
            <a:r>
              <a:rPr lang="en-GB" sz="2200" dirty="0" smtClean="0">
                <a:latin typeface="Arial"/>
                <a:cs typeface="Arial"/>
              </a:rPr>
              <a:t> 4. How can this be evaluated?</a:t>
            </a:r>
            <a:endParaRPr lang="en-GB" sz="2200" dirty="0">
              <a:latin typeface="Arial"/>
              <a:cs typeface="Arial"/>
            </a:endParaRPr>
          </a:p>
          <a:p>
            <a:r>
              <a:rPr lang="en-GB" sz="2200" dirty="0" smtClean="0">
                <a:solidFill>
                  <a:schemeClr val="accent2"/>
                </a:solidFill>
                <a:latin typeface="Arial"/>
                <a:cs typeface="Arial"/>
              </a:rPr>
              <a:t>Mock tests/ teacher observations/ inspections/ </a:t>
            </a:r>
            <a:r>
              <a:rPr lang="en-GB" sz="2200" dirty="0">
                <a:solidFill>
                  <a:schemeClr val="accent2"/>
                </a:solidFill>
                <a:latin typeface="Arial"/>
                <a:cs typeface="Arial"/>
              </a:rPr>
              <a:t>h</a:t>
            </a:r>
            <a:r>
              <a:rPr lang="en-GB" sz="2200" dirty="0" smtClean="0">
                <a:solidFill>
                  <a:schemeClr val="accent2"/>
                </a:solidFill>
                <a:latin typeface="Arial"/>
                <a:cs typeface="Arial"/>
              </a:rPr>
              <a:t>igh stake exams</a:t>
            </a:r>
            <a:r>
              <a:rPr lang="en-GB" sz="2000" dirty="0">
                <a:solidFill>
                  <a:schemeClr val="accent2"/>
                </a:solidFill>
                <a:latin typeface="Arial"/>
                <a:cs typeface="Arial"/>
              </a:rPr>
              <a:t> </a:t>
            </a:r>
            <a:r>
              <a:rPr lang="en-GB" sz="2000" dirty="0" smtClean="0">
                <a:solidFill>
                  <a:schemeClr val="accent2"/>
                </a:solidFill>
                <a:latin typeface="Arial"/>
                <a:cs typeface="Arial"/>
              </a:rPr>
              <a:t>/ accountability.</a:t>
            </a:r>
          </a:p>
          <a:p>
            <a:endParaRPr lang="en-GB" sz="1300" dirty="0">
              <a:solidFill>
                <a:schemeClr val="accent2"/>
              </a:solidFill>
              <a:latin typeface="Arial"/>
              <a:cs typeface="Arial"/>
            </a:endParaRPr>
          </a:p>
          <a:p>
            <a:r>
              <a:rPr lang="en-US" sz="1300" dirty="0" smtClean="0">
                <a:latin typeface="Arial"/>
                <a:cs typeface="Arial"/>
              </a:rPr>
              <a:t> </a:t>
            </a:r>
            <a:r>
              <a:rPr lang="en-GB" sz="1300" dirty="0">
                <a:latin typeface="Arial"/>
                <a:cs typeface="Arial"/>
              </a:rPr>
              <a:t>Barton (2015)</a:t>
            </a:r>
            <a:r>
              <a:rPr lang="en-US" sz="1300" dirty="0" smtClean="0">
                <a:latin typeface="Arial"/>
                <a:cs typeface="Arial"/>
              </a:rPr>
              <a:t> </a:t>
            </a:r>
            <a:r>
              <a:rPr lang="en-US" sz="1300" dirty="0" err="1" smtClean="0">
                <a:latin typeface="Arial"/>
                <a:cs typeface="Arial"/>
              </a:rPr>
              <a:t>Estyn</a:t>
            </a:r>
            <a:r>
              <a:rPr lang="en-US" sz="1300" dirty="0" smtClean="0">
                <a:latin typeface="Arial"/>
                <a:cs typeface="Arial"/>
              </a:rPr>
              <a:t> </a:t>
            </a:r>
            <a:r>
              <a:rPr lang="en-US" sz="1300" dirty="0">
                <a:latin typeface="Arial"/>
                <a:cs typeface="Arial"/>
              </a:rPr>
              <a:t>(2017) </a:t>
            </a:r>
            <a:r>
              <a:rPr lang="en-GB" sz="1300" dirty="0">
                <a:latin typeface="Arial"/>
                <a:cs typeface="Arial"/>
              </a:rPr>
              <a:t>Google image (2017</a:t>
            </a:r>
            <a:r>
              <a:rPr lang="en-GB" sz="1300" dirty="0" smtClean="0">
                <a:latin typeface="Arial"/>
                <a:cs typeface="Arial"/>
              </a:rPr>
              <a:t>)</a:t>
            </a:r>
            <a:r>
              <a:rPr lang="en-US" sz="1300" dirty="0">
                <a:latin typeface="Arial"/>
                <a:cs typeface="Arial"/>
              </a:rPr>
              <a:t> OECD (2016)</a:t>
            </a:r>
            <a:r>
              <a:rPr lang="en-GB" sz="1300" dirty="0">
                <a:latin typeface="Arial"/>
                <a:cs typeface="Arial"/>
              </a:rPr>
              <a:t> </a:t>
            </a:r>
            <a:r>
              <a:rPr lang="en-GB" sz="1300" dirty="0" smtClean="0">
                <a:latin typeface="Arial"/>
                <a:cs typeface="Arial"/>
              </a:rPr>
              <a:t>Ralph</a:t>
            </a:r>
            <a:r>
              <a:rPr lang="en-GB" sz="1300" dirty="0">
                <a:latin typeface="Arial"/>
                <a:cs typeface="Arial"/>
              </a:rPr>
              <a:t> </a:t>
            </a:r>
            <a:r>
              <a:rPr lang="en-GB" sz="1300" dirty="0" smtClean="0">
                <a:latin typeface="Arial"/>
                <a:cs typeface="Arial"/>
              </a:rPr>
              <a:t>(</a:t>
            </a:r>
            <a:r>
              <a:rPr lang="en-GB" sz="1300" dirty="0" smtClean="0">
                <a:latin typeface="Arial"/>
                <a:cs typeface="Arial"/>
              </a:rPr>
              <a:t>1949 </a:t>
            </a:r>
            <a:r>
              <a:rPr lang="en-GB" sz="1300" dirty="0">
                <a:latin typeface="Arial"/>
                <a:cs typeface="Arial"/>
              </a:rPr>
              <a:t>cited in Null, 2011, p.139)</a:t>
            </a:r>
            <a:r>
              <a:rPr lang="en-US" sz="1300" dirty="0" smtClean="0">
                <a:latin typeface="Arial"/>
                <a:cs typeface="Arial"/>
              </a:rPr>
              <a:t> Welsh Government </a:t>
            </a:r>
            <a:r>
              <a:rPr lang="en-US" sz="1300" dirty="0">
                <a:latin typeface="Arial"/>
                <a:cs typeface="Arial"/>
              </a:rPr>
              <a:t>(2016) </a:t>
            </a:r>
            <a:r>
              <a:rPr lang="en-US" sz="1300" dirty="0" smtClean="0">
                <a:latin typeface="Arial"/>
                <a:cs typeface="Arial"/>
              </a:rPr>
              <a:t>Welsh </a:t>
            </a:r>
            <a:r>
              <a:rPr lang="en-US" sz="1300" dirty="0">
                <a:latin typeface="Arial"/>
                <a:cs typeface="Arial"/>
              </a:rPr>
              <a:t>Government (2017)</a:t>
            </a:r>
            <a:r>
              <a:rPr lang="en-GB" sz="1300" dirty="0" smtClean="0">
                <a:latin typeface="Arial"/>
                <a:cs typeface="Arial"/>
              </a:rPr>
              <a:t> </a:t>
            </a:r>
            <a:r>
              <a:rPr lang="en-US" sz="1300" dirty="0" smtClean="0">
                <a:latin typeface="Arial"/>
                <a:cs typeface="Arial"/>
              </a:rPr>
              <a:t>Wu </a:t>
            </a:r>
            <a:r>
              <a:rPr lang="en-US" sz="1300" dirty="0">
                <a:latin typeface="Arial"/>
                <a:cs typeface="Arial"/>
              </a:rPr>
              <a:t>(2016) </a:t>
            </a:r>
            <a:endParaRPr lang="en-GB" sz="1300" dirty="0">
              <a:latin typeface="Arial"/>
              <a:cs typeface="Arial"/>
            </a:endParaRPr>
          </a:p>
        </p:txBody>
      </p:sp>
      <p:pic>
        <p:nvPicPr>
          <p:cNvPr id="6" name="Picture 5"/>
          <p:cNvPicPr>
            <a:picLocks noChangeAspect="1"/>
          </p:cNvPicPr>
          <p:nvPr/>
        </p:nvPicPr>
        <p:blipFill>
          <a:blip r:embed="rId2"/>
          <a:stretch>
            <a:fillRect/>
          </a:stretch>
        </p:blipFill>
        <p:spPr>
          <a:xfrm>
            <a:off x="7524205" y="291849"/>
            <a:ext cx="1286419" cy="1029135"/>
          </a:xfrm>
          <a:prstGeom prst="rect">
            <a:avLst/>
          </a:prstGeom>
        </p:spPr>
      </p:pic>
    </p:spTree>
    <p:extLst>
      <p:ext uri="{BB962C8B-B14F-4D97-AF65-F5344CB8AC3E}">
        <p14:creationId xmlns:p14="http://schemas.microsoft.com/office/powerpoint/2010/main" val="38064842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76850" y="832735"/>
            <a:ext cx="2540223" cy="2210313"/>
          </a:xfrm>
          <a:prstGeom prst="rect">
            <a:avLst/>
          </a:prstGeom>
          <a:solidFill>
            <a:schemeClr val="accent2">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smtClean="0">
              <a:solidFill>
                <a:schemeClr val="tx1"/>
              </a:solidFill>
              <a:latin typeface="Arial"/>
              <a:cs typeface="Arial"/>
            </a:endParaRPr>
          </a:p>
          <a:p>
            <a:pPr algn="ctr"/>
            <a:endParaRPr lang="en-US" sz="2000" b="1" dirty="0" smtClean="0">
              <a:solidFill>
                <a:schemeClr val="tx1"/>
              </a:solidFill>
              <a:latin typeface="Arial"/>
              <a:cs typeface="Arial"/>
            </a:endParaRPr>
          </a:p>
          <a:p>
            <a:pPr algn="ctr"/>
            <a:r>
              <a:rPr lang="en-US" sz="2000" b="1" dirty="0" smtClean="0">
                <a:solidFill>
                  <a:schemeClr val="tx1"/>
                </a:solidFill>
                <a:latin typeface="Arial"/>
                <a:cs typeface="Arial"/>
              </a:rPr>
              <a:t>Junior High school</a:t>
            </a:r>
          </a:p>
          <a:p>
            <a:pPr algn="ctr"/>
            <a:r>
              <a:rPr lang="en-US" sz="2000" dirty="0" smtClean="0">
                <a:solidFill>
                  <a:schemeClr val="tx1"/>
                </a:solidFill>
                <a:latin typeface="Arial"/>
                <a:cs typeface="Arial"/>
              </a:rPr>
              <a:t>12-14</a:t>
            </a:r>
          </a:p>
          <a:p>
            <a:pPr algn="ctr"/>
            <a:endParaRPr lang="en-US" sz="2000" dirty="0" smtClean="0">
              <a:solidFill>
                <a:schemeClr val="tx1"/>
              </a:solidFill>
              <a:latin typeface="Arial"/>
              <a:cs typeface="Arial"/>
            </a:endParaRPr>
          </a:p>
          <a:p>
            <a:pPr algn="ctr"/>
            <a:r>
              <a:rPr lang="en-US" sz="2000" u="sng" dirty="0" err="1" smtClean="0">
                <a:solidFill>
                  <a:schemeClr val="tx1"/>
                </a:solidFill>
                <a:latin typeface="Arial"/>
                <a:cs typeface="Arial"/>
              </a:rPr>
              <a:t>Zhongkao</a:t>
            </a:r>
            <a:endParaRPr lang="en-US" sz="2000" u="sng" dirty="0" smtClean="0">
              <a:solidFill>
                <a:schemeClr val="tx1"/>
              </a:solidFill>
              <a:latin typeface="Arial"/>
              <a:cs typeface="Arial"/>
            </a:endParaRPr>
          </a:p>
          <a:p>
            <a:pPr algn="ctr"/>
            <a:endParaRPr lang="en-US" sz="2000" dirty="0" smtClean="0">
              <a:solidFill>
                <a:schemeClr val="tx1"/>
              </a:solidFill>
              <a:latin typeface="Arial"/>
              <a:cs typeface="Arial"/>
            </a:endParaRPr>
          </a:p>
          <a:p>
            <a:pPr algn="ctr"/>
            <a:r>
              <a:rPr lang="en-US" sz="2000" dirty="0" smtClean="0">
                <a:solidFill>
                  <a:schemeClr val="tx1"/>
                </a:solidFill>
                <a:latin typeface="Arial"/>
                <a:cs typeface="Arial"/>
              </a:rPr>
              <a:t>Vocational college/ employment</a:t>
            </a:r>
            <a:endParaRPr lang="en-US" sz="2000" dirty="0">
              <a:solidFill>
                <a:schemeClr val="tx1"/>
              </a:solidFill>
              <a:latin typeface="Arial"/>
              <a:cs typeface="Arial"/>
            </a:endParaRPr>
          </a:p>
          <a:p>
            <a:pPr algn="ctr"/>
            <a:endParaRPr lang="en-US" dirty="0" smtClean="0"/>
          </a:p>
          <a:p>
            <a:pPr algn="ctr"/>
            <a:endParaRPr lang="en-US" dirty="0"/>
          </a:p>
        </p:txBody>
      </p:sp>
      <p:sp>
        <p:nvSpPr>
          <p:cNvPr id="6" name="Rectangle 5"/>
          <p:cNvSpPr/>
          <p:nvPr/>
        </p:nvSpPr>
        <p:spPr>
          <a:xfrm>
            <a:off x="3375579" y="851974"/>
            <a:ext cx="2508737" cy="2210313"/>
          </a:xfrm>
          <a:prstGeom prst="rect">
            <a:avLst/>
          </a:prstGeom>
          <a:solidFill>
            <a:schemeClr val="accent2">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smtClean="0">
              <a:solidFill>
                <a:schemeClr val="tx1"/>
              </a:solidFill>
              <a:latin typeface="Arial"/>
              <a:cs typeface="Arial"/>
            </a:endParaRPr>
          </a:p>
          <a:p>
            <a:pPr algn="ctr"/>
            <a:endParaRPr lang="en-US" sz="2000" b="1" dirty="0" smtClean="0">
              <a:solidFill>
                <a:schemeClr val="tx1"/>
              </a:solidFill>
              <a:latin typeface="Arial"/>
              <a:cs typeface="Arial"/>
            </a:endParaRPr>
          </a:p>
          <a:p>
            <a:pPr algn="ctr"/>
            <a:endParaRPr lang="en-US" sz="2000" b="1" dirty="0">
              <a:solidFill>
                <a:schemeClr val="tx1"/>
              </a:solidFill>
              <a:latin typeface="Arial"/>
              <a:cs typeface="Arial"/>
            </a:endParaRPr>
          </a:p>
          <a:p>
            <a:pPr algn="ctr"/>
            <a:r>
              <a:rPr lang="en-US" sz="2000" b="1" dirty="0" smtClean="0">
                <a:solidFill>
                  <a:schemeClr val="tx1"/>
                </a:solidFill>
                <a:latin typeface="Arial"/>
                <a:cs typeface="Arial"/>
              </a:rPr>
              <a:t>Senior High School</a:t>
            </a:r>
          </a:p>
          <a:p>
            <a:pPr algn="ctr"/>
            <a:endParaRPr lang="en-US" sz="2000" b="1" dirty="0" smtClean="0">
              <a:solidFill>
                <a:schemeClr val="tx1"/>
              </a:solidFill>
              <a:latin typeface="Arial"/>
              <a:cs typeface="Arial"/>
            </a:endParaRPr>
          </a:p>
          <a:p>
            <a:pPr algn="ctr"/>
            <a:r>
              <a:rPr lang="en-US" sz="2000" dirty="0" smtClean="0">
                <a:solidFill>
                  <a:schemeClr val="tx1"/>
                </a:solidFill>
                <a:latin typeface="Arial"/>
                <a:cs typeface="Arial"/>
              </a:rPr>
              <a:t>15-18</a:t>
            </a:r>
          </a:p>
          <a:p>
            <a:pPr algn="ctr"/>
            <a:r>
              <a:rPr lang="en-US" sz="2000" u="sng" dirty="0" err="1" smtClean="0">
                <a:solidFill>
                  <a:schemeClr val="tx1"/>
                </a:solidFill>
                <a:latin typeface="Arial"/>
                <a:cs typeface="Arial"/>
              </a:rPr>
              <a:t>Gaokao</a:t>
            </a:r>
            <a:endParaRPr lang="en-US" sz="2000" u="sng" dirty="0" smtClean="0">
              <a:solidFill>
                <a:schemeClr val="tx1"/>
              </a:solidFill>
              <a:latin typeface="Arial"/>
              <a:cs typeface="Arial"/>
            </a:endParaRPr>
          </a:p>
          <a:p>
            <a:pPr algn="ctr"/>
            <a:endParaRPr lang="en-US" dirty="0"/>
          </a:p>
          <a:p>
            <a:pPr algn="ctr"/>
            <a:endParaRPr lang="en-US" dirty="0" smtClean="0"/>
          </a:p>
          <a:p>
            <a:pPr algn="ctr"/>
            <a:endParaRPr lang="en-US" dirty="0"/>
          </a:p>
          <a:p>
            <a:pPr algn="ctr"/>
            <a:endParaRPr lang="en-US" dirty="0" smtClean="0"/>
          </a:p>
          <a:p>
            <a:pPr algn="ctr"/>
            <a:endParaRPr lang="en-US" dirty="0"/>
          </a:p>
        </p:txBody>
      </p:sp>
      <p:sp>
        <p:nvSpPr>
          <p:cNvPr id="7" name="Rectangle 6"/>
          <p:cNvSpPr/>
          <p:nvPr/>
        </p:nvSpPr>
        <p:spPr>
          <a:xfrm>
            <a:off x="6382715" y="851974"/>
            <a:ext cx="2508067" cy="2210313"/>
          </a:xfrm>
          <a:prstGeom prst="rect">
            <a:avLst/>
          </a:prstGeom>
          <a:solidFill>
            <a:schemeClr val="accent2">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b="1" dirty="0" smtClean="0">
              <a:solidFill>
                <a:schemeClr val="tx1"/>
              </a:solidFill>
              <a:latin typeface="Arial"/>
              <a:cs typeface="Arial"/>
            </a:endParaRPr>
          </a:p>
          <a:p>
            <a:pPr algn="ctr"/>
            <a:r>
              <a:rPr lang="en-US" sz="2000" b="1" dirty="0" smtClean="0">
                <a:solidFill>
                  <a:schemeClr val="tx1"/>
                </a:solidFill>
                <a:latin typeface="Arial"/>
                <a:cs typeface="Arial"/>
              </a:rPr>
              <a:t>University</a:t>
            </a:r>
          </a:p>
          <a:p>
            <a:pPr algn="ctr"/>
            <a:endParaRPr lang="en-US" sz="2000" b="1" dirty="0" smtClean="0">
              <a:solidFill>
                <a:schemeClr val="tx1"/>
              </a:solidFill>
              <a:latin typeface="Arial"/>
              <a:cs typeface="Arial"/>
            </a:endParaRPr>
          </a:p>
          <a:p>
            <a:pPr algn="ctr"/>
            <a:r>
              <a:rPr lang="en-US" sz="2000" dirty="0" smtClean="0">
                <a:solidFill>
                  <a:schemeClr val="tx1"/>
                </a:solidFill>
                <a:latin typeface="Arial"/>
                <a:cs typeface="Arial"/>
              </a:rPr>
              <a:t>College</a:t>
            </a:r>
          </a:p>
          <a:p>
            <a:pPr algn="ctr"/>
            <a:r>
              <a:rPr lang="en-US" sz="2000" dirty="0" smtClean="0">
                <a:solidFill>
                  <a:schemeClr val="tx1"/>
                </a:solidFill>
                <a:latin typeface="Arial"/>
                <a:cs typeface="Arial"/>
              </a:rPr>
              <a:t>Employment</a:t>
            </a: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p:txBody>
      </p:sp>
      <p:sp>
        <p:nvSpPr>
          <p:cNvPr id="8" name="Right Arrow 7"/>
          <p:cNvSpPr/>
          <p:nvPr/>
        </p:nvSpPr>
        <p:spPr>
          <a:xfrm>
            <a:off x="2717074" y="2274612"/>
            <a:ext cx="369780" cy="337575"/>
          </a:xfrm>
          <a:prstGeom prst="rightArrow">
            <a:avLst/>
          </a:prstGeom>
          <a:solidFill>
            <a:schemeClr val="accent2">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ight Arrow 9"/>
          <p:cNvSpPr/>
          <p:nvPr/>
        </p:nvSpPr>
        <p:spPr>
          <a:xfrm>
            <a:off x="5884317" y="1912926"/>
            <a:ext cx="369778" cy="337575"/>
          </a:xfrm>
          <a:prstGeom prst="rightArrow">
            <a:avLst/>
          </a:prstGeom>
          <a:solidFill>
            <a:schemeClr val="accent2">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176851" y="4227102"/>
            <a:ext cx="2540223" cy="2033801"/>
          </a:xfrm>
          <a:prstGeom prst="rect">
            <a:avLst/>
          </a:prstGeom>
          <a:solidFill>
            <a:schemeClr val="accent3">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r>
              <a:rPr lang="en-US" sz="2000" b="1" dirty="0" smtClean="0">
                <a:solidFill>
                  <a:schemeClr val="tx1"/>
                </a:solidFill>
                <a:latin typeface="Arial"/>
                <a:cs typeface="Arial"/>
              </a:rPr>
              <a:t>Comprehensive School</a:t>
            </a:r>
          </a:p>
          <a:p>
            <a:pPr algn="ctr"/>
            <a:r>
              <a:rPr lang="en-US" sz="2000" dirty="0" smtClean="0">
                <a:solidFill>
                  <a:schemeClr val="tx1"/>
                </a:solidFill>
                <a:latin typeface="Arial"/>
                <a:cs typeface="Arial"/>
              </a:rPr>
              <a:t> 11-16</a:t>
            </a:r>
          </a:p>
          <a:p>
            <a:pPr algn="ctr"/>
            <a:r>
              <a:rPr lang="en-US" sz="2000" u="sng" dirty="0" err="1" smtClean="0">
                <a:solidFill>
                  <a:schemeClr val="tx1"/>
                </a:solidFill>
                <a:latin typeface="Arial"/>
                <a:cs typeface="Arial"/>
              </a:rPr>
              <a:t>Standardised</a:t>
            </a:r>
            <a:r>
              <a:rPr lang="en-US" sz="2000" u="sng" dirty="0" smtClean="0">
                <a:solidFill>
                  <a:schemeClr val="tx1"/>
                </a:solidFill>
                <a:latin typeface="Arial"/>
                <a:cs typeface="Arial"/>
              </a:rPr>
              <a:t> tests</a:t>
            </a:r>
          </a:p>
          <a:p>
            <a:pPr algn="ctr"/>
            <a:r>
              <a:rPr lang="en-US" sz="2000" u="sng" dirty="0" smtClean="0">
                <a:solidFill>
                  <a:schemeClr val="tx1"/>
                </a:solidFill>
                <a:latin typeface="Arial"/>
                <a:cs typeface="Arial"/>
              </a:rPr>
              <a:t>GCSE</a:t>
            </a:r>
          </a:p>
          <a:p>
            <a:pPr algn="ctr"/>
            <a:r>
              <a:rPr lang="en-US" sz="2000" u="sng" dirty="0" smtClean="0">
                <a:solidFill>
                  <a:schemeClr val="tx1"/>
                </a:solidFill>
                <a:latin typeface="Arial"/>
                <a:cs typeface="Arial"/>
              </a:rPr>
              <a:t>Vocational</a:t>
            </a: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p:txBody>
      </p:sp>
      <p:sp>
        <p:nvSpPr>
          <p:cNvPr id="12" name="Rectangle 11"/>
          <p:cNvSpPr/>
          <p:nvPr/>
        </p:nvSpPr>
        <p:spPr>
          <a:xfrm>
            <a:off x="3375579" y="4227102"/>
            <a:ext cx="2508737" cy="2033801"/>
          </a:xfrm>
          <a:prstGeom prst="rect">
            <a:avLst/>
          </a:prstGeom>
          <a:solidFill>
            <a:schemeClr val="accent3">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b="1" dirty="0" smtClean="0">
                <a:solidFill>
                  <a:schemeClr val="tx1"/>
                </a:solidFill>
                <a:latin typeface="Arial"/>
                <a:cs typeface="Arial"/>
              </a:rPr>
              <a:t>Further Education</a:t>
            </a:r>
          </a:p>
          <a:p>
            <a:pPr algn="ctr"/>
            <a:r>
              <a:rPr lang="en-US" sz="2000" dirty="0" smtClean="0">
                <a:solidFill>
                  <a:schemeClr val="tx1"/>
                </a:solidFill>
                <a:latin typeface="Arial"/>
                <a:cs typeface="Arial"/>
              </a:rPr>
              <a:t>College/ School</a:t>
            </a:r>
          </a:p>
          <a:p>
            <a:pPr algn="ctr"/>
            <a:r>
              <a:rPr lang="en-US" sz="2000" dirty="0" smtClean="0">
                <a:solidFill>
                  <a:schemeClr val="tx1"/>
                </a:solidFill>
                <a:latin typeface="Arial"/>
                <a:cs typeface="Arial"/>
              </a:rPr>
              <a:t>16-18</a:t>
            </a:r>
            <a:endParaRPr lang="en-US" sz="2000" dirty="0">
              <a:solidFill>
                <a:schemeClr val="tx1"/>
              </a:solidFill>
              <a:latin typeface="Arial"/>
              <a:cs typeface="Arial"/>
            </a:endParaRPr>
          </a:p>
          <a:p>
            <a:pPr algn="ctr"/>
            <a:r>
              <a:rPr lang="en-US" sz="2000" dirty="0" smtClean="0">
                <a:solidFill>
                  <a:schemeClr val="tx1"/>
                </a:solidFill>
                <a:latin typeface="Arial"/>
                <a:cs typeface="Arial"/>
              </a:rPr>
              <a:t>A Levels</a:t>
            </a:r>
          </a:p>
          <a:p>
            <a:pPr algn="ctr"/>
            <a:r>
              <a:rPr lang="en-US" sz="2000" dirty="0" smtClean="0">
                <a:solidFill>
                  <a:schemeClr val="tx1"/>
                </a:solidFill>
                <a:latin typeface="Arial"/>
                <a:cs typeface="Arial"/>
              </a:rPr>
              <a:t>Vocational course</a:t>
            </a:r>
          </a:p>
          <a:p>
            <a:pPr algn="ctr"/>
            <a:r>
              <a:rPr lang="en-US" sz="2000" dirty="0" smtClean="0">
                <a:solidFill>
                  <a:schemeClr val="tx1"/>
                </a:solidFill>
                <a:latin typeface="Arial"/>
                <a:cs typeface="Arial"/>
              </a:rPr>
              <a:t>Employment</a:t>
            </a:r>
            <a:endParaRPr lang="en-US" sz="2000" dirty="0">
              <a:solidFill>
                <a:schemeClr val="tx1"/>
              </a:solidFill>
              <a:latin typeface="Arial"/>
              <a:cs typeface="Arial"/>
            </a:endParaRPr>
          </a:p>
        </p:txBody>
      </p:sp>
      <p:sp>
        <p:nvSpPr>
          <p:cNvPr id="13" name="Rectangle 12"/>
          <p:cNvSpPr/>
          <p:nvPr/>
        </p:nvSpPr>
        <p:spPr>
          <a:xfrm>
            <a:off x="6382045" y="4227102"/>
            <a:ext cx="2508737" cy="2033801"/>
          </a:xfrm>
          <a:prstGeom prst="rect">
            <a:avLst/>
          </a:prstGeom>
          <a:solidFill>
            <a:schemeClr val="accent3">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a:p>
            <a:pPr algn="ctr"/>
            <a:r>
              <a:rPr lang="en-US" sz="2000" b="1" dirty="0" smtClean="0">
                <a:solidFill>
                  <a:schemeClr val="tx1"/>
                </a:solidFill>
                <a:latin typeface="Arial"/>
                <a:cs typeface="Arial"/>
              </a:rPr>
              <a:t>Higher Education</a:t>
            </a:r>
          </a:p>
          <a:p>
            <a:pPr algn="ctr"/>
            <a:r>
              <a:rPr lang="en-US" sz="2000" dirty="0" smtClean="0">
                <a:solidFill>
                  <a:schemeClr val="tx1"/>
                </a:solidFill>
                <a:latin typeface="Arial"/>
                <a:cs typeface="Arial"/>
              </a:rPr>
              <a:t>University</a:t>
            </a:r>
          </a:p>
          <a:p>
            <a:pPr algn="ctr"/>
            <a:endParaRPr lang="en-US" sz="2000" dirty="0">
              <a:solidFill>
                <a:schemeClr val="tx1"/>
              </a:solidFill>
              <a:latin typeface="Arial"/>
              <a:cs typeface="Arial"/>
            </a:endParaRPr>
          </a:p>
          <a:p>
            <a:pPr algn="ctr"/>
            <a:r>
              <a:rPr lang="en-US" sz="2000" dirty="0" smtClean="0">
                <a:solidFill>
                  <a:schemeClr val="tx1"/>
                </a:solidFill>
                <a:latin typeface="Arial"/>
                <a:cs typeface="Arial"/>
              </a:rPr>
              <a:t>Undergraduate</a:t>
            </a:r>
          </a:p>
          <a:p>
            <a:pPr algn="ctr"/>
            <a:r>
              <a:rPr lang="en-US" sz="2000" dirty="0" smtClean="0">
                <a:solidFill>
                  <a:schemeClr val="tx1"/>
                </a:solidFill>
                <a:latin typeface="Arial"/>
                <a:cs typeface="Arial"/>
              </a:rPr>
              <a:t>Post Graduate</a:t>
            </a:r>
          </a:p>
          <a:p>
            <a:pPr algn="ctr"/>
            <a:r>
              <a:rPr lang="en-US" sz="2000" dirty="0" smtClean="0">
                <a:solidFill>
                  <a:schemeClr val="tx1"/>
                </a:solidFill>
                <a:latin typeface="Arial"/>
                <a:cs typeface="Arial"/>
              </a:rPr>
              <a:t>Employment</a:t>
            </a: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p:txBody>
      </p:sp>
      <p:sp>
        <p:nvSpPr>
          <p:cNvPr id="14" name="Right Arrow 13"/>
          <p:cNvSpPr/>
          <p:nvPr/>
        </p:nvSpPr>
        <p:spPr>
          <a:xfrm>
            <a:off x="2717074" y="5408928"/>
            <a:ext cx="369781" cy="337575"/>
          </a:xfrm>
          <a:prstGeom prst="rightArrow">
            <a:avLst/>
          </a:prstGeom>
          <a:solidFill>
            <a:schemeClr val="accent3">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ight Arrow 14"/>
          <p:cNvSpPr/>
          <p:nvPr/>
        </p:nvSpPr>
        <p:spPr>
          <a:xfrm>
            <a:off x="5884317" y="5103501"/>
            <a:ext cx="369779" cy="337575"/>
          </a:xfrm>
          <a:prstGeom prst="rightArrow">
            <a:avLst/>
          </a:prstGeom>
          <a:solidFill>
            <a:schemeClr val="accent3">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TextBox 15"/>
          <p:cNvSpPr txBox="1"/>
          <p:nvPr/>
        </p:nvSpPr>
        <p:spPr>
          <a:xfrm>
            <a:off x="2491991" y="152712"/>
            <a:ext cx="5578845" cy="584776"/>
          </a:xfrm>
          <a:prstGeom prst="rect">
            <a:avLst/>
          </a:prstGeom>
          <a:noFill/>
        </p:spPr>
        <p:txBody>
          <a:bodyPr wrap="square" rtlCol="0">
            <a:spAutoFit/>
          </a:bodyPr>
          <a:lstStyle/>
          <a:p>
            <a:r>
              <a:rPr lang="en-US" sz="3200" dirty="0" smtClean="0">
                <a:latin typeface="Arial"/>
                <a:cs typeface="Arial"/>
              </a:rPr>
              <a:t>Secondary Education</a:t>
            </a:r>
            <a:endParaRPr lang="en-US" sz="3200" dirty="0">
              <a:latin typeface="Arial"/>
              <a:cs typeface="Arial"/>
            </a:endParaRPr>
          </a:p>
        </p:txBody>
      </p:sp>
      <p:sp>
        <p:nvSpPr>
          <p:cNvPr id="20" name="Rectangle 19"/>
          <p:cNvSpPr/>
          <p:nvPr/>
        </p:nvSpPr>
        <p:spPr>
          <a:xfrm>
            <a:off x="-60275" y="6359516"/>
            <a:ext cx="9343260" cy="492443"/>
          </a:xfrm>
          <a:prstGeom prst="rect">
            <a:avLst/>
          </a:prstGeom>
        </p:spPr>
        <p:txBody>
          <a:bodyPr wrap="none">
            <a:spAutoFit/>
          </a:bodyPr>
          <a:lstStyle/>
          <a:p>
            <a:r>
              <a:rPr lang="en-US" sz="1300" dirty="0" smtClean="0">
                <a:latin typeface="Arial"/>
                <a:cs typeface="Arial"/>
              </a:rPr>
              <a:t>Barnes (2015) Google images (2017</a:t>
            </a:r>
            <a:r>
              <a:rPr lang="en-US" sz="1300" dirty="0">
                <a:latin typeface="Arial"/>
                <a:cs typeface="Arial"/>
              </a:rPr>
              <a:t>) Michael (2016)  </a:t>
            </a:r>
            <a:r>
              <a:rPr lang="en-US" sz="1300" dirty="0" err="1" smtClean="0">
                <a:latin typeface="Arial"/>
                <a:cs typeface="Arial"/>
              </a:rPr>
              <a:t>Pinghui</a:t>
            </a:r>
            <a:r>
              <a:rPr lang="en-US" sz="1300" dirty="0" smtClean="0">
                <a:latin typeface="Arial"/>
                <a:cs typeface="Arial"/>
              </a:rPr>
              <a:t> (2017) Pritchard (2014) Tan (2016</a:t>
            </a:r>
            <a:r>
              <a:rPr lang="en-US" sz="1300" dirty="0" smtClean="0">
                <a:latin typeface="Arial"/>
                <a:cs typeface="Arial"/>
              </a:rPr>
              <a:t>) </a:t>
            </a:r>
            <a:r>
              <a:rPr lang="en-US" sz="1300" dirty="0" smtClean="0">
                <a:latin typeface="Arial"/>
                <a:cs typeface="Arial"/>
              </a:rPr>
              <a:t>Welsh Government (2015)</a:t>
            </a:r>
          </a:p>
          <a:p>
            <a:r>
              <a:rPr lang="en-US" sz="1300" dirty="0" smtClean="0">
                <a:latin typeface="Arial"/>
                <a:cs typeface="Arial"/>
              </a:rPr>
              <a:t> Welsh Government (2017)</a:t>
            </a:r>
            <a:endParaRPr lang="en-US" sz="1300" dirty="0">
              <a:latin typeface="Arial"/>
              <a:cs typeface="Arial"/>
            </a:endParaRPr>
          </a:p>
        </p:txBody>
      </p:sp>
      <p:pic>
        <p:nvPicPr>
          <p:cNvPr id="3" name="Picture 2"/>
          <p:cNvPicPr>
            <a:picLocks noChangeAspect="1"/>
          </p:cNvPicPr>
          <p:nvPr/>
        </p:nvPicPr>
        <p:blipFill>
          <a:blip r:embed="rId2"/>
          <a:stretch>
            <a:fillRect/>
          </a:stretch>
        </p:blipFill>
        <p:spPr>
          <a:xfrm>
            <a:off x="176851" y="58192"/>
            <a:ext cx="1213028" cy="679296"/>
          </a:xfrm>
          <a:prstGeom prst="rect">
            <a:avLst/>
          </a:prstGeom>
        </p:spPr>
      </p:pic>
      <p:pic>
        <p:nvPicPr>
          <p:cNvPr id="4" name="Picture 3"/>
          <p:cNvPicPr>
            <a:picLocks noChangeAspect="1"/>
          </p:cNvPicPr>
          <p:nvPr/>
        </p:nvPicPr>
        <p:blipFill>
          <a:blip r:embed="rId3"/>
          <a:stretch>
            <a:fillRect/>
          </a:stretch>
        </p:blipFill>
        <p:spPr>
          <a:xfrm>
            <a:off x="211652" y="3370045"/>
            <a:ext cx="1178227" cy="699262"/>
          </a:xfrm>
          <a:prstGeom prst="rect">
            <a:avLst/>
          </a:prstGeom>
        </p:spPr>
      </p:pic>
    </p:spTree>
    <p:extLst>
      <p:ext uri="{BB962C8B-B14F-4D97-AF65-F5344CB8AC3E}">
        <p14:creationId xmlns:p14="http://schemas.microsoft.com/office/powerpoint/2010/main" val="334845617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6668" y="1379235"/>
            <a:ext cx="7771940" cy="4524315"/>
          </a:xfrm>
          <a:prstGeom prst="rect">
            <a:avLst/>
          </a:prstGeom>
          <a:noFill/>
        </p:spPr>
        <p:txBody>
          <a:bodyPr wrap="square" rtlCol="0">
            <a:spAutoFit/>
          </a:bodyPr>
          <a:lstStyle/>
          <a:p>
            <a:pPr algn="ctr"/>
            <a:r>
              <a:rPr lang="en-US" sz="7200" dirty="0" smtClean="0">
                <a:latin typeface="Arial"/>
                <a:cs typeface="Arial"/>
              </a:rPr>
              <a:t>Chinese Culture</a:t>
            </a:r>
          </a:p>
          <a:p>
            <a:pPr algn="ctr"/>
            <a:endParaRPr lang="en-US" sz="7200" dirty="0">
              <a:latin typeface="Arial"/>
              <a:cs typeface="Arial"/>
            </a:endParaRPr>
          </a:p>
          <a:p>
            <a:pPr algn="ctr"/>
            <a:endParaRPr lang="en-US" sz="7200" dirty="0" smtClean="0">
              <a:latin typeface="Arial"/>
              <a:cs typeface="Arial"/>
            </a:endParaRPr>
          </a:p>
          <a:p>
            <a:pPr algn="ctr"/>
            <a:endParaRPr lang="en-US" sz="7200" dirty="0">
              <a:latin typeface="Arial"/>
              <a:cs typeface="Arial"/>
            </a:endParaRPr>
          </a:p>
        </p:txBody>
      </p:sp>
      <p:pic>
        <p:nvPicPr>
          <p:cNvPr id="5" name="Picture 4"/>
          <p:cNvPicPr>
            <a:picLocks noChangeAspect="1"/>
          </p:cNvPicPr>
          <p:nvPr/>
        </p:nvPicPr>
        <p:blipFill>
          <a:blip r:embed="rId2"/>
          <a:stretch>
            <a:fillRect/>
          </a:stretch>
        </p:blipFill>
        <p:spPr>
          <a:xfrm>
            <a:off x="3241745" y="3156439"/>
            <a:ext cx="2642923" cy="1480038"/>
          </a:xfrm>
          <a:prstGeom prst="rect">
            <a:avLst/>
          </a:prstGeom>
        </p:spPr>
      </p:pic>
      <p:sp>
        <p:nvSpPr>
          <p:cNvPr id="7" name="TextBox 6"/>
          <p:cNvSpPr txBox="1"/>
          <p:nvPr/>
        </p:nvSpPr>
        <p:spPr>
          <a:xfrm>
            <a:off x="606669" y="5672717"/>
            <a:ext cx="8537332" cy="692497"/>
          </a:xfrm>
          <a:prstGeom prst="rect">
            <a:avLst/>
          </a:prstGeom>
          <a:noFill/>
        </p:spPr>
        <p:txBody>
          <a:bodyPr wrap="square" rtlCol="0">
            <a:spAutoFit/>
          </a:bodyPr>
          <a:lstStyle/>
          <a:p>
            <a:pPr algn="r"/>
            <a:r>
              <a:rPr lang="en-US" sz="1300" dirty="0" smtClean="0">
                <a:latin typeface="Arial"/>
                <a:cs typeface="Arial"/>
              </a:rPr>
              <a:t>Are </a:t>
            </a:r>
            <a:r>
              <a:rPr lang="en-US" sz="1300" dirty="0">
                <a:latin typeface="Arial"/>
                <a:cs typeface="Arial"/>
              </a:rPr>
              <a:t>our kids tough enough (2015)</a:t>
            </a:r>
            <a:r>
              <a:rPr lang="en-GB" sz="1300" dirty="0">
                <a:latin typeface="Arial" panose="020B0604020202020204" pitchFamily="34" charset="0"/>
                <a:cs typeface="Arial" panose="020B0604020202020204" pitchFamily="34" charset="0"/>
              </a:rPr>
              <a:t> </a:t>
            </a:r>
            <a:r>
              <a:rPr lang="en-US" sz="1300" dirty="0">
                <a:latin typeface="Arial"/>
                <a:cs typeface="Arial"/>
              </a:rPr>
              <a:t>Barton (2015) Coughlan (</a:t>
            </a:r>
            <a:r>
              <a:rPr lang="en-US" sz="1300" dirty="0" smtClean="0">
                <a:latin typeface="Arial"/>
                <a:cs typeface="Arial"/>
              </a:rPr>
              <a:t>2015)                                                                   </a:t>
            </a:r>
            <a:endParaRPr lang="en-US" sz="1300" dirty="0">
              <a:latin typeface="Arial"/>
              <a:cs typeface="Arial"/>
            </a:endParaRPr>
          </a:p>
          <a:p>
            <a:pPr algn="r"/>
            <a:endParaRPr lang="en-US" sz="1300" dirty="0">
              <a:latin typeface="Arial"/>
              <a:cs typeface="Arial"/>
            </a:endParaRPr>
          </a:p>
          <a:p>
            <a:pPr algn="r"/>
            <a:r>
              <a:rPr lang="en-GB" sz="1300" dirty="0">
                <a:latin typeface="Arial" panose="020B0604020202020204" pitchFamily="34" charset="0"/>
                <a:cs typeface="Arial" panose="020B0604020202020204" pitchFamily="34" charset="0"/>
              </a:rPr>
              <a:t>  </a:t>
            </a:r>
            <a:r>
              <a:rPr lang="en-GB" sz="1300" dirty="0" smtClean="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Google images (2017) </a:t>
            </a:r>
            <a:r>
              <a:rPr lang="en-GB" sz="1300" dirty="0" err="1">
                <a:latin typeface="Arial" panose="020B0604020202020204" pitchFamily="34" charset="0"/>
                <a:cs typeface="Arial" panose="020B0604020202020204" pitchFamily="34" charset="0"/>
              </a:rPr>
              <a:t>Weale</a:t>
            </a:r>
            <a:r>
              <a:rPr lang="en-GB" sz="1300" dirty="0">
                <a:latin typeface="Arial" panose="020B0604020202020204" pitchFamily="34" charset="0"/>
                <a:cs typeface="Arial" panose="020B0604020202020204" pitchFamily="34" charset="0"/>
              </a:rPr>
              <a:t> (2014</a:t>
            </a:r>
            <a:r>
              <a:rPr lang="en-GB" sz="1200" dirty="0">
                <a:latin typeface="Arial" panose="020B0604020202020204" pitchFamily="34" charset="0"/>
                <a:cs typeface="Arial" panose="020B0604020202020204" pitchFamily="34" charset="0"/>
              </a:rPr>
              <a:t>) </a:t>
            </a:r>
            <a:endParaRPr lang="en-GB" sz="1200" dirty="0"/>
          </a:p>
        </p:txBody>
      </p:sp>
      <p:pic>
        <p:nvPicPr>
          <p:cNvPr id="8" name="Picture 7"/>
          <p:cNvPicPr/>
          <p:nvPr/>
        </p:nvPicPr>
        <p:blipFill>
          <a:blip r:embed="rId3">
            <a:extLst>
              <a:ext uri="{28A0092B-C50C-407E-A947-70E740481C1C}">
                <a14:useLocalDpi xmlns:a14="http://schemas.microsoft.com/office/drawing/2010/main" val="0"/>
              </a:ext>
            </a:extLst>
          </a:blip>
          <a:srcRect/>
          <a:stretch>
            <a:fillRect/>
          </a:stretch>
        </p:blipFill>
        <p:spPr bwMode="auto">
          <a:xfrm>
            <a:off x="4508566" y="3818910"/>
            <a:ext cx="1683597" cy="969010"/>
          </a:xfrm>
          <a:prstGeom prst="rect">
            <a:avLst/>
          </a:prstGeom>
          <a:noFill/>
          <a:ln>
            <a:noFill/>
          </a:ln>
        </p:spPr>
      </p:pic>
    </p:spTree>
    <p:extLst>
      <p:ext uri="{BB962C8B-B14F-4D97-AF65-F5344CB8AC3E}">
        <p14:creationId xmlns:p14="http://schemas.microsoft.com/office/powerpoint/2010/main" val="1082997734"/>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1" y="2573867"/>
            <a:ext cx="8229600" cy="1820026"/>
          </a:xfrm>
        </p:spPr>
        <p:txBody>
          <a:bodyPr>
            <a:normAutofit fontScale="90000"/>
          </a:bodyPr>
          <a:lstStyle/>
          <a:p>
            <a:r>
              <a:rPr lang="en-US" dirty="0" smtClean="0">
                <a:latin typeface="Arial"/>
                <a:cs typeface="Arial"/>
                <a:hlinkClick r:id="rId2"/>
              </a:rPr>
              <a:t>College entrance exam</a:t>
            </a:r>
            <a:br>
              <a:rPr lang="en-US" dirty="0" smtClean="0">
                <a:latin typeface="Arial"/>
                <a:cs typeface="Arial"/>
                <a:hlinkClick r:id="rId2"/>
              </a:rPr>
            </a:br>
            <a:r>
              <a:rPr lang="en-US" dirty="0" smtClean="0">
                <a:latin typeface="Arial"/>
                <a:cs typeface="Arial"/>
                <a:hlinkClick r:id="rId2"/>
              </a:rPr>
              <a:t>Gaokao</a:t>
            </a:r>
            <a:r>
              <a:rPr lang="en-US" dirty="0" smtClean="0">
                <a:latin typeface="Arial"/>
                <a:cs typeface="Arial"/>
              </a:rPr>
              <a:t/>
            </a:r>
            <a:br>
              <a:rPr lang="en-US" dirty="0" smtClean="0">
                <a:latin typeface="Arial"/>
                <a:cs typeface="Arial"/>
              </a:rPr>
            </a:br>
            <a:endParaRPr lang="en-US" dirty="0">
              <a:latin typeface="Arial"/>
              <a:cs typeface="Arial"/>
            </a:endParaRPr>
          </a:p>
        </p:txBody>
      </p:sp>
      <p:sp>
        <p:nvSpPr>
          <p:cNvPr id="3" name="TextBox 2"/>
          <p:cNvSpPr txBox="1"/>
          <p:nvPr/>
        </p:nvSpPr>
        <p:spPr>
          <a:xfrm>
            <a:off x="1552297" y="6357525"/>
            <a:ext cx="7456236" cy="292388"/>
          </a:xfrm>
          <a:prstGeom prst="rect">
            <a:avLst/>
          </a:prstGeom>
          <a:noFill/>
        </p:spPr>
        <p:txBody>
          <a:bodyPr wrap="square" rtlCol="0">
            <a:spAutoFit/>
          </a:bodyPr>
          <a:lstStyle/>
          <a:p>
            <a:pPr algn="r"/>
            <a:r>
              <a:rPr lang="en-US" sz="1300" dirty="0">
                <a:latin typeface="Arial"/>
                <a:cs typeface="Arial"/>
              </a:rPr>
              <a:t>Ash (</a:t>
            </a:r>
            <a:r>
              <a:rPr lang="en-US" sz="1300" dirty="0" smtClean="0">
                <a:latin typeface="Arial"/>
                <a:cs typeface="Arial"/>
              </a:rPr>
              <a:t>2016) CCTV </a:t>
            </a:r>
            <a:r>
              <a:rPr lang="en-US" sz="1300" dirty="0">
                <a:latin typeface="Arial"/>
                <a:cs typeface="Arial"/>
              </a:rPr>
              <a:t>(2016) Google </a:t>
            </a:r>
            <a:r>
              <a:rPr lang="en-US" sz="1300" dirty="0" smtClean="0">
                <a:latin typeface="Arial"/>
                <a:cs typeface="Arial"/>
              </a:rPr>
              <a:t>images </a:t>
            </a:r>
            <a:r>
              <a:rPr lang="en-US" sz="1300" dirty="0">
                <a:latin typeface="Arial"/>
                <a:cs typeface="Arial"/>
              </a:rPr>
              <a:t>(2017</a:t>
            </a:r>
            <a:r>
              <a:rPr lang="en-US" sz="1300" dirty="0" smtClean="0">
                <a:latin typeface="Arial"/>
                <a:cs typeface="Arial"/>
              </a:rPr>
              <a:t>) </a:t>
            </a:r>
            <a:r>
              <a:rPr lang="en-US" sz="1300" dirty="0" err="1" smtClean="0">
                <a:latin typeface="Arial"/>
                <a:cs typeface="Arial"/>
              </a:rPr>
              <a:t>Grehan</a:t>
            </a:r>
            <a:r>
              <a:rPr lang="en-US" sz="1300" dirty="0" smtClean="0">
                <a:latin typeface="Arial"/>
                <a:cs typeface="Arial"/>
              </a:rPr>
              <a:t> (2016) Michael (2016) Wu (2016)</a:t>
            </a:r>
            <a:endParaRPr lang="en-US" sz="1300" dirty="0"/>
          </a:p>
        </p:txBody>
      </p:sp>
      <p:pic>
        <p:nvPicPr>
          <p:cNvPr id="5" name="Picture 4"/>
          <p:cNvPicPr>
            <a:picLocks noChangeAspect="1"/>
          </p:cNvPicPr>
          <p:nvPr/>
        </p:nvPicPr>
        <p:blipFill>
          <a:blip r:embed="rId3"/>
          <a:stretch>
            <a:fillRect/>
          </a:stretch>
        </p:blipFill>
        <p:spPr>
          <a:xfrm>
            <a:off x="6365610" y="167054"/>
            <a:ext cx="2642923" cy="1480038"/>
          </a:xfrm>
          <a:prstGeom prst="rect">
            <a:avLst/>
          </a:prstGeom>
        </p:spPr>
      </p:pic>
    </p:spTree>
    <p:extLst>
      <p:ext uri="{BB962C8B-B14F-4D97-AF65-F5344CB8AC3E}">
        <p14:creationId xmlns:p14="http://schemas.microsoft.com/office/powerpoint/2010/main" val="210525670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9042400" cy="6555641"/>
          </a:xfrm>
          <a:prstGeom prst="rect">
            <a:avLst/>
          </a:prstGeom>
          <a:noFill/>
        </p:spPr>
        <p:txBody>
          <a:bodyPr wrap="square" rtlCol="0">
            <a:spAutoFit/>
          </a:bodyPr>
          <a:lstStyle/>
          <a:p>
            <a:pPr algn="ctr"/>
            <a:r>
              <a:rPr lang="en-US" sz="2800" b="1" dirty="0">
                <a:latin typeface="Arial"/>
                <a:cs typeface="Arial"/>
              </a:rPr>
              <a:t>Further comparisons of the curriculum in China and  Wales</a:t>
            </a:r>
          </a:p>
          <a:p>
            <a:endParaRPr lang="en-US" sz="2000" dirty="0" smtClean="0">
              <a:latin typeface="Arial"/>
              <a:cs typeface="Arial"/>
            </a:endParaRPr>
          </a:p>
          <a:p>
            <a:endParaRPr lang="en-US" sz="2000" dirty="0">
              <a:latin typeface="Arial"/>
              <a:cs typeface="Arial"/>
            </a:endParaRPr>
          </a:p>
          <a:p>
            <a:pPr marL="342900" indent="-342900">
              <a:buFont typeface="Arial"/>
              <a:buChar char="•"/>
            </a:pPr>
            <a:r>
              <a:rPr lang="en-US" sz="2000" dirty="0" smtClean="0">
                <a:latin typeface="Arial"/>
                <a:cs typeface="Arial"/>
              </a:rPr>
              <a:t>Hidden curriculum/authoritarian- submissive/ lack social skills/ negative teacher-student relationship/ long term consequences. </a:t>
            </a:r>
          </a:p>
          <a:p>
            <a:endParaRPr lang="en-US" sz="2000" dirty="0" smtClean="0">
              <a:latin typeface="Arial"/>
              <a:cs typeface="Arial"/>
            </a:endParaRPr>
          </a:p>
          <a:p>
            <a:pPr marL="342900" indent="-342900">
              <a:buFont typeface="Arial"/>
              <a:buChar char="•"/>
            </a:pPr>
            <a:r>
              <a:rPr lang="en-US" sz="2000" dirty="0">
                <a:latin typeface="Arial"/>
                <a:cs typeface="Arial"/>
              </a:rPr>
              <a:t>National Long-Term Education Reform and Development Plan </a:t>
            </a:r>
            <a:r>
              <a:rPr lang="en-US" sz="2000" dirty="0" smtClean="0">
                <a:latin typeface="Arial"/>
                <a:cs typeface="Arial"/>
              </a:rPr>
              <a:t>2010</a:t>
            </a:r>
            <a:r>
              <a:rPr lang="en-US" sz="2000" dirty="0">
                <a:latin typeface="Arial"/>
                <a:cs typeface="Arial"/>
              </a:rPr>
              <a:t>-</a:t>
            </a:r>
            <a:r>
              <a:rPr lang="en-US" sz="2000" dirty="0" smtClean="0">
                <a:latin typeface="Arial"/>
                <a:cs typeface="Arial"/>
              </a:rPr>
              <a:t>2020</a:t>
            </a:r>
            <a:endParaRPr lang="en-US" sz="2000" dirty="0">
              <a:latin typeface="Arial"/>
              <a:cs typeface="Arial"/>
            </a:endParaRPr>
          </a:p>
          <a:p>
            <a:r>
              <a:rPr lang="en-US" sz="2000" dirty="0" smtClean="0">
                <a:latin typeface="Arial"/>
                <a:cs typeface="Arial"/>
              </a:rPr>
              <a:t>     (OECD, 2016, p.13).</a:t>
            </a:r>
          </a:p>
          <a:p>
            <a:endParaRPr lang="en-US" sz="2000" dirty="0" smtClean="0">
              <a:latin typeface="Arial"/>
              <a:cs typeface="Arial"/>
            </a:endParaRPr>
          </a:p>
          <a:p>
            <a:endParaRPr lang="en-US" sz="2000" dirty="0" smtClean="0">
              <a:latin typeface="Arial"/>
              <a:cs typeface="Arial"/>
            </a:endParaRPr>
          </a:p>
          <a:p>
            <a:endParaRPr lang="en-US" sz="2000" dirty="0">
              <a:latin typeface="Arial"/>
              <a:cs typeface="Arial"/>
            </a:endParaRPr>
          </a:p>
          <a:p>
            <a:pPr marL="342900" indent="-342900">
              <a:buFont typeface="Arial"/>
              <a:buChar char="•"/>
            </a:pPr>
            <a:r>
              <a:rPr lang="en-US" sz="2000" dirty="0" smtClean="0">
                <a:latin typeface="Arial"/>
                <a:cs typeface="Arial"/>
              </a:rPr>
              <a:t>Hidden curriculum/ authoritative- respectful/ socially competent/ positive teacher-student relationship/ life skills.</a:t>
            </a:r>
          </a:p>
          <a:p>
            <a:endParaRPr lang="en-US" sz="2000" dirty="0" smtClean="0">
              <a:latin typeface="Arial"/>
              <a:cs typeface="Arial"/>
            </a:endParaRPr>
          </a:p>
          <a:p>
            <a:pPr marL="342900" indent="-342900">
              <a:buFont typeface="Arial"/>
              <a:buChar char="•"/>
            </a:pPr>
            <a:r>
              <a:rPr lang="en-US" sz="2000" dirty="0" smtClean="0">
                <a:latin typeface="Arial"/>
                <a:cs typeface="Arial"/>
              </a:rPr>
              <a:t>New curriculum for Wales- 2022 (Welsh Government, 2017).</a:t>
            </a:r>
          </a:p>
          <a:p>
            <a:pPr algn="r"/>
            <a:endParaRPr lang="en-US" sz="2000" dirty="0" smtClean="0">
              <a:latin typeface="Arial"/>
              <a:cs typeface="Arial"/>
            </a:endParaRPr>
          </a:p>
          <a:p>
            <a:pPr algn="r"/>
            <a:endParaRPr lang="en-US" sz="2000" dirty="0" smtClean="0">
              <a:latin typeface="Arial"/>
              <a:cs typeface="Arial"/>
            </a:endParaRPr>
          </a:p>
          <a:p>
            <a:pPr algn="r"/>
            <a:endParaRPr lang="en-US" sz="2000" dirty="0">
              <a:latin typeface="Arial"/>
              <a:cs typeface="Arial"/>
            </a:endParaRPr>
          </a:p>
          <a:p>
            <a:pPr algn="r"/>
            <a:endParaRPr lang="en-US" sz="1200" dirty="0" smtClean="0">
              <a:latin typeface="Arial"/>
              <a:cs typeface="Arial"/>
            </a:endParaRPr>
          </a:p>
          <a:p>
            <a:pPr algn="r"/>
            <a:r>
              <a:rPr lang="en-US" sz="1300" dirty="0" err="1" smtClean="0">
                <a:latin typeface="Arial"/>
                <a:cs typeface="Arial"/>
              </a:rPr>
              <a:t>Gatto</a:t>
            </a:r>
            <a:r>
              <a:rPr lang="en-US" sz="1300" dirty="0">
                <a:latin typeface="Arial"/>
                <a:cs typeface="Arial"/>
              </a:rPr>
              <a:t> </a:t>
            </a:r>
            <a:r>
              <a:rPr lang="en-US" sz="1300" dirty="0" smtClean="0">
                <a:latin typeface="Arial"/>
                <a:cs typeface="Arial"/>
              </a:rPr>
              <a:t>(2005) Google images (2017</a:t>
            </a:r>
            <a:r>
              <a:rPr lang="en-US" sz="1300" dirty="0">
                <a:latin typeface="Arial"/>
                <a:cs typeface="Arial"/>
              </a:rPr>
              <a:t>) Null (2011, p.92-93</a:t>
            </a:r>
            <a:r>
              <a:rPr lang="en-US" sz="1300" dirty="0" smtClean="0">
                <a:latin typeface="Arial"/>
                <a:cs typeface="Arial"/>
              </a:rPr>
              <a:t>) Pritchard </a:t>
            </a:r>
            <a:r>
              <a:rPr lang="en-US" sz="1300" dirty="0">
                <a:latin typeface="Arial"/>
                <a:cs typeface="Arial"/>
              </a:rPr>
              <a:t>(2014</a:t>
            </a:r>
            <a:r>
              <a:rPr lang="en-US" sz="1300" dirty="0" smtClean="0">
                <a:latin typeface="Arial"/>
                <a:cs typeface="Arial"/>
              </a:rPr>
              <a:t>) Wood </a:t>
            </a:r>
            <a:r>
              <a:rPr lang="en-US" sz="1300" dirty="0">
                <a:latin typeface="Arial"/>
                <a:cs typeface="Arial"/>
              </a:rPr>
              <a:t>(</a:t>
            </a:r>
            <a:r>
              <a:rPr lang="en-US" sz="1300" dirty="0" smtClean="0">
                <a:latin typeface="Arial"/>
                <a:cs typeface="Arial"/>
              </a:rPr>
              <a:t>2011</a:t>
            </a:r>
            <a:r>
              <a:rPr lang="en-US" sz="1200" dirty="0" smtClean="0">
                <a:latin typeface="Arial"/>
                <a:cs typeface="Arial"/>
              </a:rPr>
              <a:t>) </a:t>
            </a:r>
            <a:endParaRPr lang="en-US" sz="1200" dirty="0">
              <a:latin typeface="Arial"/>
              <a:cs typeface="Arial"/>
            </a:endParaRPr>
          </a:p>
        </p:txBody>
      </p:sp>
      <p:pic>
        <p:nvPicPr>
          <p:cNvPr id="8" name="Picture 7"/>
          <p:cNvPicPr>
            <a:picLocks noChangeAspect="1"/>
          </p:cNvPicPr>
          <p:nvPr/>
        </p:nvPicPr>
        <p:blipFill>
          <a:blip r:embed="rId2"/>
          <a:stretch>
            <a:fillRect/>
          </a:stretch>
        </p:blipFill>
        <p:spPr>
          <a:xfrm>
            <a:off x="162576" y="969427"/>
            <a:ext cx="948649" cy="531244"/>
          </a:xfrm>
          <a:prstGeom prst="rect">
            <a:avLst/>
          </a:prstGeom>
        </p:spPr>
      </p:pic>
      <p:pic>
        <p:nvPicPr>
          <p:cNvPr id="9" name="Picture 8"/>
          <p:cNvPicPr>
            <a:picLocks noChangeAspect="1"/>
          </p:cNvPicPr>
          <p:nvPr/>
        </p:nvPicPr>
        <p:blipFill>
          <a:blip r:embed="rId3"/>
          <a:stretch>
            <a:fillRect/>
          </a:stretch>
        </p:blipFill>
        <p:spPr>
          <a:xfrm>
            <a:off x="162576" y="3383905"/>
            <a:ext cx="970339" cy="538112"/>
          </a:xfrm>
          <a:prstGeom prst="rect">
            <a:avLst/>
          </a:prstGeom>
        </p:spPr>
      </p:pic>
    </p:spTree>
    <p:extLst>
      <p:ext uri="{BB962C8B-B14F-4D97-AF65-F5344CB8AC3E}">
        <p14:creationId xmlns:p14="http://schemas.microsoft.com/office/powerpoint/2010/main" val="426659694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34091" y="477203"/>
            <a:ext cx="5493776" cy="6509476"/>
          </a:xfrm>
          <a:prstGeom prst="rect">
            <a:avLst/>
          </a:prstGeom>
          <a:noFill/>
        </p:spPr>
        <p:txBody>
          <a:bodyPr wrap="square" rtlCol="0">
            <a:spAutoFit/>
          </a:bodyPr>
          <a:lstStyle/>
          <a:p>
            <a:endParaRPr lang="en-US" dirty="0" smtClean="0"/>
          </a:p>
          <a:p>
            <a:pPr marL="285750" indent="-285750">
              <a:buFont typeface="Arial"/>
              <a:buChar char="•"/>
            </a:pPr>
            <a:r>
              <a:rPr lang="en-US" b="1" dirty="0" smtClean="0">
                <a:latin typeface="Arial"/>
                <a:cs typeface="Arial"/>
              </a:rPr>
              <a:t>Competitive</a:t>
            </a:r>
            <a:endParaRPr lang="en-US" b="1" dirty="0">
              <a:latin typeface="Arial"/>
              <a:cs typeface="Arial"/>
            </a:endParaRPr>
          </a:p>
          <a:p>
            <a:pPr marL="285750" indent="-285750">
              <a:buFont typeface="Arial"/>
              <a:buChar char="•"/>
            </a:pPr>
            <a:r>
              <a:rPr lang="en-US" b="1" dirty="0" smtClean="0">
                <a:latin typeface="Arial"/>
                <a:cs typeface="Arial"/>
              </a:rPr>
              <a:t>High </a:t>
            </a:r>
            <a:r>
              <a:rPr lang="en-US" b="1" dirty="0">
                <a:latin typeface="Arial"/>
                <a:cs typeface="Arial"/>
              </a:rPr>
              <a:t>expectations</a:t>
            </a:r>
          </a:p>
          <a:p>
            <a:pPr marL="285750" indent="-285750">
              <a:buFont typeface="Arial"/>
              <a:buChar char="•"/>
            </a:pPr>
            <a:r>
              <a:rPr lang="en-US" b="1" dirty="0">
                <a:latin typeface="Arial"/>
                <a:cs typeface="Arial"/>
              </a:rPr>
              <a:t>Pedagogy-</a:t>
            </a:r>
            <a:r>
              <a:rPr lang="en-US" b="1" dirty="0" smtClean="0">
                <a:latin typeface="Arial"/>
                <a:cs typeface="Arial"/>
              </a:rPr>
              <a:t>lectures</a:t>
            </a:r>
          </a:p>
          <a:p>
            <a:pPr marL="285750" indent="-285750">
              <a:buFont typeface="Arial"/>
              <a:buChar char="•"/>
            </a:pPr>
            <a:r>
              <a:rPr lang="en-US" b="1" dirty="0" smtClean="0">
                <a:latin typeface="Arial"/>
                <a:cs typeface="Arial"/>
              </a:rPr>
              <a:t>Classroom layout</a:t>
            </a:r>
          </a:p>
          <a:p>
            <a:pPr marL="285750" indent="-285750">
              <a:buFont typeface="Arial"/>
              <a:buChar char="•"/>
            </a:pPr>
            <a:r>
              <a:rPr lang="en-US" dirty="0" smtClean="0">
                <a:latin typeface="Arial"/>
                <a:cs typeface="Arial"/>
              </a:rPr>
              <a:t>Long hours</a:t>
            </a:r>
          </a:p>
          <a:p>
            <a:pPr marL="285750" indent="-285750">
              <a:buFont typeface="Arial"/>
              <a:buChar char="•"/>
            </a:pPr>
            <a:r>
              <a:rPr lang="en-US" dirty="0" smtClean="0">
                <a:latin typeface="Arial"/>
                <a:cs typeface="Arial"/>
              </a:rPr>
              <a:t>Authoritarian</a:t>
            </a:r>
          </a:p>
          <a:p>
            <a:pPr marL="285750" indent="-285750">
              <a:buFont typeface="Arial"/>
              <a:buChar char="•"/>
            </a:pPr>
            <a:r>
              <a:rPr lang="en-US" dirty="0">
                <a:latin typeface="Arial"/>
                <a:cs typeface="Arial"/>
              </a:rPr>
              <a:t>Teach to </a:t>
            </a:r>
            <a:r>
              <a:rPr lang="en-US" dirty="0" smtClean="0">
                <a:latin typeface="Arial"/>
                <a:cs typeface="Arial"/>
              </a:rPr>
              <a:t>test</a:t>
            </a:r>
            <a:endParaRPr lang="en-US" dirty="0">
              <a:latin typeface="Arial"/>
              <a:cs typeface="Arial"/>
            </a:endParaRPr>
          </a:p>
          <a:p>
            <a:pPr marL="285750" indent="-285750">
              <a:buFont typeface="Arial"/>
              <a:buChar char="•"/>
            </a:pPr>
            <a:r>
              <a:rPr lang="en-US" dirty="0" smtClean="0">
                <a:latin typeface="Arial"/>
                <a:cs typeface="Arial"/>
              </a:rPr>
              <a:t>High suicide rate</a:t>
            </a:r>
          </a:p>
          <a:p>
            <a:pPr marL="285750" indent="-285750">
              <a:buFont typeface="Arial"/>
              <a:buChar char="•"/>
            </a:pPr>
            <a:r>
              <a:rPr lang="en-US" dirty="0">
                <a:latin typeface="Arial"/>
                <a:cs typeface="Arial"/>
              </a:rPr>
              <a:t>Fear of physical </a:t>
            </a:r>
            <a:r>
              <a:rPr lang="en-US" dirty="0" smtClean="0">
                <a:latin typeface="Arial"/>
                <a:cs typeface="Arial"/>
              </a:rPr>
              <a:t>punishment</a:t>
            </a:r>
          </a:p>
          <a:p>
            <a:pPr marL="285750" indent="-285750">
              <a:buFont typeface="Arial"/>
              <a:buChar char="•"/>
            </a:pPr>
            <a:r>
              <a:rPr lang="en-US" dirty="0" smtClean="0">
                <a:latin typeface="Arial"/>
                <a:cs typeface="Arial"/>
              </a:rPr>
              <a:t>Class size</a:t>
            </a:r>
            <a:endParaRPr lang="en-US" dirty="0">
              <a:latin typeface="Arial"/>
              <a:cs typeface="Arial"/>
            </a:endParaRPr>
          </a:p>
          <a:p>
            <a:pPr marL="285750" indent="-285750">
              <a:buFont typeface="Arial"/>
              <a:buChar char="•"/>
            </a:pPr>
            <a:r>
              <a:rPr lang="en-US" dirty="0">
                <a:latin typeface="Arial"/>
                <a:cs typeface="Arial"/>
              </a:rPr>
              <a:t>Little time for </a:t>
            </a:r>
            <a:r>
              <a:rPr lang="en-US" dirty="0" err="1" smtClean="0">
                <a:latin typeface="Arial"/>
                <a:cs typeface="Arial"/>
              </a:rPr>
              <a:t>socialising</a:t>
            </a:r>
            <a:endParaRPr lang="en-US" dirty="0" smtClean="0">
              <a:latin typeface="Arial"/>
              <a:cs typeface="Arial"/>
            </a:endParaRPr>
          </a:p>
          <a:p>
            <a:pPr marL="285750" indent="-285750">
              <a:buFont typeface="Arial"/>
              <a:buChar char="•"/>
            </a:pPr>
            <a:r>
              <a:rPr lang="en-US" dirty="0" smtClean="0">
                <a:latin typeface="Arial"/>
                <a:cs typeface="Arial"/>
              </a:rPr>
              <a:t>Extrinsically </a:t>
            </a:r>
            <a:r>
              <a:rPr lang="en-US" dirty="0">
                <a:latin typeface="Arial"/>
                <a:cs typeface="Arial"/>
              </a:rPr>
              <a:t>motivated </a:t>
            </a:r>
            <a:endParaRPr lang="en-US" dirty="0" smtClean="0">
              <a:latin typeface="Arial"/>
              <a:cs typeface="Arial"/>
            </a:endParaRPr>
          </a:p>
          <a:p>
            <a:pPr marL="285750" indent="-285750">
              <a:buFont typeface="Arial"/>
              <a:buChar char="•"/>
            </a:pPr>
            <a:r>
              <a:rPr lang="en-US" dirty="0" smtClean="0">
                <a:latin typeface="Arial"/>
                <a:cs typeface="Arial"/>
              </a:rPr>
              <a:t>Cost/ post compulsory </a:t>
            </a:r>
          </a:p>
          <a:p>
            <a:pPr marL="285750" indent="-285750">
              <a:buFont typeface="Arial"/>
              <a:buChar char="•"/>
            </a:pPr>
            <a:r>
              <a:rPr lang="en-US" dirty="0" smtClean="0">
                <a:latin typeface="Arial"/>
                <a:cs typeface="Arial"/>
              </a:rPr>
              <a:t>Students </a:t>
            </a:r>
            <a:r>
              <a:rPr lang="en-US" dirty="0">
                <a:latin typeface="Arial"/>
                <a:cs typeface="Arial"/>
              </a:rPr>
              <a:t>educated oversees</a:t>
            </a:r>
          </a:p>
          <a:p>
            <a:pPr marL="285750" indent="-285750">
              <a:buFont typeface="Arial"/>
              <a:buChar char="•"/>
            </a:pPr>
            <a:r>
              <a:rPr lang="en-US" dirty="0">
                <a:latin typeface="Arial"/>
                <a:cs typeface="Arial"/>
              </a:rPr>
              <a:t>High </a:t>
            </a:r>
            <a:r>
              <a:rPr lang="en-US" dirty="0" smtClean="0">
                <a:latin typeface="Arial"/>
                <a:cs typeface="Arial"/>
              </a:rPr>
              <a:t>stake exams</a:t>
            </a:r>
          </a:p>
          <a:p>
            <a:pPr marL="285750" indent="-285750">
              <a:buFont typeface="Arial"/>
              <a:buChar char="•"/>
            </a:pPr>
            <a:r>
              <a:rPr lang="en-US" dirty="0">
                <a:latin typeface="Arial"/>
                <a:cs typeface="Arial"/>
              </a:rPr>
              <a:t>Only compulsory for 9 years</a:t>
            </a:r>
          </a:p>
          <a:p>
            <a:pPr marL="285750" indent="-285750">
              <a:buFont typeface="Arial"/>
              <a:buChar char="•"/>
            </a:pPr>
            <a:r>
              <a:rPr lang="en-US" dirty="0" smtClean="0">
                <a:latin typeface="Arial"/>
                <a:cs typeface="Arial"/>
              </a:rPr>
              <a:t>Disparity </a:t>
            </a:r>
            <a:r>
              <a:rPr lang="en-US" dirty="0">
                <a:latin typeface="Arial"/>
                <a:cs typeface="Arial"/>
              </a:rPr>
              <a:t>between success of rich and </a:t>
            </a:r>
            <a:r>
              <a:rPr lang="en-US" dirty="0" smtClean="0">
                <a:latin typeface="Arial"/>
                <a:cs typeface="Arial"/>
              </a:rPr>
              <a:t>poor</a:t>
            </a:r>
          </a:p>
          <a:p>
            <a:pPr marL="285750" indent="-285750">
              <a:buFont typeface="Arial"/>
              <a:buChar char="•"/>
            </a:pPr>
            <a:r>
              <a:rPr lang="en-US" dirty="0" smtClean="0">
                <a:latin typeface="Arial"/>
                <a:cs typeface="Arial"/>
              </a:rPr>
              <a:t>Limited learning </a:t>
            </a:r>
            <a:r>
              <a:rPr lang="en-US" dirty="0">
                <a:latin typeface="Arial"/>
                <a:cs typeface="Arial"/>
              </a:rPr>
              <a:t>styles </a:t>
            </a:r>
            <a:endParaRPr lang="en-US" dirty="0" smtClean="0">
              <a:latin typeface="Arial"/>
              <a:cs typeface="Arial"/>
            </a:endParaRPr>
          </a:p>
          <a:p>
            <a:pPr marL="285750" indent="-285750">
              <a:buFont typeface="Arial"/>
              <a:buChar char="•"/>
            </a:pPr>
            <a:r>
              <a:rPr lang="en-US" dirty="0" smtClean="0">
                <a:latin typeface="Arial"/>
                <a:cs typeface="Arial"/>
              </a:rPr>
              <a:t>Little </a:t>
            </a:r>
            <a:r>
              <a:rPr lang="en-US" dirty="0">
                <a:latin typeface="Arial"/>
                <a:cs typeface="Arial"/>
              </a:rPr>
              <a:t>scope for creative </a:t>
            </a:r>
            <a:r>
              <a:rPr lang="en-US" dirty="0" smtClean="0">
                <a:latin typeface="Arial"/>
                <a:cs typeface="Arial"/>
              </a:rPr>
              <a:t>freedom</a:t>
            </a:r>
          </a:p>
          <a:p>
            <a:endParaRPr lang="en-US" dirty="0" smtClean="0">
              <a:latin typeface="Arial"/>
              <a:cs typeface="Arial"/>
            </a:endParaRPr>
          </a:p>
          <a:p>
            <a:pPr algn="r"/>
            <a:r>
              <a:rPr lang="en-US" sz="1300" dirty="0" smtClean="0">
                <a:latin typeface="Arial"/>
                <a:cs typeface="Arial"/>
              </a:rPr>
              <a:t>Google images (2017) Grehan (2016) Michael </a:t>
            </a:r>
            <a:r>
              <a:rPr lang="en-US" sz="1300" dirty="0">
                <a:latin typeface="Arial"/>
                <a:cs typeface="Arial"/>
              </a:rPr>
              <a:t>(2016) OECD (2016)</a:t>
            </a:r>
          </a:p>
          <a:p>
            <a:pPr algn="r"/>
            <a:r>
              <a:rPr lang="en-US" sz="1300" dirty="0" err="1" smtClean="0">
                <a:latin typeface="Arial"/>
                <a:cs typeface="Arial"/>
              </a:rPr>
              <a:t>Pinghui</a:t>
            </a:r>
            <a:r>
              <a:rPr lang="en-US" sz="1300" dirty="0" smtClean="0">
                <a:latin typeface="Arial"/>
                <a:cs typeface="Arial"/>
              </a:rPr>
              <a:t> </a:t>
            </a:r>
            <a:r>
              <a:rPr lang="en-US" sz="1300" dirty="0">
                <a:latin typeface="Arial"/>
                <a:cs typeface="Arial"/>
              </a:rPr>
              <a:t>(2017) Pritchard (2014</a:t>
            </a:r>
            <a:r>
              <a:rPr lang="en-US" sz="1300" dirty="0" smtClean="0">
                <a:latin typeface="Arial"/>
                <a:cs typeface="Arial"/>
              </a:rPr>
              <a:t>) </a:t>
            </a:r>
            <a:r>
              <a:rPr lang="en-US" sz="1300" dirty="0">
                <a:latin typeface="Arial"/>
                <a:cs typeface="Arial"/>
              </a:rPr>
              <a:t>Tan (2016)</a:t>
            </a:r>
            <a:r>
              <a:rPr lang="en-US" sz="1300" dirty="0" smtClean="0">
                <a:latin typeface="Arial"/>
                <a:cs typeface="Arial"/>
              </a:rPr>
              <a:t> Wu </a:t>
            </a:r>
            <a:r>
              <a:rPr lang="en-US" sz="1300" dirty="0">
                <a:latin typeface="Arial"/>
                <a:cs typeface="Arial"/>
              </a:rPr>
              <a:t>(2016)   </a:t>
            </a:r>
          </a:p>
        </p:txBody>
      </p:sp>
      <p:sp>
        <p:nvSpPr>
          <p:cNvPr id="5" name="TextBox 4"/>
          <p:cNvSpPr txBox="1"/>
          <p:nvPr/>
        </p:nvSpPr>
        <p:spPr>
          <a:xfrm>
            <a:off x="128617" y="728442"/>
            <a:ext cx="3500117" cy="6740307"/>
          </a:xfrm>
          <a:prstGeom prst="rect">
            <a:avLst/>
          </a:prstGeom>
          <a:noFill/>
        </p:spPr>
        <p:txBody>
          <a:bodyPr wrap="square" rtlCol="0">
            <a:spAutoFit/>
          </a:bodyPr>
          <a:lstStyle/>
          <a:p>
            <a:pPr marL="285750" indent="-285750">
              <a:buFont typeface="Arial"/>
              <a:buChar char="•"/>
            </a:pPr>
            <a:r>
              <a:rPr lang="en-US" b="1" dirty="0" smtClean="0">
                <a:latin typeface="Arial"/>
                <a:cs typeface="Arial"/>
              </a:rPr>
              <a:t>Competitive</a:t>
            </a:r>
          </a:p>
          <a:p>
            <a:pPr marL="285750" indent="-285750">
              <a:buFont typeface="Arial"/>
              <a:buChar char="•"/>
            </a:pPr>
            <a:r>
              <a:rPr lang="en-US" b="1" dirty="0" smtClean="0">
                <a:latin typeface="Arial"/>
                <a:cs typeface="Arial"/>
              </a:rPr>
              <a:t>High expectations</a:t>
            </a:r>
          </a:p>
          <a:p>
            <a:pPr marL="285750" indent="-285750">
              <a:buFont typeface="Arial"/>
              <a:buChar char="•"/>
            </a:pPr>
            <a:r>
              <a:rPr lang="en-US" b="1" dirty="0" smtClean="0">
                <a:latin typeface="Arial"/>
                <a:cs typeface="Arial"/>
              </a:rPr>
              <a:t>Pedagogy-lectures</a:t>
            </a:r>
            <a:endParaRPr lang="en-US" b="1" dirty="0">
              <a:latin typeface="Arial"/>
              <a:cs typeface="Arial"/>
            </a:endParaRPr>
          </a:p>
          <a:p>
            <a:pPr marL="285750" indent="-285750">
              <a:buFont typeface="Arial"/>
              <a:buChar char="•"/>
            </a:pPr>
            <a:r>
              <a:rPr lang="en-US" b="1" dirty="0" smtClean="0">
                <a:latin typeface="Arial"/>
                <a:cs typeface="Arial"/>
              </a:rPr>
              <a:t>Classroom layout</a:t>
            </a:r>
          </a:p>
          <a:p>
            <a:pPr marL="285750" indent="-285750">
              <a:buFont typeface="Arial"/>
              <a:buChar char="•"/>
            </a:pPr>
            <a:r>
              <a:rPr lang="en-US" dirty="0" smtClean="0">
                <a:latin typeface="Arial"/>
                <a:cs typeface="Arial"/>
              </a:rPr>
              <a:t>Culture</a:t>
            </a:r>
          </a:p>
          <a:p>
            <a:pPr marL="285750" indent="-285750">
              <a:buFont typeface="Arial"/>
              <a:buChar char="•"/>
            </a:pPr>
            <a:r>
              <a:rPr lang="en-US" dirty="0" smtClean="0">
                <a:latin typeface="Arial"/>
                <a:cs typeface="Arial"/>
              </a:rPr>
              <a:t>Behavior</a:t>
            </a:r>
          </a:p>
          <a:p>
            <a:pPr marL="285750" indent="-285750">
              <a:buFont typeface="Arial"/>
              <a:buChar char="•"/>
            </a:pPr>
            <a:r>
              <a:rPr lang="en-US" dirty="0">
                <a:latin typeface="Arial"/>
                <a:cs typeface="Arial"/>
              </a:rPr>
              <a:t>P</a:t>
            </a:r>
            <a:r>
              <a:rPr lang="en-US" dirty="0" smtClean="0">
                <a:latin typeface="Arial"/>
                <a:cs typeface="Arial"/>
              </a:rPr>
              <a:t>repare students for tests</a:t>
            </a:r>
          </a:p>
          <a:p>
            <a:pPr marL="285750" indent="-285750">
              <a:buFont typeface="Arial"/>
              <a:buChar char="•"/>
            </a:pPr>
            <a:r>
              <a:rPr lang="en-US" dirty="0" smtClean="0">
                <a:latin typeface="Arial"/>
                <a:cs typeface="Arial"/>
              </a:rPr>
              <a:t>Respect for elders</a:t>
            </a:r>
          </a:p>
          <a:p>
            <a:pPr marL="285750" indent="-285750">
              <a:buFont typeface="Arial"/>
              <a:buChar char="•"/>
            </a:pPr>
            <a:r>
              <a:rPr lang="en-US" dirty="0" smtClean="0">
                <a:latin typeface="Arial"/>
                <a:cs typeface="Arial"/>
              </a:rPr>
              <a:t>Morning exercise/ raising flag/ community</a:t>
            </a:r>
          </a:p>
          <a:p>
            <a:pPr marL="285750" indent="-285750">
              <a:buFont typeface="Arial"/>
              <a:buChar char="•"/>
            </a:pPr>
            <a:r>
              <a:rPr lang="en-US" dirty="0" smtClean="0">
                <a:latin typeface="Arial"/>
                <a:cs typeface="Arial"/>
              </a:rPr>
              <a:t>Motivated</a:t>
            </a:r>
          </a:p>
          <a:p>
            <a:pPr marL="285750" indent="-285750">
              <a:buFont typeface="Arial"/>
              <a:buChar char="•"/>
            </a:pPr>
            <a:r>
              <a:rPr lang="en-US" dirty="0" smtClean="0">
                <a:latin typeface="Arial"/>
                <a:cs typeface="Arial"/>
              </a:rPr>
              <a:t>Resilience</a:t>
            </a:r>
          </a:p>
          <a:p>
            <a:pPr marL="285750" indent="-285750">
              <a:buFont typeface="Arial"/>
              <a:buChar char="•"/>
            </a:pPr>
            <a:r>
              <a:rPr lang="en-US" dirty="0" smtClean="0">
                <a:latin typeface="Arial"/>
                <a:cs typeface="Arial"/>
              </a:rPr>
              <a:t>Family support</a:t>
            </a:r>
          </a:p>
          <a:p>
            <a:pPr marL="285750" indent="-285750">
              <a:buFont typeface="Arial"/>
              <a:buChar char="•"/>
            </a:pPr>
            <a:r>
              <a:rPr lang="en-US" dirty="0" smtClean="0">
                <a:latin typeface="Arial"/>
                <a:cs typeface="Arial"/>
              </a:rPr>
              <a:t>Education </a:t>
            </a:r>
            <a:r>
              <a:rPr lang="en-US" dirty="0">
                <a:latin typeface="Arial"/>
                <a:cs typeface="Arial"/>
              </a:rPr>
              <a:t>i</a:t>
            </a:r>
            <a:r>
              <a:rPr lang="en-US" dirty="0" smtClean="0">
                <a:latin typeface="Arial"/>
                <a:cs typeface="Arial"/>
              </a:rPr>
              <a:t>s free for 9 years</a:t>
            </a:r>
          </a:p>
          <a:p>
            <a:pPr marL="285750" indent="-285750">
              <a:buFont typeface="Arial"/>
              <a:buChar char="•"/>
            </a:pPr>
            <a:r>
              <a:rPr lang="en-US" dirty="0">
                <a:latin typeface="Arial"/>
                <a:cs typeface="Arial"/>
              </a:rPr>
              <a:t>A way out of </a:t>
            </a:r>
            <a:r>
              <a:rPr lang="en-US" dirty="0" smtClean="0">
                <a:latin typeface="Arial"/>
                <a:cs typeface="Arial"/>
              </a:rPr>
              <a:t>poverty</a:t>
            </a:r>
          </a:p>
          <a:p>
            <a:pPr marL="285750" indent="-285750">
              <a:buFont typeface="Arial"/>
              <a:buChar char="•"/>
            </a:pPr>
            <a:r>
              <a:rPr lang="en-US" dirty="0" smtClean="0">
                <a:latin typeface="Arial"/>
                <a:cs typeface="Arial"/>
              </a:rPr>
              <a:t>2010-2020 ambitions</a:t>
            </a: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a:p>
        </p:txBody>
      </p:sp>
      <p:sp>
        <p:nvSpPr>
          <p:cNvPr id="2" name="TextBox 1"/>
          <p:cNvSpPr txBox="1"/>
          <p:nvPr/>
        </p:nvSpPr>
        <p:spPr>
          <a:xfrm>
            <a:off x="188908" y="96449"/>
            <a:ext cx="2459837" cy="584776"/>
          </a:xfrm>
          <a:prstGeom prst="rect">
            <a:avLst/>
          </a:prstGeom>
          <a:noFill/>
        </p:spPr>
        <p:txBody>
          <a:bodyPr wrap="square" rtlCol="0">
            <a:spAutoFit/>
          </a:bodyPr>
          <a:lstStyle/>
          <a:p>
            <a:pPr algn="ctr"/>
            <a:r>
              <a:rPr lang="en-US" sz="3200" dirty="0" smtClean="0">
                <a:latin typeface="Arial"/>
                <a:cs typeface="Arial"/>
              </a:rPr>
              <a:t>Benefits</a:t>
            </a:r>
            <a:endParaRPr lang="en-US" sz="3200" dirty="0">
              <a:latin typeface="Arial"/>
              <a:cs typeface="Arial"/>
            </a:endParaRPr>
          </a:p>
        </p:txBody>
      </p:sp>
      <p:sp>
        <p:nvSpPr>
          <p:cNvPr id="3" name="Rectangle 2"/>
          <p:cNvSpPr/>
          <p:nvPr/>
        </p:nvSpPr>
        <p:spPr>
          <a:xfrm>
            <a:off x="6380775" y="1284868"/>
            <a:ext cx="2647092" cy="1754326"/>
          </a:xfrm>
          <a:prstGeom prst="rect">
            <a:avLst/>
          </a:prstGeom>
        </p:spPr>
        <p:txBody>
          <a:bodyPr wrap="square">
            <a:spAutoFit/>
          </a:bodyPr>
          <a:lstStyle/>
          <a:p>
            <a:pPr marL="285750" indent="-285750">
              <a:buFont typeface="Arial"/>
              <a:buChar char="•"/>
            </a:pPr>
            <a:r>
              <a:rPr lang="en-US" dirty="0" smtClean="0">
                <a:latin typeface="Arial"/>
                <a:cs typeface="Arial"/>
              </a:rPr>
              <a:t>Homework</a:t>
            </a:r>
            <a:endParaRPr lang="en-US" dirty="0">
              <a:latin typeface="Arial"/>
              <a:cs typeface="Arial"/>
            </a:endParaRPr>
          </a:p>
          <a:p>
            <a:pPr marL="285750" indent="-285750">
              <a:buFont typeface="Arial"/>
              <a:buChar char="•"/>
            </a:pPr>
            <a:r>
              <a:rPr lang="en-US" dirty="0">
                <a:latin typeface="Arial"/>
                <a:cs typeface="Arial"/>
              </a:rPr>
              <a:t>Effect on well being</a:t>
            </a:r>
          </a:p>
          <a:p>
            <a:endParaRPr lang="en-US" dirty="0">
              <a:latin typeface="Arial"/>
              <a:cs typeface="Arial"/>
            </a:endParaRPr>
          </a:p>
          <a:p>
            <a:pPr marL="285750" indent="-285750">
              <a:buFont typeface="Arial"/>
              <a:buChar char="•"/>
            </a:pPr>
            <a:endParaRPr lang="en-US" dirty="0" smtClean="0">
              <a:latin typeface="Arial"/>
              <a:cs typeface="Arial"/>
            </a:endParaRPr>
          </a:p>
          <a:p>
            <a:pPr marL="285750" indent="-285750">
              <a:buFont typeface="Arial"/>
              <a:buChar char="•"/>
            </a:pPr>
            <a:endParaRPr lang="en-US" dirty="0">
              <a:latin typeface="Arial"/>
              <a:cs typeface="Arial"/>
            </a:endParaRPr>
          </a:p>
          <a:p>
            <a:pPr marL="285750" indent="-285750">
              <a:buFont typeface="Arial"/>
              <a:buChar char="•"/>
            </a:pPr>
            <a:endParaRPr lang="en-US" dirty="0">
              <a:latin typeface="Arial"/>
              <a:cs typeface="Arial"/>
            </a:endParaRPr>
          </a:p>
        </p:txBody>
      </p:sp>
      <p:sp>
        <p:nvSpPr>
          <p:cNvPr id="6" name="TextBox 5"/>
          <p:cNvSpPr txBox="1"/>
          <p:nvPr/>
        </p:nvSpPr>
        <p:spPr>
          <a:xfrm>
            <a:off x="3936691" y="112448"/>
            <a:ext cx="2765307" cy="584776"/>
          </a:xfrm>
          <a:prstGeom prst="rect">
            <a:avLst/>
          </a:prstGeom>
          <a:noFill/>
        </p:spPr>
        <p:txBody>
          <a:bodyPr wrap="square" rtlCol="0">
            <a:spAutoFit/>
          </a:bodyPr>
          <a:lstStyle/>
          <a:p>
            <a:r>
              <a:rPr lang="en-US" sz="3200" dirty="0" smtClean="0">
                <a:latin typeface="Arial"/>
                <a:cs typeface="Arial"/>
              </a:rPr>
              <a:t>Drawbacks</a:t>
            </a:r>
            <a:endParaRPr lang="en-US" sz="3200" dirty="0">
              <a:latin typeface="Arial"/>
              <a:cs typeface="Arial"/>
            </a:endParaRPr>
          </a:p>
        </p:txBody>
      </p:sp>
      <p:pic>
        <p:nvPicPr>
          <p:cNvPr id="8" name="Picture 7"/>
          <p:cNvPicPr>
            <a:picLocks noChangeAspect="1"/>
          </p:cNvPicPr>
          <p:nvPr/>
        </p:nvPicPr>
        <p:blipFill>
          <a:blip r:embed="rId2"/>
          <a:stretch>
            <a:fillRect/>
          </a:stretch>
        </p:blipFill>
        <p:spPr>
          <a:xfrm>
            <a:off x="7278687" y="32294"/>
            <a:ext cx="1865313" cy="1044576"/>
          </a:xfrm>
          <a:prstGeom prst="rect">
            <a:avLst/>
          </a:prstGeom>
        </p:spPr>
      </p:pic>
      <p:pic>
        <p:nvPicPr>
          <p:cNvPr id="9" name="Picture 8"/>
          <p:cNvPicPr/>
          <p:nvPr/>
        </p:nvPicPr>
        <p:blipFill>
          <a:blip r:embed="rId3">
            <a:extLst>
              <a:ext uri="{28A0092B-C50C-407E-A947-70E740481C1C}">
                <a14:useLocalDpi xmlns:a14="http://schemas.microsoft.com/office/drawing/2010/main" val="0"/>
              </a:ext>
            </a:extLst>
          </a:blip>
          <a:srcRect/>
          <a:stretch>
            <a:fillRect/>
          </a:stretch>
        </p:blipFill>
        <p:spPr bwMode="auto">
          <a:xfrm>
            <a:off x="188908" y="5786835"/>
            <a:ext cx="1683597" cy="969010"/>
          </a:xfrm>
          <a:prstGeom prst="rect">
            <a:avLst/>
          </a:prstGeom>
          <a:noFill/>
          <a:ln>
            <a:noFill/>
          </a:ln>
        </p:spPr>
      </p:pic>
    </p:spTree>
    <p:extLst>
      <p:ext uri="{BB962C8B-B14F-4D97-AF65-F5344CB8AC3E}">
        <p14:creationId xmlns:p14="http://schemas.microsoft.com/office/powerpoint/2010/main" val="72476531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5083" y="986280"/>
            <a:ext cx="8734406" cy="5940088"/>
          </a:xfrm>
          <a:prstGeom prst="rect">
            <a:avLst/>
          </a:prstGeom>
          <a:noFill/>
        </p:spPr>
        <p:txBody>
          <a:bodyPr wrap="square" rtlCol="0">
            <a:spAutoFit/>
          </a:bodyPr>
          <a:lstStyle/>
          <a:p>
            <a:pPr algn="ctr"/>
            <a:r>
              <a:rPr lang="en-US" sz="3200" dirty="0" smtClean="0">
                <a:latin typeface="Arial"/>
                <a:cs typeface="Arial"/>
              </a:rPr>
              <a:t>Conclusion </a:t>
            </a:r>
          </a:p>
          <a:p>
            <a:pPr algn="ctr"/>
            <a:endParaRPr lang="en-US" sz="3200" dirty="0" smtClean="0">
              <a:latin typeface="Arial"/>
              <a:cs typeface="Arial"/>
            </a:endParaRPr>
          </a:p>
          <a:p>
            <a:r>
              <a:rPr lang="en-US" sz="2000" dirty="0">
                <a:latin typeface="Arial"/>
                <a:cs typeface="Arial"/>
              </a:rPr>
              <a:t>Throughout this presentation, comparisons made between the curriculum in China and Wales, revealed both similarities such as the aim of the curriculum and differences including pedagogy, length of day and workload. Most notably though, throughout, have been the importance of culture and exams in China and how it underpins the curriculum. </a:t>
            </a:r>
            <a:r>
              <a:rPr lang="en-GB" sz="2000" dirty="0">
                <a:latin typeface="Arial"/>
                <a:cs typeface="Arial"/>
              </a:rPr>
              <a:t>In this regard, there are major curriculum differences in planning, delivery, and individual experiences for students in China compared to Wales. However, that is not to say that one approach is better than the other. That said for the time being at least China appears to be achieving its </a:t>
            </a:r>
            <a:r>
              <a:rPr lang="en-GB" sz="2000" dirty="0" smtClean="0">
                <a:latin typeface="Arial"/>
                <a:cs typeface="Arial"/>
              </a:rPr>
              <a:t>curriculum </a:t>
            </a:r>
            <a:r>
              <a:rPr lang="en-GB" sz="2000" dirty="0">
                <a:latin typeface="Arial"/>
                <a:cs typeface="Arial"/>
              </a:rPr>
              <a:t>aims to produce moral citizens, good exam results, strong future workforce and economy and continues to achieve well above the OECD average in the PISA rankings although sadly, often at the expense of its students well-being. </a:t>
            </a:r>
          </a:p>
          <a:p>
            <a:pPr algn="ctr"/>
            <a:endParaRPr lang="en-US" sz="2000" dirty="0">
              <a:latin typeface="Arial"/>
              <a:cs typeface="Arial"/>
            </a:endParaRPr>
          </a:p>
          <a:p>
            <a:pPr algn="ctr"/>
            <a:endParaRPr lang="en-US" sz="2000" dirty="0" smtClean="0">
              <a:latin typeface="Arial"/>
              <a:cs typeface="Arial"/>
            </a:endParaRPr>
          </a:p>
          <a:p>
            <a:r>
              <a:rPr lang="en-US" dirty="0" smtClean="0"/>
              <a:t> </a:t>
            </a:r>
          </a:p>
          <a:p>
            <a:r>
              <a:rPr lang="en-US" dirty="0" smtClean="0"/>
              <a:t>. </a:t>
            </a:r>
            <a:endParaRPr lang="en-US" dirty="0"/>
          </a:p>
        </p:txBody>
      </p:sp>
      <p:pic>
        <p:nvPicPr>
          <p:cNvPr id="3" name="Picture 2"/>
          <p:cNvPicPr>
            <a:picLocks noChangeAspect="1"/>
          </p:cNvPicPr>
          <p:nvPr/>
        </p:nvPicPr>
        <p:blipFill>
          <a:blip r:embed="rId2"/>
          <a:stretch>
            <a:fillRect/>
          </a:stretch>
        </p:blipFill>
        <p:spPr>
          <a:xfrm>
            <a:off x="7005334" y="35899"/>
            <a:ext cx="2138665" cy="1796652"/>
          </a:xfrm>
          <a:prstGeom prst="rect">
            <a:avLst/>
          </a:prstGeom>
        </p:spPr>
      </p:pic>
    </p:spTree>
    <p:extLst>
      <p:ext uri="{BB962C8B-B14F-4D97-AF65-F5344CB8AC3E}">
        <p14:creationId xmlns:p14="http://schemas.microsoft.com/office/powerpoint/2010/main" val="5679010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5215" y="66304"/>
            <a:ext cx="8444234" cy="9325632"/>
          </a:xfrm>
          <a:prstGeom prst="rect">
            <a:avLst/>
          </a:prstGeom>
          <a:noFill/>
        </p:spPr>
        <p:txBody>
          <a:bodyPr wrap="square" rtlCol="0">
            <a:spAutoFit/>
          </a:bodyPr>
          <a:lstStyle/>
          <a:p>
            <a:r>
              <a:rPr lang="en-US" sz="1200" dirty="0" smtClean="0">
                <a:latin typeface="Arial"/>
                <a:cs typeface="Arial"/>
              </a:rPr>
              <a:t>Reference List  </a:t>
            </a:r>
          </a:p>
          <a:p>
            <a:endParaRPr lang="en-US" sz="1200" dirty="0">
              <a:latin typeface="Arial"/>
              <a:cs typeface="Arial"/>
            </a:endParaRPr>
          </a:p>
          <a:p>
            <a:r>
              <a:rPr lang="en-US" sz="1200" i="1" dirty="0" smtClean="0">
                <a:latin typeface="Arial"/>
                <a:cs typeface="Arial"/>
              </a:rPr>
              <a:t>Are Our Kids Tough Enough </a:t>
            </a:r>
            <a:r>
              <a:rPr lang="en-US" sz="1200" dirty="0" smtClean="0">
                <a:latin typeface="Arial"/>
                <a:cs typeface="Arial"/>
              </a:rPr>
              <a:t>(2015) BBC Two Television, 4 September.</a:t>
            </a:r>
          </a:p>
          <a:p>
            <a:endParaRPr lang="en-US" sz="1200" dirty="0">
              <a:latin typeface="Arial"/>
              <a:cs typeface="Arial"/>
            </a:endParaRPr>
          </a:p>
          <a:p>
            <a:r>
              <a:rPr lang="en-US" sz="1200" dirty="0" smtClean="0">
                <a:latin typeface="Arial"/>
                <a:cs typeface="Arial"/>
              </a:rPr>
              <a:t>Ash, A. (2016) </a:t>
            </a:r>
            <a:r>
              <a:rPr lang="en-US" sz="1200" i="1" dirty="0" smtClean="0">
                <a:latin typeface="Arial"/>
                <a:cs typeface="Arial"/>
              </a:rPr>
              <a:t>Is China’s </a:t>
            </a:r>
            <a:r>
              <a:rPr lang="en-US" sz="1200" i="1" dirty="0" err="1" smtClean="0">
                <a:latin typeface="Arial"/>
                <a:cs typeface="Arial"/>
              </a:rPr>
              <a:t>gaokao</a:t>
            </a:r>
            <a:r>
              <a:rPr lang="en-US" sz="1200" i="1" dirty="0" smtClean="0">
                <a:latin typeface="Arial"/>
                <a:cs typeface="Arial"/>
              </a:rPr>
              <a:t> the world’s toughest school exam? </a:t>
            </a:r>
            <a:r>
              <a:rPr lang="en-US" sz="1200" dirty="0" smtClean="0">
                <a:latin typeface="Arial"/>
                <a:cs typeface="Arial"/>
                <a:hlinkClick r:id="rId2"/>
              </a:rPr>
              <a:t>https://www.theguardian.com/world/2016/oct/12/gaokao-china-toughest-school-exam-in-world</a:t>
            </a:r>
            <a:r>
              <a:rPr lang="en-US" sz="1200" dirty="0" smtClean="0">
                <a:latin typeface="Arial"/>
                <a:cs typeface="Arial"/>
              </a:rPr>
              <a:t> (Accessed: 13 November 2017). </a:t>
            </a:r>
          </a:p>
          <a:p>
            <a:endParaRPr lang="en-US" sz="1200" dirty="0" smtClean="0">
              <a:latin typeface="Arial"/>
              <a:cs typeface="Arial"/>
            </a:endParaRPr>
          </a:p>
          <a:p>
            <a:r>
              <a:rPr lang="en-US" sz="1200" dirty="0" smtClean="0">
                <a:latin typeface="Arial"/>
                <a:cs typeface="Arial"/>
              </a:rPr>
              <a:t>Barnes, J. (2015) </a:t>
            </a:r>
            <a:r>
              <a:rPr lang="en-US" sz="1200" i="1" dirty="0" smtClean="0">
                <a:latin typeface="Arial"/>
                <a:cs typeface="Arial"/>
              </a:rPr>
              <a:t>Cross-Curricular Learning 3-14</a:t>
            </a:r>
            <a:r>
              <a:rPr lang="en-US" sz="1200" dirty="0" smtClean="0">
                <a:latin typeface="Arial"/>
                <a:cs typeface="Arial"/>
              </a:rPr>
              <a:t>. 3</a:t>
            </a:r>
            <a:r>
              <a:rPr lang="en-US" sz="1200" baseline="30000" dirty="0" smtClean="0">
                <a:latin typeface="Arial"/>
                <a:cs typeface="Arial"/>
              </a:rPr>
              <a:t>rd</a:t>
            </a:r>
            <a:r>
              <a:rPr lang="en-US" sz="1200" dirty="0" smtClean="0">
                <a:latin typeface="Arial"/>
                <a:cs typeface="Arial"/>
              </a:rPr>
              <a:t> </a:t>
            </a:r>
            <a:r>
              <a:rPr lang="en-US" sz="1200" dirty="0" err="1" smtClean="0">
                <a:latin typeface="Arial"/>
                <a:cs typeface="Arial"/>
              </a:rPr>
              <a:t>edn</a:t>
            </a:r>
            <a:r>
              <a:rPr lang="en-US" sz="1200" dirty="0" smtClean="0">
                <a:latin typeface="Arial"/>
                <a:cs typeface="Arial"/>
              </a:rPr>
              <a:t>. London: SAGE Publications Ltd.</a:t>
            </a:r>
          </a:p>
          <a:p>
            <a:endParaRPr lang="en-US" sz="1200" dirty="0">
              <a:latin typeface="Arial"/>
              <a:cs typeface="Arial"/>
            </a:endParaRPr>
          </a:p>
          <a:p>
            <a:r>
              <a:rPr lang="en-US" sz="1200" dirty="0" smtClean="0">
                <a:latin typeface="Arial"/>
                <a:cs typeface="Arial"/>
              </a:rPr>
              <a:t>Barton, G. (2015) </a:t>
            </a:r>
            <a:r>
              <a:rPr lang="en-US" sz="1200" i="1" dirty="0" smtClean="0">
                <a:latin typeface="Arial"/>
                <a:cs typeface="Arial"/>
              </a:rPr>
              <a:t>Teach Now</a:t>
            </a:r>
            <a:r>
              <a:rPr lang="en-US" sz="1200" dirty="0" smtClean="0">
                <a:latin typeface="Arial"/>
                <a:cs typeface="Arial"/>
              </a:rPr>
              <a:t>. Oxon: </a:t>
            </a:r>
            <a:r>
              <a:rPr lang="en-US" sz="1200" dirty="0" err="1" smtClean="0">
                <a:latin typeface="Arial"/>
                <a:cs typeface="Arial"/>
              </a:rPr>
              <a:t>Routledge</a:t>
            </a:r>
            <a:r>
              <a:rPr lang="en-US" sz="1200" dirty="0" smtClean="0">
                <a:latin typeface="Arial"/>
                <a:cs typeface="Arial"/>
              </a:rPr>
              <a:t>.</a:t>
            </a:r>
          </a:p>
          <a:p>
            <a:endParaRPr lang="en-US" sz="1200" dirty="0" smtClean="0">
              <a:latin typeface="Arial"/>
              <a:cs typeface="Arial"/>
            </a:endParaRPr>
          </a:p>
          <a:p>
            <a:r>
              <a:rPr lang="en-US" sz="1200" dirty="0" smtClean="0">
                <a:latin typeface="Arial"/>
                <a:cs typeface="Arial"/>
              </a:rPr>
              <a:t>CCTV. (2016) </a:t>
            </a:r>
            <a:r>
              <a:rPr lang="en-US" sz="1200" i="1" dirty="0" smtClean="0">
                <a:latin typeface="Arial"/>
                <a:cs typeface="Arial"/>
              </a:rPr>
              <a:t>The College </a:t>
            </a:r>
            <a:r>
              <a:rPr lang="en-US" sz="1200" i="1" dirty="0">
                <a:latin typeface="Arial"/>
                <a:cs typeface="Arial"/>
              </a:rPr>
              <a:t>E</a:t>
            </a:r>
            <a:r>
              <a:rPr lang="en-US" sz="1200" i="1" dirty="0" smtClean="0">
                <a:latin typeface="Arial"/>
                <a:cs typeface="Arial"/>
              </a:rPr>
              <a:t>ntrance </a:t>
            </a:r>
            <a:r>
              <a:rPr lang="en-US" sz="1200" i="1" dirty="0">
                <a:latin typeface="Arial"/>
                <a:cs typeface="Arial"/>
              </a:rPr>
              <a:t>E</a:t>
            </a:r>
            <a:r>
              <a:rPr lang="en-US" sz="1200" i="1" dirty="0" smtClean="0">
                <a:latin typeface="Arial"/>
                <a:cs typeface="Arial"/>
              </a:rPr>
              <a:t>xam </a:t>
            </a:r>
            <a:r>
              <a:rPr lang="en-US" sz="1200" i="1" dirty="0">
                <a:latin typeface="Arial"/>
                <a:cs typeface="Arial"/>
              </a:rPr>
              <a:t>P</a:t>
            </a:r>
            <a:r>
              <a:rPr lang="en-US" sz="1200" i="1" dirty="0" smtClean="0">
                <a:latin typeface="Arial"/>
                <a:cs typeface="Arial"/>
              </a:rPr>
              <a:t>art 1</a:t>
            </a:r>
            <a:r>
              <a:rPr lang="en-US" sz="1200" dirty="0" smtClean="0">
                <a:latin typeface="Arial"/>
                <a:cs typeface="Arial"/>
              </a:rPr>
              <a:t>. </a:t>
            </a:r>
            <a:r>
              <a:rPr lang="en-US" sz="1200" dirty="0" smtClean="0">
                <a:latin typeface="Arial"/>
                <a:cs typeface="Arial"/>
                <a:hlinkClick r:id="rId3"/>
              </a:rPr>
              <a:t>https://www.youtube.com/watch?v=z9RWgVbvklA</a:t>
            </a:r>
            <a:r>
              <a:rPr lang="en-US" sz="1200" dirty="0" smtClean="0">
                <a:latin typeface="Arial"/>
                <a:cs typeface="Arial"/>
              </a:rPr>
              <a:t> (Accessed: 15 November 2017).</a:t>
            </a:r>
          </a:p>
          <a:p>
            <a:endParaRPr lang="en-US" sz="1200" dirty="0" smtClean="0">
              <a:latin typeface="Arial"/>
              <a:cs typeface="Arial"/>
            </a:endParaRPr>
          </a:p>
          <a:p>
            <a:r>
              <a:rPr lang="en-US" sz="1200" dirty="0">
                <a:latin typeface="Arial"/>
                <a:cs typeface="Arial"/>
              </a:rPr>
              <a:t>Coughlan, S. (2015) </a:t>
            </a:r>
            <a:r>
              <a:rPr lang="en-US" sz="1200" i="1" dirty="0">
                <a:latin typeface="Arial"/>
                <a:cs typeface="Arial"/>
              </a:rPr>
              <a:t>Asia tops biggest global school rankings</a:t>
            </a:r>
            <a:r>
              <a:rPr lang="en-US" sz="1200" dirty="0">
                <a:latin typeface="Arial"/>
                <a:cs typeface="Arial"/>
              </a:rPr>
              <a:t>. </a:t>
            </a:r>
            <a:r>
              <a:rPr lang="en-US" sz="1200" dirty="0">
                <a:latin typeface="Arial"/>
                <a:cs typeface="Arial"/>
                <a:hlinkClick r:id="rId4"/>
              </a:rPr>
              <a:t>http://www.bbc.co.uk/news/business-32608772</a:t>
            </a:r>
            <a:r>
              <a:rPr lang="en-US" sz="1200" dirty="0">
                <a:latin typeface="Arial"/>
                <a:cs typeface="Arial"/>
              </a:rPr>
              <a:t> </a:t>
            </a:r>
          </a:p>
          <a:p>
            <a:endParaRPr lang="en-US" sz="1200" dirty="0">
              <a:latin typeface="Arial"/>
              <a:cs typeface="Arial"/>
            </a:endParaRPr>
          </a:p>
          <a:p>
            <a:r>
              <a:rPr lang="en-US" sz="1200" dirty="0" err="1">
                <a:latin typeface="Arial"/>
                <a:cs typeface="Arial"/>
              </a:rPr>
              <a:t>Estyn</a:t>
            </a:r>
            <a:r>
              <a:rPr lang="en-US" sz="1200" dirty="0">
                <a:latin typeface="Arial"/>
                <a:cs typeface="Arial"/>
              </a:rPr>
              <a:t>. (2017) </a:t>
            </a:r>
            <a:r>
              <a:rPr lang="en-US" sz="1200" i="1" dirty="0">
                <a:latin typeface="Arial"/>
                <a:cs typeface="Arial"/>
              </a:rPr>
              <a:t>Guidance handbook for the inspection of secondary </a:t>
            </a:r>
            <a:r>
              <a:rPr lang="en-US" sz="1200" i="1" dirty="0" err="1">
                <a:latin typeface="Arial"/>
                <a:cs typeface="Arial"/>
              </a:rPr>
              <a:t>schools.</a:t>
            </a:r>
            <a:r>
              <a:rPr lang="en-US" sz="1200" dirty="0" err="1">
                <a:latin typeface="Arial"/>
                <a:cs typeface="Arial"/>
                <a:hlinkClick r:id="rId5"/>
              </a:rPr>
              <a:t>https</a:t>
            </a:r>
            <a:r>
              <a:rPr lang="en-US" sz="1200" dirty="0">
                <a:latin typeface="Arial"/>
                <a:cs typeface="Arial"/>
                <a:hlinkClick r:id="rId5"/>
              </a:rPr>
              <a:t>://www.estyn.gov.wales/sites/default/files/documents/Guidance%20handbook%20for%20the%20inspection%20of%20secondary%20schools%20-%202017_0.pdf</a:t>
            </a:r>
            <a:r>
              <a:rPr lang="en-US" sz="1200" dirty="0">
                <a:latin typeface="Arial"/>
                <a:cs typeface="Arial"/>
              </a:rPr>
              <a:t>  (Accessed: 10 November 2017).</a:t>
            </a:r>
          </a:p>
          <a:p>
            <a:endParaRPr lang="en-US" sz="1200" dirty="0" smtClean="0">
              <a:latin typeface="Arial"/>
              <a:cs typeface="Arial"/>
            </a:endParaRPr>
          </a:p>
          <a:p>
            <a:r>
              <a:rPr lang="en-US" sz="1200" dirty="0" err="1" smtClean="0">
                <a:latin typeface="Arial"/>
                <a:cs typeface="Arial"/>
              </a:rPr>
              <a:t>Gatto</a:t>
            </a:r>
            <a:r>
              <a:rPr lang="en-US" sz="1200" dirty="0" smtClean="0">
                <a:latin typeface="Arial"/>
                <a:cs typeface="Arial"/>
              </a:rPr>
              <a:t>, T, J. (2005) </a:t>
            </a:r>
            <a:r>
              <a:rPr lang="en-US" sz="1200" i="1" dirty="0" smtClean="0">
                <a:latin typeface="Arial"/>
                <a:cs typeface="Arial"/>
              </a:rPr>
              <a:t>Dumbing Us Down</a:t>
            </a:r>
            <a:r>
              <a:rPr lang="en-US" sz="1200" dirty="0" smtClean="0">
                <a:latin typeface="Arial"/>
                <a:cs typeface="Arial"/>
              </a:rPr>
              <a:t>. Canada: New Society Publishers.</a:t>
            </a:r>
          </a:p>
          <a:p>
            <a:endParaRPr lang="en-US" sz="1200" dirty="0" smtClean="0">
              <a:latin typeface="Arial"/>
              <a:cs typeface="Arial"/>
            </a:endParaRPr>
          </a:p>
          <a:p>
            <a:r>
              <a:rPr lang="en-US" sz="1200" dirty="0" smtClean="0">
                <a:latin typeface="Arial"/>
                <a:cs typeface="Arial"/>
              </a:rPr>
              <a:t>Google image (2017) </a:t>
            </a:r>
            <a:r>
              <a:rPr lang="en-US" sz="1200" i="1" dirty="0" smtClean="0">
                <a:latin typeface="Arial"/>
                <a:cs typeface="Arial"/>
              </a:rPr>
              <a:t>China flag. </a:t>
            </a:r>
            <a:r>
              <a:rPr lang="en-US" sz="1200" dirty="0" smtClean="0">
                <a:latin typeface="Arial"/>
                <a:cs typeface="Arial"/>
                <a:hlinkClick r:id="rId6"/>
              </a:rPr>
              <a:t>https://www.google.co.uk/url?sa=i&amp;rct=j&amp;q=&amp;esrc=s&amp;source=images&amp;cd=&amp;cad=ria&amp;uact=8&amp;ved=0ahUKEwixqZS1wwcrXAhWkK8AKHVcMCI0QjRwlBw&amp;url=https%3A%2Fwww.youtube.com%2Fwatch%3Fv%3D83qYd7iwx4U&amp;psig=AOvVaw0d5RtbW07xXBvSIbPDv4Txust=1511176426286388</a:t>
            </a:r>
            <a:r>
              <a:rPr lang="en-US" sz="1200" dirty="0" smtClean="0">
                <a:latin typeface="Arial"/>
                <a:cs typeface="Arial"/>
              </a:rPr>
              <a:t> (Accessed 19 November 2017).</a:t>
            </a:r>
          </a:p>
          <a:p>
            <a:endParaRPr lang="en-US" sz="1200" dirty="0" smtClean="0">
              <a:latin typeface="Arial"/>
              <a:cs typeface="Arial"/>
            </a:endParaRPr>
          </a:p>
          <a:p>
            <a:endParaRPr lang="en-US" sz="1200" dirty="0">
              <a:latin typeface="Arial"/>
              <a:cs typeface="Arial"/>
            </a:endParaRPr>
          </a:p>
          <a:p>
            <a:r>
              <a:rPr lang="en-US" sz="1200" dirty="0">
                <a:latin typeface="Arial"/>
                <a:cs typeface="Arial"/>
              </a:rPr>
              <a:t>Google image. (2017) </a:t>
            </a:r>
            <a:r>
              <a:rPr lang="en-US" sz="1200" i="1" dirty="0">
                <a:latin typeface="Arial"/>
                <a:cs typeface="Arial"/>
              </a:rPr>
              <a:t>Crossed Flag Pins Wales-China Flags</a:t>
            </a:r>
            <a:r>
              <a:rPr lang="en-US" sz="1200" dirty="0">
                <a:latin typeface="Arial"/>
                <a:cs typeface="Arial"/>
              </a:rPr>
              <a:t>. </a:t>
            </a:r>
            <a:r>
              <a:rPr lang="en-US" sz="1200" u="sng" dirty="0">
                <a:latin typeface="Arial"/>
                <a:cs typeface="Arial"/>
              </a:rPr>
              <a:t>https://</a:t>
            </a:r>
            <a:r>
              <a:rPr lang="en-US" sz="1200" u="sng" dirty="0" err="1">
                <a:latin typeface="Arial"/>
                <a:cs typeface="Arial"/>
              </a:rPr>
              <a:t>www.google.co.uk</a:t>
            </a:r>
            <a:r>
              <a:rPr lang="en-US" sz="1200" u="sng" dirty="0">
                <a:latin typeface="Arial"/>
                <a:cs typeface="Arial"/>
              </a:rPr>
              <a:t>/</a:t>
            </a:r>
            <a:r>
              <a:rPr lang="en-US" sz="1200" u="sng" dirty="0" err="1">
                <a:latin typeface="Arial"/>
                <a:cs typeface="Arial"/>
              </a:rPr>
              <a:t>url?sa</a:t>
            </a:r>
            <a:r>
              <a:rPr lang="en-US" sz="1200" u="sng" dirty="0">
                <a:latin typeface="Arial"/>
                <a:cs typeface="Arial"/>
              </a:rPr>
              <a:t>=</a:t>
            </a:r>
            <a:r>
              <a:rPr lang="en-US" sz="1200" u="sng" dirty="0" err="1">
                <a:latin typeface="Arial"/>
                <a:cs typeface="Arial"/>
              </a:rPr>
              <a:t>i&amp;rct</a:t>
            </a:r>
            <a:r>
              <a:rPr lang="en-US" sz="1200" u="sng" dirty="0">
                <a:latin typeface="Arial"/>
                <a:cs typeface="Arial"/>
              </a:rPr>
              <a:t>=</a:t>
            </a:r>
            <a:r>
              <a:rPr lang="en-US" sz="1200" u="sng" dirty="0" err="1">
                <a:latin typeface="Arial"/>
                <a:cs typeface="Arial"/>
              </a:rPr>
              <a:t>j&amp;q</a:t>
            </a:r>
            <a:r>
              <a:rPr lang="en-US" sz="1200" u="sng" dirty="0">
                <a:latin typeface="Arial"/>
                <a:cs typeface="Arial"/>
              </a:rPr>
              <a:t>=&amp;</a:t>
            </a:r>
            <a:r>
              <a:rPr lang="en-US" sz="1200" u="sng" dirty="0" err="1">
                <a:latin typeface="Arial"/>
                <a:cs typeface="Arial"/>
              </a:rPr>
              <a:t>esrc</a:t>
            </a:r>
            <a:r>
              <a:rPr lang="en-US" sz="1200" u="sng" dirty="0">
                <a:latin typeface="Arial"/>
                <a:cs typeface="Arial"/>
              </a:rPr>
              <a:t>=</a:t>
            </a:r>
            <a:r>
              <a:rPr lang="en-US" sz="1200" u="sng" dirty="0" err="1">
                <a:latin typeface="Arial"/>
                <a:cs typeface="Arial"/>
              </a:rPr>
              <a:t>s&amp;source</a:t>
            </a:r>
            <a:r>
              <a:rPr lang="en-US" sz="1200" u="sng" dirty="0">
                <a:latin typeface="Arial"/>
                <a:cs typeface="Arial"/>
              </a:rPr>
              <a:t>=</a:t>
            </a:r>
            <a:r>
              <a:rPr lang="en-US" sz="1200" u="sng" dirty="0" err="1">
                <a:latin typeface="Arial"/>
                <a:cs typeface="Arial"/>
              </a:rPr>
              <a:t>images&amp;cd</a:t>
            </a:r>
            <a:r>
              <a:rPr lang="en-US" sz="1200" u="sng" dirty="0">
                <a:latin typeface="Arial"/>
                <a:cs typeface="Arial"/>
              </a:rPr>
              <a:t>=&amp;cad=</a:t>
            </a:r>
            <a:r>
              <a:rPr lang="en-US" sz="1200" u="sng" dirty="0" err="1">
                <a:latin typeface="Arial"/>
                <a:cs typeface="Arial"/>
              </a:rPr>
              <a:t>rja&amp;uact</a:t>
            </a:r>
            <a:r>
              <a:rPr lang="en-US" sz="1200" u="sng" dirty="0">
                <a:latin typeface="Arial"/>
                <a:cs typeface="Arial"/>
              </a:rPr>
              <a:t>=8&amp;ved=0ahUKEwim_6_rpLLXAhXIJMAKHXv4DoYQjhwIBQ&amp;url=https%3A%2F%2Fwww.crossed-flag-pins.com%2FFriendship-Pins%2FWales%2FFlag-Pins-Wales-China.html&amp;psig=AOvVaw1hGf6T7mdnxPJJeJAOGVpy&amp;ust=1510344226942518 </a:t>
            </a:r>
            <a:r>
              <a:rPr lang="en-US" sz="1200" dirty="0">
                <a:latin typeface="Arial"/>
                <a:cs typeface="Arial"/>
              </a:rPr>
              <a:t>(Accessed: 9 November 2017).</a:t>
            </a: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smtClean="0">
              <a:latin typeface="Arial"/>
              <a:cs typeface="Arial"/>
            </a:endParaRPr>
          </a:p>
          <a:p>
            <a:endParaRPr lang="en-US" sz="1200" dirty="0" smtClean="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a:latin typeface="Arial"/>
              <a:cs typeface="Arial"/>
            </a:endParaRPr>
          </a:p>
          <a:p>
            <a:r>
              <a:rPr lang="en-US" sz="1200" dirty="0" smtClean="0">
                <a:latin typeface="Arial"/>
                <a:cs typeface="Arial"/>
              </a:rPr>
              <a:t> </a:t>
            </a:r>
            <a:endParaRPr lang="en-US" sz="1200" i="1" dirty="0" smtClean="0">
              <a:latin typeface="Arial"/>
              <a:cs typeface="Arial"/>
            </a:endParaRPr>
          </a:p>
          <a:p>
            <a:endParaRPr lang="en-US" sz="1200" dirty="0">
              <a:latin typeface="Arial"/>
              <a:cs typeface="Arial"/>
            </a:endParaRPr>
          </a:p>
          <a:p>
            <a:endParaRPr lang="en-US" sz="2400" dirty="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a:latin typeface="Arial"/>
              <a:cs typeface="Arial"/>
            </a:endParaRPr>
          </a:p>
        </p:txBody>
      </p:sp>
    </p:spTree>
    <p:extLst>
      <p:ext uri="{BB962C8B-B14F-4D97-AF65-F5344CB8AC3E}">
        <p14:creationId xmlns:p14="http://schemas.microsoft.com/office/powerpoint/2010/main" val="184516951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4696" y="192900"/>
            <a:ext cx="8794317" cy="8586967"/>
          </a:xfrm>
          <a:prstGeom prst="rect">
            <a:avLst/>
          </a:prstGeom>
          <a:noFill/>
        </p:spPr>
        <p:txBody>
          <a:bodyPr wrap="square" rtlCol="0">
            <a:spAutoFit/>
          </a:bodyPr>
          <a:lstStyle/>
          <a:p>
            <a:endParaRPr lang="en-US" sz="1200" dirty="0" smtClean="0">
              <a:latin typeface="Arial"/>
              <a:cs typeface="Arial"/>
            </a:endParaRPr>
          </a:p>
          <a:p>
            <a:r>
              <a:rPr lang="en-GB" sz="1200" dirty="0">
                <a:latin typeface="Arial"/>
                <a:cs typeface="Arial"/>
              </a:rPr>
              <a:t>Google image. (2017) </a:t>
            </a:r>
            <a:r>
              <a:rPr lang="en-GB" sz="1200" i="1" dirty="0">
                <a:latin typeface="Arial"/>
                <a:cs typeface="Arial"/>
              </a:rPr>
              <a:t>Curriculum</a:t>
            </a:r>
            <a:r>
              <a:rPr lang="en-GB" sz="1200" dirty="0">
                <a:latin typeface="Arial"/>
                <a:cs typeface="Arial"/>
              </a:rPr>
              <a:t>. </a:t>
            </a:r>
            <a:r>
              <a:rPr lang="en-GB" sz="1200" u="sng" dirty="0">
                <a:latin typeface="Arial"/>
                <a:cs typeface="Arial"/>
                <a:hlinkClick r:id="rId2"/>
              </a:rPr>
              <a:t>https://www.google.co.uk/url?sa=i&amp;rct=j&amp;q=esrc=s&amp;source=images&amp;cd=cad=rja&amp;uact=8&amp;ved=0ahUKEwjWi7vG0NLXAhXEL8AKHXdQBcwQjRwIBw&amp;url=http%3A%2F%2Fwww.scoolguide.co.uk%2Fblog%2Fthe-new-primary-national-curriculum-a-parents-guide&amp;psig=AOvVaw3HLM-9IIob_H8XrcnXGTL4&amp;ust=1511455264614627</a:t>
            </a:r>
            <a:r>
              <a:rPr lang="en-GB" sz="1200" dirty="0">
                <a:latin typeface="Arial"/>
                <a:cs typeface="Arial"/>
              </a:rPr>
              <a:t> (Accessed: 22 November 2017).</a:t>
            </a:r>
          </a:p>
          <a:p>
            <a:endParaRPr lang="en-US" sz="1200" dirty="0">
              <a:latin typeface="Arial"/>
              <a:cs typeface="Arial"/>
            </a:endParaRPr>
          </a:p>
          <a:p>
            <a:r>
              <a:rPr lang="en-US" sz="1200" dirty="0" smtClean="0">
                <a:latin typeface="Arial"/>
                <a:cs typeface="Arial"/>
              </a:rPr>
              <a:t>Google </a:t>
            </a:r>
            <a:r>
              <a:rPr lang="en-US" sz="1200" dirty="0">
                <a:latin typeface="Arial"/>
                <a:cs typeface="Arial"/>
              </a:rPr>
              <a:t>image. (2017) </a:t>
            </a:r>
            <a:r>
              <a:rPr lang="en-US" sz="1200" i="1" dirty="0">
                <a:latin typeface="Arial"/>
                <a:cs typeface="Arial"/>
              </a:rPr>
              <a:t>Map of China and Wales</a:t>
            </a:r>
            <a:r>
              <a:rPr lang="en-US" sz="1200" dirty="0">
                <a:latin typeface="Arial"/>
                <a:cs typeface="Arial"/>
              </a:rPr>
              <a:t>.</a:t>
            </a:r>
          </a:p>
          <a:p>
            <a:r>
              <a:rPr lang="en-US" sz="1200" u="sng" dirty="0">
                <a:latin typeface="Arial"/>
                <a:cs typeface="Arial"/>
              </a:rPr>
              <a:t>https://</a:t>
            </a:r>
            <a:r>
              <a:rPr lang="en-US" sz="1200" u="sng" dirty="0" err="1">
                <a:latin typeface="Arial"/>
                <a:cs typeface="Arial"/>
              </a:rPr>
              <a:t>www.google.co.uk</a:t>
            </a:r>
            <a:r>
              <a:rPr lang="en-US" sz="1200" u="sng" dirty="0">
                <a:latin typeface="Arial"/>
                <a:cs typeface="Arial"/>
              </a:rPr>
              <a:t>/</a:t>
            </a:r>
            <a:r>
              <a:rPr lang="en-US" sz="1200" u="sng" dirty="0" err="1">
                <a:latin typeface="Arial"/>
                <a:cs typeface="Arial"/>
              </a:rPr>
              <a:t>url?sa</a:t>
            </a:r>
            <a:r>
              <a:rPr lang="en-US" sz="1200" u="sng" dirty="0">
                <a:latin typeface="Arial"/>
                <a:cs typeface="Arial"/>
              </a:rPr>
              <a:t>=</a:t>
            </a:r>
            <a:r>
              <a:rPr lang="en-US" sz="1200" u="sng" dirty="0" err="1">
                <a:latin typeface="Arial"/>
                <a:cs typeface="Arial"/>
              </a:rPr>
              <a:t>i&amp;rct</a:t>
            </a:r>
            <a:r>
              <a:rPr lang="en-US" sz="1200" u="sng" dirty="0">
                <a:latin typeface="Arial"/>
                <a:cs typeface="Arial"/>
              </a:rPr>
              <a:t>=</a:t>
            </a:r>
            <a:r>
              <a:rPr lang="en-US" sz="1200" u="sng" dirty="0" err="1">
                <a:latin typeface="Arial"/>
                <a:cs typeface="Arial"/>
              </a:rPr>
              <a:t>j&amp;q</a:t>
            </a:r>
            <a:r>
              <a:rPr lang="en-US" sz="1200" u="sng" dirty="0">
                <a:latin typeface="Arial"/>
                <a:cs typeface="Arial"/>
              </a:rPr>
              <a:t>=&amp;</a:t>
            </a:r>
            <a:r>
              <a:rPr lang="en-US" sz="1200" u="sng" dirty="0" err="1">
                <a:latin typeface="Arial"/>
                <a:cs typeface="Arial"/>
              </a:rPr>
              <a:t>esrc</a:t>
            </a:r>
            <a:r>
              <a:rPr lang="en-US" sz="1200" u="sng" dirty="0">
                <a:latin typeface="Arial"/>
                <a:cs typeface="Arial"/>
              </a:rPr>
              <a:t>=</a:t>
            </a:r>
            <a:r>
              <a:rPr lang="en-US" sz="1200" u="sng" dirty="0" err="1">
                <a:latin typeface="Arial"/>
                <a:cs typeface="Arial"/>
              </a:rPr>
              <a:t>s&amp;source</a:t>
            </a:r>
            <a:r>
              <a:rPr lang="en-US" sz="1200" u="sng" dirty="0">
                <a:latin typeface="Arial"/>
                <a:cs typeface="Arial"/>
              </a:rPr>
              <a:t>=</a:t>
            </a:r>
            <a:r>
              <a:rPr lang="en-US" sz="1200" u="sng" dirty="0" err="1">
                <a:latin typeface="Arial"/>
                <a:cs typeface="Arial"/>
              </a:rPr>
              <a:t>images&amp;cd</a:t>
            </a:r>
            <a:r>
              <a:rPr lang="en-US" sz="1200" u="sng" dirty="0">
                <a:latin typeface="Arial"/>
                <a:cs typeface="Arial"/>
              </a:rPr>
              <a:t>=&amp;cad=</a:t>
            </a:r>
            <a:r>
              <a:rPr lang="en-US" sz="1200" u="sng" dirty="0" err="1">
                <a:latin typeface="Arial"/>
                <a:cs typeface="Arial"/>
              </a:rPr>
              <a:t>rja&amp;uact</a:t>
            </a:r>
            <a:r>
              <a:rPr lang="en-US" sz="1200" u="sng" dirty="0">
                <a:latin typeface="Arial"/>
                <a:cs typeface="Arial"/>
              </a:rPr>
              <a:t>=8&amp;ved=0ahUKEwjRwqH5vLLXAhUHLMAKHZKZDkwQjhwlBQ&amp;url=http%3A%2F%2Fwww.undertheraedar.com%2F2011%2F01%2Fexactly-how-big-is-united-kingdom.html&amp;psig=AOvVaw1WS4AxZcLXgZuJyEdNfDV1&amp;ust=1510350600373123 </a:t>
            </a:r>
            <a:r>
              <a:rPr lang="en-US" sz="1200" dirty="0">
                <a:latin typeface="Arial"/>
                <a:cs typeface="Arial"/>
              </a:rPr>
              <a:t>(Accessed: 9 November 2017).</a:t>
            </a:r>
          </a:p>
          <a:p>
            <a:endParaRPr lang="en-US" sz="1200" dirty="0">
              <a:latin typeface="Arial"/>
              <a:cs typeface="Arial"/>
            </a:endParaRPr>
          </a:p>
          <a:p>
            <a:r>
              <a:rPr lang="en-US" sz="1200" dirty="0">
                <a:latin typeface="Arial"/>
                <a:cs typeface="Arial"/>
              </a:rPr>
              <a:t>Google image. (2017) </a:t>
            </a:r>
            <a:r>
              <a:rPr lang="en-US" sz="1200" i="1" dirty="0">
                <a:latin typeface="Arial"/>
                <a:cs typeface="Arial"/>
              </a:rPr>
              <a:t>Flag of Wales</a:t>
            </a:r>
            <a:r>
              <a:rPr lang="en-US" sz="1200" dirty="0">
                <a:latin typeface="Arial"/>
                <a:cs typeface="Arial"/>
              </a:rPr>
              <a:t>. </a:t>
            </a:r>
            <a:r>
              <a:rPr lang="en-US" sz="1200" dirty="0">
                <a:latin typeface="Arial"/>
                <a:cs typeface="Arial"/>
                <a:hlinkClick r:id="rId3"/>
              </a:rPr>
              <a:t>https://www.google.co.uk/url?sa=i&amp;rct=j&amp;q=&amp;esrc=s&amp;source=images&amp;cd=&amp;cad=rja&amp;uact=8&amp;ved=0ahUKEwjEh5iKxMrXAahXrKcAKHT92Cd0QjRwIBw&amp;url=https%3A%2F%2Fen.wikipedia.org%2Fwiki%2FFlag_of_Wales&amp;psig=AOvVaw27PlwQUcS4R0BEUr_oa0JF&amp;ust=1511177245871301</a:t>
            </a:r>
            <a:r>
              <a:rPr lang="en-US" sz="1200" dirty="0">
                <a:latin typeface="Arial"/>
                <a:cs typeface="Arial"/>
              </a:rPr>
              <a:t> (Accessed: 19 November 2017).</a:t>
            </a:r>
          </a:p>
          <a:p>
            <a:endParaRPr lang="en-US" sz="1200" dirty="0" smtClean="0">
              <a:latin typeface="Arial"/>
              <a:cs typeface="Arial"/>
            </a:endParaRPr>
          </a:p>
          <a:p>
            <a:r>
              <a:rPr lang="en-US" sz="1200" dirty="0" err="1" smtClean="0">
                <a:latin typeface="Arial"/>
                <a:cs typeface="Arial"/>
              </a:rPr>
              <a:t>Grehan</a:t>
            </a:r>
            <a:r>
              <a:rPr lang="en-US" sz="1200" dirty="0">
                <a:latin typeface="Arial"/>
                <a:cs typeface="Arial"/>
              </a:rPr>
              <a:t>, L. (2016) </a:t>
            </a:r>
            <a:r>
              <a:rPr lang="en-US" sz="1200" i="1" dirty="0">
                <a:latin typeface="Arial"/>
                <a:cs typeface="Arial"/>
              </a:rPr>
              <a:t>Clever Lands</a:t>
            </a:r>
            <a:r>
              <a:rPr lang="en-US" sz="1200" dirty="0">
                <a:latin typeface="Arial"/>
                <a:cs typeface="Arial"/>
              </a:rPr>
              <a:t>. London: Unbound.  </a:t>
            </a:r>
          </a:p>
          <a:p>
            <a:endParaRPr lang="en-US" sz="1200" dirty="0">
              <a:latin typeface="Arial"/>
              <a:cs typeface="Arial"/>
            </a:endParaRPr>
          </a:p>
          <a:p>
            <a:r>
              <a:rPr lang="en-US" sz="1200" dirty="0">
                <a:latin typeface="Arial"/>
                <a:cs typeface="Arial"/>
              </a:rPr>
              <a:t>Kelly, V, A. (2009) </a:t>
            </a:r>
            <a:r>
              <a:rPr lang="en-US" sz="1200" i="1" dirty="0">
                <a:latin typeface="Arial"/>
                <a:cs typeface="Arial"/>
              </a:rPr>
              <a:t>The Curriculum: Theory and Practice</a:t>
            </a:r>
            <a:r>
              <a:rPr lang="en-US" sz="1200" dirty="0">
                <a:latin typeface="Arial"/>
                <a:cs typeface="Arial"/>
              </a:rPr>
              <a:t>. 6</a:t>
            </a:r>
            <a:r>
              <a:rPr lang="en-US" sz="1200" baseline="30000" dirty="0">
                <a:latin typeface="Arial"/>
                <a:cs typeface="Arial"/>
              </a:rPr>
              <a:t>th</a:t>
            </a:r>
            <a:r>
              <a:rPr lang="en-US" sz="1200" dirty="0">
                <a:latin typeface="Arial"/>
                <a:cs typeface="Arial"/>
              </a:rPr>
              <a:t> </a:t>
            </a:r>
            <a:r>
              <a:rPr lang="en-US" sz="1200" dirty="0" err="1">
                <a:latin typeface="Arial"/>
                <a:cs typeface="Arial"/>
              </a:rPr>
              <a:t>edn</a:t>
            </a:r>
            <a:r>
              <a:rPr lang="en-US" sz="1200" dirty="0">
                <a:latin typeface="Arial"/>
                <a:cs typeface="Arial"/>
              </a:rPr>
              <a:t>. London: SAGE Publications Limited. </a:t>
            </a:r>
          </a:p>
          <a:p>
            <a:endParaRPr lang="en-US" sz="1200" dirty="0" smtClean="0">
              <a:latin typeface="Arial"/>
              <a:cs typeface="Arial"/>
            </a:endParaRPr>
          </a:p>
          <a:p>
            <a:r>
              <a:rPr lang="en-US" sz="1200" dirty="0">
                <a:latin typeface="Arial"/>
                <a:cs typeface="Arial"/>
              </a:rPr>
              <a:t>Michael, R. (2016) ‘Education in China</a:t>
            </a:r>
            <a:r>
              <a:rPr lang="en-US" sz="1200" i="1" dirty="0">
                <a:latin typeface="Arial"/>
                <a:cs typeface="Arial"/>
              </a:rPr>
              <a:t>’, World Education News &amp; Reviews</a:t>
            </a:r>
            <a:r>
              <a:rPr lang="en-US" sz="1200" dirty="0">
                <a:latin typeface="Arial"/>
                <a:cs typeface="Arial"/>
              </a:rPr>
              <a:t>, (7, March), pp. 1-13. [Online]. Available at: </a:t>
            </a:r>
            <a:r>
              <a:rPr lang="en-US" sz="1200" u="sng" dirty="0">
                <a:latin typeface="Arial"/>
                <a:cs typeface="Arial"/>
                <a:hlinkClick r:id="rId4"/>
              </a:rPr>
              <a:t>https://media-proquest-</a:t>
            </a:r>
            <a:r>
              <a:rPr lang="en-US" sz="1200" u="sng" dirty="0" err="1">
                <a:latin typeface="Arial"/>
                <a:cs typeface="Arial"/>
              </a:rPr>
              <a:t>com.ezproxy.uwtsd.ac.uk</a:t>
            </a:r>
            <a:r>
              <a:rPr lang="en-US" sz="1200" u="sng" dirty="0">
                <a:latin typeface="Arial"/>
                <a:cs typeface="Arial"/>
              </a:rPr>
              <a:t>/media/</a:t>
            </a:r>
            <a:r>
              <a:rPr lang="en-US" sz="1200" u="sng" dirty="0" err="1">
                <a:latin typeface="Arial"/>
                <a:cs typeface="Arial"/>
              </a:rPr>
              <a:t>pq</a:t>
            </a:r>
            <a:r>
              <a:rPr lang="en-US" sz="1200" u="sng" dirty="0">
                <a:latin typeface="Arial"/>
                <a:cs typeface="Arial"/>
              </a:rPr>
              <a:t>/classic/doc/4321214787/</a:t>
            </a:r>
            <a:r>
              <a:rPr lang="en-US" sz="1200" u="sng" dirty="0" err="1">
                <a:latin typeface="Arial"/>
                <a:cs typeface="Arial"/>
              </a:rPr>
              <a:t>fmt</a:t>
            </a:r>
            <a:r>
              <a:rPr lang="en-US" sz="1200" u="sng" dirty="0">
                <a:latin typeface="Arial"/>
                <a:cs typeface="Arial"/>
              </a:rPr>
              <a:t>/pi/rep/NONE?cit%3Aauth=Michael%2C+Rachel&amp;cit%3Atitle=Education+in+China&amp;cit%3Apub=</a:t>
            </a:r>
            <a:r>
              <a:rPr lang="en-US" sz="1200" u="sng" dirty="0" err="1">
                <a:latin typeface="Arial"/>
                <a:cs typeface="Arial"/>
              </a:rPr>
              <a:t>World+Education+News</a:t>
            </a:r>
            <a:r>
              <a:rPr lang="en-US" sz="1200" u="sng" dirty="0">
                <a:latin typeface="Arial"/>
                <a:cs typeface="Arial"/>
              </a:rPr>
              <a:t>+%26+Reviews+%28WENR%29&amp;cit%3Avol=&amp;cit%3Aiss=&amp;cit%3Apg=1&amp;cit%3Adate=Mar+7%2C+2016&amp;ic=true&amp;cit%3Aprod=</a:t>
            </a:r>
            <a:r>
              <a:rPr lang="en-US" sz="1200" u="sng" dirty="0" err="1">
                <a:latin typeface="Arial"/>
                <a:cs typeface="Arial"/>
              </a:rPr>
              <a:t>ProQuest+Central</a:t>
            </a:r>
            <a:r>
              <a:rPr lang="en-US" sz="1200" u="sng" dirty="0">
                <a:latin typeface="Arial"/>
                <a:cs typeface="Arial"/>
              </a:rPr>
              <a:t>&amp;_a=ChgyMDE3MTEwNjExMDE0MTIwMzo5NTM4ODYSBzEwMDAyNjcaCk9ORV9TRUFSQ0giDTE5My42Mi44OS4xMjQqBzlwMzczMzlyCjE4ODEzODU0NjM6DURvY3VtZW50SW1hZ2VCATBSBk9ubGluZVoCRIRiA1BGVGoKMjAxNi8wMy8wN3IKMjAxNi8wMy8wN3oAggEqUC0xMDA3MTYxLTEzMDQ3Mi1DVVNUT01FUi0xMDAwMDI1NS00OT10OTQ4kgEGT25saW5lygGXAU1vemlsbGEvNC4wlChjb21wYXRpYmxIOyBNU0IFIDcuMDsgV2luZG93cyBOVCAxMC4wOyBXT1c2NDsgVHJpZGVudC83LjA7IC5ORVQ0LjBDOyAuTkVUNC4wRTsgLk5FVCBDTFIgMi4wLjUwNzl3OyAuTkVUIENMUiAzLjAuMzA3Mjk7IC5ORVQgQ0xSIDMuNS4zMDcyOSnSAQ1PdGhlciBTb3VyY2VzmglHUHJIUGFpZKoCJU9TOkVNUy1Eb3dubG9hZFBkZi1nZXRNZWRpYVVybEZvckl0ZW3KAg9BcnRpY2xlfEZIYXR1cmXSAgFZ4gIBTvICAPoCAU4%3D&amp;_s=DQMsTyXIfIJxySIHc5DM5t%2FOyhs%3D</a:t>
            </a:r>
          </a:p>
          <a:p>
            <a:r>
              <a:rPr lang="en-US" sz="1200" dirty="0">
                <a:latin typeface="Arial"/>
                <a:cs typeface="Arial"/>
              </a:rPr>
              <a:t>(Accessed: 15 November 2017). </a:t>
            </a:r>
          </a:p>
          <a:p>
            <a:endParaRPr lang="en-US" sz="1200" dirty="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p:txBody>
      </p:sp>
    </p:spTree>
    <p:extLst>
      <p:ext uri="{BB962C8B-B14F-4D97-AF65-F5344CB8AC3E}">
        <p14:creationId xmlns:p14="http://schemas.microsoft.com/office/powerpoint/2010/main" val="177790545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69875" y="201216"/>
            <a:ext cx="8731249" cy="7663636"/>
          </a:xfrm>
          <a:prstGeom prst="rect">
            <a:avLst/>
          </a:prstGeom>
        </p:spPr>
        <p:txBody>
          <a:bodyPr wrap="square">
            <a:spAutoFit/>
          </a:bodyPr>
          <a:lstStyle/>
          <a:p>
            <a:endParaRPr lang="en-US" sz="1200" dirty="0">
              <a:latin typeface="Arial"/>
              <a:cs typeface="Arial"/>
            </a:endParaRPr>
          </a:p>
          <a:p>
            <a:r>
              <a:rPr lang="en-US" sz="1200" dirty="0">
                <a:latin typeface="Arial"/>
                <a:cs typeface="Arial"/>
              </a:rPr>
              <a:t>National Assembly for Wales. (2017) </a:t>
            </a:r>
            <a:r>
              <a:rPr lang="en-US" sz="1200" i="1" dirty="0">
                <a:latin typeface="Arial"/>
                <a:cs typeface="Arial"/>
              </a:rPr>
              <a:t>Role of the Assembly and how it works. </a:t>
            </a:r>
            <a:r>
              <a:rPr lang="en-US" sz="1200" dirty="0">
                <a:latin typeface="Arial"/>
                <a:cs typeface="Arial"/>
                <a:hlinkClick r:id="rId3"/>
              </a:rPr>
              <a:t>http://www.assembly.wales/en/abthome/role-of-assembly-how-it-works/Pages/role-of-assembly-how-it-works.aspx</a:t>
            </a:r>
            <a:r>
              <a:rPr lang="en-US" sz="1200" dirty="0">
                <a:latin typeface="Arial"/>
                <a:cs typeface="Arial"/>
              </a:rPr>
              <a:t> (Accessed: 13 November 2017). </a:t>
            </a:r>
          </a:p>
          <a:p>
            <a:endParaRPr lang="en-US" sz="1200" dirty="0">
              <a:latin typeface="Arial"/>
              <a:cs typeface="Arial"/>
            </a:endParaRPr>
          </a:p>
          <a:p>
            <a:r>
              <a:rPr lang="en-US" sz="1200" dirty="0">
                <a:latin typeface="Arial"/>
                <a:cs typeface="Arial"/>
              </a:rPr>
              <a:t>Null, W. (2011) </a:t>
            </a:r>
            <a:r>
              <a:rPr lang="en-US" sz="1200" i="1" dirty="0">
                <a:latin typeface="Arial"/>
                <a:cs typeface="Arial"/>
              </a:rPr>
              <a:t>Curriculum: From Theory to Practice</a:t>
            </a:r>
            <a:r>
              <a:rPr lang="en-US" sz="1200" dirty="0">
                <a:latin typeface="Arial"/>
                <a:cs typeface="Arial"/>
              </a:rPr>
              <a:t>. United Kingdom: </a:t>
            </a:r>
            <a:r>
              <a:rPr lang="en-US" sz="1200" dirty="0" err="1">
                <a:latin typeface="Arial"/>
                <a:cs typeface="Arial"/>
              </a:rPr>
              <a:t>Rowman</a:t>
            </a:r>
            <a:r>
              <a:rPr lang="en-US" sz="1200" dirty="0">
                <a:latin typeface="Arial"/>
                <a:cs typeface="Arial"/>
              </a:rPr>
              <a:t> &amp; Littlefield Publishing Group, Inc.</a:t>
            </a:r>
          </a:p>
          <a:p>
            <a:endParaRPr lang="en-US" sz="1200" dirty="0" smtClean="0">
              <a:latin typeface="Arial"/>
              <a:cs typeface="Arial"/>
            </a:endParaRPr>
          </a:p>
          <a:p>
            <a:r>
              <a:rPr lang="en-US" sz="1200" dirty="0" smtClean="0">
                <a:latin typeface="Arial"/>
                <a:cs typeface="Arial"/>
              </a:rPr>
              <a:t>OECD</a:t>
            </a:r>
            <a:r>
              <a:rPr lang="en-US" sz="1200" dirty="0">
                <a:latin typeface="Arial"/>
                <a:cs typeface="Arial"/>
              </a:rPr>
              <a:t>. (2016) </a:t>
            </a:r>
            <a:r>
              <a:rPr lang="en-US" sz="1200" i="1" dirty="0">
                <a:latin typeface="Arial"/>
                <a:cs typeface="Arial"/>
              </a:rPr>
              <a:t>Education in China</a:t>
            </a:r>
            <a:r>
              <a:rPr lang="en-US" sz="1200" dirty="0">
                <a:latin typeface="Arial"/>
                <a:cs typeface="Arial"/>
              </a:rPr>
              <a:t>. </a:t>
            </a:r>
            <a:r>
              <a:rPr lang="en-US" sz="1200" dirty="0">
                <a:latin typeface="Arial"/>
                <a:cs typeface="Arial"/>
                <a:hlinkClick r:id="rId4"/>
              </a:rPr>
              <a:t>https://www.oecd.org/china/Education-in-China-a-snapshot.pdf</a:t>
            </a:r>
            <a:r>
              <a:rPr lang="en-US" sz="1200" dirty="0">
                <a:latin typeface="Arial"/>
                <a:cs typeface="Arial"/>
              </a:rPr>
              <a:t> (Accessed: 10 November 2017).</a:t>
            </a:r>
          </a:p>
          <a:p>
            <a:endParaRPr lang="en-US" sz="1200" dirty="0">
              <a:latin typeface="Arial"/>
              <a:cs typeface="Arial"/>
            </a:endParaRPr>
          </a:p>
          <a:p>
            <a:r>
              <a:rPr lang="en-US" sz="1200" dirty="0">
                <a:latin typeface="Arial"/>
                <a:cs typeface="Arial"/>
              </a:rPr>
              <a:t>Phillips, T</a:t>
            </a:r>
            <a:r>
              <a:rPr lang="en-US" sz="1200" i="1" dirty="0">
                <a:latin typeface="Arial"/>
                <a:cs typeface="Arial"/>
              </a:rPr>
              <a:t>. (2015) China ends one-child policy after 35 years. </a:t>
            </a:r>
            <a:r>
              <a:rPr lang="en-US" sz="1200" dirty="0">
                <a:latin typeface="Arial"/>
                <a:cs typeface="Arial"/>
                <a:hlinkClick r:id="rId5"/>
              </a:rPr>
              <a:t>https://www.theguardian.com/world/2015/oct/29/china-abandons-one-child-policy</a:t>
            </a:r>
            <a:r>
              <a:rPr lang="en-US" sz="1200" dirty="0">
                <a:latin typeface="Arial"/>
                <a:cs typeface="Arial"/>
              </a:rPr>
              <a:t> (Accessed: 10 November 2017).</a:t>
            </a:r>
          </a:p>
          <a:p>
            <a:endParaRPr lang="en-US" sz="1200" dirty="0">
              <a:latin typeface="Arial"/>
              <a:cs typeface="Arial"/>
            </a:endParaRPr>
          </a:p>
          <a:p>
            <a:r>
              <a:rPr lang="en-US" sz="1200" dirty="0" err="1">
                <a:latin typeface="Arial"/>
                <a:cs typeface="Arial"/>
              </a:rPr>
              <a:t>Pinghui</a:t>
            </a:r>
            <a:r>
              <a:rPr lang="en-US" sz="1200" dirty="0">
                <a:latin typeface="Arial"/>
                <a:cs typeface="Arial"/>
              </a:rPr>
              <a:t>, Z. (2017) </a:t>
            </a:r>
            <a:r>
              <a:rPr lang="en-US" sz="1200" i="1" dirty="0" err="1">
                <a:latin typeface="Arial"/>
                <a:cs typeface="Arial"/>
              </a:rPr>
              <a:t>Gaokao</a:t>
            </a:r>
            <a:r>
              <a:rPr lang="en-US" sz="1200" i="1" dirty="0">
                <a:latin typeface="Arial"/>
                <a:cs typeface="Arial"/>
              </a:rPr>
              <a:t>: how one exam can set the course of a students life in China</a:t>
            </a:r>
            <a:r>
              <a:rPr lang="en-US" sz="1200" dirty="0">
                <a:latin typeface="Arial"/>
                <a:cs typeface="Arial"/>
              </a:rPr>
              <a:t>. </a:t>
            </a:r>
            <a:r>
              <a:rPr lang="en-US" sz="1200" dirty="0">
                <a:latin typeface="Arial"/>
                <a:cs typeface="Arial"/>
                <a:hlinkClick r:id="rId6"/>
              </a:rPr>
              <a:t>http://www.scmp.com/news/china/society/article/2097512/gaokao-how-one-exam-can-set-course-students-life-china</a:t>
            </a:r>
            <a:r>
              <a:rPr lang="en-US" sz="1200" dirty="0">
                <a:latin typeface="Arial"/>
                <a:cs typeface="Arial"/>
              </a:rPr>
              <a:t> (Accessed: 11 November 2017).</a:t>
            </a:r>
          </a:p>
          <a:p>
            <a:endParaRPr lang="en-US" sz="1200" dirty="0">
              <a:latin typeface="Arial"/>
              <a:cs typeface="Arial"/>
            </a:endParaRPr>
          </a:p>
          <a:p>
            <a:r>
              <a:rPr lang="en-US" sz="1200" dirty="0">
                <a:latin typeface="Arial"/>
                <a:cs typeface="Arial"/>
              </a:rPr>
              <a:t>Pritchard, A. (2014) </a:t>
            </a:r>
            <a:r>
              <a:rPr lang="en-US" sz="1200" i="1" dirty="0">
                <a:latin typeface="Arial"/>
                <a:cs typeface="Arial"/>
              </a:rPr>
              <a:t>Ways Of Learning</a:t>
            </a:r>
            <a:r>
              <a:rPr lang="en-US" sz="1200" dirty="0">
                <a:latin typeface="Arial"/>
                <a:cs typeface="Arial"/>
              </a:rPr>
              <a:t>. 3</a:t>
            </a:r>
            <a:r>
              <a:rPr lang="en-US" sz="1200" baseline="30000" dirty="0">
                <a:latin typeface="Arial"/>
                <a:cs typeface="Arial"/>
              </a:rPr>
              <a:t>rd</a:t>
            </a:r>
            <a:r>
              <a:rPr lang="en-US" sz="1200" dirty="0">
                <a:latin typeface="Arial"/>
                <a:cs typeface="Arial"/>
              </a:rPr>
              <a:t> </a:t>
            </a:r>
            <a:r>
              <a:rPr lang="en-US" sz="1200" dirty="0" err="1">
                <a:latin typeface="Arial"/>
                <a:cs typeface="Arial"/>
              </a:rPr>
              <a:t>edn</a:t>
            </a:r>
            <a:r>
              <a:rPr lang="en-US" sz="1200" dirty="0">
                <a:latin typeface="Arial"/>
                <a:cs typeface="Arial"/>
              </a:rPr>
              <a:t>. Oxon: </a:t>
            </a:r>
            <a:r>
              <a:rPr lang="en-US" sz="1200" dirty="0" err="1">
                <a:latin typeface="Arial"/>
                <a:cs typeface="Arial"/>
              </a:rPr>
              <a:t>Routledge</a:t>
            </a:r>
            <a:r>
              <a:rPr lang="en-US" sz="1200" dirty="0">
                <a:latin typeface="Arial"/>
                <a:cs typeface="Arial"/>
              </a:rPr>
              <a:t>.</a:t>
            </a:r>
          </a:p>
          <a:p>
            <a:endParaRPr lang="en-US" sz="1200" dirty="0" smtClean="0">
              <a:latin typeface="Arial"/>
              <a:cs typeface="Arial"/>
            </a:endParaRPr>
          </a:p>
          <a:p>
            <a:r>
              <a:rPr lang="en-US" sz="1200" dirty="0" smtClean="0">
                <a:latin typeface="Arial"/>
                <a:cs typeface="Arial"/>
              </a:rPr>
              <a:t>Swansea </a:t>
            </a:r>
            <a:r>
              <a:rPr lang="en-US" sz="1200" dirty="0">
                <a:latin typeface="Arial"/>
                <a:cs typeface="Arial"/>
              </a:rPr>
              <a:t>Council (2017) </a:t>
            </a:r>
            <a:r>
              <a:rPr lang="en-US" sz="1200" i="1" dirty="0">
                <a:latin typeface="Arial"/>
                <a:cs typeface="Arial"/>
              </a:rPr>
              <a:t>Apply for a nursery place</a:t>
            </a:r>
            <a:r>
              <a:rPr lang="en-US" sz="1200" dirty="0">
                <a:latin typeface="Arial"/>
                <a:cs typeface="Arial"/>
              </a:rPr>
              <a:t>.</a:t>
            </a:r>
          </a:p>
          <a:p>
            <a:r>
              <a:rPr lang="en-US" sz="1200" dirty="0">
                <a:latin typeface="Arial"/>
                <a:cs typeface="Arial"/>
                <a:hlinkClick r:id="rId7"/>
              </a:rPr>
              <a:t>https://www.swansea.gov.uk/applyforanurseryplace</a:t>
            </a:r>
            <a:r>
              <a:rPr lang="en-US" sz="1200" dirty="0">
                <a:latin typeface="Arial"/>
                <a:cs typeface="Arial"/>
              </a:rPr>
              <a:t> (Accessed: 13 November 2017). </a:t>
            </a:r>
          </a:p>
          <a:p>
            <a:endParaRPr lang="en-US" sz="1200" dirty="0" smtClean="0">
              <a:latin typeface="Arial"/>
              <a:cs typeface="Arial"/>
            </a:endParaRPr>
          </a:p>
          <a:p>
            <a:endParaRPr lang="en-US" sz="1200" dirty="0">
              <a:latin typeface="Arial"/>
              <a:cs typeface="Arial"/>
            </a:endParaRPr>
          </a:p>
          <a:p>
            <a:r>
              <a:rPr lang="en-US" sz="1200" dirty="0" smtClean="0">
                <a:latin typeface="Arial"/>
                <a:cs typeface="Arial"/>
              </a:rPr>
              <a:t>Tan</a:t>
            </a:r>
            <a:r>
              <a:rPr lang="en-US" sz="1200" dirty="0">
                <a:latin typeface="Arial"/>
                <a:cs typeface="Arial"/>
              </a:rPr>
              <a:t>, E. (2016) </a:t>
            </a:r>
            <a:r>
              <a:rPr lang="en-US" sz="1200" i="1" dirty="0" err="1">
                <a:latin typeface="Arial"/>
                <a:cs typeface="Arial"/>
              </a:rPr>
              <a:t>Gaokao</a:t>
            </a:r>
            <a:r>
              <a:rPr lang="en-US" sz="1200" i="1" dirty="0">
                <a:latin typeface="Arial"/>
                <a:cs typeface="Arial"/>
              </a:rPr>
              <a:t> season: China </a:t>
            </a:r>
            <a:r>
              <a:rPr lang="en-US" sz="1200" i="1" dirty="0" err="1">
                <a:latin typeface="Arial"/>
                <a:cs typeface="Arial"/>
              </a:rPr>
              <a:t>ambarks</a:t>
            </a:r>
            <a:r>
              <a:rPr lang="en-US" sz="1200" i="1" dirty="0">
                <a:latin typeface="Arial"/>
                <a:cs typeface="Arial"/>
              </a:rPr>
              <a:t> on dreaded national exams</a:t>
            </a:r>
            <a:r>
              <a:rPr lang="en-US" sz="1200" dirty="0">
                <a:latin typeface="Arial"/>
                <a:cs typeface="Arial"/>
              </a:rPr>
              <a:t>. </a:t>
            </a:r>
            <a:r>
              <a:rPr lang="en-US" sz="1200" dirty="0">
                <a:latin typeface="Arial"/>
                <a:cs typeface="Arial"/>
                <a:hlinkClick r:id="rId8"/>
              </a:rPr>
              <a:t>http://www.bbc.co.uk/news/world-asia-china-36457453</a:t>
            </a:r>
            <a:r>
              <a:rPr lang="en-US" sz="1200" dirty="0">
                <a:latin typeface="Arial"/>
                <a:cs typeface="Arial"/>
              </a:rPr>
              <a:t>  (Accessed: 11 November 2017).</a:t>
            </a:r>
          </a:p>
          <a:p>
            <a:endParaRPr lang="en-US" sz="1200" dirty="0" smtClean="0">
              <a:latin typeface="Arial"/>
              <a:cs typeface="Arial"/>
            </a:endParaRPr>
          </a:p>
          <a:p>
            <a:r>
              <a:rPr lang="en-US" sz="1200" dirty="0" err="1" smtClean="0">
                <a:latin typeface="Arial"/>
                <a:cs typeface="Arial"/>
              </a:rPr>
              <a:t>Weale</a:t>
            </a:r>
            <a:r>
              <a:rPr lang="en-US" sz="1200" dirty="0" smtClean="0">
                <a:latin typeface="Arial"/>
                <a:cs typeface="Arial"/>
              </a:rPr>
              <a:t>, S. (2014) </a:t>
            </a:r>
            <a:r>
              <a:rPr lang="en-US" sz="1200" i="1" dirty="0" smtClean="0">
                <a:latin typeface="Arial"/>
                <a:cs typeface="Arial"/>
              </a:rPr>
              <a:t>‘Culture, not just curriculum’, determines east Asian school success</a:t>
            </a:r>
            <a:r>
              <a:rPr lang="en-US" sz="1200" dirty="0" smtClean="0">
                <a:latin typeface="Arial"/>
                <a:cs typeface="Arial"/>
              </a:rPr>
              <a:t>. </a:t>
            </a:r>
            <a:r>
              <a:rPr lang="en-US" sz="1200" dirty="0" smtClean="0">
                <a:latin typeface="Arial"/>
                <a:cs typeface="Arial"/>
                <a:hlinkClick r:id="rId9"/>
              </a:rPr>
              <a:t>https://www.theguardian.com/world/2014/oct/09/east-asian-school-success-culture-curriculum-teaching</a:t>
            </a:r>
            <a:r>
              <a:rPr lang="en-US" sz="1200" dirty="0" smtClean="0">
                <a:latin typeface="Arial"/>
                <a:cs typeface="Arial"/>
              </a:rPr>
              <a:t> (Accessed: 13 November 2017)..</a:t>
            </a:r>
          </a:p>
          <a:p>
            <a:endParaRPr lang="en-US" sz="1200" dirty="0" smtClean="0">
              <a:latin typeface="Arial"/>
              <a:cs typeface="Arial"/>
            </a:endParaRPr>
          </a:p>
          <a:p>
            <a:r>
              <a:rPr lang="en-US" sz="1200" dirty="0">
                <a:latin typeface="Arial"/>
                <a:cs typeface="Arial"/>
              </a:rPr>
              <a:t>Welsh Government (2017) </a:t>
            </a:r>
            <a:r>
              <a:rPr lang="en-US" sz="1200" i="1" dirty="0">
                <a:latin typeface="Arial"/>
                <a:cs typeface="Arial"/>
              </a:rPr>
              <a:t>Mid year estimates of the population</a:t>
            </a:r>
            <a:r>
              <a:rPr lang="en-US" sz="1200" dirty="0">
                <a:latin typeface="Arial"/>
                <a:cs typeface="Arial"/>
              </a:rPr>
              <a:t>. </a:t>
            </a:r>
            <a:r>
              <a:rPr lang="en-US" sz="1200" dirty="0">
                <a:latin typeface="Arial"/>
                <a:cs typeface="Arial"/>
                <a:hlinkClick r:id="rId10"/>
              </a:rPr>
              <a:t>http://gov.wales/statistics-and-research/mid-year-</a:t>
            </a:r>
            <a:r>
              <a:rPr lang="en-US" sz="1200" i="1" dirty="0">
                <a:latin typeface="Arial"/>
                <a:cs typeface="Arial"/>
                <a:hlinkClick r:id="rId10"/>
              </a:rPr>
              <a:t>estimates-population/?lang=en</a:t>
            </a:r>
            <a:r>
              <a:rPr lang="en-US" sz="1200" i="1" dirty="0">
                <a:latin typeface="Arial"/>
                <a:cs typeface="Arial"/>
              </a:rPr>
              <a:t> (Accessed: 10 November 2017).</a:t>
            </a:r>
          </a:p>
          <a:p>
            <a:endParaRPr lang="en-US" sz="1200" dirty="0" smtClean="0">
              <a:latin typeface="Arial"/>
              <a:cs typeface="Arial"/>
            </a:endParaRPr>
          </a:p>
          <a:p>
            <a:r>
              <a:rPr lang="en-US" sz="1200" dirty="0" smtClean="0">
                <a:latin typeface="Arial"/>
                <a:cs typeface="Arial"/>
              </a:rPr>
              <a:t>Welsh Government. (2017) </a:t>
            </a:r>
            <a:r>
              <a:rPr lang="en-US" sz="1200" i="1" dirty="0" smtClean="0">
                <a:latin typeface="Arial"/>
                <a:cs typeface="Arial"/>
              </a:rPr>
              <a:t>National School </a:t>
            </a:r>
            <a:r>
              <a:rPr lang="en-US" sz="1200" i="1" dirty="0" err="1" smtClean="0">
                <a:latin typeface="Arial"/>
                <a:cs typeface="Arial"/>
              </a:rPr>
              <a:t>Categorisation</a:t>
            </a:r>
            <a:r>
              <a:rPr lang="en-US" sz="1200" i="1" dirty="0" smtClean="0">
                <a:latin typeface="Arial"/>
                <a:cs typeface="Arial"/>
              </a:rPr>
              <a:t> System: A guide for parents and </a:t>
            </a:r>
            <a:r>
              <a:rPr lang="en-US" sz="1200" i="1" dirty="0" err="1" smtClean="0">
                <a:latin typeface="Arial"/>
                <a:cs typeface="Arial"/>
              </a:rPr>
              <a:t>carers</a:t>
            </a:r>
            <a:r>
              <a:rPr lang="en-US" sz="1200" i="1" dirty="0">
                <a:latin typeface="Arial"/>
                <a:cs typeface="Arial"/>
              </a:rPr>
              <a:t>.</a:t>
            </a:r>
            <a:endParaRPr lang="en-US" sz="1200" i="1" dirty="0" smtClean="0">
              <a:latin typeface="Arial"/>
              <a:cs typeface="Arial"/>
            </a:endParaRPr>
          </a:p>
          <a:p>
            <a:r>
              <a:rPr lang="en-US" sz="1200" dirty="0" smtClean="0">
                <a:latin typeface="Arial"/>
                <a:cs typeface="Arial"/>
                <a:hlinkClick r:id="rId11"/>
              </a:rPr>
              <a:t>http://gov.wales/docs/dcells/publications/170103-parents-guide-en-v2.pdf</a:t>
            </a:r>
            <a:r>
              <a:rPr lang="en-US" sz="1200" dirty="0" smtClean="0">
                <a:latin typeface="Arial"/>
                <a:cs typeface="Arial"/>
              </a:rPr>
              <a:t> (Accessed: 10 November 2017).</a:t>
            </a:r>
          </a:p>
          <a:p>
            <a:endParaRPr lang="en-US" sz="1200" dirty="0">
              <a:latin typeface="Arial"/>
              <a:cs typeface="Arial"/>
            </a:endParaRPr>
          </a:p>
          <a:p>
            <a:endParaRPr lang="en-US" sz="1200" i="1" dirty="0" smtClean="0">
              <a:latin typeface="Arial"/>
              <a:cs typeface="Arial"/>
            </a:endParaRPr>
          </a:p>
          <a:p>
            <a:endParaRPr lang="en-US" sz="1200" dirty="0" smtClean="0">
              <a:latin typeface="Arial"/>
              <a:cs typeface="Arial"/>
            </a:endParaRPr>
          </a:p>
          <a:p>
            <a:endParaRPr lang="en-US" sz="1200" dirty="0"/>
          </a:p>
          <a:p>
            <a:endParaRPr lang="en-US" sz="1200" dirty="0">
              <a:latin typeface="Arial"/>
              <a:cs typeface="Arial"/>
            </a:endParaRPr>
          </a:p>
          <a:p>
            <a:endParaRPr lang="en-US" sz="1200" dirty="0">
              <a:latin typeface="Arial"/>
              <a:cs typeface="Arial"/>
            </a:endParaRPr>
          </a:p>
        </p:txBody>
      </p:sp>
    </p:spTree>
    <p:extLst>
      <p:ext uri="{BB962C8B-B14F-4D97-AF65-F5344CB8AC3E}">
        <p14:creationId xmlns:p14="http://schemas.microsoft.com/office/powerpoint/2010/main" val="850857435"/>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7066" y="205135"/>
            <a:ext cx="8720667" cy="3354765"/>
          </a:xfrm>
          <a:prstGeom prst="rect">
            <a:avLst/>
          </a:prstGeom>
          <a:noFill/>
        </p:spPr>
        <p:txBody>
          <a:bodyPr wrap="square" rtlCol="0">
            <a:spAutoFit/>
          </a:bodyPr>
          <a:lstStyle/>
          <a:p>
            <a:r>
              <a:rPr lang="en-US" sz="1200" dirty="0">
                <a:latin typeface="Arial"/>
                <a:cs typeface="Arial"/>
              </a:rPr>
              <a:t>Welsh Government (2015) </a:t>
            </a:r>
            <a:r>
              <a:rPr lang="en-US" sz="1200" i="1" dirty="0">
                <a:latin typeface="Arial"/>
                <a:cs typeface="Arial"/>
              </a:rPr>
              <a:t>National Reading and Numeracy Tests.</a:t>
            </a:r>
          </a:p>
          <a:p>
            <a:r>
              <a:rPr lang="en-US" sz="1200" dirty="0">
                <a:latin typeface="Arial"/>
                <a:cs typeface="Arial"/>
                <a:hlinkClick r:id="rId2"/>
              </a:rPr>
              <a:t>http://learning.gov.wales/resources/collections/national-reading-and-numeracy-tests?lang=en</a:t>
            </a:r>
            <a:r>
              <a:rPr lang="en-US" sz="1200" dirty="0">
                <a:latin typeface="Arial"/>
                <a:cs typeface="Arial"/>
              </a:rPr>
              <a:t> (Accessed: 10 November 2017).</a:t>
            </a:r>
          </a:p>
          <a:p>
            <a:endParaRPr lang="en-US" sz="1200" dirty="0" smtClean="0">
              <a:latin typeface="Arial"/>
              <a:cs typeface="Arial"/>
            </a:endParaRPr>
          </a:p>
          <a:p>
            <a:r>
              <a:rPr lang="en-US" sz="1200" dirty="0" smtClean="0">
                <a:latin typeface="Arial"/>
                <a:cs typeface="Arial"/>
              </a:rPr>
              <a:t>Welsh Government. (2017) </a:t>
            </a:r>
            <a:r>
              <a:rPr lang="en-US" sz="1200" i="1" dirty="0" smtClean="0">
                <a:latin typeface="Arial"/>
                <a:cs typeface="Arial"/>
              </a:rPr>
              <a:t>New School Curriculum</a:t>
            </a:r>
            <a:r>
              <a:rPr lang="en-US" sz="1200" dirty="0" smtClean="0">
                <a:latin typeface="Arial"/>
                <a:cs typeface="Arial"/>
              </a:rPr>
              <a:t>. </a:t>
            </a:r>
            <a:r>
              <a:rPr lang="en-US" sz="1200" dirty="0" smtClean="0">
                <a:latin typeface="Arial"/>
                <a:cs typeface="Arial"/>
                <a:hlinkClick r:id="rId3"/>
              </a:rPr>
              <a:t>http://gov.wales/topics/educationandskills/schoolshome/curriculuminwales/curriculum-for-wales-curriculum-for-life/?lang=en</a:t>
            </a:r>
            <a:r>
              <a:rPr lang="en-US" sz="1200" dirty="0">
                <a:latin typeface="Arial"/>
                <a:cs typeface="Arial"/>
              </a:rPr>
              <a:t> </a:t>
            </a:r>
            <a:r>
              <a:rPr lang="en-US" sz="1200" dirty="0" smtClean="0">
                <a:latin typeface="Arial"/>
                <a:cs typeface="Arial"/>
              </a:rPr>
              <a:t>(Accessed: 20 November 2017).</a:t>
            </a:r>
          </a:p>
          <a:p>
            <a:endParaRPr lang="en-US" sz="1200" dirty="0" smtClean="0">
              <a:latin typeface="Arial"/>
              <a:cs typeface="Arial"/>
            </a:endParaRPr>
          </a:p>
          <a:p>
            <a:r>
              <a:rPr lang="en-US" sz="1200" dirty="0" smtClean="0">
                <a:latin typeface="Arial"/>
                <a:cs typeface="Arial"/>
              </a:rPr>
              <a:t>Welsh </a:t>
            </a:r>
            <a:r>
              <a:rPr lang="en-US" sz="1200" dirty="0">
                <a:latin typeface="Arial"/>
                <a:cs typeface="Arial"/>
              </a:rPr>
              <a:t>Government. (2016) </a:t>
            </a:r>
            <a:r>
              <a:rPr lang="en-US" sz="1200" i="1" dirty="0">
                <a:latin typeface="Arial"/>
                <a:cs typeface="Arial"/>
              </a:rPr>
              <a:t>Performance Management</a:t>
            </a:r>
            <a:r>
              <a:rPr lang="en-US" sz="1200" dirty="0">
                <a:latin typeface="Arial"/>
                <a:cs typeface="Arial"/>
              </a:rPr>
              <a:t>. </a:t>
            </a:r>
            <a:r>
              <a:rPr lang="en-US" sz="1200" dirty="0">
                <a:latin typeface="Arial"/>
                <a:cs typeface="Arial"/>
                <a:hlinkClick r:id="rId4"/>
              </a:rPr>
              <a:t>http://learning.gov.wales/resources/collections/performance-management?lang=en#collection-3</a:t>
            </a:r>
            <a:r>
              <a:rPr lang="en-US" sz="1200" dirty="0">
                <a:latin typeface="Arial"/>
                <a:cs typeface="Arial"/>
              </a:rPr>
              <a:t> (Accessed: 10 November 2017</a:t>
            </a:r>
            <a:r>
              <a:rPr lang="en-US" sz="1200" dirty="0" smtClean="0">
                <a:latin typeface="Arial"/>
                <a:cs typeface="Arial"/>
              </a:rPr>
              <a:t>).</a:t>
            </a:r>
          </a:p>
          <a:p>
            <a:endParaRPr lang="en-US" sz="1200" dirty="0">
              <a:latin typeface="Arial"/>
              <a:cs typeface="Arial"/>
            </a:endParaRPr>
          </a:p>
          <a:p>
            <a:r>
              <a:rPr lang="en-US" sz="1200" dirty="0" smtClean="0">
                <a:latin typeface="Arial"/>
                <a:cs typeface="Arial"/>
              </a:rPr>
              <a:t>Wu</a:t>
            </a:r>
            <a:r>
              <a:rPr lang="en-US" sz="1200" dirty="0">
                <a:latin typeface="Arial"/>
                <a:cs typeface="Arial"/>
              </a:rPr>
              <a:t>, J. (2016) </a:t>
            </a:r>
            <a:r>
              <a:rPr lang="en-US" sz="1200" dirty="0" smtClean="0">
                <a:latin typeface="Arial"/>
                <a:cs typeface="Arial"/>
              </a:rPr>
              <a:t>‘Educational </a:t>
            </a:r>
            <a:r>
              <a:rPr lang="en-US" sz="1200" dirty="0">
                <a:latin typeface="Arial"/>
                <a:cs typeface="Arial"/>
              </a:rPr>
              <a:t>discipline, ritual governing, and Chinese exemplary society: Why China’s curriculum reform remains a difficult </a:t>
            </a:r>
            <a:r>
              <a:rPr lang="en-US" sz="1200" dirty="0" smtClean="0">
                <a:latin typeface="Arial"/>
                <a:cs typeface="Arial"/>
              </a:rPr>
              <a:t>task’, </a:t>
            </a:r>
            <a:r>
              <a:rPr lang="en-US" sz="1200" i="1" dirty="0" smtClean="0">
                <a:latin typeface="Arial"/>
                <a:cs typeface="Arial"/>
              </a:rPr>
              <a:t>Policy Futures in Education</a:t>
            </a:r>
            <a:r>
              <a:rPr lang="en-US" sz="1200" dirty="0" smtClean="0">
                <a:latin typeface="Arial"/>
                <a:cs typeface="Arial"/>
              </a:rPr>
              <a:t>, 14 (6) ( 1, September), pp.721-740.</a:t>
            </a:r>
            <a:r>
              <a:rPr lang="en-US" sz="1200" i="1" dirty="0" smtClean="0">
                <a:latin typeface="Arial"/>
                <a:cs typeface="Arial"/>
              </a:rPr>
              <a:t>SAGE </a:t>
            </a:r>
            <a:r>
              <a:rPr lang="en-US" sz="1200" dirty="0" smtClean="0">
                <a:latin typeface="Arial"/>
                <a:cs typeface="Arial"/>
              </a:rPr>
              <a:t>[Online]. Available </a:t>
            </a:r>
            <a:r>
              <a:rPr lang="en-US" sz="1200" dirty="0" err="1" smtClean="0">
                <a:latin typeface="Arial"/>
                <a:cs typeface="Arial"/>
              </a:rPr>
              <a:t>at:</a:t>
            </a:r>
            <a:r>
              <a:rPr lang="en-US" sz="1200" dirty="0" err="1" smtClean="0">
                <a:latin typeface="Arial"/>
                <a:cs typeface="Arial"/>
                <a:hlinkClick r:id="rId5"/>
              </a:rPr>
              <a:t>http</a:t>
            </a:r>
            <a:r>
              <a:rPr lang="en-US" sz="1200" dirty="0" smtClean="0">
                <a:latin typeface="Arial"/>
                <a:cs typeface="Arial"/>
                <a:hlinkClick r:id="rId5"/>
              </a:rPr>
              <a:t>://journals.sagepub.com.ezproxy.uwtsd.ac.uk/doi/pdf/10.1177/1478210316645248</a:t>
            </a:r>
            <a:r>
              <a:rPr lang="en-US" sz="1200" dirty="0" smtClean="0">
                <a:latin typeface="Arial"/>
                <a:cs typeface="Arial"/>
              </a:rPr>
              <a:t> (Accessed: 15 November 2017).</a:t>
            </a:r>
            <a:r>
              <a:rPr lang="en-US" sz="1200" i="1" dirty="0" smtClean="0">
                <a:latin typeface="Arial"/>
                <a:cs typeface="Arial"/>
              </a:rPr>
              <a:t> </a:t>
            </a:r>
          </a:p>
          <a:p>
            <a:endParaRPr lang="en-US" sz="1200" dirty="0">
              <a:latin typeface="Arial"/>
              <a:cs typeface="Arial"/>
            </a:endParaRPr>
          </a:p>
          <a:p>
            <a:r>
              <a:rPr lang="en-US" sz="1200" dirty="0">
                <a:latin typeface="Arial"/>
                <a:cs typeface="Arial"/>
              </a:rPr>
              <a:t>Wood, K. (2011) </a:t>
            </a:r>
            <a:r>
              <a:rPr lang="en-US" sz="1200" i="1" dirty="0">
                <a:latin typeface="Arial"/>
                <a:cs typeface="Arial"/>
              </a:rPr>
              <a:t>Education</a:t>
            </a:r>
            <a:r>
              <a:rPr lang="en-US" sz="1200" dirty="0">
                <a:latin typeface="Arial"/>
                <a:cs typeface="Arial"/>
              </a:rPr>
              <a:t>. Oxon: Routledge</a:t>
            </a:r>
            <a:r>
              <a:rPr lang="en-US" sz="1200" dirty="0" smtClean="0">
                <a:latin typeface="Arial"/>
                <a:cs typeface="Arial"/>
              </a:rPr>
              <a:t>.</a:t>
            </a:r>
          </a:p>
          <a:p>
            <a:endParaRPr lang="en-US" sz="1200" dirty="0">
              <a:latin typeface="Arial"/>
              <a:cs typeface="Arial"/>
            </a:endParaRPr>
          </a:p>
          <a:p>
            <a:r>
              <a:rPr lang="en-US" sz="1200" dirty="0" smtClean="0">
                <a:latin typeface="Arial"/>
                <a:cs typeface="Arial"/>
              </a:rPr>
              <a:t>. </a:t>
            </a:r>
            <a:endParaRPr lang="en-US" sz="1200" dirty="0">
              <a:latin typeface="Arial"/>
              <a:cs typeface="Arial"/>
            </a:endParaRPr>
          </a:p>
        </p:txBody>
      </p:sp>
    </p:spTree>
    <p:extLst>
      <p:ext uri="{BB962C8B-B14F-4D97-AF65-F5344CB8AC3E}">
        <p14:creationId xmlns:p14="http://schemas.microsoft.com/office/powerpoint/2010/main" val="1643366080"/>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24667" y="2031999"/>
            <a:ext cx="4148666" cy="1938992"/>
          </a:xfrm>
          <a:prstGeom prst="rect">
            <a:avLst/>
          </a:prstGeom>
          <a:noFill/>
        </p:spPr>
        <p:txBody>
          <a:bodyPr wrap="square" rtlCol="0">
            <a:spAutoFit/>
          </a:bodyPr>
          <a:lstStyle/>
          <a:p>
            <a:pPr algn="ctr"/>
            <a:r>
              <a:rPr lang="en-US" sz="6000" dirty="0" smtClean="0">
                <a:latin typeface="Arial"/>
                <a:cs typeface="Arial"/>
              </a:rPr>
              <a:t>Thank you for listening</a:t>
            </a:r>
            <a:endParaRPr lang="en-US" sz="6000" dirty="0">
              <a:latin typeface="Arial"/>
              <a:cs typeface="Arial"/>
            </a:endParaRPr>
          </a:p>
        </p:txBody>
      </p:sp>
      <p:pic>
        <p:nvPicPr>
          <p:cNvPr id="5" name="Picture 4"/>
          <p:cNvPicPr>
            <a:picLocks noChangeAspect="1"/>
          </p:cNvPicPr>
          <p:nvPr/>
        </p:nvPicPr>
        <p:blipFill>
          <a:blip r:embed="rId2"/>
          <a:stretch>
            <a:fillRect/>
          </a:stretch>
        </p:blipFill>
        <p:spPr>
          <a:xfrm>
            <a:off x="7005334" y="35899"/>
            <a:ext cx="2138665" cy="1796652"/>
          </a:xfrm>
          <a:prstGeom prst="rect">
            <a:avLst/>
          </a:prstGeom>
        </p:spPr>
      </p:pic>
    </p:spTree>
    <p:extLst>
      <p:ext uri="{BB962C8B-B14F-4D97-AF65-F5344CB8AC3E}">
        <p14:creationId xmlns:p14="http://schemas.microsoft.com/office/powerpoint/2010/main" val="1315945461"/>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24917</TotalTime>
  <Words>2427</Words>
  <Application>Microsoft Macintosh PowerPoint</Application>
  <PresentationFormat>On-screen Show (4:3)</PresentationFormat>
  <Paragraphs>280</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College entrance exam Gaokao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Hockin</dc:creator>
  <cp:lastModifiedBy>Julie Hockin</cp:lastModifiedBy>
  <cp:revision>366</cp:revision>
  <cp:lastPrinted>2017-11-23T12:54:47Z</cp:lastPrinted>
  <dcterms:created xsi:type="dcterms:W3CDTF">2017-11-01T14:01:19Z</dcterms:created>
  <dcterms:modified xsi:type="dcterms:W3CDTF">2017-11-23T14:39:10Z</dcterms:modified>
</cp:coreProperties>
</file>